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4"/>
    <p:sldMasterId id="2147483676" r:id="rId5"/>
    <p:sldMasterId id="2147483668" r:id="rId6"/>
    <p:sldMasterId id="2147483661" r:id="rId7"/>
    <p:sldMasterId id="2147483692" r:id="rId8"/>
  </p:sldMasterIdLst>
  <p:notesMasterIdLst>
    <p:notesMasterId r:id="rId47"/>
  </p:notesMasterIdLst>
  <p:sldIdLst>
    <p:sldId id="260" r:id="rId9"/>
    <p:sldId id="258" r:id="rId10"/>
    <p:sldId id="308"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7" r:id="rId24"/>
    <p:sldId id="295" r:id="rId25"/>
    <p:sldId id="296" r:id="rId26"/>
    <p:sldId id="298" r:id="rId27"/>
    <p:sldId id="297" r:id="rId28"/>
    <p:sldId id="299" r:id="rId29"/>
    <p:sldId id="300" r:id="rId30"/>
    <p:sldId id="301" r:id="rId31"/>
    <p:sldId id="281" r:id="rId32"/>
    <p:sldId id="280" r:id="rId33"/>
    <p:sldId id="282" r:id="rId34"/>
    <p:sldId id="283" r:id="rId35"/>
    <p:sldId id="284" r:id="rId36"/>
    <p:sldId id="285" r:id="rId37"/>
    <p:sldId id="286" r:id="rId38"/>
    <p:sldId id="287" r:id="rId39"/>
    <p:sldId id="288" r:id="rId40"/>
    <p:sldId id="289" r:id="rId41"/>
    <p:sldId id="290" r:id="rId42"/>
    <p:sldId id="305" r:id="rId43"/>
    <p:sldId id="302" r:id="rId44"/>
    <p:sldId id="291" r:id="rId45"/>
    <p:sldId id="306" r:id="rId46"/>
  </p:sldIdLst>
  <p:sldSz cx="12192000" cy="6858000"/>
  <p:notesSz cx="6797675" cy="9928225"/>
  <p:custDataLst>
    <p:tags r:id="rId4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7" userDrawn="1">
          <p15:clr>
            <a:srgbClr val="A4A3A4"/>
          </p15:clr>
        </p15:guide>
        <p15:guide id="2" pos="267" userDrawn="1">
          <p15:clr>
            <a:srgbClr val="A4A3A4"/>
          </p15:clr>
        </p15:guide>
        <p15:guide id="3" pos="7412" userDrawn="1">
          <p15:clr>
            <a:srgbClr val="A4A3A4"/>
          </p15:clr>
        </p15:guide>
        <p15:guide id="4" pos="381" userDrawn="1">
          <p15:clr>
            <a:srgbClr val="A4A3A4"/>
          </p15:clr>
        </p15:guide>
        <p15:guide id="5" pos="7299" userDrawn="1">
          <p15:clr>
            <a:srgbClr val="A4A3A4"/>
          </p15:clr>
        </p15:guide>
        <p15:guide id="6" orient="horz" pos="3987" userDrawn="1">
          <p15:clr>
            <a:srgbClr val="A4A3A4"/>
          </p15:clr>
        </p15:guide>
        <p15:guide id="7" orient="horz" pos="957" userDrawn="1">
          <p15:clr>
            <a:srgbClr val="A4A3A4"/>
          </p15:clr>
        </p15:guide>
        <p15:guide id="8" orient="horz" pos="12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 initials="-" lastIdx="2" clrIdx="6">
    <p:extLst>
      <p:ext uri="{19B8F6BF-5375-455C-9EA6-DF929625EA0E}">
        <p15:presenceInfo xmlns:p15="http://schemas.microsoft.com/office/powerpoint/2012/main" userId="-" providerId="None"/>
      </p:ext>
    </p:extLst>
  </p:cmAuthor>
  <p:cmAuthor id="1" name="Simon Lott (Obsidian)" initials="SL(" lastIdx="1" clrIdx="0">
    <p:extLst>
      <p:ext uri="{19B8F6BF-5375-455C-9EA6-DF929625EA0E}">
        <p15:presenceInfo xmlns:p15="http://schemas.microsoft.com/office/powerpoint/2012/main" userId="Simon Lott (Obsidian)" providerId="None"/>
      </p:ext>
    </p:extLst>
  </p:cmAuthor>
  <p:cmAuthor id="8" name="Guest User" initials="GU" lastIdx="4" clrIdx="7">
    <p:extLst>
      <p:ext uri="{19B8F6BF-5375-455C-9EA6-DF929625EA0E}">
        <p15:presenceInfo xmlns:p15="http://schemas.microsoft.com/office/powerpoint/2012/main" userId="S::urn:spo:anon#e2df22deb420785564c0993e08aae129e7c47a9464d628b13671d15640c76ebf::" providerId="AD"/>
      </p:ext>
    </p:extLst>
  </p:cmAuthor>
  <p:cmAuthor id="2" name="Medical Writer" initials="A" lastIdx="14" clrIdx="1">
    <p:extLst>
      <p:ext uri="{19B8F6BF-5375-455C-9EA6-DF929625EA0E}">
        <p15:presenceInfo xmlns:p15="http://schemas.microsoft.com/office/powerpoint/2012/main" userId="Medical Writer" providerId="None"/>
      </p:ext>
    </p:extLst>
  </p:cmAuthor>
  <p:cmAuthor id="3" name="Simon Lott" initials="SL" lastIdx="23" clrIdx="2">
    <p:extLst>
      <p:ext uri="{19B8F6BF-5375-455C-9EA6-DF929625EA0E}">
        <p15:presenceInfo xmlns:p15="http://schemas.microsoft.com/office/powerpoint/2012/main" userId="Simon Lott" providerId="None"/>
      </p:ext>
    </p:extLst>
  </p:cmAuthor>
  <p:cmAuthor id="4" name="Writer" initials="Wr" lastIdx="6" clrIdx="3">
    <p:extLst>
      <p:ext uri="{19B8F6BF-5375-455C-9EA6-DF929625EA0E}">
        <p15:presenceInfo xmlns:p15="http://schemas.microsoft.com/office/powerpoint/2012/main" userId="Writer" providerId="None"/>
      </p:ext>
    </p:extLst>
  </p:cmAuthor>
  <p:cmAuthor id="5" name="Chris Watson" initials="CW" lastIdx="54" clrIdx="4">
    <p:extLst>
      <p:ext uri="{19B8F6BF-5375-455C-9EA6-DF929625EA0E}">
        <p15:presenceInfo xmlns:p15="http://schemas.microsoft.com/office/powerpoint/2012/main" userId="Chris Watson" providerId="None"/>
      </p:ext>
    </p:extLst>
  </p:cmAuthor>
  <p:cmAuthor id="6" name="Julia Heagerty" initials="JH" lastIdx="17" clrIdx="5">
    <p:extLst>
      <p:ext uri="{19B8F6BF-5375-455C-9EA6-DF929625EA0E}">
        <p15:presenceInfo xmlns:p15="http://schemas.microsoft.com/office/powerpoint/2012/main" userId="Julia Heagert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5F17"/>
    <a:srgbClr val="004A86"/>
    <a:srgbClr val="F8BE3D"/>
    <a:srgbClr val="FEFCFC"/>
    <a:srgbClr val="0A9390"/>
    <a:srgbClr val="DC204E"/>
    <a:srgbClr val="D8E9B1"/>
    <a:srgbClr val="9DC93B"/>
    <a:srgbClr val="71C5E9"/>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11660" autoAdjust="0"/>
    <p:restoredTop sz="94660"/>
  </p:normalViewPr>
  <p:slideViewPr>
    <p:cSldViewPr snapToGrid="0">
      <p:cViewPr varScale="1">
        <p:scale>
          <a:sx n="78" d="100"/>
          <a:sy n="78" d="100"/>
        </p:scale>
        <p:origin x="1382" y="58"/>
      </p:cViewPr>
      <p:guideLst>
        <p:guide orient="horz" pos="867"/>
        <p:guide pos="267"/>
        <p:guide pos="7412"/>
        <p:guide pos="381"/>
        <p:guide pos="7299"/>
        <p:guide orient="horz" pos="3987"/>
        <p:guide orient="horz" pos="957"/>
        <p:guide orient="horz" pos="12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commentAuthors" Target="commentAuthor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tags" Target="tags/tag1.xml"/><Relationship Id="rId8" Type="http://schemas.openxmlformats.org/officeDocument/2006/relationships/slideMaster" Target="slideMasters/slideMaster5.xml"/><Relationship Id="rId5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C1537F-DE71-481A-A200-9F4C77EF14F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8619795A-428A-4EE5-9D93-9BB9308F3240}">
      <dgm:prSet phldrT="[Text]" custT="1"/>
      <dgm:spPr>
        <a:solidFill>
          <a:schemeClr val="tx2"/>
        </a:solidFill>
      </dgm:spPr>
      <dgm:t>
        <a:bodyPr/>
        <a:lstStyle/>
        <a:p>
          <a:r>
            <a:rPr lang="en-GB" sz="2400" dirty="0"/>
            <a:t>Methods</a:t>
          </a:r>
        </a:p>
      </dgm:t>
    </dgm:pt>
    <dgm:pt modelId="{F10FF759-4CFB-4977-8AB4-B823181C3B9D}" type="parTrans" cxnId="{F1CB1115-31F0-48DC-8F76-3B31E12C9258}">
      <dgm:prSet/>
      <dgm:spPr/>
      <dgm:t>
        <a:bodyPr/>
        <a:lstStyle/>
        <a:p>
          <a:endParaRPr lang="en-GB" sz="1600"/>
        </a:p>
      </dgm:t>
    </dgm:pt>
    <dgm:pt modelId="{34749C50-268C-40AC-A3C1-20105B60E5C9}" type="sibTrans" cxnId="{F1CB1115-31F0-48DC-8F76-3B31E12C9258}">
      <dgm:prSet/>
      <dgm:spPr/>
      <dgm:t>
        <a:bodyPr/>
        <a:lstStyle/>
        <a:p>
          <a:endParaRPr lang="en-GB" sz="1600"/>
        </a:p>
      </dgm:t>
    </dgm:pt>
    <dgm:pt modelId="{26B8BC63-8816-4EF3-9D7F-52312699CA0C}">
      <dgm:prSet phldrT="[Text]" custT="1"/>
      <dgm:spPr>
        <a:solidFill>
          <a:schemeClr val="bg1">
            <a:alpha val="90000"/>
          </a:schemeClr>
        </a:solidFill>
        <a:ln>
          <a:solidFill>
            <a:schemeClr val="tx2">
              <a:alpha val="90000"/>
            </a:schemeClr>
          </a:solidFill>
        </a:ln>
      </dgm:spPr>
      <dgm:t>
        <a:bodyPr/>
        <a:lstStyle/>
        <a:p>
          <a:r>
            <a:rPr lang="en-GB" sz="1800" dirty="0"/>
            <a:t>Grading evidence and recommendations</a:t>
          </a:r>
        </a:p>
      </dgm:t>
    </dgm:pt>
    <dgm:pt modelId="{D655BD32-D1B4-4E4D-A93D-297EAB8C0E36}" type="parTrans" cxnId="{87F6DA87-AC5E-49C8-B572-80819A164A7A}">
      <dgm:prSet/>
      <dgm:spPr/>
      <dgm:t>
        <a:bodyPr/>
        <a:lstStyle/>
        <a:p>
          <a:endParaRPr lang="en-GB" sz="1600"/>
        </a:p>
      </dgm:t>
    </dgm:pt>
    <dgm:pt modelId="{1D136266-336E-4E75-8B50-C4424E5F255A}" type="sibTrans" cxnId="{87F6DA87-AC5E-49C8-B572-80819A164A7A}">
      <dgm:prSet/>
      <dgm:spPr/>
      <dgm:t>
        <a:bodyPr/>
        <a:lstStyle/>
        <a:p>
          <a:endParaRPr lang="en-GB" sz="1600"/>
        </a:p>
      </dgm:t>
    </dgm:pt>
    <dgm:pt modelId="{89F0AF2C-9BF5-4CF3-9103-6667E274E04F}">
      <dgm:prSet phldrT="[Text]" custT="1"/>
      <dgm:spPr>
        <a:solidFill>
          <a:schemeClr val="tx2"/>
        </a:solidFill>
      </dgm:spPr>
      <dgm:t>
        <a:bodyPr/>
        <a:lstStyle/>
        <a:p>
          <a:r>
            <a:rPr lang="en-GB" sz="2400" dirty="0"/>
            <a:t>Background</a:t>
          </a:r>
        </a:p>
      </dgm:t>
    </dgm:pt>
    <dgm:pt modelId="{6D5D5D97-8F0C-4D6E-B57C-755956F75ACD}" type="parTrans" cxnId="{4B071C4E-601C-4725-865C-AF76EF288D96}">
      <dgm:prSet/>
      <dgm:spPr/>
      <dgm:t>
        <a:bodyPr/>
        <a:lstStyle/>
        <a:p>
          <a:endParaRPr lang="en-GB" sz="1600"/>
        </a:p>
      </dgm:t>
    </dgm:pt>
    <dgm:pt modelId="{B9A237D5-2A55-4F51-B7A3-43D2D5014D9C}" type="sibTrans" cxnId="{4B071C4E-601C-4725-865C-AF76EF288D96}">
      <dgm:prSet/>
      <dgm:spPr/>
      <dgm:t>
        <a:bodyPr/>
        <a:lstStyle/>
        <a:p>
          <a:endParaRPr lang="en-GB" sz="1600"/>
        </a:p>
      </dgm:t>
    </dgm:pt>
    <dgm:pt modelId="{EB418365-0AE8-4522-9042-AF58F698F7BD}">
      <dgm:prSet phldrT="[Text]" custT="1"/>
      <dgm:spPr>
        <a:solidFill>
          <a:schemeClr val="bg1">
            <a:alpha val="90000"/>
          </a:schemeClr>
        </a:solidFill>
        <a:ln>
          <a:solidFill>
            <a:schemeClr val="tx2">
              <a:alpha val="90000"/>
            </a:schemeClr>
          </a:solidFill>
        </a:ln>
      </dgm:spPr>
      <dgm:t>
        <a:bodyPr/>
        <a:lstStyle/>
        <a:p>
          <a:r>
            <a:rPr lang="en-GB" sz="1800" dirty="0"/>
            <a:t>Epidemiology of PBC</a:t>
          </a:r>
        </a:p>
      </dgm:t>
    </dgm:pt>
    <dgm:pt modelId="{115659CD-E830-491F-84E3-2AF0C0D4B699}" type="parTrans" cxnId="{174654BE-3BC0-4F3C-B9E2-B7204AD68EE3}">
      <dgm:prSet/>
      <dgm:spPr/>
      <dgm:t>
        <a:bodyPr/>
        <a:lstStyle/>
        <a:p>
          <a:endParaRPr lang="en-GB" sz="1600"/>
        </a:p>
      </dgm:t>
    </dgm:pt>
    <dgm:pt modelId="{C4F186B8-8CC4-476D-B459-35776E7B4905}" type="sibTrans" cxnId="{174654BE-3BC0-4F3C-B9E2-B7204AD68EE3}">
      <dgm:prSet/>
      <dgm:spPr/>
      <dgm:t>
        <a:bodyPr/>
        <a:lstStyle/>
        <a:p>
          <a:endParaRPr lang="en-GB" sz="1600"/>
        </a:p>
      </dgm:t>
    </dgm:pt>
    <dgm:pt modelId="{EF0FFC98-EB21-409E-9CDD-65B0D3C4EDF9}">
      <dgm:prSet phldrT="[Text]" custT="1"/>
      <dgm:spPr>
        <a:solidFill>
          <a:schemeClr val="bg1">
            <a:alpha val="90000"/>
          </a:schemeClr>
        </a:solidFill>
        <a:ln>
          <a:solidFill>
            <a:schemeClr val="tx2">
              <a:alpha val="90000"/>
            </a:schemeClr>
          </a:solidFill>
        </a:ln>
      </dgm:spPr>
      <dgm:t>
        <a:bodyPr/>
        <a:lstStyle/>
        <a:p>
          <a:r>
            <a:rPr lang="en-GB" sz="1800" dirty="0"/>
            <a:t>Key recommendations</a:t>
          </a:r>
        </a:p>
      </dgm:t>
    </dgm:pt>
    <dgm:pt modelId="{3A21DB61-0E33-43AE-A7DC-97D5B2F14E43}" type="parTrans" cxnId="{4549DFAA-8D92-48F4-B1ED-3F46A10C08D8}">
      <dgm:prSet/>
      <dgm:spPr/>
      <dgm:t>
        <a:bodyPr/>
        <a:lstStyle/>
        <a:p>
          <a:endParaRPr lang="en-GB" sz="1600"/>
        </a:p>
      </dgm:t>
    </dgm:pt>
    <dgm:pt modelId="{E42B58E3-DF66-488E-9D14-795E0694A0A4}" type="sibTrans" cxnId="{4549DFAA-8D92-48F4-B1ED-3F46A10C08D8}">
      <dgm:prSet/>
      <dgm:spPr/>
      <dgm:t>
        <a:bodyPr/>
        <a:lstStyle/>
        <a:p>
          <a:endParaRPr lang="en-GB" sz="1600"/>
        </a:p>
      </dgm:t>
    </dgm:pt>
    <dgm:pt modelId="{6D0C0F05-0B97-4684-A375-BEE53CED5579}">
      <dgm:prSet phldrT="[Text]" custT="1"/>
      <dgm:spPr>
        <a:solidFill>
          <a:schemeClr val="tx2"/>
        </a:solidFill>
      </dgm:spPr>
      <dgm:t>
        <a:bodyPr/>
        <a:lstStyle/>
        <a:p>
          <a:r>
            <a:rPr lang="en-GB" sz="2400" dirty="0"/>
            <a:t>Guidelines</a:t>
          </a:r>
        </a:p>
      </dgm:t>
    </dgm:pt>
    <dgm:pt modelId="{DA79F63C-974A-4571-8664-556CDC18B6D1}" type="sibTrans" cxnId="{20BE6AC8-0B17-4C51-B9AC-C734506A57B1}">
      <dgm:prSet/>
      <dgm:spPr/>
      <dgm:t>
        <a:bodyPr/>
        <a:lstStyle/>
        <a:p>
          <a:endParaRPr lang="en-GB" sz="1600"/>
        </a:p>
      </dgm:t>
    </dgm:pt>
    <dgm:pt modelId="{D918BF3C-5F3F-46DF-8618-834BFC8A7045}" type="parTrans" cxnId="{20BE6AC8-0B17-4C51-B9AC-C734506A57B1}">
      <dgm:prSet/>
      <dgm:spPr/>
      <dgm:t>
        <a:bodyPr/>
        <a:lstStyle/>
        <a:p>
          <a:endParaRPr lang="en-GB" sz="1600"/>
        </a:p>
      </dgm:t>
    </dgm:pt>
    <dgm:pt modelId="{5EFEE304-3E0A-4023-86E2-6DDD084ADA89}">
      <dgm:prSet custT="1"/>
      <dgm:spPr>
        <a:solidFill>
          <a:schemeClr val="bg1">
            <a:alpha val="90000"/>
          </a:schemeClr>
        </a:solidFill>
        <a:ln>
          <a:solidFill>
            <a:schemeClr val="tx2">
              <a:alpha val="90000"/>
            </a:schemeClr>
          </a:solidFill>
        </a:ln>
      </dgm:spPr>
      <dgm:t>
        <a:bodyPr/>
        <a:lstStyle/>
        <a:p>
          <a:r>
            <a:rPr lang="en-GB" sz="1800" dirty="0"/>
            <a:t>PBC pathogenesis</a:t>
          </a:r>
        </a:p>
      </dgm:t>
    </dgm:pt>
    <dgm:pt modelId="{73B90BCE-988B-483D-86A0-7612EAA9CF86}" type="parTrans" cxnId="{268F7A32-6AE9-43AC-91CF-475CDC10773F}">
      <dgm:prSet/>
      <dgm:spPr/>
      <dgm:t>
        <a:bodyPr/>
        <a:lstStyle/>
        <a:p>
          <a:endParaRPr lang="en-US" sz="1600"/>
        </a:p>
      </dgm:t>
    </dgm:pt>
    <dgm:pt modelId="{85FF6409-AEDD-4555-8C2E-92A6717A050E}" type="sibTrans" cxnId="{268F7A32-6AE9-43AC-91CF-475CDC10773F}">
      <dgm:prSet/>
      <dgm:spPr/>
      <dgm:t>
        <a:bodyPr/>
        <a:lstStyle/>
        <a:p>
          <a:endParaRPr lang="en-US" sz="1600"/>
        </a:p>
      </dgm:t>
    </dgm:pt>
    <dgm:pt modelId="{9402A19A-254D-4EC2-9501-0835657FE6BE}">
      <dgm:prSet custT="1"/>
      <dgm:spPr>
        <a:solidFill>
          <a:schemeClr val="bg1">
            <a:alpha val="90000"/>
          </a:schemeClr>
        </a:solidFill>
        <a:ln>
          <a:solidFill>
            <a:schemeClr val="tx2">
              <a:alpha val="90000"/>
            </a:schemeClr>
          </a:solidFill>
        </a:ln>
      </dgm:spPr>
      <dgm:t>
        <a:bodyPr/>
        <a:lstStyle/>
        <a:p>
          <a:r>
            <a:rPr lang="en-GB" sz="1800" dirty="0"/>
            <a:t>Impact of PBC</a:t>
          </a:r>
        </a:p>
      </dgm:t>
    </dgm:pt>
    <dgm:pt modelId="{E0A62B86-082E-4289-A2D4-01B1A364A44F}" type="parTrans" cxnId="{2D0097BA-E43A-47BD-8CB7-93D2FE188983}">
      <dgm:prSet/>
      <dgm:spPr/>
      <dgm:t>
        <a:bodyPr/>
        <a:lstStyle/>
        <a:p>
          <a:endParaRPr lang="en-US"/>
        </a:p>
      </dgm:t>
    </dgm:pt>
    <dgm:pt modelId="{1374CC5F-0C3D-4616-862E-A94041B8FEE3}" type="sibTrans" cxnId="{2D0097BA-E43A-47BD-8CB7-93D2FE188983}">
      <dgm:prSet/>
      <dgm:spPr/>
      <dgm:t>
        <a:bodyPr/>
        <a:lstStyle/>
        <a:p>
          <a:endParaRPr lang="en-US"/>
        </a:p>
      </dgm:t>
    </dgm:pt>
    <dgm:pt modelId="{859B37CA-7D63-43BD-8E6E-4935AEEB1BDC}" type="pres">
      <dgm:prSet presAssocID="{BCC1537F-DE71-481A-A200-9F4C77EF14FE}" presName="Name0" presStyleCnt="0">
        <dgm:presLayoutVars>
          <dgm:dir/>
          <dgm:animLvl val="lvl"/>
          <dgm:resizeHandles val="exact"/>
        </dgm:presLayoutVars>
      </dgm:prSet>
      <dgm:spPr/>
    </dgm:pt>
    <dgm:pt modelId="{8C766F5F-E198-40D5-9DFA-7138E5D10E94}" type="pres">
      <dgm:prSet presAssocID="{8619795A-428A-4EE5-9D93-9BB9308F3240}" presName="linNode" presStyleCnt="0"/>
      <dgm:spPr/>
    </dgm:pt>
    <dgm:pt modelId="{558480F4-FAA4-434B-AD99-028C17C687B3}" type="pres">
      <dgm:prSet presAssocID="{8619795A-428A-4EE5-9D93-9BB9308F3240}" presName="parentText" presStyleLbl="node1" presStyleIdx="0" presStyleCnt="3">
        <dgm:presLayoutVars>
          <dgm:chMax val="1"/>
          <dgm:bulletEnabled val="1"/>
        </dgm:presLayoutVars>
      </dgm:prSet>
      <dgm:spPr/>
    </dgm:pt>
    <dgm:pt modelId="{61404EFA-ED30-44F3-A4AB-91551451AA65}" type="pres">
      <dgm:prSet presAssocID="{8619795A-428A-4EE5-9D93-9BB9308F3240}" presName="descendantText" presStyleLbl="alignAccFollowNode1" presStyleIdx="0" presStyleCnt="3">
        <dgm:presLayoutVars>
          <dgm:bulletEnabled val="1"/>
        </dgm:presLayoutVars>
      </dgm:prSet>
      <dgm:spPr/>
    </dgm:pt>
    <dgm:pt modelId="{3E23B032-FF14-4765-9641-D0CC6B8B521B}" type="pres">
      <dgm:prSet presAssocID="{34749C50-268C-40AC-A3C1-20105B60E5C9}" presName="sp" presStyleCnt="0"/>
      <dgm:spPr/>
    </dgm:pt>
    <dgm:pt modelId="{0A337AD9-B84F-4CFB-9C3D-B42BBA767A98}" type="pres">
      <dgm:prSet presAssocID="{89F0AF2C-9BF5-4CF3-9103-6667E274E04F}" presName="linNode" presStyleCnt="0"/>
      <dgm:spPr/>
    </dgm:pt>
    <dgm:pt modelId="{CCB8CD55-3C3D-4583-82FB-52AAD531040C}" type="pres">
      <dgm:prSet presAssocID="{89F0AF2C-9BF5-4CF3-9103-6667E274E04F}" presName="parentText" presStyleLbl="node1" presStyleIdx="1" presStyleCnt="3">
        <dgm:presLayoutVars>
          <dgm:chMax val="1"/>
          <dgm:bulletEnabled val="1"/>
        </dgm:presLayoutVars>
      </dgm:prSet>
      <dgm:spPr/>
    </dgm:pt>
    <dgm:pt modelId="{32A41B45-68F6-4AC1-9583-5420FD4CFB41}" type="pres">
      <dgm:prSet presAssocID="{89F0AF2C-9BF5-4CF3-9103-6667E274E04F}" presName="descendantText" presStyleLbl="alignAccFollowNode1" presStyleIdx="1" presStyleCnt="3">
        <dgm:presLayoutVars>
          <dgm:bulletEnabled val="1"/>
        </dgm:presLayoutVars>
      </dgm:prSet>
      <dgm:spPr/>
    </dgm:pt>
    <dgm:pt modelId="{EA14D230-DCC1-436E-A129-10B6DE0434C3}" type="pres">
      <dgm:prSet presAssocID="{B9A237D5-2A55-4F51-B7A3-43D2D5014D9C}" presName="sp" presStyleCnt="0"/>
      <dgm:spPr/>
    </dgm:pt>
    <dgm:pt modelId="{14A92640-2FA0-48D7-9F03-F7A15F18105C}" type="pres">
      <dgm:prSet presAssocID="{6D0C0F05-0B97-4684-A375-BEE53CED5579}" presName="linNode" presStyleCnt="0"/>
      <dgm:spPr/>
    </dgm:pt>
    <dgm:pt modelId="{B75631AB-3EF3-4AB2-9679-609D9E2A97C3}" type="pres">
      <dgm:prSet presAssocID="{6D0C0F05-0B97-4684-A375-BEE53CED5579}" presName="parentText" presStyleLbl="node1" presStyleIdx="2" presStyleCnt="3">
        <dgm:presLayoutVars>
          <dgm:chMax val="1"/>
          <dgm:bulletEnabled val="1"/>
        </dgm:presLayoutVars>
      </dgm:prSet>
      <dgm:spPr/>
    </dgm:pt>
    <dgm:pt modelId="{00385CE4-843E-44D2-9505-5E0E8F710E48}" type="pres">
      <dgm:prSet presAssocID="{6D0C0F05-0B97-4684-A375-BEE53CED5579}" presName="descendantText" presStyleLbl="alignAccFollowNode1" presStyleIdx="2" presStyleCnt="3">
        <dgm:presLayoutVars>
          <dgm:bulletEnabled val="1"/>
        </dgm:presLayoutVars>
      </dgm:prSet>
      <dgm:spPr/>
    </dgm:pt>
  </dgm:ptLst>
  <dgm:cxnLst>
    <dgm:cxn modelId="{F1CB1115-31F0-48DC-8F76-3B31E12C9258}" srcId="{BCC1537F-DE71-481A-A200-9F4C77EF14FE}" destId="{8619795A-428A-4EE5-9D93-9BB9308F3240}" srcOrd="0" destOrd="0" parTransId="{F10FF759-4CFB-4977-8AB4-B823181C3B9D}" sibTransId="{34749C50-268C-40AC-A3C1-20105B60E5C9}"/>
    <dgm:cxn modelId="{4FF68222-D58D-4D09-BA41-1FF6202E058D}" type="presOf" srcId="{5EFEE304-3E0A-4023-86E2-6DDD084ADA89}" destId="{32A41B45-68F6-4AC1-9583-5420FD4CFB41}" srcOrd="0" destOrd="1" presId="urn:microsoft.com/office/officeart/2005/8/layout/vList5"/>
    <dgm:cxn modelId="{268F7A32-6AE9-43AC-91CF-475CDC10773F}" srcId="{89F0AF2C-9BF5-4CF3-9103-6667E274E04F}" destId="{5EFEE304-3E0A-4023-86E2-6DDD084ADA89}" srcOrd="1" destOrd="0" parTransId="{73B90BCE-988B-483D-86A0-7612EAA9CF86}" sibTransId="{85FF6409-AEDD-4555-8C2E-92A6717A050E}"/>
    <dgm:cxn modelId="{5D883049-E138-4480-8EA4-A8CBF593DB1B}" type="presOf" srcId="{26B8BC63-8816-4EF3-9D7F-52312699CA0C}" destId="{61404EFA-ED30-44F3-A4AB-91551451AA65}" srcOrd="0" destOrd="0" presId="urn:microsoft.com/office/officeart/2005/8/layout/vList5"/>
    <dgm:cxn modelId="{4BF4BE6A-00D7-42FF-8599-17ACEE7A4730}" type="presOf" srcId="{6D0C0F05-0B97-4684-A375-BEE53CED5579}" destId="{B75631AB-3EF3-4AB2-9679-609D9E2A97C3}" srcOrd="0" destOrd="0" presId="urn:microsoft.com/office/officeart/2005/8/layout/vList5"/>
    <dgm:cxn modelId="{4B071C4E-601C-4725-865C-AF76EF288D96}" srcId="{BCC1537F-DE71-481A-A200-9F4C77EF14FE}" destId="{89F0AF2C-9BF5-4CF3-9103-6667E274E04F}" srcOrd="1" destOrd="0" parTransId="{6D5D5D97-8F0C-4D6E-B57C-755956F75ACD}" sibTransId="{B9A237D5-2A55-4F51-B7A3-43D2D5014D9C}"/>
    <dgm:cxn modelId="{9360794F-9125-4C1D-AF43-26F0910C4757}" type="presOf" srcId="{89F0AF2C-9BF5-4CF3-9103-6667E274E04F}" destId="{CCB8CD55-3C3D-4583-82FB-52AAD531040C}" srcOrd="0" destOrd="0" presId="urn:microsoft.com/office/officeart/2005/8/layout/vList5"/>
    <dgm:cxn modelId="{87F6DA87-AC5E-49C8-B572-80819A164A7A}" srcId="{8619795A-428A-4EE5-9D93-9BB9308F3240}" destId="{26B8BC63-8816-4EF3-9D7F-52312699CA0C}" srcOrd="0" destOrd="0" parTransId="{D655BD32-D1B4-4E4D-A93D-297EAB8C0E36}" sibTransId="{1D136266-336E-4E75-8B50-C4424E5F255A}"/>
    <dgm:cxn modelId="{352EE89A-52DA-4ABF-A71C-AF1E4D31172F}" type="presOf" srcId="{8619795A-428A-4EE5-9D93-9BB9308F3240}" destId="{558480F4-FAA4-434B-AD99-028C17C687B3}" srcOrd="0" destOrd="0" presId="urn:microsoft.com/office/officeart/2005/8/layout/vList5"/>
    <dgm:cxn modelId="{9B53CCA3-2EF3-4FEC-AD40-29C4D5CA4030}" type="presOf" srcId="{9402A19A-254D-4EC2-9501-0835657FE6BE}" destId="{32A41B45-68F6-4AC1-9583-5420FD4CFB41}" srcOrd="0" destOrd="2" presId="urn:microsoft.com/office/officeart/2005/8/layout/vList5"/>
    <dgm:cxn modelId="{4549DFAA-8D92-48F4-B1ED-3F46A10C08D8}" srcId="{6D0C0F05-0B97-4684-A375-BEE53CED5579}" destId="{EF0FFC98-EB21-409E-9CDD-65B0D3C4EDF9}" srcOrd="0" destOrd="0" parTransId="{3A21DB61-0E33-43AE-A7DC-97D5B2F14E43}" sibTransId="{E42B58E3-DF66-488E-9D14-795E0694A0A4}"/>
    <dgm:cxn modelId="{1964E8B2-3458-463C-9633-63BA025E322B}" type="presOf" srcId="{EF0FFC98-EB21-409E-9CDD-65B0D3C4EDF9}" destId="{00385CE4-843E-44D2-9505-5E0E8F710E48}" srcOrd="0" destOrd="0" presId="urn:microsoft.com/office/officeart/2005/8/layout/vList5"/>
    <dgm:cxn modelId="{79BC45B9-4E67-4885-AFA5-D3DB671EC6BE}" type="presOf" srcId="{BCC1537F-DE71-481A-A200-9F4C77EF14FE}" destId="{859B37CA-7D63-43BD-8E6E-4935AEEB1BDC}" srcOrd="0" destOrd="0" presId="urn:microsoft.com/office/officeart/2005/8/layout/vList5"/>
    <dgm:cxn modelId="{2D0097BA-E43A-47BD-8CB7-93D2FE188983}" srcId="{89F0AF2C-9BF5-4CF3-9103-6667E274E04F}" destId="{9402A19A-254D-4EC2-9501-0835657FE6BE}" srcOrd="2" destOrd="0" parTransId="{E0A62B86-082E-4289-A2D4-01B1A364A44F}" sibTransId="{1374CC5F-0C3D-4616-862E-A94041B8FEE3}"/>
    <dgm:cxn modelId="{CD8460BE-168F-4B47-A4DA-35F05E7EBDF7}" type="presOf" srcId="{EB418365-0AE8-4522-9042-AF58F698F7BD}" destId="{32A41B45-68F6-4AC1-9583-5420FD4CFB41}" srcOrd="0" destOrd="0" presId="urn:microsoft.com/office/officeart/2005/8/layout/vList5"/>
    <dgm:cxn modelId="{174654BE-3BC0-4F3C-B9E2-B7204AD68EE3}" srcId="{89F0AF2C-9BF5-4CF3-9103-6667E274E04F}" destId="{EB418365-0AE8-4522-9042-AF58F698F7BD}" srcOrd="0" destOrd="0" parTransId="{115659CD-E830-491F-84E3-2AF0C0D4B699}" sibTransId="{C4F186B8-8CC4-476D-B459-35776E7B4905}"/>
    <dgm:cxn modelId="{20BE6AC8-0B17-4C51-B9AC-C734506A57B1}" srcId="{BCC1537F-DE71-481A-A200-9F4C77EF14FE}" destId="{6D0C0F05-0B97-4684-A375-BEE53CED5579}" srcOrd="2" destOrd="0" parTransId="{D918BF3C-5F3F-46DF-8618-834BFC8A7045}" sibTransId="{DA79F63C-974A-4571-8664-556CDC18B6D1}"/>
    <dgm:cxn modelId="{87B6999C-22E4-44E0-877B-4FC11748E0F2}" type="presParOf" srcId="{859B37CA-7D63-43BD-8E6E-4935AEEB1BDC}" destId="{8C766F5F-E198-40D5-9DFA-7138E5D10E94}" srcOrd="0" destOrd="0" presId="urn:microsoft.com/office/officeart/2005/8/layout/vList5"/>
    <dgm:cxn modelId="{04F98564-60CD-4B96-BD8A-2531657ED6ED}" type="presParOf" srcId="{8C766F5F-E198-40D5-9DFA-7138E5D10E94}" destId="{558480F4-FAA4-434B-AD99-028C17C687B3}" srcOrd="0" destOrd="0" presId="urn:microsoft.com/office/officeart/2005/8/layout/vList5"/>
    <dgm:cxn modelId="{C4AAB258-9B1D-4F5F-B44D-5C7935C4FBE3}" type="presParOf" srcId="{8C766F5F-E198-40D5-9DFA-7138E5D10E94}" destId="{61404EFA-ED30-44F3-A4AB-91551451AA65}" srcOrd="1" destOrd="0" presId="urn:microsoft.com/office/officeart/2005/8/layout/vList5"/>
    <dgm:cxn modelId="{FF7F34E4-D5BB-4DEA-A49D-435B71E25E43}" type="presParOf" srcId="{859B37CA-7D63-43BD-8E6E-4935AEEB1BDC}" destId="{3E23B032-FF14-4765-9641-D0CC6B8B521B}" srcOrd="1" destOrd="0" presId="urn:microsoft.com/office/officeart/2005/8/layout/vList5"/>
    <dgm:cxn modelId="{BCB65B53-5804-4F50-9287-F63FAA8BE258}" type="presParOf" srcId="{859B37CA-7D63-43BD-8E6E-4935AEEB1BDC}" destId="{0A337AD9-B84F-4CFB-9C3D-B42BBA767A98}" srcOrd="2" destOrd="0" presId="urn:microsoft.com/office/officeart/2005/8/layout/vList5"/>
    <dgm:cxn modelId="{C933222A-B33B-4CC1-93DC-3713FCECC2F8}" type="presParOf" srcId="{0A337AD9-B84F-4CFB-9C3D-B42BBA767A98}" destId="{CCB8CD55-3C3D-4583-82FB-52AAD531040C}" srcOrd="0" destOrd="0" presId="urn:microsoft.com/office/officeart/2005/8/layout/vList5"/>
    <dgm:cxn modelId="{89A81CEE-F763-4F84-8EA9-03E8A1CC9440}" type="presParOf" srcId="{0A337AD9-B84F-4CFB-9C3D-B42BBA767A98}" destId="{32A41B45-68F6-4AC1-9583-5420FD4CFB41}" srcOrd="1" destOrd="0" presId="urn:microsoft.com/office/officeart/2005/8/layout/vList5"/>
    <dgm:cxn modelId="{3E58CD7E-51D6-4523-9C0B-5592F2AE67F4}" type="presParOf" srcId="{859B37CA-7D63-43BD-8E6E-4935AEEB1BDC}" destId="{EA14D230-DCC1-436E-A129-10B6DE0434C3}" srcOrd="3" destOrd="0" presId="urn:microsoft.com/office/officeart/2005/8/layout/vList5"/>
    <dgm:cxn modelId="{FFE876FE-9600-4A22-85FF-7BFDB1F8D1AD}" type="presParOf" srcId="{859B37CA-7D63-43BD-8E6E-4935AEEB1BDC}" destId="{14A92640-2FA0-48D7-9F03-F7A15F18105C}" srcOrd="4" destOrd="0" presId="urn:microsoft.com/office/officeart/2005/8/layout/vList5"/>
    <dgm:cxn modelId="{37C94D3D-8D15-416D-8C97-911E2FDD6397}" type="presParOf" srcId="{14A92640-2FA0-48D7-9F03-F7A15F18105C}" destId="{B75631AB-3EF3-4AB2-9679-609D9E2A97C3}" srcOrd="0" destOrd="0" presId="urn:microsoft.com/office/officeart/2005/8/layout/vList5"/>
    <dgm:cxn modelId="{1CDE378D-4AAA-4F4C-8EC5-DF707087B2E6}" type="presParOf" srcId="{14A92640-2FA0-48D7-9F03-F7A15F18105C}" destId="{00385CE4-843E-44D2-9505-5E0E8F710E4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404EFA-ED30-44F3-A4AB-91551451AA65}">
      <dsp:nvSpPr>
        <dsp:cNvPr id="0" name=""/>
        <dsp:cNvSpPr/>
      </dsp:nvSpPr>
      <dsp:spPr>
        <a:xfrm rot="5400000">
          <a:off x="6872210" y="-2767374"/>
          <a:ext cx="1191539" cy="7028687"/>
        </a:xfrm>
        <a:prstGeom prst="round2SameRect">
          <a:avLst/>
        </a:prstGeom>
        <a:solidFill>
          <a:schemeClr val="bg1">
            <a:alpha val="90000"/>
          </a:schemeClr>
        </a:solidFill>
        <a:ln w="25400" cap="flat" cmpd="sng" algn="ctr">
          <a:solidFill>
            <a:schemeClr val="tx2">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GB" sz="1800" kern="1200" dirty="0"/>
            <a:t>Grading evidence and recommendations</a:t>
          </a:r>
        </a:p>
      </dsp:txBody>
      <dsp:txXfrm rot="-5400000">
        <a:off x="3953636" y="209366"/>
        <a:ext cx="6970521" cy="1075207"/>
      </dsp:txXfrm>
    </dsp:sp>
    <dsp:sp modelId="{558480F4-FAA4-434B-AD99-028C17C687B3}">
      <dsp:nvSpPr>
        <dsp:cNvPr id="0" name=""/>
        <dsp:cNvSpPr/>
      </dsp:nvSpPr>
      <dsp:spPr>
        <a:xfrm>
          <a:off x="0" y="2256"/>
          <a:ext cx="3953636" cy="1489424"/>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GB" sz="2400" kern="1200" dirty="0"/>
            <a:t>Methods</a:t>
          </a:r>
        </a:p>
      </dsp:txBody>
      <dsp:txXfrm>
        <a:off x="72708" y="74964"/>
        <a:ext cx="3808220" cy="1344008"/>
      </dsp:txXfrm>
    </dsp:sp>
    <dsp:sp modelId="{32A41B45-68F6-4AC1-9583-5420FD4CFB41}">
      <dsp:nvSpPr>
        <dsp:cNvPr id="0" name=""/>
        <dsp:cNvSpPr/>
      </dsp:nvSpPr>
      <dsp:spPr>
        <a:xfrm rot="5400000">
          <a:off x="6872210" y="-1203478"/>
          <a:ext cx="1191539" cy="7028687"/>
        </a:xfrm>
        <a:prstGeom prst="round2SameRect">
          <a:avLst/>
        </a:prstGeom>
        <a:solidFill>
          <a:schemeClr val="bg1">
            <a:alpha val="90000"/>
          </a:schemeClr>
        </a:solidFill>
        <a:ln w="25400" cap="flat" cmpd="sng" algn="ctr">
          <a:solidFill>
            <a:schemeClr val="tx2">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GB" sz="1800" kern="1200" dirty="0"/>
            <a:t>Epidemiology of PBC</a:t>
          </a:r>
        </a:p>
        <a:p>
          <a:pPr marL="171450" lvl="1" indent="-171450" algn="l" defTabSz="800100">
            <a:lnSpc>
              <a:spcPct val="90000"/>
            </a:lnSpc>
            <a:spcBef>
              <a:spcPct val="0"/>
            </a:spcBef>
            <a:spcAft>
              <a:spcPct val="15000"/>
            </a:spcAft>
            <a:buChar char="•"/>
          </a:pPr>
          <a:r>
            <a:rPr lang="en-GB" sz="1800" kern="1200" dirty="0"/>
            <a:t>PBC pathogenesis</a:t>
          </a:r>
        </a:p>
        <a:p>
          <a:pPr marL="171450" lvl="1" indent="-171450" algn="l" defTabSz="800100">
            <a:lnSpc>
              <a:spcPct val="90000"/>
            </a:lnSpc>
            <a:spcBef>
              <a:spcPct val="0"/>
            </a:spcBef>
            <a:spcAft>
              <a:spcPct val="15000"/>
            </a:spcAft>
            <a:buChar char="•"/>
          </a:pPr>
          <a:r>
            <a:rPr lang="en-GB" sz="1800" kern="1200" dirty="0"/>
            <a:t>Impact of PBC</a:t>
          </a:r>
        </a:p>
      </dsp:txBody>
      <dsp:txXfrm rot="-5400000">
        <a:off x="3953636" y="1773262"/>
        <a:ext cx="6970521" cy="1075207"/>
      </dsp:txXfrm>
    </dsp:sp>
    <dsp:sp modelId="{CCB8CD55-3C3D-4583-82FB-52AAD531040C}">
      <dsp:nvSpPr>
        <dsp:cNvPr id="0" name=""/>
        <dsp:cNvSpPr/>
      </dsp:nvSpPr>
      <dsp:spPr>
        <a:xfrm>
          <a:off x="0" y="1566152"/>
          <a:ext cx="3953636" cy="1489424"/>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GB" sz="2400" kern="1200" dirty="0"/>
            <a:t>Background</a:t>
          </a:r>
        </a:p>
      </dsp:txBody>
      <dsp:txXfrm>
        <a:off x="72708" y="1638860"/>
        <a:ext cx="3808220" cy="1344008"/>
      </dsp:txXfrm>
    </dsp:sp>
    <dsp:sp modelId="{00385CE4-843E-44D2-9505-5E0E8F710E48}">
      <dsp:nvSpPr>
        <dsp:cNvPr id="0" name=""/>
        <dsp:cNvSpPr/>
      </dsp:nvSpPr>
      <dsp:spPr>
        <a:xfrm rot="5400000">
          <a:off x="6872210" y="360417"/>
          <a:ext cx="1191539" cy="7028687"/>
        </a:xfrm>
        <a:prstGeom prst="round2SameRect">
          <a:avLst/>
        </a:prstGeom>
        <a:solidFill>
          <a:schemeClr val="bg1">
            <a:alpha val="90000"/>
          </a:schemeClr>
        </a:solidFill>
        <a:ln w="25400" cap="flat" cmpd="sng" algn="ctr">
          <a:solidFill>
            <a:schemeClr val="tx2">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GB" sz="1800" kern="1200" dirty="0"/>
            <a:t>Key recommendations</a:t>
          </a:r>
        </a:p>
      </dsp:txBody>
      <dsp:txXfrm rot="-5400000">
        <a:off x="3953636" y="3337157"/>
        <a:ext cx="6970521" cy="1075207"/>
      </dsp:txXfrm>
    </dsp:sp>
    <dsp:sp modelId="{B75631AB-3EF3-4AB2-9679-609D9E2A97C3}">
      <dsp:nvSpPr>
        <dsp:cNvPr id="0" name=""/>
        <dsp:cNvSpPr/>
      </dsp:nvSpPr>
      <dsp:spPr>
        <a:xfrm>
          <a:off x="0" y="3130048"/>
          <a:ext cx="3953636" cy="1489424"/>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GB" sz="2400" kern="1200" dirty="0"/>
            <a:t>Guidelines</a:t>
          </a:r>
        </a:p>
      </dsp:txBody>
      <dsp:txXfrm>
        <a:off x="72708" y="3202756"/>
        <a:ext cx="3808220" cy="134400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endParaRPr lang="en-GB"/>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fld id="{30E894B1-E518-44F2-8168-3C4520859ED9}" type="datetimeFigureOut">
              <a:rPr lang="en-GB" smtClean="0"/>
              <a:pPr/>
              <a:t>05/05/2020</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endParaRPr lang="en-GB"/>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defRPr>
            </a:lvl1pPr>
          </a:lstStyle>
          <a:p>
            <a:fld id="{9BC1133C-0A91-4C56-9DB7-B268BA704BC5}" type="slidenum">
              <a:rPr lang="en-GB" smtClean="0"/>
              <a:pPr/>
              <a:t>‹#›</a:t>
            </a:fld>
            <a:endParaRPr lang="en-GB"/>
          </a:p>
        </p:txBody>
      </p:sp>
    </p:spTree>
    <p:extLst>
      <p:ext uri="{BB962C8B-B14F-4D97-AF65-F5344CB8AC3E}">
        <p14:creationId xmlns:p14="http://schemas.microsoft.com/office/powerpoint/2010/main" val="1934940821"/>
      </p:ext>
    </p:extLst>
  </p:cSld>
  <p:clrMap bg1="lt1" tx1="dk1" bg2="lt2" tx2="dk2" accent1="accent1" accent2="accent2" accent3="accent3" accent4="accent4" accent5="accent5" accent6="accent6" hlink="hlink" folHlink="folHlink"/>
  <p:notesStyle>
    <a:lvl1pPr marL="1714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1pPr>
    <a:lvl2pPr marL="6286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10858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5430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20002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a:t>
            </a:fld>
            <a:endParaRPr lang="en-GB"/>
          </a:p>
        </p:txBody>
      </p:sp>
    </p:spTree>
    <p:extLst>
      <p:ext uri="{BB962C8B-B14F-4D97-AF65-F5344CB8AC3E}">
        <p14:creationId xmlns:p14="http://schemas.microsoft.com/office/powerpoint/2010/main" val="36333490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AIH, autoimmune hepatitis; </a:t>
            </a:r>
            <a:r>
              <a:rPr lang="en-US" i="1" dirty="0"/>
              <a:t>ALP, alkaline phosphatase; ALT, alanine aminotransferase; AMA, antimitochondrial antibody; ANA, antinuclear antibody; AST, aspartate aminotransferase; GGT, gamma-</a:t>
            </a:r>
            <a:r>
              <a:rPr lang="en-US" i="1" dirty="0" err="1"/>
              <a:t>glutamyltranspeptidase</a:t>
            </a:r>
            <a:r>
              <a:rPr lang="en-US" i="1" dirty="0"/>
              <a:t>; IgM, immunoglobulin M; INR, international normalized ratio</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18</a:t>
            </a:fld>
            <a:endParaRPr lang="en-GB"/>
          </a:p>
        </p:txBody>
      </p:sp>
    </p:spTree>
    <p:extLst>
      <p:ext uri="{BB962C8B-B14F-4D97-AF65-F5344CB8AC3E}">
        <p14:creationId xmlns:p14="http://schemas.microsoft.com/office/powerpoint/2010/main" val="42610979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AIH, autoimmune hepatitis;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NASH, non-alcoholic steatohepatitis</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19</a:t>
            </a:fld>
            <a:endParaRPr lang="en-GB"/>
          </a:p>
        </p:txBody>
      </p:sp>
    </p:spTree>
    <p:extLst>
      <p:ext uri="{BB962C8B-B14F-4D97-AF65-F5344CB8AC3E}">
        <p14:creationId xmlns:p14="http://schemas.microsoft.com/office/powerpoint/2010/main" val="12988692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AIH, autoimmune hepatitis;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NASH, non-alcoholic steatohepatitis</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20</a:t>
            </a:fld>
            <a:endParaRPr lang="en-GB"/>
          </a:p>
        </p:txBody>
      </p:sp>
    </p:spTree>
    <p:extLst>
      <p:ext uri="{BB962C8B-B14F-4D97-AF65-F5344CB8AC3E}">
        <p14:creationId xmlns:p14="http://schemas.microsoft.com/office/powerpoint/2010/main" val="20840178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AIH, autoimmune hepatitis;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NASH, non-alcoholic steatohepatitis</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21</a:t>
            </a:fld>
            <a:endParaRPr lang="en-GB"/>
          </a:p>
        </p:txBody>
      </p:sp>
    </p:spTree>
    <p:extLst>
      <p:ext uri="{BB962C8B-B14F-4D97-AF65-F5344CB8AC3E}">
        <p14:creationId xmlns:p14="http://schemas.microsoft.com/office/powerpoint/2010/main" val="11940976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AIH, autoimmune hepatitis;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NASH, non-alcoholic steatohepatitis</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22</a:t>
            </a:fld>
            <a:endParaRPr lang="en-GB"/>
          </a:p>
        </p:txBody>
      </p:sp>
    </p:spTree>
    <p:extLst>
      <p:ext uri="{BB962C8B-B14F-4D97-AF65-F5344CB8AC3E}">
        <p14:creationId xmlns:p14="http://schemas.microsoft.com/office/powerpoint/2010/main" val="11449517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AIH, autoimmune hepatitis;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NASH, non-alcoholic steatohepatitis</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23</a:t>
            </a:fld>
            <a:endParaRPr lang="en-GB"/>
          </a:p>
        </p:txBody>
      </p:sp>
    </p:spTree>
    <p:extLst>
      <p:ext uri="{BB962C8B-B14F-4D97-AF65-F5344CB8AC3E}">
        <p14:creationId xmlns:p14="http://schemas.microsoft.com/office/powerpoint/2010/main" val="27512636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i="1" dirty="0"/>
              <a:t>UDCA, </a:t>
            </a:r>
            <a:r>
              <a:rPr lang="en-US" i="1" dirty="0" err="1"/>
              <a:t>ursodeoxycholic</a:t>
            </a:r>
            <a:r>
              <a:rPr lang="en-US" i="1" dirty="0"/>
              <a:t> acid</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24</a:t>
            </a:fld>
            <a:endParaRPr lang="en-GB"/>
          </a:p>
        </p:txBody>
      </p:sp>
    </p:spTree>
    <p:extLst>
      <p:ext uri="{BB962C8B-B14F-4D97-AF65-F5344CB8AC3E}">
        <p14:creationId xmlns:p14="http://schemas.microsoft.com/office/powerpoint/2010/main" val="3347360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i="1" dirty="0"/>
              <a:t>ALP, alkaline phosphatase; AST, aspartate aminotransferase; UDCA, </a:t>
            </a:r>
            <a:r>
              <a:rPr lang="en-US" i="1" dirty="0" err="1"/>
              <a:t>ursodeoxycholic</a:t>
            </a:r>
            <a:r>
              <a:rPr lang="en-US" i="1" dirty="0"/>
              <a:t> acid; ULN, upper limit of normal</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25</a:t>
            </a:fld>
            <a:endParaRPr lang="en-GB"/>
          </a:p>
        </p:txBody>
      </p:sp>
    </p:spTree>
    <p:extLst>
      <p:ext uri="{BB962C8B-B14F-4D97-AF65-F5344CB8AC3E}">
        <p14:creationId xmlns:p14="http://schemas.microsoft.com/office/powerpoint/2010/main" val="36615722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i="1" dirty="0"/>
              <a:t>AIH, autoimmune hepatitis; ALP, alkaline phosphatase; AST, aspartate aminotransferase; HCC, hepatocellular carcinoma; UDCA, </a:t>
            </a:r>
            <a:r>
              <a:rPr lang="en-US" i="1" dirty="0" err="1"/>
              <a:t>ursodeoxycholic</a:t>
            </a:r>
            <a:r>
              <a:rPr lang="en-US" i="1" dirty="0"/>
              <a:t> acid; US, ultrasound</a:t>
            </a:r>
            <a:endParaRPr lang="en-GB" i="1" dirty="0"/>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26</a:t>
            </a:fld>
            <a:endParaRPr lang="en-GB"/>
          </a:p>
        </p:txBody>
      </p:sp>
    </p:spTree>
    <p:extLst>
      <p:ext uri="{BB962C8B-B14F-4D97-AF65-F5344CB8AC3E}">
        <p14:creationId xmlns:p14="http://schemas.microsoft.com/office/powerpoint/2010/main" val="568765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i="1" dirty="0"/>
              <a:t>ALP, alkaline phosphatase; ALT, alanine aminotransferase; AST, aspartate aminotransferase; GGT, gamma-</a:t>
            </a:r>
            <a:r>
              <a:rPr lang="en-US" i="1" dirty="0" err="1"/>
              <a:t>glutamyltranspeptidase</a:t>
            </a:r>
            <a:r>
              <a:rPr lang="en-US" i="1" dirty="0"/>
              <a:t>; UDCA, </a:t>
            </a:r>
            <a:r>
              <a:rPr lang="en-US" i="1" dirty="0" err="1"/>
              <a:t>ursodeoxycholic</a:t>
            </a:r>
            <a:r>
              <a:rPr lang="en-US" i="1" dirty="0"/>
              <a:t> acid; ULN, upper limit of normal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1. Angulo P, et al. Liver 1999;19:115–21; 2. Pares A, et al. Gastroenterology 2006;130:715–20; 3. </a:t>
            </a:r>
            <a:r>
              <a:rPr lang="en-US" dirty="0" err="1"/>
              <a:t>Corpechot</a:t>
            </a:r>
            <a:r>
              <a:rPr lang="en-US" dirty="0"/>
              <a:t> C, et al. Hepatology 2008;48:871–7; 4. Kuiper EM, et al. Gastroenterology 2009;136:1281–7; 5. </a:t>
            </a:r>
            <a:r>
              <a:rPr lang="en-US" dirty="0" err="1"/>
              <a:t>Kumagi</a:t>
            </a:r>
            <a:r>
              <a:rPr lang="en-US" dirty="0"/>
              <a:t> T, et al. Am J Gastroenterol 2010;105:2186–94; 6. </a:t>
            </a:r>
            <a:r>
              <a:rPr lang="en-US" dirty="0" err="1"/>
              <a:t>Corpechot</a:t>
            </a:r>
            <a:r>
              <a:rPr lang="en-US" dirty="0"/>
              <a:t> C, et al. J </a:t>
            </a:r>
            <a:r>
              <a:rPr lang="en-US" dirty="0" err="1"/>
              <a:t>Hepatol</a:t>
            </a:r>
            <a:r>
              <a:rPr lang="en-US" dirty="0"/>
              <a:t> 2011;55:1361–7; 7. </a:t>
            </a:r>
            <a:r>
              <a:rPr lang="en-US" dirty="0" err="1"/>
              <a:t>Azemoto</a:t>
            </a:r>
            <a:r>
              <a:rPr lang="en-US" dirty="0"/>
              <a:t> N, et al. J Gastroenterol 2009;44:630–4; 8. Carbone M, et al. Hepatology 2016;63:930–50; 9. </a:t>
            </a:r>
            <a:r>
              <a:rPr lang="en-US" dirty="0" err="1"/>
              <a:t>Lammers</a:t>
            </a:r>
            <a:r>
              <a:rPr lang="en-US" dirty="0"/>
              <a:t> WJ, et al. Gastroenterology 2015;149:1804–12.</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27</a:t>
            </a:fld>
            <a:endParaRPr lang="en-GB"/>
          </a:p>
        </p:txBody>
      </p:sp>
    </p:spTree>
    <p:extLst>
      <p:ext uri="{BB962C8B-B14F-4D97-AF65-F5344CB8AC3E}">
        <p14:creationId xmlns:p14="http://schemas.microsoft.com/office/powerpoint/2010/main" val="40114948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GRADE, Grading of Recommendations Assessment, Development and Evaluation </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7</a:t>
            </a:fld>
            <a:endParaRPr lang="en-GB"/>
          </a:p>
        </p:txBody>
      </p:sp>
    </p:spTree>
    <p:extLst>
      <p:ext uri="{BB962C8B-B14F-4D97-AF65-F5344CB8AC3E}">
        <p14:creationId xmlns:p14="http://schemas.microsoft.com/office/powerpoint/2010/main" val="11413268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ALP, alkaline phosphatase;</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ANA, antinuclear antibody;</a:t>
            </a: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 APRI, aspartate aminotransferase to platelet ratio index;</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a:t>
            </a: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ELF, enhanced liver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fibrosis; </a:t>
            </a: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LSM, liver stiffness measurement; UDCA, </a:t>
            </a:r>
            <a:r>
              <a:rPr lang="en-US" sz="1200" b="0" i="1" u="none" strike="noStrike" kern="1200" baseline="0" dirty="0" err="1">
                <a:solidFill>
                  <a:schemeClr val="tx1"/>
                </a:solidFill>
                <a:latin typeface="Arial" panose="020B0604020202020204" pitchFamily="34" charset="0"/>
                <a:ea typeface="+mn-ea"/>
                <a:cs typeface="Arial" panose="020B0604020202020204" pitchFamily="34" charset="0"/>
              </a:rPr>
              <a:t>ursodeoxycholic</a:t>
            </a: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 acid</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28</a:t>
            </a:fld>
            <a:endParaRPr lang="en-GB"/>
          </a:p>
        </p:txBody>
      </p:sp>
    </p:spTree>
    <p:extLst>
      <p:ext uri="{BB962C8B-B14F-4D97-AF65-F5344CB8AC3E}">
        <p14:creationId xmlns:p14="http://schemas.microsoft.com/office/powerpoint/2010/main" val="18793860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i="1" dirty="0"/>
              <a:t>ALP, alkaline phosphatase; ULN, upper limit of normal</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29</a:t>
            </a:fld>
            <a:endParaRPr lang="en-GB"/>
          </a:p>
        </p:txBody>
      </p:sp>
    </p:spTree>
    <p:extLst>
      <p:ext uri="{BB962C8B-B14F-4D97-AF65-F5344CB8AC3E}">
        <p14:creationId xmlns:p14="http://schemas.microsoft.com/office/powerpoint/2010/main" val="33347335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UDCA, </a:t>
            </a:r>
            <a:r>
              <a:rPr lang="en-US" sz="1200" b="0" i="1" u="none" strike="noStrike" kern="1200" baseline="0" dirty="0" err="1">
                <a:solidFill>
                  <a:schemeClr val="tx1"/>
                </a:solidFill>
                <a:latin typeface="Arial" panose="020B0604020202020204" pitchFamily="34" charset="0"/>
                <a:ea typeface="+mn-ea"/>
                <a:cs typeface="Arial" panose="020B0604020202020204" pitchFamily="34" charset="0"/>
              </a:rPr>
              <a:t>ursodeoxycholic</a:t>
            </a: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 acid</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30</a:t>
            </a:fld>
            <a:endParaRPr lang="en-GB"/>
          </a:p>
        </p:txBody>
      </p:sp>
    </p:spTree>
    <p:extLst>
      <p:ext uri="{BB962C8B-B14F-4D97-AF65-F5344CB8AC3E}">
        <p14:creationId xmlns:p14="http://schemas.microsoft.com/office/powerpoint/2010/main" val="24312273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i="1" dirty="0"/>
              <a:t>AIH, autoimmune hepatitis; ALP, alkaline phosphatase; ALT, alanine aminotransferase; </a:t>
            </a: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AMA, antimitochondrial antibody; </a:t>
            </a:r>
            <a:r>
              <a:rPr lang="en-US" i="1" dirty="0"/>
              <a:t>GGT, gamma-</a:t>
            </a:r>
            <a:r>
              <a:rPr lang="en-US" i="1" dirty="0" err="1"/>
              <a:t>glutamyltranspeptidase</a:t>
            </a:r>
            <a:r>
              <a:rPr lang="en-US" i="1" dirty="0"/>
              <a:t>; IgG, immunoglobulin G; ULN, upper limit of normal</a:t>
            </a:r>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31</a:t>
            </a:fld>
            <a:endParaRPr lang="en-GB"/>
          </a:p>
        </p:txBody>
      </p:sp>
    </p:spTree>
    <p:extLst>
      <p:ext uri="{BB962C8B-B14F-4D97-AF65-F5344CB8AC3E}">
        <p14:creationId xmlns:p14="http://schemas.microsoft.com/office/powerpoint/2010/main" val="39934025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QoL, quality of life</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32</a:t>
            </a:fld>
            <a:endParaRPr lang="en-GB"/>
          </a:p>
        </p:txBody>
      </p:sp>
    </p:spTree>
    <p:extLst>
      <p:ext uri="{BB962C8B-B14F-4D97-AF65-F5344CB8AC3E}">
        <p14:creationId xmlns:p14="http://schemas.microsoft.com/office/powerpoint/2010/main" val="40066167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DEXA,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dual-energy X-ray absorptiometry</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33</a:t>
            </a:fld>
            <a:endParaRPr lang="en-GB"/>
          </a:p>
        </p:txBody>
      </p:sp>
    </p:spTree>
    <p:extLst>
      <p:ext uri="{BB962C8B-B14F-4D97-AF65-F5344CB8AC3E}">
        <p14:creationId xmlns:p14="http://schemas.microsoft.com/office/powerpoint/2010/main" val="29568293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CV, cardiovascular; HDL-C,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high-density lipoprotein cholesterol;</a:t>
            </a:r>
            <a:r>
              <a:rPr lang="en-GB" i="1" dirty="0"/>
              <a:t> LDL-C,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low-density lipoprotein cholesterol</a:t>
            </a:r>
            <a:endParaRPr lang="en-GB"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i="1" dirty="0"/>
          </a:p>
          <a:p>
            <a:endParaRPr lang="en-GB" i="1" dirty="0"/>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34</a:t>
            </a:fld>
            <a:endParaRPr lang="en-GB"/>
          </a:p>
        </p:txBody>
      </p:sp>
    </p:spTree>
    <p:extLst>
      <p:ext uri="{BB962C8B-B14F-4D97-AF65-F5344CB8AC3E}">
        <p14:creationId xmlns:p14="http://schemas.microsoft.com/office/powerpoint/2010/main" val="1011196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HCC, hepatocellular carcinoma</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35</a:t>
            </a:fld>
            <a:endParaRPr lang="en-GB"/>
          </a:p>
        </p:txBody>
      </p:sp>
    </p:spTree>
    <p:extLst>
      <p:ext uri="{BB962C8B-B14F-4D97-AF65-F5344CB8AC3E}">
        <p14:creationId xmlns:p14="http://schemas.microsoft.com/office/powerpoint/2010/main" val="15600736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MELD, Model for End-Stage Liver Disease</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a:t>
            </a: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UDCA, </a:t>
            </a:r>
            <a:r>
              <a:rPr lang="en-US" sz="1200" b="0" i="1" u="none" strike="noStrike" kern="1200" baseline="0" dirty="0" err="1">
                <a:solidFill>
                  <a:schemeClr val="tx1"/>
                </a:solidFill>
                <a:latin typeface="Arial" panose="020B0604020202020204" pitchFamily="34" charset="0"/>
                <a:ea typeface="+mn-ea"/>
                <a:cs typeface="Arial" panose="020B0604020202020204" pitchFamily="34" charset="0"/>
              </a:rPr>
              <a:t>ursodeoxycholic</a:t>
            </a: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 acid</a:t>
            </a:r>
            <a:endParaRPr lang="en-GB"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i="1" dirty="0"/>
          </a:p>
          <a:p>
            <a:endParaRPr lang="en-GB" i="1" dirty="0"/>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36</a:t>
            </a:fld>
            <a:endParaRPr lang="en-GB"/>
          </a:p>
        </p:txBody>
      </p:sp>
    </p:spTree>
    <p:extLst>
      <p:ext uri="{BB962C8B-B14F-4D97-AF65-F5344CB8AC3E}">
        <p14:creationId xmlns:p14="http://schemas.microsoft.com/office/powerpoint/2010/main" val="25378995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37</a:t>
            </a:fld>
            <a:endParaRPr lang="en-GB"/>
          </a:p>
        </p:txBody>
      </p:sp>
    </p:spTree>
    <p:extLst>
      <p:ext uri="{BB962C8B-B14F-4D97-AF65-F5344CB8AC3E}">
        <p14:creationId xmlns:p14="http://schemas.microsoft.com/office/powerpoint/2010/main" val="31963952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AE, anion exchanger; AMA, antimitochondrial antibody; BA, bile acid; BSEP, bile salt exporter pump; CCL, CC chemokine ligand; CD, cluster of differentiation; CXCL, chemokine (C-X-C motif) ligand; CYP7A1&amp;2, cholesterol 7-alpha-hydroxylases A1 &amp; A2; ET1, endothelin1; </a:t>
            </a:r>
            <a:r>
              <a:rPr lang="en-US" sz="1200" b="0" i="1" u="none" strike="noStrike" kern="1200" baseline="0" dirty="0" err="1">
                <a:solidFill>
                  <a:schemeClr val="tx1"/>
                </a:solidFill>
                <a:latin typeface="Arial" panose="020B0604020202020204" pitchFamily="34" charset="0"/>
                <a:ea typeface="+mn-ea"/>
                <a:cs typeface="Arial" panose="020B0604020202020204" pitchFamily="34" charset="0"/>
              </a:rPr>
              <a:t>Fas</a:t>
            </a: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a:t>
            </a:r>
            <a:r>
              <a:rPr lang="en-US" sz="1200" b="0" i="1" u="none" strike="noStrike" kern="1200" baseline="0" dirty="0" err="1">
                <a:solidFill>
                  <a:schemeClr val="tx1"/>
                </a:solidFill>
                <a:latin typeface="Arial" panose="020B0604020202020204" pitchFamily="34" charset="0"/>
                <a:ea typeface="+mn-ea"/>
                <a:cs typeface="Arial" panose="020B0604020202020204" pitchFamily="34" charset="0"/>
              </a:rPr>
              <a:t>FasL</a:t>
            </a: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 CD95/CD95 ligand; FGF19, fibroblast growth factor 19; FGFR4, fibroblast growth factor receptor 4; FXR, </a:t>
            </a:r>
            <a:r>
              <a:rPr lang="en-US" sz="1200" b="0" i="1" u="none" strike="noStrike" kern="1200" baseline="0" dirty="0" err="1">
                <a:solidFill>
                  <a:schemeClr val="tx1"/>
                </a:solidFill>
                <a:latin typeface="Arial" panose="020B0604020202020204" pitchFamily="34" charset="0"/>
                <a:ea typeface="+mn-ea"/>
                <a:cs typeface="Arial" panose="020B0604020202020204" pitchFamily="34" charset="0"/>
              </a:rPr>
              <a:t>farnesoid</a:t>
            </a: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 X receptor; HLA-DR, human leukocyte antigen – antigen D-related MHC II subclass; IFN</a:t>
            </a:r>
            <a:r>
              <a:rPr lang="el-GR" sz="1200" b="0" i="0" kern="1200" dirty="0">
                <a:solidFill>
                  <a:schemeClr val="tx1"/>
                </a:solidFill>
                <a:effectLst/>
                <a:latin typeface="Arial" panose="020B0604020202020204" pitchFamily="34" charset="0"/>
                <a:ea typeface="+mn-ea"/>
                <a:cs typeface="Arial" panose="020B0604020202020204" pitchFamily="34" charset="0"/>
              </a:rPr>
              <a:t>γ</a:t>
            </a: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 interferon gamma; IL, interleukin; JAK, Janus kinase; MDR3, multidrug resistance protein 3; MHCII, major histocompatibility complex class II; MMP, matrix metalloproteinase; NF</a:t>
            </a:r>
            <a:r>
              <a:rPr lang="el-GR" sz="1200" b="0" i="1" u="none" strike="noStrike" kern="1200" baseline="0" dirty="0">
                <a:solidFill>
                  <a:schemeClr val="tx1"/>
                </a:solidFill>
                <a:latin typeface="Arial" panose="020B0604020202020204" pitchFamily="34" charset="0"/>
                <a:ea typeface="+mn-ea"/>
                <a:cs typeface="Arial" panose="020B0604020202020204" pitchFamily="34" charset="0"/>
              </a:rPr>
              <a:t>κ</a:t>
            </a: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B, nuclear factor kappa-light-chain-enhancer of activated B cells; PC, phosphatidylcholine; PDC-E2, pyruvate dehydrogenase complex E2 subunit; PDGF, platelet-derived growth factor; PPAR</a:t>
            </a:r>
            <a:r>
              <a:rPr lang="el-GR" sz="1200" b="0" i="1" u="none" strike="noStrike" kern="1200" baseline="0" dirty="0">
                <a:solidFill>
                  <a:schemeClr val="tx1"/>
                </a:solidFill>
                <a:latin typeface="Arial" panose="020B0604020202020204" pitchFamily="34" charset="0"/>
                <a:ea typeface="+mn-ea"/>
                <a:cs typeface="Arial" panose="020B0604020202020204" pitchFamily="34" charset="0"/>
              </a:rPr>
              <a:t>α</a:t>
            </a: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a:t>
            </a:r>
            <a:r>
              <a:rPr lang="el-GR" sz="1200" b="0" i="0" kern="1200" dirty="0">
                <a:solidFill>
                  <a:schemeClr val="tx1"/>
                </a:solidFill>
                <a:effectLst/>
                <a:latin typeface="Arial" panose="020B0604020202020204" pitchFamily="34" charset="0"/>
                <a:ea typeface="+mn-ea"/>
                <a:cs typeface="Arial" panose="020B0604020202020204" pitchFamily="34" charset="0"/>
              </a:rPr>
              <a:t>γ</a:t>
            </a: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a:t>
            </a:r>
            <a:r>
              <a:rPr lang="el-GR" sz="1200" b="0" i="0" kern="1200" dirty="0">
                <a:solidFill>
                  <a:schemeClr val="tx1"/>
                </a:solidFill>
                <a:effectLst/>
                <a:latin typeface="Arial" panose="020B0604020202020204" pitchFamily="34" charset="0"/>
                <a:ea typeface="+mn-ea"/>
                <a:cs typeface="Arial" panose="020B0604020202020204" pitchFamily="34" charset="0"/>
              </a:rPr>
              <a:t>δ</a:t>
            </a: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 peroxisome proliferator-activated receptor alpha/gamma/delta; ROS, reactive oxygen species; </a:t>
            </a:r>
            <a:r>
              <a:rPr lang="en-US" sz="1200" b="0" i="1" u="none" strike="noStrike" kern="1200" baseline="0" dirty="0" err="1">
                <a:solidFill>
                  <a:schemeClr val="tx1"/>
                </a:solidFill>
                <a:latin typeface="Arial" panose="020B0604020202020204" pitchFamily="34" charset="0"/>
                <a:ea typeface="+mn-ea"/>
                <a:cs typeface="Arial" panose="020B0604020202020204" pitchFamily="34" charset="0"/>
              </a:rPr>
              <a:t>sAC</a:t>
            </a: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 soluble adenylate cyclase; TCR, T cell receptor; TGF</a:t>
            </a:r>
            <a:r>
              <a:rPr lang="el-GR" sz="1200" b="0" i="1" u="none" strike="noStrike" kern="1200" baseline="0" dirty="0">
                <a:solidFill>
                  <a:schemeClr val="tx1"/>
                </a:solidFill>
                <a:latin typeface="Arial" panose="020B0604020202020204" pitchFamily="34" charset="0"/>
                <a:ea typeface="+mn-ea"/>
                <a:cs typeface="Arial" panose="020B0604020202020204" pitchFamily="34" charset="0"/>
              </a:rPr>
              <a:t>β</a:t>
            </a: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 transforming growth factor beta; Th1/Th17, T helper cell type 1/17; TNF</a:t>
            </a:r>
            <a:r>
              <a:rPr lang="el-GR" sz="1200" b="0" i="1" u="none" strike="noStrike" kern="1200" baseline="0" dirty="0">
                <a:solidFill>
                  <a:schemeClr val="tx1"/>
                </a:solidFill>
                <a:latin typeface="Arial" panose="020B0604020202020204" pitchFamily="34" charset="0"/>
                <a:ea typeface="+mn-ea"/>
                <a:cs typeface="Arial" panose="020B0604020202020204" pitchFamily="34" charset="0"/>
              </a:rPr>
              <a:t>α</a:t>
            </a: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tumour necrosis facto alpha; VEGF, vascular endothelial growth factor</a:t>
            </a:r>
            <a:endParaRPr lang="en-US" i="1" dirty="0"/>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10</a:t>
            </a:fld>
            <a:endParaRPr lang="en-GB"/>
          </a:p>
        </p:txBody>
      </p:sp>
    </p:spTree>
    <p:extLst>
      <p:ext uri="{BB962C8B-B14F-4D97-AF65-F5344CB8AC3E}">
        <p14:creationId xmlns:p14="http://schemas.microsoft.com/office/powerpoint/2010/main" val="27295144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i="1" dirty="0"/>
              <a:t>AIH, autoimmune hepatitis; </a:t>
            </a:r>
            <a:r>
              <a:rPr lang="en-US" i="1" dirty="0" err="1"/>
              <a:t>LTx</a:t>
            </a:r>
            <a:r>
              <a:rPr lang="en-US" i="1" dirty="0"/>
              <a:t>, liver transplantation; QoL, quality of life; UDCA, </a:t>
            </a:r>
            <a:r>
              <a:rPr lang="en-US" i="1" dirty="0" err="1"/>
              <a:t>ursodeoxycholic</a:t>
            </a:r>
            <a:r>
              <a:rPr lang="en-US" i="1" dirty="0"/>
              <a:t> acid; US, ultrasound</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38</a:t>
            </a:fld>
            <a:endParaRPr lang="en-GB"/>
          </a:p>
        </p:txBody>
      </p:sp>
    </p:spTree>
    <p:extLst>
      <p:ext uri="{BB962C8B-B14F-4D97-AF65-F5344CB8AC3E}">
        <p14:creationId xmlns:p14="http://schemas.microsoft.com/office/powerpoint/2010/main" val="14980493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QoL, quality of life</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11</a:t>
            </a:fld>
            <a:endParaRPr lang="en-GB"/>
          </a:p>
        </p:txBody>
      </p:sp>
    </p:spTree>
    <p:extLst>
      <p:ext uri="{BB962C8B-B14F-4D97-AF65-F5344CB8AC3E}">
        <p14:creationId xmlns:p14="http://schemas.microsoft.com/office/powerpoint/2010/main" val="1664590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13</a:t>
            </a:fld>
            <a:endParaRPr lang="en-GB"/>
          </a:p>
        </p:txBody>
      </p:sp>
    </p:spTree>
    <p:extLst>
      <p:ext uri="{BB962C8B-B14F-4D97-AF65-F5344CB8AC3E}">
        <p14:creationId xmlns:p14="http://schemas.microsoft.com/office/powerpoint/2010/main" val="20737463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AMA, antimitochondrial antibody; ANA, antinuclear antibody; EUS, endoscopic ultrasound; MRCP, magnetic resonance cholangiopancreatography</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14</a:t>
            </a:fld>
            <a:endParaRPr lang="en-GB"/>
          </a:p>
        </p:txBody>
      </p:sp>
    </p:spTree>
    <p:extLst>
      <p:ext uri="{BB962C8B-B14F-4D97-AF65-F5344CB8AC3E}">
        <p14:creationId xmlns:p14="http://schemas.microsoft.com/office/powerpoint/2010/main" val="6016679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ALP, </a:t>
            </a:r>
            <a:r>
              <a:rPr lang="en-GB" sz="1200" b="0" i="1" kern="1200" dirty="0">
                <a:solidFill>
                  <a:schemeClr val="tx1"/>
                </a:solidFill>
                <a:effectLst/>
                <a:latin typeface="Arial" panose="020B0604020202020204" pitchFamily="34" charset="0"/>
                <a:ea typeface="+mn-ea"/>
                <a:cs typeface="Arial" panose="020B0604020202020204" pitchFamily="34" charset="0"/>
              </a:rPr>
              <a:t>alkaline phosphatase</a:t>
            </a:r>
            <a:r>
              <a:rPr lang="en-GB" i="1" dirty="0"/>
              <a:t>; AMA, antimitochondrial antibody; ANA, antinuclear antibody; DILI,</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drug-induced liver injury;</a:t>
            </a:r>
            <a:r>
              <a:rPr lang="en-GB" i="1" dirty="0"/>
              <a:t> EUS, endoscopic ultrasound; GGT,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gamma-</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glutamyltranspeptidase</a:t>
            </a:r>
            <a:r>
              <a:rPr lang="en-GB" i="1" dirty="0"/>
              <a:t>; HBsAg, hepatitis B surface antigen; MRCP, magnetic resonance cholangiopancreatography; US, ultrasound</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15</a:t>
            </a:fld>
            <a:endParaRPr lang="en-GB"/>
          </a:p>
        </p:txBody>
      </p:sp>
    </p:spTree>
    <p:extLst>
      <p:ext uri="{BB962C8B-B14F-4D97-AF65-F5344CB8AC3E}">
        <p14:creationId xmlns:p14="http://schemas.microsoft.com/office/powerpoint/2010/main" val="2498179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AIH, autoimmune hepatitis; ALP,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alkaline phosphatase; </a:t>
            </a:r>
            <a:r>
              <a:rPr lang="en-GB" i="1" dirty="0"/>
              <a:t>AMA, antimitochondrial antibody; ANA, antinuclear antibody; ELISA,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enzyme-linked immunosorbent assay; NASH, non-alcoholic steatohepatitis</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16</a:t>
            </a:fld>
            <a:endParaRPr lang="en-GB"/>
          </a:p>
        </p:txBody>
      </p:sp>
    </p:spTree>
    <p:extLst>
      <p:ext uri="{BB962C8B-B14F-4D97-AF65-F5344CB8AC3E}">
        <p14:creationId xmlns:p14="http://schemas.microsoft.com/office/powerpoint/2010/main" val="2246143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AIH, autoimmune hepatitis; </a:t>
            </a:r>
            <a:r>
              <a:rPr lang="en-US" i="1" dirty="0"/>
              <a:t>ALP, alkaline phosphatase; ALT, alanine aminotransferase; AMA, antimitochondrial antibody; ANA, antinuclear antibody; AST, aspartate aminotransferase; GGT, gamma-</a:t>
            </a:r>
            <a:r>
              <a:rPr lang="en-US" i="1" dirty="0" err="1"/>
              <a:t>glutamyltranspeptidase</a:t>
            </a:r>
            <a:r>
              <a:rPr lang="en-US" i="1" dirty="0"/>
              <a:t>; IgM, immunoglobulin M; INR, international normalized ratio</a:t>
            </a:r>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17</a:t>
            </a:fld>
            <a:endParaRPr lang="en-GB"/>
          </a:p>
        </p:txBody>
      </p:sp>
    </p:spTree>
    <p:extLst>
      <p:ext uri="{BB962C8B-B14F-4D97-AF65-F5344CB8AC3E}">
        <p14:creationId xmlns:p14="http://schemas.microsoft.com/office/powerpoint/2010/main" val="23273912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D01D78-9B3F-4109-AE22-E06AAB7FEB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A89537AC-ED7F-43CA-BCAA-9AEB466615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a:p>
          <a:p>
            <a:r>
              <a:rPr lang="en-GB"/>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8761"/>
            <a:ext cx="7286656" cy="794373"/>
          </a:xfrm>
        </p:spPr>
        <p:txBody>
          <a:bodyPr anchor="t">
            <a:noAutofit/>
          </a:bodyPr>
          <a:lstStyle>
            <a:lvl1pPr marL="0" indent="0" algn="r">
              <a:buNone/>
              <a:defRPr sz="4000" b="0">
                <a:solidFill>
                  <a:schemeClr val="accent1"/>
                </a:solidFill>
              </a:defRPr>
            </a:lvl1pPr>
          </a:lstStyle>
          <a:p>
            <a:endParaRPr lang="en-GB"/>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2933"/>
            <a:ext cx="11319104" cy="943200"/>
          </a:xfrm>
        </p:spPr>
        <p:txBody>
          <a:bodyPr anchor="b">
            <a:normAutofit/>
          </a:bodyPr>
          <a:lstStyle>
            <a:lvl1pPr algn="r">
              <a:defRPr sz="3200" b="0">
                <a:solidFill>
                  <a:schemeClr val="tx2"/>
                </a:solidFill>
              </a:defRPr>
            </a:lvl1pPr>
          </a:lstStyle>
          <a:p>
            <a:r>
              <a:rPr lang="en-GB"/>
              <a:t>Presentation title to go here</a:t>
            </a:r>
          </a:p>
        </p:txBody>
      </p:sp>
    </p:spTree>
    <p:extLst>
      <p:ext uri="{BB962C8B-B14F-4D97-AF65-F5344CB8AC3E}">
        <p14:creationId xmlns:p14="http://schemas.microsoft.com/office/powerpoint/2010/main" val="940553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
        <p:nvSpPr>
          <p:cNvPr id="5" name="Content Placeholder 2">
            <a:extLst>
              <a:ext uri="{FF2B5EF4-FFF2-40B4-BE49-F238E27FC236}">
                <a16:creationId xmlns:a16="http://schemas.microsoft.com/office/drawing/2014/main" id="{53C8E462-6219-443F-9602-10F2EAFEBE9B}"/>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63110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70136"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
        <p:nvSpPr>
          <p:cNvPr id="6" name="Content Placeholder 2">
            <a:extLst>
              <a:ext uri="{FF2B5EF4-FFF2-40B4-BE49-F238E27FC236}">
                <a16:creationId xmlns:a16="http://schemas.microsoft.com/office/drawing/2014/main" id="{541D918E-A909-43DE-AC7D-C34B492663A2}"/>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105974CF-98D7-4F52-ABFB-F167F1AF27FB}"/>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446110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4762613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784696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C0A7E15-D8DB-4905-94BA-C62396896B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E85E83F8-04B2-4C9D-9E97-2735BE5D1C8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a:p>
          <a:p>
            <a:r>
              <a:rPr lang="en-GB"/>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a:t>Presentation title to go here</a:t>
            </a:r>
          </a:p>
        </p:txBody>
      </p:sp>
    </p:spTree>
    <p:extLst>
      <p:ext uri="{BB962C8B-B14F-4D97-AF65-F5344CB8AC3E}">
        <p14:creationId xmlns:p14="http://schemas.microsoft.com/office/powerpoint/2010/main" val="41302251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a:t>Click to edit master title style</a:t>
            </a:r>
            <a:endParaRPr lang="en-GB"/>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5" name="Straight Connector 4">
            <a:extLst>
              <a:ext uri="{FF2B5EF4-FFF2-40B4-BE49-F238E27FC236}">
                <a16:creationId xmlns:a16="http://schemas.microsoft.com/office/drawing/2014/main" id="{DD7FAE58-C6FA-4B3B-A39F-D32DD90B4732}"/>
              </a:ext>
            </a:extLst>
          </p:cNvPr>
          <p:cNvCxnSpPr>
            <a:cxnSpLocks/>
          </p:cNvCxnSpPr>
          <p:nvPr userDrawn="1"/>
        </p:nvCxnSpPr>
        <p:spPr>
          <a:xfrm>
            <a:off x="365760" y="4459976"/>
            <a:ext cx="11460480" cy="0"/>
          </a:xfrm>
          <a:prstGeom prst="line">
            <a:avLst/>
          </a:prstGeom>
          <a:ln w="88900">
            <a:solidFill>
              <a:srgbClr val="0A939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43746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
        <p:nvSpPr>
          <p:cNvPr id="5" name="Content Placeholder 2">
            <a:extLst>
              <a:ext uri="{FF2B5EF4-FFF2-40B4-BE49-F238E27FC236}">
                <a16:creationId xmlns:a16="http://schemas.microsoft.com/office/drawing/2014/main" id="{C657FAC6-2395-4983-BCEC-E661BAE01A28}"/>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32325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
        <p:nvSpPr>
          <p:cNvPr id="6" name="Content Placeholder 2">
            <a:extLst>
              <a:ext uri="{FF2B5EF4-FFF2-40B4-BE49-F238E27FC236}">
                <a16:creationId xmlns:a16="http://schemas.microsoft.com/office/drawing/2014/main" id="{8627C0A3-B31C-459A-B3C8-9B3F90900348}"/>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E2F1DD51-3C50-491A-A440-B86443B20BF0}"/>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215723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6113041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3747182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a:t>Click to edit master title style</a:t>
            </a:r>
            <a:endParaRPr lang="en-GB"/>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5" name="Straight Connector 4">
            <a:extLst>
              <a:ext uri="{FF2B5EF4-FFF2-40B4-BE49-F238E27FC236}">
                <a16:creationId xmlns:a16="http://schemas.microsoft.com/office/drawing/2014/main" id="{750D8AD9-BA57-43A5-93CA-7F9728C0756D}"/>
              </a:ext>
            </a:extLst>
          </p:cNvPr>
          <p:cNvCxnSpPr>
            <a:cxnSpLocks/>
          </p:cNvCxnSpPr>
          <p:nvPr userDrawn="1"/>
        </p:nvCxnSpPr>
        <p:spPr>
          <a:xfrm>
            <a:off x="365760" y="4459976"/>
            <a:ext cx="11460480" cy="0"/>
          </a:xfrm>
          <a:prstGeom prst="line">
            <a:avLst/>
          </a:prstGeom>
          <a:ln w="88900">
            <a:solidFill>
              <a:srgbClr val="F8BE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56818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40E7B8-A1C1-4D46-8085-0E915E8F7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853C38C4-A2EB-44DC-9257-5EE37C6737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a:p>
          <a:p>
            <a:r>
              <a:rPr lang="en-GB"/>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a:t>Presentation title to go here</a:t>
            </a:r>
          </a:p>
        </p:txBody>
      </p:sp>
    </p:spTree>
    <p:extLst>
      <p:ext uri="{BB962C8B-B14F-4D97-AF65-F5344CB8AC3E}">
        <p14:creationId xmlns:p14="http://schemas.microsoft.com/office/powerpoint/2010/main" val="7289675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a:t>Click to edit master title style</a:t>
            </a:r>
            <a:endParaRPr lang="en-GB"/>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5" name="Straight Connector 4">
            <a:extLst>
              <a:ext uri="{FF2B5EF4-FFF2-40B4-BE49-F238E27FC236}">
                <a16:creationId xmlns:a16="http://schemas.microsoft.com/office/drawing/2014/main" id="{D74F02A4-2ED0-4174-B92E-FFB52D0C4520}"/>
              </a:ext>
            </a:extLst>
          </p:cNvPr>
          <p:cNvCxnSpPr>
            <a:cxnSpLocks/>
          </p:cNvCxnSpPr>
          <p:nvPr userDrawn="1"/>
        </p:nvCxnSpPr>
        <p:spPr>
          <a:xfrm>
            <a:off x="365760" y="4459976"/>
            <a:ext cx="11460480" cy="0"/>
          </a:xfrm>
          <a:prstGeom prst="line">
            <a:avLst/>
          </a:prstGeom>
          <a:ln w="88900">
            <a:solidFill>
              <a:srgbClr val="EB5F1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87175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425752" y="1340768"/>
            <a:ext cx="113424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223999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5752" y="1340769"/>
            <a:ext cx="5574237"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hasCustomPrompt="1"/>
          </p:nvPr>
        </p:nvSpPr>
        <p:spPr>
          <a:xfrm>
            <a:off x="6193448" y="1340769"/>
            <a:ext cx="5572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9231715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1430134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19885697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D01D78-9B3F-4109-AE22-E06AAB7FEB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A89537AC-ED7F-43CA-BCAA-9AEB466615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a:p>
          <a:p>
            <a:r>
              <a:rPr lang="en-GB"/>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8761"/>
            <a:ext cx="7286656" cy="794373"/>
          </a:xfrm>
        </p:spPr>
        <p:txBody>
          <a:bodyPr anchor="t">
            <a:noAutofit/>
          </a:bodyPr>
          <a:lstStyle>
            <a:lvl1pPr marL="0" indent="0" algn="r">
              <a:buNone/>
              <a:defRPr sz="4000" b="0">
                <a:solidFill>
                  <a:schemeClr val="accent1"/>
                </a:solidFill>
              </a:defRPr>
            </a:lvl1pPr>
          </a:lstStyle>
          <a:p>
            <a:endParaRPr lang="en-GB"/>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2933"/>
            <a:ext cx="11319104" cy="943200"/>
          </a:xfrm>
        </p:spPr>
        <p:txBody>
          <a:bodyPr anchor="b">
            <a:normAutofit/>
          </a:bodyPr>
          <a:lstStyle>
            <a:lvl1pPr algn="r">
              <a:defRPr sz="3200" b="0">
                <a:solidFill>
                  <a:schemeClr val="tx2"/>
                </a:solidFill>
              </a:defRPr>
            </a:lvl1pPr>
          </a:lstStyle>
          <a:p>
            <a:r>
              <a:rPr lang="en-GB"/>
              <a:t>Presentation title to go here</a:t>
            </a:r>
          </a:p>
        </p:txBody>
      </p:sp>
    </p:spTree>
    <p:extLst>
      <p:ext uri="{BB962C8B-B14F-4D97-AF65-F5344CB8AC3E}">
        <p14:creationId xmlns:p14="http://schemas.microsoft.com/office/powerpoint/2010/main" val="41256888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40E7B8-A1C1-4D46-8085-0E915E8F7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853C38C4-A2EB-44DC-9257-5EE37C6737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a:p>
          <a:p>
            <a:r>
              <a:rPr lang="en-GB"/>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a:t>Presentation title to go here</a:t>
            </a:r>
          </a:p>
        </p:txBody>
      </p:sp>
    </p:spTree>
    <p:extLst>
      <p:ext uri="{BB962C8B-B14F-4D97-AF65-F5344CB8AC3E}">
        <p14:creationId xmlns:p14="http://schemas.microsoft.com/office/powerpoint/2010/main" val="11775156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a:t>Click to edit master title style</a:t>
            </a:r>
            <a:endParaRPr lang="en-GB"/>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5" name="Straight Connector 4">
            <a:extLst>
              <a:ext uri="{FF2B5EF4-FFF2-40B4-BE49-F238E27FC236}">
                <a16:creationId xmlns:a16="http://schemas.microsoft.com/office/drawing/2014/main" id="{D74F02A4-2ED0-4174-B92E-FFB52D0C4520}"/>
              </a:ext>
            </a:extLst>
          </p:cNvPr>
          <p:cNvCxnSpPr>
            <a:cxnSpLocks/>
          </p:cNvCxnSpPr>
          <p:nvPr userDrawn="1"/>
        </p:nvCxnSpPr>
        <p:spPr>
          <a:xfrm>
            <a:off x="365760" y="4459976"/>
            <a:ext cx="11460480" cy="0"/>
          </a:xfrm>
          <a:prstGeom prst="line">
            <a:avLst/>
          </a:prstGeom>
          <a:ln w="88900">
            <a:solidFill>
              <a:srgbClr val="EB5F1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02026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425752" y="1340768"/>
            <a:ext cx="113424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98629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a:p>
          <a:p>
            <a:pPr lvl="0"/>
            <a:r>
              <a:rPr lang="en-GB"/>
              <a:t>References to go here</a:t>
            </a:r>
          </a:p>
        </p:txBody>
      </p:sp>
      <p:sp>
        <p:nvSpPr>
          <p:cNvPr id="5" name="Content Placeholder 2">
            <a:extLst>
              <a:ext uri="{FF2B5EF4-FFF2-40B4-BE49-F238E27FC236}">
                <a16:creationId xmlns:a16="http://schemas.microsoft.com/office/drawing/2014/main" id="{09D3B1DE-19F1-46B1-8EF2-62098D150E43}"/>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670788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5752" y="1340769"/>
            <a:ext cx="5574237"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hasCustomPrompt="1"/>
          </p:nvPr>
        </p:nvSpPr>
        <p:spPr>
          <a:xfrm>
            <a:off x="6193448" y="1340769"/>
            <a:ext cx="5572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37172707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26348340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440750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a:p>
          <a:p>
            <a:pPr lvl="0"/>
            <a:r>
              <a:rPr lang="en-GB"/>
              <a:t>References to go here</a:t>
            </a:r>
          </a:p>
        </p:txBody>
      </p:sp>
      <p:sp>
        <p:nvSpPr>
          <p:cNvPr id="6" name="Content Placeholder 2">
            <a:extLst>
              <a:ext uri="{FF2B5EF4-FFF2-40B4-BE49-F238E27FC236}">
                <a16:creationId xmlns:a16="http://schemas.microsoft.com/office/drawing/2014/main" id="{4ACC9225-45D8-4CD5-ABE5-7576DD17D0A6}"/>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6276D889-BE07-434F-A0F1-269B674C69FC}"/>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48758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418857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35513860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ca-ES"/>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ECCC98-259E-4CEC-A170-4EFDA30D2C5C}" type="datetimeFigureOut">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5/5/2020</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 name="Marcador de pie de página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1DBD26-0528-485A-AC4B-724506D30896}" type="slidenum">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769771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9CD70AD-75F5-4704-974D-E58F5BDE977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107A2128-7685-4091-B58C-C6418D9785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a:p>
          <a:p>
            <a:r>
              <a:rPr lang="en-GB"/>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a:t>Presentation title to go here</a:t>
            </a:r>
          </a:p>
        </p:txBody>
      </p:sp>
    </p:spTree>
    <p:extLst>
      <p:ext uri="{BB962C8B-B14F-4D97-AF65-F5344CB8AC3E}">
        <p14:creationId xmlns:p14="http://schemas.microsoft.com/office/powerpoint/2010/main" val="3524481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a:t>Click to edit master title style</a:t>
            </a:r>
            <a:endParaRPr lang="en-GB"/>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5" name="Straight Connector 4">
            <a:extLst>
              <a:ext uri="{FF2B5EF4-FFF2-40B4-BE49-F238E27FC236}">
                <a16:creationId xmlns:a16="http://schemas.microsoft.com/office/drawing/2014/main" id="{07A89D91-1E50-42F6-807F-EE8ABF3C22B8}"/>
              </a:ext>
            </a:extLst>
          </p:cNvPr>
          <p:cNvCxnSpPr>
            <a:cxnSpLocks/>
          </p:cNvCxnSpPr>
          <p:nvPr userDrawn="1"/>
        </p:nvCxnSpPr>
        <p:spPr>
          <a:xfrm>
            <a:off x="365760" y="4459976"/>
            <a:ext cx="11460480" cy="0"/>
          </a:xfrm>
          <a:prstGeom prst="line">
            <a:avLst/>
          </a:prstGeom>
          <a:ln w="88900">
            <a:solidFill>
              <a:srgbClr val="DC204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940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10" Type="http://schemas.openxmlformats.org/officeDocument/2006/relationships/image" Target="../media/image2.png"/><Relationship Id="rId4" Type="http://schemas.openxmlformats.org/officeDocument/2006/relationships/slideLayout" Target="../slideLayouts/slideLayout23.xml"/><Relationship Id="rId9" Type="http://schemas.openxmlformats.org/officeDocument/2006/relationships/image" Target="../media/image9.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9.xml"/><Relationship Id="rId7" Type="http://schemas.openxmlformats.org/officeDocument/2006/relationships/theme" Target="../theme/theme5.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2A51C28-5EAC-4B36-963C-1FEBF43A81F8}"/>
              </a:ext>
            </a:extLst>
          </p:cNvPr>
          <p:cNvGrpSpPr/>
          <p:nvPr userDrawn="1"/>
        </p:nvGrpSpPr>
        <p:grpSpPr>
          <a:xfrm>
            <a:off x="0" y="138043"/>
            <a:ext cx="12018983" cy="1042269"/>
            <a:chOff x="0" y="138043"/>
            <a:chExt cx="12018983" cy="1042269"/>
          </a:xfrm>
        </p:grpSpPr>
        <p:pic>
          <p:nvPicPr>
            <p:cNvPr id="6" name="Picture 5">
              <a:extLst>
                <a:ext uri="{FF2B5EF4-FFF2-40B4-BE49-F238E27FC236}">
                  <a16:creationId xmlns:a16="http://schemas.microsoft.com/office/drawing/2014/main" id="{0715E489-0C14-45CD-9E88-82F5C8B0AE08}"/>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004765" y="138043"/>
              <a:ext cx="9014218" cy="1042269"/>
            </a:xfrm>
            <a:prstGeom prst="rect">
              <a:avLst/>
            </a:prstGeom>
          </p:spPr>
        </p:pic>
        <p:pic>
          <p:nvPicPr>
            <p:cNvPr id="10" name="Picture 9">
              <a:extLst>
                <a:ext uri="{FF2B5EF4-FFF2-40B4-BE49-F238E27FC236}">
                  <a16:creationId xmlns:a16="http://schemas.microsoft.com/office/drawing/2014/main" id="{E5C5D706-B179-42F6-A7FC-AA3B904AAD03}"/>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r="30776"/>
            <a:stretch/>
          </p:blipFill>
          <p:spPr>
            <a:xfrm>
              <a:off x="0" y="138043"/>
              <a:ext cx="6240016" cy="1042269"/>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Picture 8">
            <a:extLst>
              <a:ext uri="{FF2B5EF4-FFF2-40B4-BE49-F238E27FC236}">
                <a16:creationId xmlns:a16="http://schemas.microsoft.com/office/drawing/2014/main" id="{657627DF-C2DD-4E8E-8B59-11B32E2CC63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93981024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A786022-3A51-4B0F-8B09-8736F2F84C17}"/>
              </a:ext>
            </a:extLst>
          </p:cNvPr>
          <p:cNvGrpSpPr/>
          <p:nvPr userDrawn="1"/>
        </p:nvGrpSpPr>
        <p:grpSpPr>
          <a:xfrm>
            <a:off x="0" y="140970"/>
            <a:ext cx="12018983" cy="1042269"/>
            <a:chOff x="0" y="140970"/>
            <a:chExt cx="12018983" cy="1042269"/>
          </a:xfrm>
        </p:grpSpPr>
        <p:pic>
          <p:nvPicPr>
            <p:cNvPr id="6" name="Picture 5">
              <a:extLst>
                <a:ext uri="{FF2B5EF4-FFF2-40B4-BE49-F238E27FC236}">
                  <a16:creationId xmlns:a16="http://schemas.microsoft.com/office/drawing/2014/main" id="{BF478061-2D09-403B-9804-67FADE51F9C9}"/>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40970"/>
              <a:ext cx="9014227" cy="1042269"/>
            </a:xfrm>
            <a:prstGeom prst="rect">
              <a:avLst/>
            </a:prstGeom>
          </p:spPr>
        </p:pic>
        <p:pic>
          <p:nvPicPr>
            <p:cNvPr id="10" name="Picture 9">
              <a:extLst>
                <a:ext uri="{FF2B5EF4-FFF2-40B4-BE49-F238E27FC236}">
                  <a16:creationId xmlns:a16="http://schemas.microsoft.com/office/drawing/2014/main" id="{A7A7B4FC-F3D5-4365-AB11-34BDCEFBA1D3}"/>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38852"/>
            <a:stretch/>
          </p:blipFill>
          <p:spPr>
            <a:xfrm>
              <a:off x="0" y="140970"/>
              <a:ext cx="5512037" cy="1042269"/>
            </a:xfrm>
            <a:prstGeom prst="rect">
              <a:avLst/>
            </a:prstGeom>
          </p:spPr>
        </p:pic>
      </p:grpSp>
      <p:sp>
        <p:nvSpPr>
          <p:cNvPr id="2" name="Title Placeholder 1"/>
          <p:cNvSpPr>
            <a:spLocks noGrp="1"/>
          </p:cNvSpPr>
          <p:nvPr>
            <p:ph type="title"/>
          </p:nvPr>
        </p:nvSpPr>
        <p:spPr>
          <a:xfrm>
            <a:off x="425752" y="140970"/>
            <a:ext cx="10478682"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Picture 8">
            <a:extLst>
              <a:ext uri="{FF2B5EF4-FFF2-40B4-BE49-F238E27FC236}">
                <a16:creationId xmlns:a16="http://schemas.microsoft.com/office/drawing/2014/main" id="{FD10B39D-C66A-450C-8235-DE8C83D3C44E}"/>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383883089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9766D48-4F59-4495-B870-4564ECE725F3}"/>
              </a:ext>
            </a:extLst>
          </p:cNvPr>
          <p:cNvGrpSpPr/>
          <p:nvPr userDrawn="1"/>
        </p:nvGrpSpPr>
        <p:grpSpPr>
          <a:xfrm>
            <a:off x="1" y="138043"/>
            <a:ext cx="12018982" cy="1042270"/>
            <a:chOff x="1" y="138043"/>
            <a:chExt cx="12018982" cy="1042270"/>
          </a:xfrm>
        </p:grpSpPr>
        <p:pic>
          <p:nvPicPr>
            <p:cNvPr id="6" name="Picture 5">
              <a:extLst>
                <a:ext uri="{FF2B5EF4-FFF2-40B4-BE49-F238E27FC236}">
                  <a16:creationId xmlns:a16="http://schemas.microsoft.com/office/drawing/2014/main" id="{FA3C8B69-7FD9-49EC-B38B-9301D611D80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38043"/>
              <a:ext cx="9014227" cy="1042270"/>
            </a:xfrm>
            <a:prstGeom prst="rect">
              <a:avLst/>
            </a:prstGeom>
          </p:spPr>
        </p:pic>
        <p:pic>
          <p:nvPicPr>
            <p:cNvPr id="10" name="Picture 9">
              <a:extLst>
                <a:ext uri="{FF2B5EF4-FFF2-40B4-BE49-F238E27FC236}">
                  <a16:creationId xmlns:a16="http://schemas.microsoft.com/office/drawing/2014/main" id="{4FF31DAB-063E-4041-9E7C-DB544A05F39A}"/>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42758"/>
            <a:stretch/>
          </p:blipFill>
          <p:spPr>
            <a:xfrm>
              <a:off x="1" y="138043"/>
              <a:ext cx="5159896" cy="1042270"/>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Picture 8">
            <a:extLst>
              <a:ext uri="{FF2B5EF4-FFF2-40B4-BE49-F238E27FC236}">
                <a16:creationId xmlns:a16="http://schemas.microsoft.com/office/drawing/2014/main" id="{AA1DD496-B26E-4057-ABDE-D90ABD7F512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3" y="6021288"/>
            <a:ext cx="1350435" cy="684311"/>
          </a:xfrm>
          <a:prstGeom prst="rect">
            <a:avLst/>
          </a:prstGeom>
        </p:spPr>
      </p:pic>
    </p:spTree>
    <p:extLst>
      <p:ext uri="{BB962C8B-B14F-4D97-AF65-F5344CB8AC3E}">
        <p14:creationId xmlns:p14="http://schemas.microsoft.com/office/powerpoint/2010/main" val="71878875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D5277E1-0216-4772-AABA-412A04E800A5}"/>
              </a:ext>
            </a:extLst>
          </p:cNvPr>
          <p:cNvGrpSpPr/>
          <p:nvPr userDrawn="1"/>
        </p:nvGrpSpPr>
        <p:grpSpPr>
          <a:xfrm>
            <a:off x="0" y="138043"/>
            <a:ext cx="12013810" cy="1042270"/>
            <a:chOff x="42730" y="138043"/>
            <a:chExt cx="12013810" cy="1042270"/>
          </a:xfrm>
        </p:grpSpPr>
        <p:pic>
          <p:nvPicPr>
            <p:cNvPr id="11" name="Picture 10">
              <a:extLst>
                <a:ext uri="{FF2B5EF4-FFF2-40B4-BE49-F238E27FC236}">
                  <a16:creationId xmlns:a16="http://schemas.microsoft.com/office/drawing/2014/main" id="{8C721CDA-D031-4165-8EAF-36039A5933A6}"/>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r="29372"/>
            <a:stretch/>
          </p:blipFill>
          <p:spPr>
            <a:xfrm>
              <a:off x="42730" y="138043"/>
              <a:ext cx="6366617" cy="1042270"/>
            </a:xfrm>
            <a:prstGeom prst="rect">
              <a:avLst/>
            </a:prstGeom>
          </p:spPr>
        </p:pic>
        <p:pic>
          <p:nvPicPr>
            <p:cNvPr id="12" name="Picture 11">
              <a:extLst>
                <a:ext uri="{FF2B5EF4-FFF2-40B4-BE49-F238E27FC236}">
                  <a16:creationId xmlns:a16="http://schemas.microsoft.com/office/drawing/2014/main" id="{29E340E7-7222-40B2-96A2-287B44CA4BC4}"/>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042305" y="138043"/>
              <a:ext cx="9014235" cy="1042270"/>
            </a:xfrm>
            <a:prstGeom prst="rect">
              <a:avLst/>
            </a:prstGeom>
          </p:spPr>
        </p:pic>
      </p:grpSp>
      <p:pic>
        <p:nvPicPr>
          <p:cNvPr id="9" name="Picture 8">
            <a:extLst>
              <a:ext uri="{FF2B5EF4-FFF2-40B4-BE49-F238E27FC236}">
                <a16:creationId xmlns:a16="http://schemas.microsoft.com/office/drawing/2014/main" id="{5F0AB36D-988E-4F4E-96B9-30F336BC57C7}"/>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668547" y="6021288"/>
            <a:ext cx="1350435" cy="684311"/>
          </a:xfrm>
          <a:prstGeom prst="rect">
            <a:avLst/>
          </a:prstGeom>
        </p:spPr>
      </p:pic>
      <p:sp>
        <p:nvSpPr>
          <p:cNvPr id="2" name="Title Placeholder 1"/>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57561669"/>
      </p:ext>
    </p:extLst>
  </p:cSld>
  <p:clrMap bg1="lt1" tx1="dk1" bg2="lt2" tx2="dk2" accent1="accent1" accent2="accent2" accent3="accent3" accent4="accent4" accent5="accent5" accent6="accent6" hlink="hlink" folHlink="folHlink"/>
  <p:sldLayoutIdLst>
    <p:sldLayoutId id="2147483675" r:id="rId1"/>
    <p:sldLayoutId id="2147483663" r:id="rId2"/>
    <p:sldLayoutId id="2147483664" r:id="rId3"/>
    <p:sldLayoutId id="2147483665" r:id="rId4"/>
    <p:sldLayoutId id="2147483666" r:id="rId5"/>
    <p:sldLayoutId id="2147483667" r:id="rId6"/>
    <p:sldLayoutId id="2147483691" r:id="rId7"/>
  </p:sldLayoutIdLst>
  <p:txStyles>
    <p:titleStyle>
      <a:lvl1pPr algn="l" defTabSz="914400" rtl="0" eaLnBrk="1" latinLnBrk="0" hangingPunct="1">
        <a:lnSpc>
          <a:spcPct val="90000"/>
        </a:lnSpc>
        <a:spcBef>
          <a:spcPct val="0"/>
        </a:spcBef>
        <a:buNone/>
        <a:defRPr sz="24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D5277E1-0216-4772-AABA-412A04E800A5}"/>
              </a:ext>
            </a:extLst>
          </p:cNvPr>
          <p:cNvGrpSpPr/>
          <p:nvPr userDrawn="1"/>
        </p:nvGrpSpPr>
        <p:grpSpPr>
          <a:xfrm>
            <a:off x="0" y="138043"/>
            <a:ext cx="12013810" cy="1042270"/>
            <a:chOff x="42730" y="138043"/>
            <a:chExt cx="12013810" cy="1042270"/>
          </a:xfrm>
        </p:grpSpPr>
        <p:pic>
          <p:nvPicPr>
            <p:cNvPr id="11" name="Picture 10">
              <a:extLst>
                <a:ext uri="{FF2B5EF4-FFF2-40B4-BE49-F238E27FC236}">
                  <a16:creationId xmlns:a16="http://schemas.microsoft.com/office/drawing/2014/main" id="{8C721CDA-D031-4165-8EAF-36039A5933A6}"/>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29372"/>
            <a:stretch/>
          </p:blipFill>
          <p:spPr>
            <a:xfrm>
              <a:off x="42730" y="138043"/>
              <a:ext cx="6366617" cy="1042270"/>
            </a:xfrm>
            <a:prstGeom prst="rect">
              <a:avLst/>
            </a:prstGeom>
          </p:spPr>
        </p:pic>
        <p:pic>
          <p:nvPicPr>
            <p:cNvPr id="12" name="Picture 11">
              <a:extLst>
                <a:ext uri="{FF2B5EF4-FFF2-40B4-BE49-F238E27FC236}">
                  <a16:creationId xmlns:a16="http://schemas.microsoft.com/office/drawing/2014/main" id="{29E340E7-7222-40B2-96A2-287B44CA4BC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42305" y="138043"/>
              <a:ext cx="9014235" cy="1042270"/>
            </a:xfrm>
            <a:prstGeom prst="rect">
              <a:avLst/>
            </a:prstGeom>
          </p:spPr>
        </p:pic>
      </p:grpSp>
      <p:pic>
        <p:nvPicPr>
          <p:cNvPr id="9" name="Picture 8">
            <a:extLst>
              <a:ext uri="{FF2B5EF4-FFF2-40B4-BE49-F238E27FC236}">
                <a16:creationId xmlns:a16="http://schemas.microsoft.com/office/drawing/2014/main" id="{5F0AB36D-988E-4F4E-96B9-30F336BC57C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47" y="6021288"/>
            <a:ext cx="1350435" cy="684311"/>
          </a:xfrm>
          <a:prstGeom prst="rect">
            <a:avLst/>
          </a:prstGeom>
        </p:spPr>
      </p:pic>
      <p:sp>
        <p:nvSpPr>
          <p:cNvPr id="2" name="Title Placeholder 1"/>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97979738"/>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Lst>
  <p:txStyles>
    <p:titleStyle>
      <a:lvl1pPr algn="l" defTabSz="914400" rtl="0" eaLnBrk="1" latinLnBrk="0" hangingPunct="1">
        <a:lnSpc>
          <a:spcPct val="90000"/>
        </a:lnSpc>
        <a:spcBef>
          <a:spcPct val="0"/>
        </a:spcBef>
        <a:buNone/>
        <a:defRPr sz="24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3.xml"/><Relationship Id="rId1" Type="http://schemas.openxmlformats.org/officeDocument/2006/relationships/slideLayout" Target="../slideLayouts/slideLayout23.xml"/><Relationship Id="rId5" Type="http://schemas.openxmlformats.org/officeDocument/2006/relationships/image" Target="../media/image11.png"/><Relationship Id="rId4" Type="http://schemas.openxmlformats.org/officeDocument/2006/relationships/slide" Target="slide5.xml"/></Relationships>
</file>

<file path=ppt/slides/_rels/slide1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4.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8" Type="http://schemas.openxmlformats.org/officeDocument/2006/relationships/slide" Target="slide29.xml"/><Relationship Id="rId13" Type="http://schemas.openxmlformats.org/officeDocument/2006/relationships/slide" Target="slide37.xml"/><Relationship Id="rId3" Type="http://schemas.openxmlformats.org/officeDocument/2006/relationships/slide" Target="slide14.xml"/><Relationship Id="rId7" Type="http://schemas.openxmlformats.org/officeDocument/2006/relationships/slide" Target="slide28.xml"/><Relationship Id="rId12" Type="http://schemas.openxmlformats.org/officeDocument/2006/relationships/slide" Target="slide33.xml"/><Relationship Id="rId2" Type="http://schemas.openxmlformats.org/officeDocument/2006/relationships/notesSlide" Target="../notesSlides/notesSlide5.xml"/><Relationship Id="rId1" Type="http://schemas.openxmlformats.org/officeDocument/2006/relationships/slideLayout" Target="../slideLayouts/slideLayout22.xml"/><Relationship Id="rId6" Type="http://schemas.openxmlformats.org/officeDocument/2006/relationships/slide" Target="slide27.xml"/><Relationship Id="rId11" Type="http://schemas.openxmlformats.org/officeDocument/2006/relationships/slide" Target="slide32.xml"/><Relationship Id="rId5" Type="http://schemas.openxmlformats.org/officeDocument/2006/relationships/slide" Target="slide25.xml"/><Relationship Id="rId15" Type="http://schemas.openxmlformats.org/officeDocument/2006/relationships/image" Target="../media/image11.png"/><Relationship Id="rId10" Type="http://schemas.openxmlformats.org/officeDocument/2006/relationships/slide" Target="slide31.xml"/><Relationship Id="rId4" Type="http://schemas.openxmlformats.org/officeDocument/2006/relationships/slide" Target="slide16.xml"/><Relationship Id="rId9" Type="http://schemas.openxmlformats.org/officeDocument/2006/relationships/slide" Target="slide30.xml"/><Relationship Id="rId14" Type="http://schemas.openxmlformats.org/officeDocument/2006/relationships/slide" Target="slide5.xml"/></Relationships>
</file>

<file path=ppt/slides/_rels/slide14.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6.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7.xml"/><Relationship Id="rId1" Type="http://schemas.openxmlformats.org/officeDocument/2006/relationships/slideLayout" Target="../slideLayouts/slideLayout24.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8.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9.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0.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2.xml"/><Relationship Id="rId5" Type="http://schemas.openxmlformats.org/officeDocument/2006/relationships/image" Target="../media/image11.png"/><Relationship Id="rId4" Type="http://schemas.openxmlformats.org/officeDocument/2006/relationships/slide" Target="slide13.xml"/></Relationships>
</file>

<file path=ppt/slides/_rels/slide2.xml.rels><?xml version="1.0" encoding="UTF-8" standalone="yes"?>
<Relationships xmlns="http://schemas.openxmlformats.org/package/2006/relationships"><Relationship Id="rId2" Type="http://schemas.openxmlformats.org/officeDocument/2006/relationships/hyperlink" Target="http://www.easl.eu/research/our-contributions/clinical-practice-guidelines" TargetMode="Externa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2.xml"/><Relationship Id="rId5" Type="http://schemas.openxmlformats.org/officeDocument/2006/relationships/image" Target="../media/image11.png"/><Relationship Id="rId4" Type="http://schemas.openxmlformats.org/officeDocument/2006/relationships/slide" Target="slide13.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2.xml"/><Relationship Id="rId5" Type="http://schemas.openxmlformats.org/officeDocument/2006/relationships/image" Target="../media/image11.png"/><Relationship Id="rId4" Type="http://schemas.openxmlformats.org/officeDocument/2006/relationships/slide" Target="slide13.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22.xml"/><Relationship Id="rId5" Type="http://schemas.openxmlformats.org/officeDocument/2006/relationships/image" Target="../media/image11.png"/><Relationship Id="rId4" Type="http://schemas.openxmlformats.org/officeDocument/2006/relationships/slide" Target="slide13.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22.xml"/><Relationship Id="rId5" Type="http://schemas.openxmlformats.org/officeDocument/2006/relationships/image" Target="../media/image11.png"/><Relationship Id="rId4" Type="http://schemas.openxmlformats.org/officeDocument/2006/relationships/slide" Target="slide13.xml"/></Relationships>
</file>

<file path=ppt/slides/_rels/slide24.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6.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7.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8.xml"/><Relationship Id="rId1" Type="http://schemas.openxmlformats.org/officeDocument/2006/relationships/slideLayout" Target="../slideLayouts/slideLayout24.xml"/><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9.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20.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21.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hyperlink" Target="mailto:slidedeck_feedback@easloffice.eu" TargetMode="External"/><Relationship Id="rId2" Type="http://schemas.openxmlformats.org/officeDocument/2006/relationships/notesSlide" Target="../notesSlides/notesSlide1.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22.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23.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32.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24.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33.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25.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34.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26.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35.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27.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36.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28.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37.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29.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38.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30.xml"/><Relationship Id="rId1" Type="http://schemas.openxmlformats.org/officeDocument/2006/relationships/slideLayout" Target="../slideLayouts/slideLayout24.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5.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EB6A8F7-ABEB-4017-A65C-66E3A976B995}"/>
              </a:ext>
            </a:extLst>
          </p:cNvPr>
          <p:cNvSpPr>
            <a:spLocks noGrp="1"/>
          </p:cNvSpPr>
          <p:nvPr>
            <p:ph type="body" sz="quarter" idx="11"/>
          </p:nvPr>
        </p:nvSpPr>
        <p:spPr/>
        <p:txBody>
          <a:bodyPr/>
          <a:lstStyle/>
          <a:p>
            <a:endParaRPr lang="en-GB"/>
          </a:p>
        </p:txBody>
      </p:sp>
      <p:sp>
        <p:nvSpPr>
          <p:cNvPr id="8" name="Subtitle 7">
            <a:extLst>
              <a:ext uri="{FF2B5EF4-FFF2-40B4-BE49-F238E27FC236}">
                <a16:creationId xmlns:a16="http://schemas.microsoft.com/office/drawing/2014/main" id="{2A5023BA-F0E0-4C90-A896-D588B5EFA9DE}"/>
              </a:ext>
            </a:extLst>
          </p:cNvPr>
          <p:cNvSpPr>
            <a:spLocks noGrp="1"/>
          </p:cNvSpPr>
          <p:nvPr>
            <p:ph type="subTitle" idx="1"/>
          </p:nvPr>
        </p:nvSpPr>
        <p:spPr/>
        <p:txBody>
          <a:bodyPr>
            <a:normAutofit/>
          </a:bodyPr>
          <a:lstStyle/>
          <a:p>
            <a:r>
              <a:rPr lang="en-GB" dirty="0">
                <a:solidFill>
                  <a:srgbClr val="EB5F17"/>
                </a:solidFill>
              </a:rPr>
              <a:t>Primary biliary cholangitis</a:t>
            </a:r>
          </a:p>
        </p:txBody>
      </p:sp>
      <p:sp>
        <p:nvSpPr>
          <p:cNvPr id="7" name="Title 6">
            <a:extLst>
              <a:ext uri="{FF2B5EF4-FFF2-40B4-BE49-F238E27FC236}">
                <a16:creationId xmlns:a16="http://schemas.microsoft.com/office/drawing/2014/main" id="{EF89CA09-772E-4495-BCB3-7847A1367372}"/>
              </a:ext>
            </a:extLst>
          </p:cNvPr>
          <p:cNvSpPr>
            <a:spLocks noGrp="1"/>
          </p:cNvSpPr>
          <p:nvPr>
            <p:ph type="ctrTitle"/>
          </p:nvPr>
        </p:nvSpPr>
        <p:spPr/>
        <p:txBody>
          <a:bodyPr/>
          <a:lstStyle/>
          <a:p>
            <a:r>
              <a:rPr lang="en-US" dirty="0"/>
              <a:t>Clinical Practice Guidelines</a:t>
            </a:r>
            <a:endParaRPr lang="en-GB" dirty="0"/>
          </a:p>
        </p:txBody>
      </p:sp>
    </p:spTree>
    <p:extLst>
      <p:ext uri="{BB962C8B-B14F-4D97-AF65-F5344CB8AC3E}">
        <p14:creationId xmlns:p14="http://schemas.microsoft.com/office/powerpoint/2010/main" val="1800892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CC3323A-152F-47F4-9BBD-CE056723FD00}"/>
              </a:ext>
            </a:extLst>
          </p:cNvPr>
          <p:cNvSpPr>
            <a:spLocks noGrp="1"/>
          </p:cNvSpPr>
          <p:nvPr>
            <p:ph sz="half" idx="1"/>
          </p:nvPr>
        </p:nvSpPr>
        <p:spPr/>
        <p:txBody>
          <a:bodyPr>
            <a:normAutofit/>
          </a:bodyPr>
          <a:lstStyle/>
          <a:p>
            <a:r>
              <a:rPr lang="en-GB" dirty="0"/>
              <a:t>Effective biliary secretion is essential for adequate hepatic detoxification and is integral to digestive function</a:t>
            </a:r>
          </a:p>
          <a:p>
            <a:endParaRPr lang="en-GB" dirty="0"/>
          </a:p>
          <a:p>
            <a:r>
              <a:rPr lang="en-GB" b="1" dirty="0">
                <a:solidFill>
                  <a:schemeClr val="tx2"/>
                </a:solidFill>
              </a:rPr>
              <a:t>PBC</a:t>
            </a:r>
            <a:r>
              <a:rPr lang="en-GB" dirty="0"/>
              <a:t> reflects the consequences of immune and cellular injury to biliary epithelial cells, resulting in cholestasis and progressive liver fibrosis</a:t>
            </a:r>
          </a:p>
          <a:p>
            <a:pPr marL="0" indent="0">
              <a:buNone/>
            </a:pPr>
            <a:endParaRPr lang="en-GB" dirty="0">
              <a:solidFill>
                <a:schemeClr val="tx2"/>
              </a:solidFill>
            </a:endParaRPr>
          </a:p>
          <a:p>
            <a:endParaRPr lang="en-GB" dirty="0"/>
          </a:p>
        </p:txBody>
      </p:sp>
      <p:sp>
        <p:nvSpPr>
          <p:cNvPr id="2" name="Title 1">
            <a:extLst>
              <a:ext uri="{FF2B5EF4-FFF2-40B4-BE49-F238E27FC236}">
                <a16:creationId xmlns:a16="http://schemas.microsoft.com/office/drawing/2014/main" id="{C0589A64-7B8D-4907-9521-0CA318C2EFB3}"/>
              </a:ext>
            </a:extLst>
          </p:cNvPr>
          <p:cNvSpPr>
            <a:spLocks noGrp="1"/>
          </p:cNvSpPr>
          <p:nvPr>
            <p:ph type="title"/>
          </p:nvPr>
        </p:nvSpPr>
        <p:spPr/>
        <p:txBody>
          <a:bodyPr/>
          <a:lstStyle/>
          <a:p>
            <a:r>
              <a:rPr lang="en-US" dirty="0"/>
              <a:t>Pathogenesis of PBC</a:t>
            </a:r>
            <a:endParaRPr lang="en-GB" dirty="0"/>
          </a:p>
        </p:txBody>
      </p:sp>
      <p:sp>
        <p:nvSpPr>
          <p:cNvPr id="3" name="Text Placeholder 2">
            <a:extLst>
              <a:ext uri="{FF2B5EF4-FFF2-40B4-BE49-F238E27FC236}">
                <a16:creationId xmlns:a16="http://schemas.microsoft.com/office/drawing/2014/main" id="{C475BF0F-5993-4E21-AD84-262563751117}"/>
              </a:ext>
            </a:extLst>
          </p:cNvPr>
          <p:cNvSpPr>
            <a:spLocks noGrp="1"/>
          </p:cNvSpPr>
          <p:nvPr>
            <p:ph type="body" sz="quarter" idx="10"/>
          </p:nvPr>
        </p:nvSpPr>
        <p:spPr/>
        <p:txBody>
          <a:bodyPr/>
          <a:lstStyle/>
          <a:p>
            <a:r>
              <a:rPr lang="en-GB" dirty="0"/>
              <a:t>EASL CPG PBC. J </a:t>
            </a:r>
            <a:r>
              <a:rPr lang="en-GB" dirty="0" err="1"/>
              <a:t>Hepatol</a:t>
            </a:r>
            <a:r>
              <a:rPr lang="en-GB" dirty="0"/>
              <a:t> 2017;67:145–72</a:t>
            </a:r>
          </a:p>
        </p:txBody>
      </p:sp>
      <p:pic>
        <p:nvPicPr>
          <p:cNvPr id="12" name="Content Placeholder 11">
            <a:extLst>
              <a:ext uri="{FF2B5EF4-FFF2-40B4-BE49-F238E27FC236}">
                <a16:creationId xmlns:a16="http://schemas.microsoft.com/office/drawing/2014/main" id="{054BEBC3-6E1A-43EF-8EC1-A3195B856485}"/>
              </a:ext>
            </a:extLst>
          </p:cNvPr>
          <p:cNvPicPr>
            <a:picLocks noGrp="1" noChangeAspect="1"/>
          </p:cNvPicPr>
          <p:nvPr>
            <p:ph sz="half" idx="2"/>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432492" y="1341438"/>
            <a:ext cx="5094403" cy="4621212"/>
          </a:xfrm>
          <a:prstGeom prst="rect">
            <a:avLst/>
          </a:prstGeom>
        </p:spPr>
      </p:pic>
      <p:pic>
        <p:nvPicPr>
          <p:cNvPr id="7" name="Picture 6">
            <a:hlinkClick r:id="rId4" action="ppaction://hlinksldjump"/>
            <a:extLst>
              <a:ext uri="{FF2B5EF4-FFF2-40B4-BE49-F238E27FC236}">
                <a16:creationId xmlns:a16="http://schemas.microsoft.com/office/drawing/2014/main" id="{E7A7DC37-465E-4080-9F6A-1D09C353CC19}"/>
              </a:ext>
            </a:extLst>
          </p:cNvPr>
          <p:cNvPicPr>
            <a:picLocks noChangeAspect="1"/>
          </p:cNvPicPr>
          <p:nvPr/>
        </p:nvPicPr>
        <p:blipFill rotWithShape="1">
          <a:blip r:embed="rId5" cstate="screen">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880" y="442233"/>
            <a:ext cx="381237" cy="377560"/>
          </a:xfrm>
          <a:prstGeom prst="rect">
            <a:avLst/>
          </a:prstGeom>
        </p:spPr>
      </p:pic>
    </p:spTree>
    <p:extLst>
      <p:ext uri="{BB962C8B-B14F-4D97-AF65-F5344CB8AC3E}">
        <p14:creationId xmlns:p14="http://schemas.microsoft.com/office/powerpoint/2010/main" val="712032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89A64-7B8D-4907-9521-0CA318C2EFB3}"/>
              </a:ext>
            </a:extLst>
          </p:cNvPr>
          <p:cNvSpPr>
            <a:spLocks noGrp="1"/>
          </p:cNvSpPr>
          <p:nvPr>
            <p:ph type="title"/>
          </p:nvPr>
        </p:nvSpPr>
        <p:spPr/>
        <p:txBody>
          <a:bodyPr/>
          <a:lstStyle/>
          <a:p>
            <a:r>
              <a:rPr lang="en-US" dirty="0"/>
              <a:t>Impact of PBC</a:t>
            </a:r>
            <a:endParaRPr lang="en-GB" dirty="0"/>
          </a:p>
        </p:txBody>
      </p:sp>
      <p:sp>
        <p:nvSpPr>
          <p:cNvPr id="3" name="Text Placeholder 2">
            <a:extLst>
              <a:ext uri="{FF2B5EF4-FFF2-40B4-BE49-F238E27FC236}">
                <a16:creationId xmlns:a16="http://schemas.microsoft.com/office/drawing/2014/main" id="{C475BF0F-5993-4E21-AD84-262563751117}"/>
              </a:ext>
            </a:extLst>
          </p:cNvPr>
          <p:cNvSpPr>
            <a:spLocks noGrp="1"/>
          </p:cNvSpPr>
          <p:nvPr>
            <p:ph type="body" sz="quarter" idx="10"/>
          </p:nvPr>
        </p:nvSpPr>
        <p:spPr/>
        <p:txBody>
          <a:bodyPr/>
          <a:lstStyle/>
          <a:p>
            <a:r>
              <a:rPr lang="en-GB" dirty="0"/>
              <a:t>*Statement 11 (Grade of evidence III, Grade of recommendation 1)</a:t>
            </a:r>
          </a:p>
          <a:p>
            <a:r>
              <a:rPr lang="en-GB" dirty="0"/>
              <a:t>EASL CPG PBC. J </a:t>
            </a:r>
            <a:r>
              <a:rPr lang="en-GB" dirty="0" err="1"/>
              <a:t>Hepatol</a:t>
            </a:r>
            <a:r>
              <a:rPr lang="en-GB" dirty="0"/>
              <a:t> 2017;67:145–72</a:t>
            </a:r>
          </a:p>
        </p:txBody>
      </p:sp>
      <p:sp>
        <p:nvSpPr>
          <p:cNvPr id="4" name="Content Placeholder 3">
            <a:extLst>
              <a:ext uri="{FF2B5EF4-FFF2-40B4-BE49-F238E27FC236}">
                <a16:creationId xmlns:a16="http://schemas.microsoft.com/office/drawing/2014/main" id="{7CC3323A-152F-47F4-9BBD-CE056723FD00}"/>
              </a:ext>
            </a:extLst>
          </p:cNvPr>
          <p:cNvSpPr>
            <a:spLocks noGrp="1"/>
          </p:cNvSpPr>
          <p:nvPr>
            <p:ph sz="half" idx="1"/>
          </p:nvPr>
        </p:nvSpPr>
        <p:spPr/>
        <p:txBody>
          <a:bodyPr>
            <a:noAutofit/>
          </a:bodyPr>
          <a:lstStyle/>
          <a:p>
            <a:r>
              <a:rPr lang="en-GB" dirty="0"/>
              <a:t>Patients can progress to </a:t>
            </a:r>
            <a:r>
              <a:rPr lang="en-GB" b="1" dirty="0">
                <a:solidFill>
                  <a:schemeClr val="tx2"/>
                </a:solidFill>
              </a:rPr>
              <a:t>end-stage liver disease</a:t>
            </a:r>
            <a:endParaRPr lang="en-GB" sz="2400" b="1" dirty="0">
              <a:solidFill>
                <a:schemeClr val="tx2"/>
              </a:solidFill>
            </a:endParaRPr>
          </a:p>
          <a:p>
            <a:pPr lvl="1"/>
            <a:r>
              <a:rPr lang="en-GB" dirty="0"/>
              <a:t>Average survival (historical) among those untreated is 9</a:t>
            </a:r>
            <a:r>
              <a:rPr lang="en-GB" dirty="0">
                <a:sym typeface="Symbol" panose="05050102010706020507" pitchFamily="18" charset="2"/>
              </a:rPr>
              <a:t>–10 years</a:t>
            </a:r>
            <a:endParaRPr lang="en-GB" dirty="0"/>
          </a:p>
          <a:p>
            <a:r>
              <a:rPr lang="en-GB" b="1" dirty="0">
                <a:solidFill>
                  <a:schemeClr val="tx2"/>
                </a:solidFill>
              </a:rPr>
              <a:t>Symptoms</a:t>
            </a:r>
            <a:r>
              <a:rPr lang="en-GB" dirty="0"/>
              <a:t> associated with PBC </a:t>
            </a:r>
            <a:r>
              <a:rPr lang="en-GB" b="1" dirty="0">
                <a:solidFill>
                  <a:schemeClr val="tx2"/>
                </a:solidFill>
              </a:rPr>
              <a:t>impact on QoL</a:t>
            </a:r>
            <a:r>
              <a:rPr lang="en-GB" dirty="0"/>
              <a:t>, and include:</a:t>
            </a:r>
          </a:p>
          <a:p>
            <a:pPr lvl="1"/>
            <a:r>
              <a:rPr lang="en-GB" dirty="0"/>
              <a:t>Pruritus </a:t>
            </a:r>
          </a:p>
          <a:p>
            <a:pPr lvl="1"/>
            <a:r>
              <a:rPr lang="en-GB" dirty="0"/>
              <a:t>Sicca complex </a:t>
            </a:r>
          </a:p>
          <a:p>
            <a:pPr lvl="1"/>
            <a:r>
              <a:rPr lang="en-GB" dirty="0"/>
              <a:t>Abdominal discomfort </a:t>
            </a:r>
          </a:p>
          <a:p>
            <a:pPr lvl="1"/>
            <a:r>
              <a:rPr lang="en-GB" dirty="0"/>
              <a:t>Jaundice</a:t>
            </a:r>
          </a:p>
          <a:p>
            <a:pPr lvl="1"/>
            <a:r>
              <a:rPr lang="en-GB" dirty="0"/>
              <a:t>Fatigue </a:t>
            </a:r>
          </a:p>
          <a:p>
            <a:pPr lvl="1"/>
            <a:r>
              <a:rPr lang="en-GB" dirty="0"/>
              <a:t>Restless legs</a:t>
            </a:r>
          </a:p>
          <a:p>
            <a:pPr lvl="1"/>
            <a:r>
              <a:rPr lang="en-GB" dirty="0"/>
              <a:t>Insomnia</a:t>
            </a:r>
          </a:p>
          <a:p>
            <a:pPr lvl="1"/>
            <a:r>
              <a:rPr lang="en-GB" dirty="0"/>
              <a:t>Depression </a:t>
            </a:r>
          </a:p>
          <a:p>
            <a:pPr lvl="1"/>
            <a:r>
              <a:rPr lang="en-GB" dirty="0"/>
              <a:t>Cognitive dysfunction</a:t>
            </a:r>
          </a:p>
        </p:txBody>
      </p:sp>
      <p:sp>
        <p:nvSpPr>
          <p:cNvPr id="6" name="TextBox 5"/>
          <p:cNvSpPr txBox="1"/>
          <p:nvPr/>
        </p:nvSpPr>
        <p:spPr>
          <a:xfrm>
            <a:off x="6344470" y="2564905"/>
            <a:ext cx="2659702" cy="1323439"/>
          </a:xfrm>
          <a:prstGeom prst="rect">
            <a:avLst/>
          </a:prstGeom>
          <a:noFill/>
          <a:ln>
            <a:solidFill>
              <a:srgbClr val="EB5F17"/>
            </a:solidFill>
          </a:ln>
        </p:spPr>
        <p:txBody>
          <a:bodyPr wrap="none" rtlCol="0">
            <a:spAutoFit/>
          </a:bodyPr>
          <a:lstStyle/>
          <a:p>
            <a:pPr algn="ctr"/>
            <a:r>
              <a:rPr lang="en-GB" sz="2000" b="1" dirty="0">
                <a:solidFill>
                  <a:schemeClr val="tx2"/>
                </a:solidFill>
              </a:rPr>
              <a:t>Life-long</a:t>
            </a:r>
            <a:r>
              <a:rPr lang="en-GB" sz="2000" dirty="0"/>
              <a:t> care that is </a:t>
            </a:r>
          </a:p>
          <a:p>
            <a:pPr algn="ctr"/>
            <a:r>
              <a:rPr lang="en-US" sz="2000" b="1" dirty="0">
                <a:solidFill>
                  <a:schemeClr val="tx2"/>
                </a:solidFill>
              </a:rPr>
              <a:t>structured </a:t>
            </a:r>
            <a:r>
              <a:rPr lang="en-US" sz="2000" dirty="0"/>
              <a:t>and</a:t>
            </a:r>
          </a:p>
          <a:p>
            <a:pPr algn="ctr"/>
            <a:r>
              <a:rPr lang="en-US" sz="2000" b="1" dirty="0" err="1">
                <a:solidFill>
                  <a:schemeClr val="tx2"/>
                </a:solidFill>
              </a:rPr>
              <a:t>i</a:t>
            </a:r>
            <a:r>
              <a:rPr lang="en-GB" sz="2000" b="1" dirty="0" err="1">
                <a:solidFill>
                  <a:schemeClr val="tx2"/>
                </a:solidFill>
              </a:rPr>
              <a:t>ndividualized</a:t>
            </a:r>
            <a:r>
              <a:rPr lang="en-GB" sz="2000" b="1" dirty="0">
                <a:solidFill>
                  <a:schemeClr val="tx2"/>
                </a:solidFill>
              </a:rPr>
              <a:t> </a:t>
            </a:r>
          </a:p>
          <a:p>
            <a:pPr algn="ctr"/>
            <a:r>
              <a:rPr lang="en-GB" sz="2000" dirty="0"/>
              <a:t>is required</a:t>
            </a:r>
          </a:p>
        </p:txBody>
      </p:sp>
      <p:sp>
        <p:nvSpPr>
          <p:cNvPr id="7" name="TextBox 6"/>
          <p:cNvSpPr txBox="1"/>
          <p:nvPr/>
        </p:nvSpPr>
        <p:spPr>
          <a:xfrm>
            <a:off x="5573436" y="4273109"/>
            <a:ext cx="4201791" cy="1631216"/>
          </a:xfrm>
          <a:prstGeom prst="rect">
            <a:avLst/>
          </a:prstGeom>
          <a:noFill/>
          <a:ln>
            <a:solidFill>
              <a:srgbClr val="EB5F17"/>
            </a:solidFill>
          </a:ln>
        </p:spPr>
        <p:txBody>
          <a:bodyPr wrap="none" rtlCol="0">
            <a:spAutoFit/>
          </a:bodyPr>
          <a:lstStyle/>
          <a:p>
            <a:pPr algn="ctr"/>
            <a:r>
              <a:rPr lang="en-GB" sz="2000" b="1" dirty="0">
                <a:solidFill>
                  <a:schemeClr val="tx2"/>
                </a:solidFill>
              </a:rPr>
              <a:t>Goal</a:t>
            </a:r>
            <a:r>
              <a:rPr lang="en-GB" sz="2000" dirty="0"/>
              <a:t> is to </a:t>
            </a:r>
          </a:p>
          <a:p>
            <a:pPr algn="ctr"/>
            <a:r>
              <a:rPr lang="en-GB" sz="2000" b="1" dirty="0">
                <a:solidFill>
                  <a:schemeClr val="tx2"/>
                </a:solidFill>
              </a:rPr>
              <a:t>prevent end-stage complications</a:t>
            </a:r>
            <a:br>
              <a:rPr lang="en-GB" sz="2000" b="1" dirty="0">
                <a:solidFill>
                  <a:schemeClr val="tx2"/>
                </a:solidFill>
              </a:rPr>
            </a:br>
            <a:r>
              <a:rPr lang="en-US" sz="2000" dirty="0"/>
              <a:t>of liver disease and</a:t>
            </a:r>
            <a:br>
              <a:rPr lang="en-US" sz="2000" dirty="0"/>
            </a:br>
            <a:r>
              <a:rPr lang="en-GB" sz="2000" b="1" dirty="0">
                <a:solidFill>
                  <a:schemeClr val="tx2"/>
                </a:solidFill>
              </a:rPr>
              <a:t>manage associated symptoms*  </a:t>
            </a:r>
          </a:p>
          <a:p>
            <a:pPr algn="ctr"/>
            <a:r>
              <a:rPr lang="en-GB" sz="2000" dirty="0"/>
              <a:t>that reduce </a:t>
            </a:r>
            <a:r>
              <a:rPr lang="en-GB" sz="2000" dirty="0" err="1"/>
              <a:t>QoL</a:t>
            </a:r>
            <a:endParaRPr lang="en-GB" sz="2000" dirty="0"/>
          </a:p>
        </p:txBody>
      </p:sp>
      <p:pic>
        <p:nvPicPr>
          <p:cNvPr id="8" name="Picture 7">
            <a:hlinkClick r:id="rId3" action="ppaction://hlinksldjump"/>
            <a:extLst>
              <a:ext uri="{FF2B5EF4-FFF2-40B4-BE49-F238E27FC236}">
                <a16:creationId xmlns:a16="http://schemas.microsoft.com/office/drawing/2014/main" id="{68097D26-8F53-4C3C-A995-28A9FBD75E0A}"/>
              </a:ext>
            </a:extLst>
          </p:cNvPr>
          <p:cNvPicPr>
            <a:picLocks noChangeAspect="1"/>
          </p:cNvPicPr>
          <p:nvPr/>
        </p:nvPicPr>
        <p:blipFill rotWithShape="1">
          <a:blip r:embed="rId4" cstate="screen">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880" y="442233"/>
            <a:ext cx="381237" cy="377560"/>
          </a:xfrm>
          <a:prstGeom prst="rect">
            <a:avLst/>
          </a:prstGeom>
        </p:spPr>
      </p:pic>
    </p:spTree>
    <p:extLst>
      <p:ext uri="{BB962C8B-B14F-4D97-AF65-F5344CB8AC3E}">
        <p14:creationId xmlns:p14="http://schemas.microsoft.com/office/powerpoint/2010/main" val="35889986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0E1C5DE-1E75-4916-9638-FD3B42A03549}"/>
              </a:ext>
            </a:extLst>
          </p:cNvPr>
          <p:cNvSpPr>
            <a:spLocks noGrp="1"/>
          </p:cNvSpPr>
          <p:nvPr>
            <p:ph type="title"/>
          </p:nvPr>
        </p:nvSpPr>
        <p:spPr/>
        <p:txBody>
          <a:bodyPr/>
          <a:lstStyle/>
          <a:p>
            <a:r>
              <a:rPr lang="en-GB" dirty="0"/>
              <a:t>Guidelines</a:t>
            </a:r>
          </a:p>
        </p:txBody>
      </p:sp>
      <p:sp>
        <p:nvSpPr>
          <p:cNvPr id="3" name="Text Placeholder 2">
            <a:extLst>
              <a:ext uri="{FF2B5EF4-FFF2-40B4-BE49-F238E27FC236}">
                <a16:creationId xmlns:a16="http://schemas.microsoft.com/office/drawing/2014/main" id="{C475BF0F-5993-4E21-AD84-262563751117}"/>
              </a:ext>
            </a:extLst>
          </p:cNvPr>
          <p:cNvSpPr>
            <a:spLocks noGrp="1"/>
          </p:cNvSpPr>
          <p:nvPr>
            <p:ph type="body" idx="1"/>
          </p:nvPr>
        </p:nvSpPr>
        <p:spPr/>
        <p:txBody>
          <a:bodyPr/>
          <a:lstStyle/>
          <a:p>
            <a:r>
              <a:rPr lang="en-GB" dirty="0"/>
              <a:t>Key recommendations</a:t>
            </a:r>
          </a:p>
        </p:txBody>
      </p:sp>
    </p:spTree>
    <p:extLst>
      <p:ext uri="{BB962C8B-B14F-4D97-AF65-F5344CB8AC3E}">
        <p14:creationId xmlns:p14="http://schemas.microsoft.com/office/powerpoint/2010/main" val="3015246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89A64-7B8D-4907-9521-0CA318C2EFB3}"/>
              </a:ext>
            </a:extLst>
          </p:cNvPr>
          <p:cNvSpPr>
            <a:spLocks noGrp="1"/>
          </p:cNvSpPr>
          <p:nvPr>
            <p:ph type="title"/>
          </p:nvPr>
        </p:nvSpPr>
        <p:spPr/>
        <p:txBody>
          <a:bodyPr/>
          <a:lstStyle/>
          <a:p>
            <a:r>
              <a:rPr lang="en-US" dirty="0"/>
              <a:t>Topics</a:t>
            </a:r>
            <a:endParaRPr lang="en-GB" dirty="0"/>
          </a:p>
        </p:txBody>
      </p:sp>
      <p:sp>
        <p:nvSpPr>
          <p:cNvPr id="3" name="Text Placeholder 2">
            <a:extLst>
              <a:ext uri="{FF2B5EF4-FFF2-40B4-BE49-F238E27FC236}">
                <a16:creationId xmlns:a16="http://schemas.microsoft.com/office/drawing/2014/main" id="{C475BF0F-5993-4E21-AD84-262563751117}"/>
              </a:ext>
            </a:extLst>
          </p:cNvPr>
          <p:cNvSpPr>
            <a:spLocks noGrp="1"/>
          </p:cNvSpPr>
          <p:nvPr>
            <p:ph type="body" sz="quarter" idx="10"/>
          </p:nvPr>
        </p:nvSpPr>
        <p:spPr/>
        <p:txBody>
          <a:bodyPr/>
          <a:lstStyle/>
          <a:p>
            <a:r>
              <a:rPr lang="en-GB" dirty="0"/>
              <a:t>EASL CPG PBC. J </a:t>
            </a:r>
            <a:r>
              <a:rPr lang="en-GB" dirty="0" err="1"/>
              <a:t>Hepatol</a:t>
            </a:r>
            <a:r>
              <a:rPr lang="en-GB" dirty="0"/>
              <a:t> 2017;67:145–72</a:t>
            </a:r>
          </a:p>
        </p:txBody>
      </p:sp>
      <p:sp>
        <p:nvSpPr>
          <p:cNvPr id="4" name="Content Placeholder 3">
            <a:extLst>
              <a:ext uri="{FF2B5EF4-FFF2-40B4-BE49-F238E27FC236}">
                <a16:creationId xmlns:a16="http://schemas.microsoft.com/office/drawing/2014/main" id="{7CC3323A-152F-47F4-9BBD-CE056723FD00}"/>
              </a:ext>
            </a:extLst>
          </p:cNvPr>
          <p:cNvSpPr>
            <a:spLocks noGrp="1"/>
          </p:cNvSpPr>
          <p:nvPr>
            <p:ph sz="half" idx="1"/>
          </p:nvPr>
        </p:nvSpPr>
        <p:spPr/>
        <p:txBody>
          <a:bodyPr/>
          <a:lstStyle/>
          <a:p>
            <a:pPr marL="457200" indent="-457200">
              <a:buFont typeface="+mj-lt"/>
              <a:buAutoNum type="arabicPeriod"/>
            </a:pPr>
            <a:r>
              <a:rPr lang="en-GB" dirty="0"/>
              <a:t>Diagnostic approach to cholestasis</a:t>
            </a:r>
          </a:p>
          <a:p>
            <a:pPr marL="457200" indent="-457200">
              <a:buFont typeface="+mj-lt"/>
              <a:buAutoNum type="arabicPeriod"/>
            </a:pPr>
            <a:r>
              <a:rPr lang="en-US" dirty="0"/>
              <a:t>Initial diagnosis of PBC</a:t>
            </a:r>
          </a:p>
          <a:p>
            <a:pPr marL="457200" indent="-457200">
              <a:buFont typeface="+mj-lt"/>
              <a:buAutoNum type="arabicPeriod"/>
            </a:pPr>
            <a:r>
              <a:rPr lang="en-GB" dirty="0"/>
              <a:t>Stratification of risk in PBC</a:t>
            </a:r>
          </a:p>
          <a:p>
            <a:pPr marL="457200" indent="-457200">
              <a:buFont typeface="+mj-lt"/>
              <a:buAutoNum type="arabicPeriod"/>
            </a:pPr>
            <a:r>
              <a:rPr lang="en-GB" dirty="0"/>
              <a:t>Defining inadequate response to treatment</a:t>
            </a:r>
          </a:p>
          <a:p>
            <a:pPr marL="457200" indent="-457200">
              <a:buFont typeface="+mj-lt"/>
              <a:buAutoNum type="arabicPeriod"/>
            </a:pPr>
            <a:r>
              <a:rPr lang="en-GB" dirty="0"/>
              <a:t>Prognostic tools for PBC in practice: guidance</a:t>
            </a:r>
          </a:p>
          <a:p>
            <a:pPr marL="457200" indent="-457200">
              <a:buFont typeface="+mj-lt"/>
              <a:buAutoNum type="arabicPeriod"/>
            </a:pPr>
            <a:r>
              <a:rPr lang="en-GB" dirty="0"/>
              <a:t>Treatment: therapies to slow disease progression</a:t>
            </a:r>
          </a:p>
          <a:p>
            <a:pPr marL="457200" indent="-457200">
              <a:buFont typeface="+mj-lt"/>
              <a:buAutoNum type="arabicPeriod"/>
            </a:pPr>
            <a:r>
              <a:rPr lang="en-US" dirty="0"/>
              <a:t>Special settings: pregnancy</a:t>
            </a:r>
          </a:p>
          <a:p>
            <a:pPr marL="457200" indent="-457200">
              <a:buFont typeface="+mj-lt"/>
              <a:buAutoNum type="arabicPeriod"/>
            </a:pPr>
            <a:r>
              <a:rPr lang="en-GB" dirty="0"/>
              <a:t>PBC with features of autoimmune hepatitis</a:t>
            </a:r>
          </a:p>
          <a:p>
            <a:pPr marL="457200" indent="-457200">
              <a:buFont typeface="+mj-lt"/>
              <a:buAutoNum type="arabicPeriod"/>
            </a:pPr>
            <a:r>
              <a:rPr lang="en-GB" dirty="0"/>
              <a:t>Management of symptoms </a:t>
            </a:r>
            <a:endParaRPr lang="en-US" dirty="0"/>
          </a:p>
          <a:p>
            <a:pPr marL="457200" indent="-457200">
              <a:buFont typeface="+mj-lt"/>
              <a:buAutoNum type="arabicPeriod"/>
            </a:pPr>
            <a:r>
              <a:rPr lang="en-GB" dirty="0"/>
              <a:t>Management of complications of liver disease</a:t>
            </a:r>
          </a:p>
          <a:p>
            <a:pPr marL="457200" indent="-457200">
              <a:buFont typeface="+mj-lt"/>
              <a:buAutoNum type="arabicPeriod"/>
            </a:pPr>
            <a:r>
              <a:rPr lang="en-GB" dirty="0"/>
              <a:t>Organisation of clinical care delivery</a:t>
            </a:r>
          </a:p>
          <a:p>
            <a:endParaRPr lang="en-GB" dirty="0"/>
          </a:p>
        </p:txBody>
      </p:sp>
      <p:sp>
        <p:nvSpPr>
          <p:cNvPr id="5" name="Rectangle 4">
            <a:hlinkClick r:id="rId3" action="ppaction://hlinksldjump"/>
            <a:extLst>
              <a:ext uri="{FF2B5EF4-FFF2-40B4-BE49-F238E27FC236}">
                <a16:creationId xmlns:a16="http://schemas.microsoft.com/office/drawing/2014/main" id="{C3DC6722-4E10-4035-834D-385030FA2509}"/>
              </a:ext>
            </a:extLst>
          </p:cNvPr>
          <p:cNvSpPr/>
          <p:nvPr/>
        </p:nvSpPr>
        <p:spPr>
          <a:xfrm>
            <a:off x="434865" y="1412776"/>
            <a:ext cx="4464496"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hlinkClick r:id="rId4" action="ppaction://hlinksldjump"/>
            <a:extLst>
              <a:ext uri="{FF2B5EF4-FFF2-40B4-BE49-F238E27FC236}">
                <a16:creationId xmlns:a16="http://schemas.microsoft.com/office/drawing/2014/main" id="{82F2395F-E1EA-4F62-8E91-92966CF5EBE5}"/>
              </a:ext>
            </a:extLst>
          </p:cNvPr>
          <p:cNvSpPr/>
          <p:nvPr/>
        </p:nvSpPr>
        <p:spPr>
          <a:xfrm>
            <a:off x="434865" y="1772816"/>
            <a:ext cx="3168352"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hlinkClick r:id="rId5" action="ppaction://hlinksldjump"/>
            <a:extLst>
              <a:ext uri="{FF2B5EF4-FFF2-40B4-BE49-F238E27FC236}">
                <a16:creationId xmlns:a16="http://schemas.microsoft.com/office/drawing/2014/main" id="{03B8EEBE-CDF5-4A76-8DD2-145F9FC5CBC1}"/>
              </a:ext>
            </a:extLst>
          </p:cNvPr>
          <p:cNvSpPr/>
          <p:nvPr/>
        </p:nvSpPr>
        <p:spPr>
          <a:xfrm>
            <a:off x="434865" y="2132856"/>
            <a:ext cx="3528392"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hlinkClick r:id="rId6" action="ppaction://hlinksldjump"/>
            <a:extLst>
              <a:ext uri="{FF2B5EF4-FFF2-40B4-BE49-F238E27FC236}">
                <a16:creationId xmlns:a16="http://schemas.microsoft.com/office/drawing/2014/main" id="{9C5A0DE9-8DD5-4E0A-A4BB-6586D8E23C03}"/>
              </a:ext>
            </a:extLst>
          </p:cNvPr>
          <p:cNvSpPr/>
          <p:nvPr/>
        </p:nvSpPr>
        <p:spPr>
          <a:xfrm>
            <a:off x="434865" y="2492896"/>
            <a:ext cx="5328592"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hlinkClick r:id="rId7" action="ppaction://hlinksldjump"/>
            <a:extLst>
              <a:ext uri="{FF2B5EF4-FFF2-40B4-BE49-F238E27FC236}">
                <a16:creationId xmlns:a16="http://schemas.microsoft.com/office/drawing/2014/main" id="{BAC2BBA5-1D4E-4AD7-9F8F-6A95B196275A}"/>
              </a:ext>
            </a:extLst>
          </p:cNvPr>
          <p:cNvSpPr/>
          <p:nvPr/>
        </p:nvSpPr>
        <p:spPr>
          <a:xfrm>
            <a:off x="434865" y="2852936"/>
            <a:ext cx="5760640"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hlinkClick r:id="rId8" action="ppaction://hlinksldjump"/>
            <a:extLst>
              <a:ext uri="{FF2B5EF4-FFF2-40B4-BE49-F238E27FC236}">
                <a16:creationId xmlns:a16="http://schemas.microsoft.com/office/drawing/2014/main" id="{2EE5B39C-15B9-4CBB-8052-56D5C6106CAD}"/>
              </a:ext>
            </a:extLst>
          </p:cNvPr>
          <p:cNvSpPr/>
          <p:nvPr/>
        </p:nvSpPr>
        <p:spPr>
          <a:xfrm>
            <a:off x="434865" y="3228216"/>
            <a:ext cx="6120680"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hlinkClick r:id="rId9" action="ppaction://hlinksldjump"/>
            <a:extLst>
              <a:ext uri="{FF2B5EF4-FFF2-40B4-BE49-F238E27FC236}">
                <a16:creationId xmlns:a16="http://schemas.microsoft.com/office/drawing/2014/main" id="{BFCB6B9E-EBCB-4B63-8462-CD20183AF4A8}"/>
              </a:ext>
            </a:extLst>
          </p:cNvPr>
          <p:cNvSpPr/>
          <p:nvPr/>
        </p:nvSpPr>
        <p:spPr>
          <a:xfrm>
            <a:off x="434865" y="3595876"/>
            <a:ext cx="3672408"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hlinkClick r:id="rId10" action="ppaction://hlinksldjump"/>
            <a:extLst>
              <a:ext uri="{FF2B5EF4-FFF2-40B4-BE49-F238E27FC236}">
                <a16:creationId xmlns:a16="http://schemas.microsoft.com/office/drawing/2014/main" id="{CC5245C8-A4EE-499C-9DA2-A0F996C955FE}"/>
              </a:ext>
            </a:extLst>
          </p:cNvPr>
          <p:cNvSpPr/>
          <p:nvPr/>
        </p:nvSpPr>
        <p:spPr>
          <a:xfrm>
            <a:off x="434865" y="3955916"/>
            <a:ext cx="5328592"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hlinkClick r:id="rId11" action="ppaction://hlinksldjump"/>
            <a:extLst>
              <a:ext uri="{FF2B5EF4-FFF2-40B4-BE49-F238E27FC236}">
                <a16:creationId xmlns:a16="http://schemas.microsoft.com/office/drawing/2014/main" id="{FDD25376-CB32-4BE6-9711-F435B174AC92}"/>
              </a:ext>
            </a:extLst>
          </p:cNvPr>
          <p:cNvSpPr/>
          <p:nvPr/>
        </p:nvSpPr>
        <p:spPr>
          <a:xfrm>
            <a:off x="434865" y="4330432"/>
            <a:ext cx="3528392"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hlinkClick r:id="rId12" action="ppaction://hlinksldjump"/>
            <a:extLst>
              <a:ext uri="{FF2B5EF4-FFF2-40B4-BE49-F238E27FC236}">
                <a16:creationId xmlns:a16="http://schemas.microsoft.com/office/drawing/2014/main" id="{41C4BA52-5E51-4ADE-BDB0-DE5E37A8BC6E}"/>
              </a:ext>
            </a:extLst>
          </p:cNvPr>
          <p:cNvSpPr/>
          <p:nvPr/>
        </p:nvSpPr>
        <p:spPr>
          <a:xfrm>
            <a:off x="434865" y="4687044"/>
            <a:ext cx="5688632"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hlinkClick r:id="rId13" action="ppaction://hlinksldjump"/>
            <a:extLst>
              <a:ext uri="{FF2B5EF4-FFF2-40B4-BE49-F238E27FC236}">
                <a16:creationId xmlns:a16="http://schemas.microsoft.com/office/drawing/2014/main" id="{AE97C597-9A08-4E92-AF07-2D30418E1E47}"/>
              </a:ext>
            </a:extLst>
          </p:cNvPr>
          <p:cNvSpPr/>
          <p:nvPr/>
        </p:nvSpPr>
        <p:spPr>
          <a:xfrm>
            <a:off x="434865" y="5062324"/>
            <a:ext cx="4608512"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43E057AB-A28A-4043-8DDC-2D8EC5A31566}"/>
              </a:ext>
            </a:extLst>
          </p:cNvPr>
          <p:cNvSpPr txBox="1"/>
          <p:nvPr/>
        </p:nvSpPr>
        <p:spPr>
          <a:xfrm>
            <a:off x="7603513" y="1433532"/>
            <a:ext cx="1989619" cy="523220"/>
          </a:xfrm>
          <a:prstGeom prst="rect">
            <a:avLst/>
          </a:prstGeom>
          <a:noFill/>
          <a:ln>
            <a:solidFill>
              <a:schemeClr val="accent1"/>
            </a:solidFill>
          </a:ln>
        </p:spPr>
        <p:txBody>
          <a:bodyPr wrap="square" rtlCol="0">
            <a:spAutoFit/>
          </a:bodyPr>
          <a:lstStyle/>
          <a:p>
            <a:pPr algn="ctr"/>
            <a:r>
              <a:rPr lang="en-GB" sz="1400" dirty="0"/>
              <a:t>Click on a topic to skip to that section</a:t>
            </a:r>
          </a:p>
        </p:txBody>
      </p:sp>
      <p:pic>
        <p:nvPicPr>
          <p:cNvPr id="18" name="Picture 17">
            <a:hlinkClick r:id="rId14" action="ppaction://hlinksldjump"/>
            <a:extLst>
              <a:ext uri="{FF2B5EF4-FFF2-40B4-BE49-F238E27FC236}">
                <a16:creationId xmlns:a16="http://schemas.microsoft.com/office/drawing/2014/main" id="{1A72BFBA-F570-4605-B4F0-E6F18292D335}"/>
              </a:ext>
            </a:extLst>
          </p:cNvPr>
          <p:cNvPicPr>
            <a:picLocks noChangeAspect="1"/>
          </p:cNvPicPr>
          <p:nvPr/>
        </p:nvPicPr>
        <p:blipFill rotWithShape="1">
          <a:blip r:embed="rId15" cstate="screen">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880" y="442233"/>
            <a:ext cx="381237" cy="377560"/>
          </a:xfrm>
          <a:prstGeom prst="rect">
            <a:avLst/>
          </a:prstGeom>
        </p:spPr>
      </p:pic>
    </p:spTree>
    <p:extLst>
      <p:ext uri="{BB962C8B-B14F-4D97-AF65-F5344CB8AC3E}">
        <p14:creationId xmlns:p14="http://schemas.microsoft.com/office/powerpoint/2010/main" val="33696445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89A64-7B8D-4907-9521-0CA318C2EFB3}"/>
              </a:ext>
            </a:extLst>
          </p:cNvPr>
          <p:cNvSpPr>
            <a:spLocks noGrp="1"/>
          </p:cNvSpPr>
          <p:nvPr>
            <p:ph type="title"/>
          </p:nvPr>
        </p:nvSpPr>
        <p:spPr/>
        <p:txBody>
          <a:bodyPr/>
          <a:lstStyle/>
          <a:p>
            <a:r>
              <a:rPr lang="en-GB" dirty="0"/>
              <a:t>Diagnostic approach to cholestasis</a:t>
            </a:r>
          </a:p>
        </p:txBody>
      </p:sp>
      <p:sp>
        <p:nvSpPr>
          <p:cNvPr id="3" name="Text Placeholder 2">
            <a:extLst>
              <a:ext uri="{FF2B5EF4-FFF2-40B4-BE49-F238E27FC236}">
                <a16:creationId xmlns:a16="http://schemas.microsoft.com/office/drawing/2014/main" id="{C475BF0F-5993-4E21-AD84-262563751117}"/>
              </a:ext>
            </a:extLst>
          </p:cNvPr>
          <p:cNvSpPr>
            <a:spLocks noGrp="1"/>
          </p:cNvSpPr>
          <p:nvPr>
            <p:ph type="body" sz="quarter" idx="10"/>
          </p:nvPr>
        </p:nvSpPr>
        <p:spPr/>
        <p:txBody>
          <a:bodyPr/>
          <a:lstStyle/>
          <a:p>
            <a:br>
              <a:rPr lang="en-GB" dirty="0"/>
            </a:br>
            <a:r>
              <a:rPr lang="en-GB" dirty="0"/>
              <a:t>*Statements 1–6</a:t>
            </a:r>
          </a:p>
          <a:p>
            <a:r>
              <a:rPr lang="en-GB" dirty="0"/>
              <a:t>EASL CPG PBC. J </a:t>
            </a:r>
            <a:r>
              <a:rPr lang="en-GB" dirty="0" err="1"/>
              <a:t>Hepatol</a:t>
            </a:r>
            <a:r>
              <a:rPr lang="en-GB" dirty="0"/>
              <a:t> 2017;67:145–72</a:t>
            </a:r>
          </a:p>
        </p:txBody>
      </p:sp>
      <p:sp>
        <p:nvSpPr>
          <p:cNvPr id="4" name="Content Placeholder 3">
            <a:extLst>
              <a:ext uri="{FF2B5EF4-FFF2-40B4-BE49-F238E27FC236}">
                <a16:creationId xmlns:a16="http://schemas.microsoft.com/office/drawing/2014/main" id="{7CC3323A-152F-47F4-9BBD-CE056723FD00}"/>
              </a:ext>
            </a:extLst>
          </p:cNvPr>
          <p:cNvSpPr>
            <a:spLocks noGrp="1"/>
          </p:cNvSpPr>
          <p:nvPr>
            <p:ph sz="half" idx="1"/>
          </p:nvPr>
        </p:nvSpPr>
        <p:spPr/>
        <p:txBody>
          <a:bodyPr/>
          <a:lstStyle/>
          <a:p>
            <a:r>
              <a:rPr lang="en-GB" dirty="0"/>
              <a:t>A systematic approach to diagnosis of PBC is recommended</a:t>
            </a:r>
          </a:p>
          <a:p>
            <a:endParaRPr lang="en-GB" dirty="0"/>
          </a:p>
        </p:txBody>
      </p:sp>
      <p:graphicFrame>
        <p:nvGraphicFramePr>
          <p:cNvPr id="6" name="Table 5">
            <a:extLst>
              <a:ext uri="{FF2B5EF4-FFF2-40B4-BE49-F238E27FC236}">
                <a16:creationId xmlns:a16="http://schemas.microsoft.com/office/drawing/2014/main" id="{C404F5F8-A048-4229-A005-9D278464E823}"/>
              </a:ext>
            </a:extLst>
          </p:cNvPr>
          <p:cNvGraphicFramePr>
            <a:graphicFrameLocks noGrp="1"/>
          </p:cNvGraphicFramePr>
          <p:nvPr>
            <p:extLst>
              <p:ext uri="{D42A27DB-BD31-4B8C-83A1-F6EECF244321}">
                <p14:modId xmlns:p14="http://schemas.microsoft.com/office/powerpoint/2010/main" val="3724373565"/>
              </p:ext>
            </p:extLst>
          </p:nvPr>
        </p:nvGraphicFramePr>
        <p:xfrm>
          <a:off x="604839" y="2060848"/>
          <a:ext cx="10982324" cy="3141345"/>
        </p:xfrm>
        <a:graphic>
          <a:graphicData uri="http://schemas.openxmlformats.org/drawingml/2006/table">
            <a:tbl>
              <a:tblPr firstRow="1" bandRow="1">
                <a:tableStyleId>{5C22544A-7EE6-4342-B048-85BDC9FD1C3A}</a:tableStyleId>
              </a:tblPr>
              <a:tblGrid>
                <a:gridCol w="8372662">
                  <a:extLst>
                    <a:ext uri="{9D8B030D-6E8A-4147-A177-3AD203B41FA5}">
                      <a16:colId xmlns:a16="http://schemas.microsoft.com/office/drawing/2014/main" val="20001"/>
                    </a:ext>
                  </a:extLst>
                </a:gridCol>
                <a:gridCol w="1304831">
                  <a:extLst>
                    <a:ext uri="{9D8B030D-6E8A-4147-A177-3AD203B41FA5}">
                      <a16:colId xmlns:a16="http://schemas.microsoft.com/office/drawing/2014/main" val="20002"/>
                    </a:ext>
                  </a:extLst>
                </a:gridCol>
                <a:gridCol w="1304831">
                  <a:extLst>
                    <a:ext uri="{9D8B030D-6E8A-4147-A177-3AD203B41FA5}">
                      <a16:colId xmlns:a16="http://schemas.microsoft.com/office/drawing/2014/main" val="20003"/>
                    </a:ext>
                  </a:extLst>
                </a:gridCol>
              </a:tblGrid>
              <a:tr h="210064">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12465">
                <a:tc>
                  <a:txBody>
                    <a:bodyPr/>
                    <a:lstStyle/>
                    <a:p>
                      <a:pPr>
                        <a:lnSpc>
                          <a:spcPct val="100000"/>
                        </a:lnSpc>
                        <a:spcBef>
                          <a:spcPts val="0"/>
                        </a:spcBef>
                        <a:spcAft>
                          <a:spcPts val="0"/>
                        </a:spcAft>
                      </a:pPr>
                      <a:r>
                        <a:rPr lang="en-GB" sz="1400" dirty="0">
                          <a:effectLst/>
                          <a:latin typeface="+mj-lt"/>
                          <a:ea typeface="Times New Roman" panose="02020603050405020304" pitchFamily="18" charset="0"/>
                          <a:cs typeface="AdvGulliv-R"/>
                        </a:rPr>
                        <a:t>Take detailed </a:t>
                      </a:r>
                      <a:r>
                        <a:rPr lang="en-GB" sz="1400" b="1" dirty="0">
                          <a:solidFill>
                            <a:schemeClr val="tx2"/>
                          </a:solidFill>
                          <a:effectLst/>
                          <a:latin typeface="+mj-lt"/>
                          <a:ea typeface="Times New Roman" panose="02020603050405020304" pitchFamily="18" charset="0"/>
                          <a:cs typeface="AdvGulliv-R"/>
                        </a:rPr>
                        <a:t>history</a:t>
                      </a:r>
                      <a:r>
                        <a:rPr lang="en-GB" sz="1400" dirty="0">
                          <a:solidFill>
                            <a:schemeClr val="tx2"/>
                          </a:solidFill>
                          <a:effectLst/>
                          <a:latin typeface="+mj-lt"/>
                          <a:ea typeface="Times New Roman" panose="02020603050405020304" pitchFamily="18" charset="0"/>
                          <a:cs typeface="AdvGulliv-R"/>
                        </a:rPr>
                        <a:t> </a:t>
                      </a:r>
                      <a:r>
                        <a:rPr lang="en-GB" sz="1400" dirty="0">
                          <a:effectLst/>
                          <a:latin typeface="+mj-lt"/>
                          <a:ea typeface="Times New Roman" panose="02020603050405020304" pitchFamily="18" charset="0"/>
                          <a:cs typeface="AdvGulliv-R"/>
                        </a:rPr>
                        <a:t>and </a:t>
                      </a:r>
                      <a:r>
                        <a:rPr lang="en-GB" sz="1400" b="1" dirty="0">
                          <a:solidFill>
                            <a:schemeClr val="tx2"/>
                          </a:solidFill>
                          <a:effectLst/>
                          <a:latin typeface="+mj-lt"/>
                          <a:ea typeface="Times New Roman" panose="02020603050405020304" pitchFamily="18" charset="0"/>
                          <a:cs typeface="AdvGulliv-R"/>
                        </a:rPr>
                        <a:t>physical examination </a:t>
                      </a:r>
                      <a:r>
                        <a:rPr lang="en-GB" sz="1400" dirty="0">
                          <a:effectLst/>
                          <a:latin typeface="+mj-lt"/>
                          <a:ea typeface="Times New Roman" panose="02020603050405020304" pitchFamily="18" charset="0"/>
                          <a:cs typeface="AdvGulliv-R"/>
                        </a:rPr>
                        <a:t>when evaluating patients with biochemical tests that suggest cholestatic liver disease </a:t>
                      </a:r>
                      <a:endParaRPr lang="en-GB" sz="1400" dirty="0">
                        <a:effectLst/>
                        <a:latin typeface="+mj-lt"/>
                        <a:ea typeface="Times New Roman" panose="02020603050405020304" pitchFamily="18" charset="0"/>
                        <a:cs typeface="Times New Roman" panose="02020603050405020304" pitchFamily="18" charset="0"/>
                      </a:endParaRPr>
                    </a:p>
                  </a:txBody>
                  <a:tcPr marL="36000" marR="36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marL="36000" marR="36000"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312465">
                <a:tc>
                  <a:txBody>
                    <a:bodyPr/>
                    <a:lstStyle/>
                    <a:p>
                      <a:pPr>
                        <a:lnSpc>
                          <a:spcPct val="100000"/>
                        </a:lnSpc>
                        <a:spcBef>
                          <a:spcPts val="0"/>
                        </a:spcBef>
                        <a:spcAft>
                          <a:spcPts val="0"/>
                        </a:spcAft>
                      </a:pPr>
                      <a:r>
                        <a:rPr lang="en-GB" sz="1400" b="1" dirty="0">
                          <a:solidFill>
                            <a:schemeClr val="tx2"/>
                          </a:solidFill>
                          <a:effectLst/>
                          <a:latin typeface="+mj-lt"/>
                          <a:ea typeface="Times New Roman" panose="02020603050405020304" pitchFamily="18" charset="0"/>
                          <a:cs typeface="AdvGulliv-R"/>
                        </a:rPr>
                        <a:t>Ultrasound</a:t>
                      </a:r>
                      <a:r>
                        <a:rPr lang="en-GB" sz="1400" dirty="0">
                          <a:effectLst/>
                          <a:latin typeface="+mj-lt"/>
                          <a:ea typeface="Times New Roman" panose="02020603050405020304" pitchFamily="18" charset="0"/>
                          <a:cs typeface="AdvGulliv-R"/>
                        </a:rPr>
                        <a:t> should</a:t>
                      </a:r>
                      <a:r>
                        <a:rPr lang="en-GB" sz="1400" baseline="0" dirty="0">
                          <a:effectLst/>
                          <a:latin typeface="+mj-lt"/>
                          <a:ea typeface="Times New Roman" panose="02020603050405020304" pitchFamily="18" charset="0"/>
                          <a:cs typeface="AdvGulliv-R"/>
                        </a:rPr>
                        <a:t> be</a:t>
                      </a:r>
                      <a:r>
                        <a:rPr lang="en-GB" sz="1400" dirty="0">
                          <a:effectLst/>
                          <a:latin typeface="+mj-lt"/>
                          <a:ea typeface="Times New Roman" panose="02020603050405020304" pitchFamily="18" charset="0"/>
                          <a:cs typeface="AdvGulliv-R"/>
                        </a:rPr>
                        <a:t> the first-line non-invasive imaging procedure to differentiate intra- from extrahepatic cholestasis</a:t>
                      </a:r>
                      <a:endParaRPr lang="en-GB" sz="1400" dirty="0">
                        <a:effectLst/>
                        <a:latin typeface="+mj-lt"/>
                        <a:ea typeface="Times New Roman" panose="02020603050405020304" pitchFamily="18" charset="0"/>
                        <a:cs typeface="Times New Roman" panose="02020603050405020304" pitchFamily="18" charset="0"/>
                      </a:endParaRPr>
                    </a:p>
                  </a:txBody>
                  <a:tcPr marL="36000" marR="36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marL="36000" marR="36000" marT="36000" marB="36000" anchor="ctr">
                    <a:lnL w="6350" cap="flat" cmpd="sng" algn="ctr">
                      <a:noFill/>
                      <a:prstDash val="solid"/>
                      <a:round/>
                      <a:headEnd type="none" w="med" len="med"/>
                      <a:tailEnd type="none" w="med" len="med"/>
                    </a:lnL>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marL="36000" marR="36000" marT="36000" marB="36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2"/>
                  </a:ext>
                </a:extLst>
              </a:tr>
              <a:tr h="312465">
                <a:tc>
                  <a:txBody>
                    <a:bodyPr/>
                    <a:lstStyle/>
                    <a:p>
                      <a:pPr>
                        <a:lnSpc>
                          <a:spcPct val="100000"/>
                        </a:lnSpc>
                        <a:spcBef>
                          <a:spcPts val="0"/>
                        </a:spcBef>
                        <a:spcAft>
                          <a:spcPts val="0"/>
                        </a:spcAft>
                      </a:pPr>
                      <a:r>
                        <a:rPr lang="en-GB" sz="1400" dirty="0">
                          <a:effectLst/>
                          <a:latin typeface="+mj-lt"/>
                          <a:ea typeface="Times New Roman" panose="02020603050405020304" pitchFamily="18" charset="0"/>
                          <a:cs typeface="AdvGulliv-R"/>
                        </a:rPr>
                        <a:t>Perform serological screening for </a:t>
                      </a:r>
                      <a:r>
                        <a:rPr lang="en-GB" sz="1400" b="1" dirty="0">
                          <a:solidFill>
                            <a:schemeClr val="tx2"/>
                          </a:solidFill>
                          <a:effectLst/>
                          <a:latin typeface="+mj-lt"/>
                          <a:ea typeface="Times New Roman" panose="02020603050405020304" pitchFamily="18" charset="0"/>
                          <a:cs typeface="AdvGulliv-R"/>
                        </a:rPr>
                        <a:t>AMA</a:t>
                      </a:r>
                      <a:r>
                        <a:rPr lang="en-GB" sz="1400" dirty="0">
                          <a:effectLst/>
                          <a:latin typeface="+mj-lt"/>
                          <a:ea typeface="Times New Roman" panose="02020603050405020304" pitchFamily="18" charset="0"/>
                          <a:cs typeface="AdvGulliv-R"/>
                        </a:rPr>
                        <a:t> and </a:t>
                      </a:r>
                      <a:r>
                        <a:rPr lang="en-GB" sz="1400" b="1" dirty="0">
                          <a:solidFill>
                            <a:schemeClr val="tx2"/>
                          </a:solidFill>
                          <a:effectLst/>
                          <a:latin typeface="+mj-lt"/>
                          <a:ea typeface="Times New Roman" panose="02020603050405020304" pitchFamily="18" charset="0"/>
                          <a:cs typeface="AdvGulliv-R"/>
                        </a:rPr>
                        <a:t>PBC-specific ANA</a:t>
                      </a:r>
                      <a:r>
                        <a:rPr lang="en-GB" sz="1400" dirty="0">
                          <a:effectLst/>
                          <a:latin typeface="+mj-lt"/>
                          <a:ea typeface="Times New Roman" panose="02020603050405020304" pitchFamily="18" charset="0"/>
                          <a:cs typeface="AdvGulliv-R"/>
                        </a:rPr>
                        <a:t> by immunofluorescence in all patients with unexplained cholestasis </a:t>
                      </a:r>
                      <a:endParaRPr lang="en-GB" sz="1400" dirty="0">
                        <a:effectLst/>
                        <a:latin typeface="+mj-lt"/>
                        <a:ea typeface="Times New Roman" panose="02020603050405020304" pitchFamily="18" charset="0"/>
                        <a:cs typeface="Times New Roman" panose="02020603050405020304" pitchFamily="18" charset="0"/>
                      </a:endParaRPr>
                    </a:p>
                  </a:txBody>
                  <a:tcPr marL="36000" marR="36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marL="36000" marR="36000" marT="36000" marB="36000" anchor="ctr">
                    <a:lnL w="6350" cap="flat" cmpd="sng" algn="ctr">
                      <a:noFill/>
                      <a:prstDash val="solid"/>
                      <a:round/>
                      <a:headEnd type="none" w="med" len="med"/>
                      <a:tailEnd type="none" w="med" len="med"/>
                    </a:lnL>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marL="36000" marR="36000" marT="36000" marB="36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312465">
                <a:tc>
                  <a:txBody>
                    <a:bodyPr/>
                    <a:lstStyle/>
                    <a:p>
                      <a:pPr>
                        <a:lnSpc>
                          <a:spcPct val="100000"/>
                        </a:lnSpc>
                        <a:spcBef>
                          <a:spcPts val="0"/>
                        </a:spcBef>
                        <a:spcAft>
                          <a:spcPts val="0"/>
                        </a:spcAft>
                      </a:pPr>
                      <a:r>
                        <a:rPr lang="en-GB" sz="1400" b="1" dirty="0">
                          <a:solidFill>
                            <a:schemeClr val="tx2"/>
                          </a:solidFill>
                          <a:effectLst/>
                          <a:latin typeface="+mj-lt"/>
                          <a:ea typeface="Times New Roman" panose="02020603050405020304" pitchFamily="18" charset="0"/>
                          <a:cs typeface="AdvGulliv-R"/>
                        </a:rPr>
                        <a:t>Image</a:t>
                      </a:r>
                      <a:r>
                        <a:rPr lang="en-GB" sz="1400" dirty="0">
                          <a:effectLst/>
                          <a:latin typeface="+mj-lt"/>
                          <a:ea typeface="Times New Roman" panose="02020603050405020304" pitchFamily="18" charset="0"/>
                          <a:cs typeface="AdvGulliv-R"/>
                        </a:rPr>
                        <a:t> using </a:t>
                      </a:r>
                      <a:r>
                        <a:rPr lang="en-GB" sz="1400" b="1" dirty="0">
                          <a:solidFill>
                            <a:schemeClr val="tx2"/>
                          </a:solidFill>
                          <a:effectLst/>
                          <a:latin typeface="+mj-lt"/>
                          <a:ea typeface="Times New Roman" panose="02020603050405020304" pitchFamily="18" charset="0"/>
                          <a:cs typeface="AdvGulliv-R"/>
                        </a:rPr>
                        <a:t>MRCP</a:t>
                      </a:r>
                      <a:r>
                        <a:rPr lang="en-GB" sz="1400" dirty="0">
                          <a:solidFill>
                            <a:schemeClr val="tx2"/>
                          </a:solidFill>
                          <a:effectLst/>
                          <a:latin typeface="+mj-lt"/>
                          <a:ea typeface="Times New Roman" panose="02020603050405020304" pitchFamily="18" charset="0"/>
                          <a:cs typeface="AdvGulliv-R"/>
                        </a:rPr>
                        <a:t> </a:t>
                      </a:r>
                      <a:r>
                        <a:rPr lang="en-GB" sz="1400" dirty="0">
                          <a:effectLst/>
                          <a:latin typeface="+mj-lt"/>
                          <a:ea typeface="Times New Roman" panose="02020603050405020304" pitchFamily="18" charset="0"/>
                          <a:cs typeface="AdvGulliv-R"/>
                        </a:rPr>
                        <a:t>in patients with unexplained cholestasis. </a:t>
                      </a:r>
                      <a:r>
                        <a:rPr lang="en-GB" sz="1400" b="1" dirty="0">
                          <a:solidFill>
                            <a:schemeClr val="tx2"/>
                          </a:solidFill>
                          <a:effectLst/>
                          <a:latin typeface="+mj-lt"/>
                          <a:ea typeface="Times New Roman" panose="02020603050405020304" pitchFamily="18" charset="0"/>
                          <a:cs typeface="AdvGulliv-R"/>
                        </a:rPr>
                        <a:t>EUS</a:t>
                      </a:r>
                      <a:r>
                        <a:rPr lang="en-GB" sz="1400" dirty="0">
                          <a:effectLst/>
                          <a:latin typeface="+mj-lt"/>
                          <a:ea typeface="Times New Roman" panose="02020603050405020304" pitchFamily="18" charset="0"/>
                          <a:cs typeface="AdvGulliv-R"/>
                        </a:rPr>
                        <a:t> can be an alternative to MRCP to evaluate distal biliary disease</a:t>
                      </a:r>
                      <a:endParaRPr lang="en-GB" sz="1400" dirty="0">
                        <a:effectLst/>
                        <a:latin typeface="+mj-lt"/>
                        <a:ea typeface="Times New Roman" panose="02020603050405020304" pitchFamily="18" charset="0"/>
                        <a:cs typeface="Times New Roman" panose="02020603050405020304" pitchFamily="18" charset="0"/>
                      </a:endParaRPr>
                    </a:p>
                  </a:txBody>
                  <a:tcPr marL="36000" marR="36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marL="36000" marR="36000" marT="36000" marB="36000" anchor="ctr">
                    <a:lnL w="6350" cap="flat" cmpd="sng" algn="ctr">
                      <a:noFill/>
                      <a:prstDash val="solid"/>
                      <a:round/>
                      <a:headEnd type="none" w="med" len="med"/>
                      <a:tailEnd type="none" w="med" len="med"/>
                    </a:lnL>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marL="36000" marR="36000" marT="36000" marB="36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3591665638"/>
                  </a:ext>
                </a:extLst>
              </a:tr>
              <a:tr h="387849">
                <a:tc>
                  <a:txBody>
                    <a:bodyPr/>
                    <a:lstStyle/>
                    <a:p>
                      <a:pPr>
                        <a:lnSpc>
                          <a:spcPct val="100000"/>
                        </a:lnSpc>
                        <a:spcBef>
                          <a:spcPts val="0"/>
                        </a:spcBef>
                        <a:spcAft>
                          <a:spcPts val="0"/>
                        </a:spcAft>
                      </a:pPr>
                      <a:r>
                        <a:rPr lang="en-GB" sz="1400" dirty="0">
                          <a:effectLst/>
                          <a:latin typeface="+mj-lt"/>
                          <a:ea typeface="Times New Roman" panose="02020603050405020304" pitchFamily="18" charset="0"/>
                          <a:cs typeface="AdvGulliv-R"/>
                        </a:rPr>
                        <a:t>Consider </a:t>
                      </a:r>
                      <a:r>
                        <a:rPr lang="en-GB" sz="1400" b="1" dirty="0">
                          <a:solidFill>
                            <a:schemeClr val="tx2"/>
                          </a:solidFill>
                          <a:effectLst/>
                          <a:latin typeface="+mj-lt"/>
                          <a:ea typeface="Times New Roman" panose="02020603050405020304" pitchFamily="18" charset="0"/>
                          <a:cs typeface="AdvGulliv-R"/>
                        </a:rPr>
                        <a:t>liver biopsy </a:t>
                      </a:r>
                      <a:r>
                        <a:rPr lang="en-GB" sz="1400" dirty="0">
                          <a:effectLst/>
                          <a:latin typeface="+mj-lt"/>
                          <a:ea typeface="Times New Roman" panose="02020603050405020304" pitchFamily="18" charset="0"/>
                          <a:cs typeface="AdvGulliv-R"/>
                        </a:rPr>
                        <a:t>after serological screening and extended imaging in patients with ongoing unexplained intrahepatic cholestasis</a:t>
                      </a:r>
                      <a:endParaRPr lang="en-GB" sz="1400" dirty="0">
                        <a:effectLst/>
                        <a:latin typeface="+mj-lt"/>
                        <a:ea typeface="Times New Roman" panose="02020603050405020304" pitchFamily="18" charset="0"/>
                        <a:cs typeface="Times New Roman" panose="02020603050405020304" pitchFamily="18" charset="0"/>
                      </a:endParaRPr>
                    </a:p>
                  </a:txBody>
                  <a:tcPr marL="36000" marR="36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marL="36000" marR="36000" marT="36000" marB="36000" anchor="ctr">
                    <a:lnL w="6350" cap="flat" cmpd="sng" algn="ctr">
                      <a:noFill/>
                      <a:prstDash val="solid"/>
                      <a:round/>
                      <a:headEnd type="none" w="med" len="med"/>
                      <a:tailEnd type="none" w="med" len="med"/>
                    </a:lnL>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marL="36000" marR="36000" marT="36000" marB="36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2841617964"/>
                  </a:ext>
                </a:extLst>
              </a:tr>
              <a:tr h="312465">
                <a:tc>
                  <a:txBody>
                    <a:bodyPr/>
                    <a:lstStyle/>
                    <a:p>
                      <a:pPr>
                        <a:lnSpc>
                          <a:spcPct val="100000"/>
                        </a:lnSpc>
                        <a:spcBef>
                          <a:spcPts val="0"/>
                        </a:spcBef>
                        <a:spcAft>
                          <a:spcPts val="0"/>
                        </a:spcAft>
                      </a:pPr>
                      <a:r>
                        <a:rPr lang="en-GB" sz="1400" dirty="0">
                          <a:effectLst/>
                          <a:latin typeface="+mj-lt"/>
                          <a:ea typeface="Times New Roman" panose="02020603050405020304" pitchFamily="18" charset="0"/>
                          <a:cs typeface="AdvGulliv-R"/>
                        </a:rPr>
                        <a:t>Consider </a:t>
                      </a:r>
                      <a:r>
                        <a:rPr lang="en-GB" sz="1400" b="1" dirty="0">
                          <a:solidFill>
                            <a:schemeClr val="tx2"/>
                          </a:solidFill>
                          <a:effectLst/>
                          <a:latin typeface="+mj-lt"/>
                          <a:ea typeface="Times New Roman" panose="02020603050405020304" pitchFamily="18" charset="0"/>
                          <a:cs typeface="AdvGulliv-R"/>
                        </a:rPr>
                        <a:t>genetic tests </a:t>
                      </a:r>
                      <a:r>
                        <a:rPr lang="en-GB" sz="1400" dirty="0">
                          <a:effectLst/>
                          <a:latin typeface="+mj-lt"/>
                          <a:ea typeface="Times New Roman" panose="02020603050405020304" pitchFamily="18" charset="0"/>
                          <a:cs typeface="AdvGulliv-R"/>
                        </a:rPr>
                        <a:t>for inherited cholestatic syndromes in patients where clinically appropriate</a:t>
                      </a:r>
                      <a:endParaRPr lang="en-GB" sz="1400" dirty="0">
                        <a:effectLst/>
                        <a:latin typeface="+mj-lt"/>
                        <a:ea typeface="Times New Roman" panose="02020603050405020304" pitchFamily="18" charset="0"/>
                        <a:cs typeface="Times New Roman" panose="02020603050405020304" pitchFamily="18" charset="0"/>
                      </a:endParaRPr>
                    </a:p>
                  </a:txBody>
                  <a:tcPr marL="36000" marR="36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marL="36000" marR="36000" marT="36000" marB="36000"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marL="36000" marR="36000" marT="36000" marB="36000"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762929164"/>
                  </a:ext>
                </a:extLst>
              </a:tr>
            </a:tbl>
          </a:graphicData>
        </a:graphic>
      </p:graphicFrame>
      <p:grpSp>
        <p:nvGrpSpPr>
          <p:cNvPr id="7" name="Group 6">
            <a:extLst>
              <a:ext uri="{FF2B5EF4-FFF2-40B4-BE49-F238E27FC236}">
                <a16:creationId xmlns:a16="http://schemas.microsoft.com/office/drawing/2014/main" id="{5B178209-3EB6-4B95-BFFE-90EC198C03E9}"/>
              </a:ext>
            </a:extLst>
          </p:cNvPr>
          <p:cNvGrpSpPr/>
          <p:nvPr/>
        </p:nvGrpSpPr>
        <p:grpSpPr>
          <a:xfrm>
            <a:off x="7805752" y="2088556"/>
            <a:ext cx="3693418" cy="276999"/>
            <a:chOff x="4262958" y="3212976"/>
            <a:chExt cx="3693418" cy="276999"/>
          </a:xfrm>
        </p:grpSpPr>
        <p:sp>
          <p:nvSpPr>
            <p:cNvPr id="8" name="Rectangle 7">
              <a:extLst>
                <a:ext uri="{FF2B5EF4-FFF2-40B4-BE49-F238E27FC236}">
                  <a16:creationId xmlns:a16="http://schemas.microsoft.com/office/drawing/2014/main" id="{18F4AB78-B169-4DF4-BCAC-CCB24B358E8F}"/>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9" name="Rectangle 8">
              <a:extLst>
                <a:ext uri="{FF2B5EF4-FFF2-40B4-BE49-F238E27FC236}">
                  <a16:creationId xmlns:a16="http://schemas.microsoft.com/office/drawing/2014/main" id="{21119625-7F6A-4784-A43E-EA7576B00499}"/>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0" name="TextBox 9">
              <a:extLst>
                <a:ext uri="{FF2B5EF4-FFF2-40B4-BE49-F238E27FC236}">
                  <a16:creationId xmlns:a16="http://schemas.microsoft.com/office/drawing/2014/main" id="{343FC093-89E6-46D6-B6AA-B9219AF16576}"/>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1" name="TextBox 10">
              <a:extLst>
                <a:ext uri="{FF2B5EF4-FFF2-40B4-BE49-F238E27FC236}">
                  <a16:creationId xmlns:a16="http://schemas.microsoft.com/office/drawing/2014/main" id="{B0B4A409-335F-4B84-8E07-3BBA60F6BFA4}"/>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04DBA370-9970-416E-86BD-45D731BEA7B7}"/>
              </a:ext>
            </a:extLst>
          </p:cNvPr>
          <p:cNvPicPr>
            <a:picLocks noChangeAspect="1"/>
          </p:cNvPicPr>
          <p:nvPr/>
        </p:nvPicPr>
        <p:blipFill rotWithShape="1">
          <a:blip r:embed="rId4" cstate="screen">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880" y="442233"/>
            <a:ext cx="381237" cy="377560"/>
          </a:xfrm>
          <a:prstGeom prst="rect">
            <a:avLst/>
          </a:prstGeom>
        </p:spPr>
      </p:pic>
    </p:spTree>
    <p:extLst>
      <p:ext uri="{BB962C8B-B14F-4D97-AF65-F5344CB8AC3E}">
        <p14:creationId xmlns:p14="http://schemas.microsoft.com/office/powerpoint/2010/main" val="5958970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89A64-7B8D-4907-9521-0CA318C2EFB3}"/>
              </a:ext>
            </a:extLst>
          </p:cNvPr>
          <p:cNvSpPr>
            <a:spLocks noGrp="1"/>
          </p:cNvSpPr>
          <p:nvPr>
            <p:ph type="title"/>
          </p:nvPr>
        </p:nvSpPr>
        <p:spPr/>
        <p:txBody>
          <a:bodyPr>
            <a:normAutofit/>
          </a:bodyPr>
          <a:lstStyle/>
          <a:p>
            <a:r>
              <a:rPr lang="en-GB" dirty="0"/>
              <a:t>Structured algorithm to diagnose chronic* cholestasis</a:t>
            </a:r>
          </a:p>
        </p:txBody>
      </p:sp>
      <p:sp>
        <p:nvSpPr>
          <p:cNvPr id="3" name="Text Placeholder 2">
            <a:extLst>
              <a:ext uri="{FF2B5EF4-FFF2-40B4-BE49-F238E27FC236}">
                <a16:creationId xmlns:a16="http://schemas.microsoft.com/office/drawing/2014/main" id="{C475BF0F-5993-4E21-AD84-262563751117}"/>
              </a:ext>
            </a:extLst>
          </p:cNvPr>
          <p:cNvSpPr>
            <a:spLocks noGrp="1"/>
          </p:cNvSpPr>
          <p:nvPr>
            <p:ph type="body" sz="quarter" idx="10"/>
          </p:nvPr>
        </p:nvSpPr>
        <p:spPr/>
        <p:txBody>
          <a:bodyPr/>
          <a:lstStyle/>
          <a:p>
            <a:r>
              <a:rPr lang="en-GB" dirty="0"/>
              <a:t>*Lasting for &gt;6 months</a:t>
            </a:r>
          </a:p>
          <a:p>
            <a:r>
              <a:rPr lang="en-GB" dirty="0"/>
              <a:t>EASL CPG PBC. J </a:t>
            </a:r>
            <a:r>
              <a:rPr lang="en-GB" dirty="0" err="1"/>
              <a:t>Hepatol</a:t>
            </a:r>
            <a:r>
              <a:rPr lang="en-GB" dirty="0"/>
              <a:t> 2017;67:145–72</a:t>
            </a:r>
          </a:p>
        </p:txBody>
      </p:sp>
      <p:sp>
        <p:nvSpPr>
          <p:cNvPr id="5" name="Rectangle: Rounded Corners 4">
            <a:extLst>
              <a:ext uri="{FF2B5EF4-FFF2-40B4-BE49-F238E27FC236}">
                <a16:creationId xmlns:a16="http://schemas.microsoft.com/office/drawing/2014/main" id="{0ECAB9B1-F39E-45A6-8A3D-0D548C7E9D4C}"/>
              </a:ext>
            </a:extLst>
          </p:cNvPr>
          <p:cNvSpPr/>
          <p:nvPr/>
        </p:nvSpPr>
        <p:spPr>
          <a:xfrm>
            <a:off x="1942112" y="2132856"/>
            <a:ext cx="3100558" cy="3427812"/>
          </a:xfrm>
          <a:prstGeom prst="roundRect">
            <a:avLst>
              <a:gd name="adj" fmla="val 5358"/>
            </a:avLst>
          </a:prstGeom>
          <a:solidFill>
            <a:schemeClr val="tx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2EF2C47-137F-4BEA-BED1-EC412205E23B}"/>
              </a:ext>
            </a:extLst>
          </p:cNvPr>
          <p:cNvSpPr txBox="1"/>
          <p:nvPr/>
        </p:nvSpPr>
        <p:spPr>
          <a:xfrm>
            <a:off x="2052231" y="1251511"/>
            <a:ext cx="2880320" cy="738664"/>
          </a:xfrm>
          <a:prstGeom prst="rect">
            <a:avLst/>
          </a:prstGeom>
          <a:noFill/>
          <a:ln>
            <a:solidFill>
              <a:schemeClr val="tx2"/>
            </a:solidFill>
          </a:ln>
        </p:spPr>
        <p:txBody>
          <a:bodyPr wrap="square" rtlCol="0">
            <a:spAutoFit/>
          </a:bodyPr>
          <a:lstStyle/>
          <a:p>
            <a:pPr algn="ctr"/>
            <a:r>
              <a:rPr lang="en-GB" sz="1400" b="1" dirty="0"/>
              <a:t>Elevated serum ALP/GGT</a:t>
            </a:r>
          </a:p>
          <a:p>
            <a:pPr algn="ctr"/>
            <a:r>
              <a:rPr lang="en-GB" sz="1400" dirty="0"/>
              <a:t>and/or conjugated bilirubin</a:t>
            </a:r>
          </a:p>
          <a:p>
            <a:pPr algn="ctr"/>
            <a:r>
              <a:rPr lang="en-GB" sz="1400" dirty="0"/>
              <a:t>(HBsAg and anti-HCV negative)</a:t>
            </a:r>
            <a:endParaRPr lang="en-US" sz="1400" dirty="0"/>
          </a:p>
        </p:txBody>
      </p:sp>
      <p:sp>
        <p:nvSpPr>
          <p:cNvPr id="7" name="Rectangle 6">
            <a:extLst>
              <a:ext uri="{FF2B5EF4-FFF2-40B4-BE49-F238E27FC236}">
                <a16:creationId xmlns:a16="http://schemas.microsoft.com/office/drawing/2014/main" id="{9C137739-6E0B-4468-97B6-4821AB41AE88}"/>
              </a:ext>
            </a:extLst>
          </p:cNvPr>
          <p:cNvSpPr/>
          <p:nvPr/>
        </p:nvSpPr>
        <p:spPr>
          <a:xfrm>
            <a:off x="2376391" y="2277626"/>
            <a:ext cx="2232000" cy="432000"/>
          </a:xfrm>
          <a:prstGeom prst="rect">
            <a:avLst/>
          </a:prstGeom>
          <a:solidFill>
            <a:srgbClr val="CCDBE7"/>
          </a:solidFill>
        </p:spPr>
        <p:txBody>
          <a:bodyPr wrap="square" tIns="36000" bIns="36000">
            <a:noAutofit/>
          </a:bodyPr>
          <a:lstStyle/>
          <a:p>
            <a:pPr algn="ctr"/>
            <a:r>
              <a:rPr lang="en-GB" sz="1200" b="1" dirty="0">
                <a:latin typeface="+mj-lt"/>
              </a:rPr>
              <a:t>History, physical examination, abdominal US</a:t>
            </a:r>
            <a:endParaRPr lang="en-US" sz="3600" dirty="0">
              <a:latin typeface="+mj-lt"/>
            </a:endParaRPr>
          </a:p>
        </p:txBody>
      </p:sp>
      <p:sp>
        <p:nvSpPr>
          <p:cNvPr id="8" name="Rectangle 7">
            <a:extLst>
              <a:ext uri="{FF2B5EF4-FFF2-40B4-BE49-F238E27FC236}">
                <a16:creationId xmlns:a16="http://schemas.microsoft.com/office/drawing/2014/main" id="{14591D6D-2F7C-43DC-8367-1424CC5E1982}"/>
              </a:ext>
            </a:extLst>
          </p:cNvPr>
          <p:cNvSpPr/>
          <p:nvPr/>
        </p:nvSpPr>
        <p:spPr>
          <a:xfrm>
            <a:off x="2376391" y="3053591"/>
            <a:ext cx="2232000" cy="432000"/>
          </a:xfrm>
          <a:prstGeom prst="rect">
            <a:avLst/>
          </a:prstGeom>
          <a:solidFill>
            <a:srgbClr val="CCDBE7"/>
          </a:solidFill>
        </p:spPr>
        <p:txBody>
          <a:bodyPr wrap="square" tIns="36000" bIns="36000">
            <a:noAutofit/>
          </a:bodyPr>
          <a:lstStyle/>
          <a:p>
            <a:pPr algn="ctr"/>
            <a:r>
              <a:rPr lang="en-US" sz="1200" b="1" dirty="0">
                <a:latin typeface="+mj-lt"/>
              </a:rPr>
              <a:t>AMA, ANA</a:t>
            </a:r>
          </a:p>
          <a:p>
            <a:pPr algn="ctr"/>
            <a:r>
              <a:rPr lang="en-US" sz="1200" dirty="0">
                <a:latin typeface="+mj-lt"/>
              </a:rPr>
              <a:t>(anti-sp100, anti-gp210)</a:t>
            </a:r>
            <a:endParaRPr lang="en-US" sz="3600" dirty="0">
              <a:latin typeface="+mj-lt"/>
            </a:endParaRPr>
          </a:p>
        </p:txBody>
      </p:sp>
      <p:sp>
        <p:nvSpPr>
          <p:cNvPr id="9" name="Rectangle 8">
            <a:extLst>
              <a:ext uri="{FF2B5EF4-FFF2-40B4-BE49-F238E27FC236}">
                <a16:creationId xmlns:a16="http://schemas.microsoft.com/office/drawing/2014/main" id="{8013933D-0157-457D-B013-5B87AFFC6A95}"/>
              </a:ext>
            </a:extLst>
          </p:cNvPr>
          <p:cNvSpPr/>
          <p:nvPr/>
        </p:nvSpPr>
        <p:spPr>
          <a:xfrm>
            <a:off x="2376391" y="3829879"/>
            <a:ext cx="2232000" cy="432000"/>
          </a:xfrm>
          <a:prstGeom prst="rect">
            <a:avLst/>
          </a:prstGeom>
          <a:solidFill>
            <a:srgbClr val="CCDBE7"/>
          </a:solidFill>
        </p:spPr>
        <p:txBody>
          <a:bodyPr wrap="square" tIns="36000" bIns="36000">
            <a:noAutofit/>
          </a:bodyPr>
          <a:lstStyle/>
          <a:p>
            <a:pPr algn="ctr"/>
            <a:r>
              <a:rPr lang="en-US" sz="1200" b="1" dirty="0">
                <a:latin typeface="+mj-lt"/>
              </a:rPr>
              <a:t>Extended imaging</a:t>
            </a:r>
          </a:p>
          <a:p>
            <a:pPr algn="ctr"/>
            <a:r>
              <a:rPr lang="en-US" sz="1200" dirty="0">
                <a:latin typeface="+mj-lt"/>
              </a:rPr>
              <a:t>MRCP (± EUS)</a:t>
            </a:r>
            <a:endParaRPr lang="en-US" sz="3600" dirty="0">
              <a:latin typeface="+mj-lt"/>
            </a:endParaRPr>
          </a:p>
        </p:txBody>
      </p:sp>
      <p:sp>
        <p:nvSpPr>
          <p:cNvPr id="10" name="Rectangle 9">
            <a:extLst>
              <a:ext uri="{FF2B5EF4-FFF2-40B4-BE49-F238E27FC236}">
                <a16:creationId xmlns:a16="http://schemas.microsoft.com/office/drawing/2014/main" id="{4AF5216A-7F69-4585-AD40-E010CFDCAF0E}"/>
              </a:ext>
            </a:extLst>
          </p:cNvPr>
          <p:cNvSpPr/>
          <p:nvPr/>
        </p:nvSpPr>
        <p:spPr>
          <a:xfrm>
            <a:off x="2376391" y="4600800"/>
            <a:ext cx="2232000" cy="276999"/>
          </a:xfrm>
          <a:prstGeom prst="rect">
            <a:avLst/>
          </a:prstGeom>
          <a:solidFill>
            <a:srgbClr val="CCDBE7"/>
          </a:solidFill>
        </p:spPr>
        <p:txBody>
          <a:bodyPr wrap="none">
            <a:noAutofit/>
          </a:bodyPr>
          <a:lstStyle/>
          <a:p>
            <a:pPr algn="ctr"/>
            <a:r>
              <a:rPr lang="en-US" sz="1200" b="1" dirty="0">
                <a:latin typeface="+mj-lt"/>
              </a:rPr>
              <a:t>Liver biopsy</a:t>
            </a:r>
            <a:endParaRPr lang="en-US" sz="3600" dirty="0">
              <a:latin typeface="+mj-lt"/>
            </a:endParaRPr>
          </a:p>
        </p:txBody>
      </p:sp>
      <p:sp>
        <p:nvSpPr>
          <p:cNvPr id="11" name="Rectangle 10">
            <a:extLst>
              <a:ext uri="{FF2B5EF4-FFF2-40B4-BE49-F238E27FC236}">
                <a16:creationId xmlns:a16="http://schemas.microsoft.com/office/drawing/2014/main" id="{5C4AB343-E309-482A-A51A-E9AAAECC5D4C}"/>
              </a:ext>
            </a:extLst>
          </p:cNvPr>
          <p:cNvSpPr/>
          <p:nvPr/>
        </p:nvSpPr>
        <p:spPr>
          <a:xfrm>
            <a:off x="2376391" y="5165250"/>
            <a:ext cx="2232000" cy="276999"/>
          </a:xfrm>
          <a:prstGeom prst="rect">
            <a:avLst/>
          </a:prstGeom>
          <a:solidFill>
            <a:srgbClr val="CCDBE7"/>
          </a:solidFill>
        </p:spPr>
        <p:txBody>
          <a:bodyPr wrap="none">
            <a:noAutofit/>
          </a:bodyPr>
          <a:lstStyle/>
          <a:p>
            <a:pPr algn="ctr"/>
            <a:r>
              <a:rPr lang="en-US" sz="1200" b="1" dirty="0">
                <a:latin typeface="+mj-lt"/>
              </a:rPr>
              <a:t>Genetics</a:t>
            </a:r>
            <a:endParaRPr lang="en-US" sz="3600" dirty="0">
              <a:latin typeface="+mj-lt"/>
            </a:endParaRPr>
          </a:p>
        </p:txBody>
      </p:sp>
      <p:sp>
        <p:nvSpPr>
          <p:cNvPr id="12" name="TextBox 11">
            <a:extLst>
              <a:ext uri="{FF2B5EF4-FFF2-40B4-BE49-F238E27FC236}">
                <a16:creationId xmlns:a16="http://schemas.microsoft.com/office/drawing/2014/main" id="{A73F9577-8805-4512-8B79-14A4B10AEF40}"/>
              </a:ext>
            </a:extLst>
          </p:cNvPr>
          <p:cNvSpPr txBox="1"/>
          <p:nvPr/>
        </p:nvSpPr>
        <p:spPr>
          <a:xfrm>
            <a:off x="2052231" y="5815137"/>
            <a:ext cx="2880320" cy="307777"/>
          </a:xfrm>
          <a:prstGeom prst="rect">
            <a:avLst/>
          </a:prstGeom>
          <a:noFill/>
          <a:ln>
            <a:solidFill>
              <a:schemeClr val="tx2"/>
            </a:solidFill>
          </a:ln>
        </p:spPr>
        <p:txBody>
          <a:bodyPr wrap="square" rtlCol="0">
            <a:spAutoFit/>
          </a:bodyPr>
          <a:lstStyle/>
          <a:p>
            <a:pPr algn="ctr"/>
            <a:r>
              <a:rPr lang="en-GB" sz="1400" b="1" dirty="0"/>
              <a:t>Observation/re-evaluation</a:t>
            </a:r>
            <a:endParaRPr lang="en-US" sz="1400" dirty="0"/>
          </a:p>
        </p:txBody>
      </p:sp>
      <p:sp>
        <p:nvSpPr>
          <p:cNvPr id="13" name="Rectangle 12">
            <a:extLst>
              <a:ext uri="{FF2B5EF4-FFF2-40B4-BE49-F238E27FC236}">
                <a16:creationId xmlns:a16="http://schemas.microsoft.com/office/drawing/2014/main" id="{33165875-5250-4CE7-8E09-90E1CC315648}"/>
              </a:ext>
            </a:extLst>
          </p:cNvPr>
          <p:cNvSpPr/>
          <p:nvPr/>
        </p:nvSpPr>
        <p:spPr>
          <a:xfrm>
            <a:off x="3492392" y="2750063"/>
            <a:ext cx="1244251" cy="261610"/>
          </a:xfrm>
          <a:prstGeom prst="rect">
            <a:avLst/>
          </a:prstGeom>
        </p:spPr>
        <p:txBody>
          <a:bodyPr wrap="none">
            <a:spAutoFit/>
          </a:bodyPr>
          <a:lstStyle/>
          <a:p>
            <a:r>
              <a:rPr lang="en-US" sz="1100" dirty="0">
                <a:solidFill>
                  <a:schemeClr val="bg1"/>
                </a:solidFill>
                <a:latin typeface="ArialMT"/>
              </a:rPr>
              <a:t>No abnormalities</a:t>
            </a:r>
            <a:endParaRPr lang="en-US" sz="3200" dirty="0">
              <a:solidFill>
                <a:schemeClr val="bg1"/>
              </a:solidFill>
            </a:endParaRPr>
          </a:p>
        </p:txBody>
      </p:sp>
      <p:cxnSp>
        <p:nvCxnSpPr>
          <p:cNvPr id="14" name="Straight Arrow Connector 13">
            <a:extLst>
              <a:ext uri="{FF2B5EF4-FFF2-40B4-BE49-F238E27FC236}">
                <a16:creationId xmlns:a16="http://schemas.microsoft.com/office/drawing/2014/main" id="{4C1B892F-755A-4D4B-A90D-732E1F76BFB5}"/>
              </a:ext>
            </a:extLst>
          </p:cNvPr>
          <p:cNvCxnSpPr>
            <a:cxnSpLocks/>
            <a:stCxn id="11" idx="2"/>
            <a:endCxn id="12" idx="0"/>
          </p:cNvCxnSpPr>
          <p:nvPr/>
        </p:nvCxnSpPr>
        <p:spPr>
          <a:xfrm>
            <a:off x="3492391" y="5442248"/>
            <a:ext cx="0" cy="37288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41828A5E-E00A-41A4-B7E3-470FD222A82A}"/>
              </a:ext>
            </a:extLst>
          </p:cNvPr>
          <p:cNvCxnSpPr>
            <a:cxnSpLocks/>
            <a:endCxn id="11" idx="0"/>
          </p:cNvCxnSpPr>
          <p:nvPr/>
        </p:nvCxnSpPr>
        <p:spPr>
          <a:xfrm>
            <a:off x="3492391" y="4878847"/>
            <a:ext cx="0" cy="28640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C1D1CC51-764B-4F02-9040-07FEE9B3CFE2}"/>
              </a:ext>
            </a:extLst>
          </p:cNvPr>
          <p:cNvCxnSpPr>
            <a:cxnSpLocks/>
          </p:cNvCxnSpPr>
          <p:nvPr/>
        </p:nvCxnSpPr>
        <p:spPr>
          <a:xfrm>
            <a:off x="3492391" y="3488306"/>
            <a:ext cx="0" cy="3240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B1B2F58A-7B5E-44D2-B27A-97DB12BC0E34}"/>
              </a:ext>
            </a:extLst>
          </p:cNvPr>
          <p:cNvCxnSpPr>
            <a:cxnSpLocks/>
          </p:cNvCxnSpPr>
          <p:nvPr/>
        </p:nvCxnSpPr>
        <p:spPr>
          <a:xfrm>
            <a:off x="3492391" y="4257539"/>
            <a:ext cx="0" cy="3240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24650640-6130-42A8-A2BB-528E960721A6}"/>
              </a:ext>
            </a:extLst>
          </p:cNvPr>
          <p:cNvCxnSpPr>
            <a:cxnSpLocks/>
          </p:cNvCxnSpPr>
          <p:nvPr/>
        </p:nvCxnSpPr>
        <p:spPr>
          <a:xfrm>
            <a:off x="3492391" y="2717487"/>
            <a:ext cx="0" cy="3240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914028EE-6412-4674-821C-7764193A0C98}"/>
              </a:ext>
            </a:extLst>
          </p:cNvPr>
          <p:cNvSpPr/>
          <p:nvPr/>
        </p:nvSpPr>
        <p:spPr>
          <a:xfrm>
            <a:off x="3492392" y="4304338"/>
            <a:ext cx="1244251" cy="261610"/>
          </a:xfrm>
          <a:prstGeom prst="rect">
            <a:avLst/>
          </a:prstGeom>
        </p:spPr>
        <p:txBody>
          <a:bodyPr wrap="none">
            <a:spAutoFit/>
          </a:bodyPr>
          <a:lstStyle/>
          <a:p>
            <a:r>
              <a:rPr lang="en-US" sz="1100" dirty="0">
                <a:solidFill>
                  <a:schemeClr val="bg1"/>
                </a:solidFill>
                <a:latin typeface="ArialMT"/>
              </a:rPr>
              <a:t>No abnormalities</a:t>
            </a:r>
            <a:endParaRPr lang="en-US" sz="3200" dirty="0">
              <a:solidFill>
                <a:schemeClr val="bg1"/>
              </a:solidFill>
            </a:endParaRPr>
          </a:p>
        </p:txBody>
      </p:sp>
      <p:sp>
        <p:nvSpPr>
          <p:cNvPr id="20" name="Rectangle 19">
            <a:extLst>
              <a:ext uri="{FF2B5EF4-FFF2-40B4-BE49-F238E27FC236}">
                <a16:creationId xmlns:a16="http://schemas.microsoft.com/office/drawing/2014/main" id="{47CB7317-38B7-47EA-8708-21A1B25F32D3}"/>
              </a:ext>
            </a:extLst>
          </p:cNvPr>
          <p:cNvSpPr/>
          <p:nvPr/>
        </p:nvSpPr>
        <p:spPr>
          <a:xfrm>
            <a:off x="3492392" y="4883725"/>
            <a:ext cx="1244251" cy="261610"/>
          </a:xfrm>
          <a:prstGeom prst="rect">
            <a:avLst/>
          </a:prstGeom>
        </p:spPr>
        <p:txBody>
          <a:bodyPr wrap="none">
            <a:spAutoFit/>
          </a:bodyPr>
          <a:lstStyle/>
          <a:p>
            <a:r>
              <a:rPr lang="en-US" sz="1100" dirty="0">
                <a:solidFill>
                  <a:schemeClr val="bg1"/>
                </a:solidFill>
                <a:latin typeface="ArialMT"/>
              </a:rPr>
              <a:t>No abnormalities</a:t>
            </a:r>
            <a:endParaRPr lang="en-US" sz="3200" dirty="0">
              <a:solidFill>
                <a:schemeClr val="bg1"/>
              </a:solidFill>
            </a:endParaRPr>
          </a:p>
        </p:txBody>
      </p:sp>
      <p:sp>
        <p:nvSpPr>
          <p:cNvPr id="21" name="Rectangle 20">
            <a:extLst>
              <a:ext uri="{FF2B5EF4-FFF2-40B4-BE49-F238E27FC236}">
                <a16:creationId xmlns:a16="http://schemas.microsoft.com/office/drawing/2014/main" id="{C61E304B-1C43-4A74-BCE3-D122D09C45F6}"/>
              </a:ext>
            </a:extLst>
          </p:cNvPr>
          <p:cNvSpPr/>
          <p:nvPr/>
        </p:nvSpPr>
        <p:spPr>
          <a:xfrm>
            <a:off x="3492392" y="3494507"/>
            <a:ext cx="1694294" cy="363176"/>
          </a:xfrm>
          <a:prstGeom prst="rect">
            <a:avLst/>
          </a:prstGeom>
        </p:spPr>
        <p:txBody>
          <a:bodyPr wrap="square">
            <a:spAutoFit/>
          </a:bodyPr>
          <a:lstStyle/>
          <a:p>
            <a:pPr>
              <a:lnSpc>
                <a:spcPct val="80000"/>
              </a:lnSpc>
            </a:pPr>
            <a:r>
              <a:rPr lang="en-US" sz="1100" dirty="0">
                <a:solidFill>
                  <a:schemeClr val="bg1"/>
                </a:solidFill>
                <a:latin typeface="ArialMT"/>
              </a:rPr>
              <a:t>Negative and no specific drug history</a:t>
            </a:r>
            <a:endParaRPr lang="en-US" sz="3200" dirty="0">
              <a:solidFill>
                <a:schemeClr val="bg1"/>
              </a:solidFill>
            </a:endParaRPr>
          </a:p>
        </p:txBody>
      </p:sp>
      <p:cxnSp>
        <p:nvCxnSpPr>
          <p:cNvPr id="22" name="Straight Arrow Connector 21">
            <a:extLst>
              <a:ext uri="{FF2B5EF4-FFF2-40B4-BE49-F238E27FC236}">
                <a16:creationId xmlns:a16="http://schemas.microsoft.com/office/drawing/2014/main" id="{5152AEF9-3B15-483C-A23C-EC87F207AB8E}"/>
              </a:ext>
            </a:extLst>
          </p:cNvPr>
          <p:cNvCxnSpPr>
            <a:cxnSpLocks/>
            <a:stCxn id="6" idx="2"/>
          </p:cNvCxnSpPr>
          <p:nvPr/>
        </p:nvCxnSpPr>
        <p:spPr>
          <a:xfrm>
            <a:off x="3492391" y="1990176"/>
            <a:ext cx="0" cy="28745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Rounded Corners 22">
            <a:extLst>
              <a:ext uri="{FF2B5EF4-FFF2-40B4-BE49-F238E27FC236}">
                <a16:creationId xmlns:a16="http://schemas.microsoft.com/office/drawing/2014/main" id="{924B559F-EE4D-4DD9-9E0C-45AF6DF10BF9}"/>
              </a:ext>
            </a:extLst>
          </p:cNvPr>
          <p:cNvSpPr/>
          <p:nvPr/>
        </p:nvSpPr>
        <p:spPr>
          <a:xfrm>
            <a:off x="7574184" y="2132856"/>
            <a:ext cx="2646040" cy="3427812"/>
          </a:xfrm>
          <a:prstGeom prst="roundRect">
            <a:avLst>
              <a:gd name="adj" fmla="val 5358"/>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DIAGNOSIS</a:t>
            </a:r>
          </a:p>
          <a:p>
            <a:pPr algn="ctr"/>
            <a:r>
              <a:rPr lang="en-US" b="1" dirty="0"/>
              <a:t>ESTABLISHED</a:t>
            </a:r>
          </a:p>
          <a:p>
            <a:pPr algn="ctr"/>
            <a:r>
              <a:rPr lang="en-US" dirty="0"/>
              <a:t>(with/without additional specific diagnostic measures)</a:t>
            </a:r>
          </a:p>
        </p:txBody>
      </p:sp>
      <p:sp>
        <p:nvSpPr>
          <p:cNvPr id="24" name="Rectangle 23">
            <a:extLst>
              <a:ext uri="{FF2B5EF4-FFF2-40B4-BE49-F238E27FC236}">
                <a16:creationId xmlns:a16="http://schemas.microsoft.com/office/drawing/2014/main" id="{7965C342-5FFA-4055-9795-AE1FF683A195}"/>
              </a:ext>
            </a:extLst>
          </p:cNvPr>
          <p:cNvSpPr/>
          <p:nvPr/>
        </p:nvSpPr>
        <p:spPr>
          <a:xfrm>
            <a:off x="5042670" y="2255823"/>
            <a:ext cx="2540782" cy="461665"/>
          </a:xfrm>
          <a:prstGeom prst="rect">
            <a:avLst/>
          </a:prstGeom>
        </p:spPr>
        <p:txBody>
          <a:bodyPr wrap="square">
            <a:spAutoFit/>
          </a:bodyPr>
          <a:lstStyle/>
          <a:p>
            <a:pPr algn="ctr"/>
            <a:r>
              <a:rPr lang="en-US" sz="1200" dirty="0"/>
              <a:t>Suspicion of DILI</a:t>
            </a:r>
          </a:p>
          <a:p>
            <a:pPr algn="ctr"/>
            <a:r>
              <a:rPr lang="en-US" sz="1200" dirty="0"/>
              <a:t>Focal lesions; dilated bile ducts</a:t>
            </a:r>
          </a:p>
        </p:txBody>
      </p:sp>
      <p:sp>
        <p:nvSpPr>
          <p:cNvPr id="25" name="Rectangle 24">
            <a:extLst>
              <a:ext uri="{FF2B5EF4-FFF2-40B4-BE49-F238E27FC236}">
                <a16:creationId xmlns:a16="http://schemas.microsoft.com/office/drawing/2014/main" id="{1632CBED-1FEC-4BF2-9733-CEFDD3C45236}"/>
              </a:ext>
            </a:extLst>
          </p:cNvPr>
          <p:cNvSpPr/>
          <p:nvPr/>
        </p:nvSpPr>
        <p:spPr>
          <a:xfrm>
            <a:off x="5042670" y="3053592"/>
            <a:ext cx="2522246" cy="276999"/>
          </a:xfrm>
          <a:prstGeom prst="rect">
            <a:avLst/>
          </a:prstGeom>
        </p:spPr>
        <p:txBody>
          <a:bodyPr wrap="square">
            <a:spAutoFit/>
          </a:bodyPr>
          <a:lstStyle/>
          <a:p>
            <a:pPr algn="ctr"/>
            <a:r>
              <a:rPr lang="en-US" sz="1200" dirty="0"/>
              <a:t>Serum antibodies</a:t>
            </a:r>
          </a:p>
        </p:txBody>
      </p:sp>
      <p:sp>
        <p:nvSpPr>
          <p:cNvPr id="26" name="Rectangle 25">
            <a:extLst>
              <a:ext uri="{FF2B5EF4-FFF2-40B4-BE49-F238E27FC236}">
                <a16:creationId xmlns:a16="http://schemas.microsoft.com/office/drawing/2014/main" id="{C0E1363D-B854-478A-AA81-F6D61EC02A2A}"/>
              </a:ext>
            </a:extLst>
          </p:cNvPr>
          <p:cNvSpPr/>
          <p:nvPr/>
        </p:nvSpPr>
        <p:spPr>
          <a:xfrm>
            <a:off x="5059602" y="3808775"/>
            <a:ext cx="2505314" cy="276999"/>
          </a:xfrm>
          <a:prstGeom prst="rect">
            <a:avLst/>
          </a:prstGeom>
        </p:spPr>
        <p:txBody>
          <a:bodyPr wrap="square">
            <a:spAutoFit/>
          </a:bodyPr>
          <a:lstStyle/>
          <a:p>
            <a:pPr algn="ctr"/>
            <a:r>
              <a:rPr lang="en-US" sz="1200" dirty="0" err="1"/>
              <a:t>Stenoses</a:t>
            </a:r>
            <a:r>
              <a:rPr lang="en-US" sz="1200" dirty="0"/>
              <a:t> (sclerosing cholangitis)</a:t>
            </a:r>
          </a:p>
        </p:txBody>
      </p:sp>
      <p:sp>
        <p:nvSpPr>
          <p:cNvPr id="27" name="Rectangle 26">
            <a:extLst>
              <a:ext uri="{FF2B5EF4-FFF2-40B4-BE49-F238E27FC236}">
                <a16:creationId xmlns:a16="http://schemas.microsoft.com/office/drawing/2014/main" id="{114A482E-3FC4-4595-87D9-4DE73737D22E}"/>
              </a:ext>
            </a:extLst>
          </p:cNvPr>
          <p:cNvSpPr/>
          <p:nvPr/>
        </p:nvSpPr>
        <p:spPr>
          <a:xfrm>
            <a:off x="5059602" y="4513460"/>
            <a:ext cx="2505314" cy="461665"/>
          </a:xfrm>
          <a:prstGeom prst="rect">
            <a:avLst/>
          </a:prstGeom>
        </p:spPr>
        <p:txBody>
          <a:bodyPr wrap="square">
            <a:spAutoFit/>
          </a:bodyPr>
          <a:lstStyle/>
          <a:p>
            <a:pPr algn="ctr"/>
            <a:r>
              <a:rPr lang="en-US" sz="1200" dirty="0"/>
              <a:t>Parenchymal damage</a:t>
            </a:r>
          </a:p>
          <a:p>
            <a:pPr algn="ctr"/>
            <a:r>
              <a:rPr lang="en-US" sz="1200" dirty="0"/>
              <a:t>Biliary lesions</a:t>
            </a:r>
          </a:p>
        </p:txBody>
      </p:sp>
      <p:sp>
        <p:nvSpPr>
          <p:cNvPr id="28" name="Rectangle 27">
            <a:extLst>
              <a:ext uri="{FF2B5EF4-FFF2-40B4-BE49-F238E27FC236}">
                <a16:creationId xmlns:a16="http://schemas.microsoft.com/office/drawing/2014/main" id="{33028F85-AB80-47B8-9563-6DE14CE48AD8}"/>
              </a:ext>
            </a:extLst>
          </p:cNvPr>
          <p:cNvSpPr/>
          <p:nvPr/>
        </p:nvSpPr>
        <p:spPr>
          <a:xfrm>
            <a:off x="5051938" y="5088698"/>
            <a:ext cx="2505314" cy="276999"/>
          </a:xfrm>
          <a:prstGeom prst="rect">
            <a:avLst/>
          </a:prstGeom>
        </p:spPr>
        <p:txBody>
          <a:bodyPr wrap="square">
            <a:spAutoFit/>
          </a:bodyPr>
          <a:lstStyle/>
          <a:p>
            <a:pPr lvl="0" algn="ctr"/>
            <a:r>
              <a:rPr lang="en-US" sz="1200" dirty="0">
                <a:solidFill>
                  <a:prstClr val="black"/>
                </a:solidFill>
              </a:rPr>
              <a:t>Gene mutations</a:t>
            </a:r>
          </a:p>
        </p:txBody>
      </p:sp>
      <p:cxnSp>
        <p:nvCxnSpPr>
          <p:cNvPr id="29" name="Straight Arrow Connector 28">
            <a:extLst>
              <a:ext uri="{FF2B5EF4-FFF2-40B4-BE49-F238E27FC236}">
                <a16:creationId xmlns:a16="http://schemas.microsoft.com/office/drawing/2014/main" id="{13C253C5-65BD-4A64-BF4D-A015B3BBCAC0}"/>
              </a:ext>
            </a:extLst>
          </p:cNvPr>
          <p:cNvCxnSpPr/>
          <p:nvPr/>
        </p:nvCxnSpPr>
        <p:spPr>
          <a:xfrm flipV="1">
            <a:off x="4608392" y="2493261"/>
            <a:ext cx="2965793" cy="73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012EA95B-FCC3-43D6-8BBD-D885AB33251F}"/>
              </a:ext>
            </a:extLst>
          </p:cNvPr>
          <p:cNvCxnSpPr/>
          <p:nvPr/>
        </p:nvCxnSpPr>
        <p:spPr>
          <a:xfrm flipV="1">
            <a:off x="4608761" y="3278304"/>
            <a:ext cx="2965793" cy="73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DF868F70-20B9-461D-812B-56B527EB5448}"/>
              </a:ext>
            </a:extLst>
          </p:cNvPr>
          <p:cNvCxnSpPr/>
          <p:nvPr/>
        </p:nvCxnSpPr>
        <p:spPr>
          <a:xfrm flipV="1">
            <a:off x="4608761" y="4053547"/>
            <a:ext cx="2965793" cy="73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B0BC22CA-DED6-46B4-9B21-5F203E170AF7}"/>
              </a:ext>
            </a:extLst>
          </p:cNvPr>
          <p:cNvCxnSpPr/>
          <p:nvPr/>
        </p:nvCxnSpPr>
        <p:spPr>
          <a:xfrm flipV="1">
            <a:off x="4608761" y="4748600"/>
            <a:ext cx="2965793" cy="73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472807CF-9F5F-482B-8C9B-19A4B3A95103}"/>
              </a:ext>
            </a:extLst>
          </p:cNvPr>
          <p:cNvCxnSpPr/>
          <p:nvPr/>
        </p:nvCxnSpPr>
        <p:spPr>
          <a:xfrm flipV="1">
            <a:off x="4608761" y="5319826"/>
            <a:ext cx="2965793" cy="73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4" name="Picture 33">
            <a:hlinkClick r:id="rId3" action="ppaction://hlinksldjump"/>
            <a:extLst>
              <a:ext uri="{FF2B5EF4-FFF2-40B4-BE49-F238E27FC236}">
                <a16:creationId xmlns:a16="http://schemas.microsoft.com/office/drawing/2014/main" id="{66CFE7E7-90A3-46A8-952C-1551156E86D2}"/>
              </a:ext>
            </a:extLst>
          </p:cNvPr>
          <p:cNvPicPr>
            <a:picLocks noChangeAspect="1"/>
          </p:cNvPicPr>
          <p:nvPr/>
        </p:nvPicPr>
        <p:blipFill rotWithShape="1">
          <a:blip r:embed="rId4" cstate="screen">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880" y="442233"/>
            <a:ext cx="381237" cy="377560"/>
          </a:xfrm>
          <a:prstGeom prst="rect">
            <a:avLst/>
          </a:prstGeom>
        </p:spPr>
      </p:pic>
    </p:spTree>
    <p:extLst>
      <p:ext uri="{BB962C8B-B14F-4D97-AF65-F5344CB8AC3E}">
        <p14:creationId xmlns:p14="http://schemas.microsoft.com/office/powerpoint/2010/main" val="20574750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89A64-7B8D-4907-9521-0CA318C2EFB3}"/>
              </a:ext>
            </a:extLst>
          </p:cNvPr>
          <p:cNvSpPr>
            <a:spLocks noGrp="1"/>
          </p:cNvSpPr>
          <p:nvPr>
            <p:ph type="title"/>
          </p:nvPr>
        </p:nvSpPr>
        <p:spPr/>
        <p:txBody>
          <a:bodyPr/>
          <a:lstStyle/>
          <a:p>
            <a:r>
              <a:rPr lang="en-US"/>
              <a:t>Initial diagnosis of PBC</a:t>
            </a:r>
            <a:endParaRPr lang="en-GB" dirty="0"/>
          </a:p>
        </p:txBody>
      </p:sp>
      <p:sp>
        <p:nvSpPr>
          <p:cNvPr id="3" name="Text Placeholder 2">
            <a:extLst>
              <a:ext uri="{FF2B5EF4-FFF2-40B4-BE49-F238E27FC236}">
                <a16:creationId xmlns:a16="http://schemas.microsoft.com/office/drawing/2014/main" id="{C475BF0F-5993-4E21-AD84-262563751117}"/>
              </a:ext>
            </a:extLst>
          </p:cNvPr>
          <p:cNvSpPr>
            <a:spLocks noGrp="1"/>
          </p:cNvSpPr>
          <p:nvPr>
            <p:ph type="body" sz="quarter" idx="10"/>
          </p:nvPr>
        </p:nvSpPr>
        <p:spPr/>
        <p:txBody>
          <a:bodyPr/>
          <a:lstStyle/>
          <a:p>
            <a:r>
              <a:rPr lang="en-GB"/>
              <a:t>*Statements 7–10</a:t>
            </a:r>
            <a:br>
              <a:rPr lang="en-GB"/>
            </a:br>
            <a:r>
              <a:rPr lang="en-GB"/>
              <a:t>EASL CPG PBC. J Hepatol 2017;67:145–72</a:t>
            </a:r>
            <a:endParaRPr lang="en-GB" dirty="0"/>
          </a:p>
        </p:txBody>
      </p:sp>
      <p:sp>
        <p:nvSpPr>
          <p:cNvPr id="14" name="Content Placeholder 13"/>
          <p:cNvSpPr>
            <a:spLocks noGrp="1"/>
          </p:cNvSpPr>
          <p:nvPr>
            <p:ph sz="half" idx="1"/>
          </p:nvPr>
        </p:nvSpPr>
        <p:spPr/>
        <p:txBody>
          <a:bodyPr/>
          <a:lstStyle/>
          <a:p>
            <a:r>
              <a:rPr lang="en-GB" dirty="0"/>
              <a:t>PBC should be suspected in patients with persistent </a:t>
            </a:r>
            <a:r>
              <a:rPr lang="en-GB" dirty="0" err="1"/>
              <a:t>cholestatic</a:t>
            </a:r>
            <a:r>
              <a:rPr lang="en-GB" dirty="0"/>
              <a:t> serum liver tests or symptoms</a:t>
            </a:r>
          </a:p>
          <a:p>
            <a:pPr lvl="1"/>
            <a:r>
              <a:rPr lang="en-GB" dirty="0"/>
              <a:t>Including pruritus and fatigue</a:t>
            </a:r>
          </a:p>
        </p:txBody>
      </p:sp>
      <p:graphicFrame>
        <p:nvGraphicFramePr>
          <p:cNvPr id="6" name="Table 5">
            <a:extLst>
              <a:ext uri="{FF2B5EF4-FFF2-40B4-BE49-F238E27FC236}">
                <a16:creationId xmlns:a16="http://schemas.microsoft.com/office/drawing/2014/main" id="{D4144F6B-6189-4438-96F0-E28CCD2F1733}"/>
              </a:ext>
            </a:extLst>
          </p:cNvPr>
          <p:cNvGraphicFramePr>
            <a:graphicFrameLocks noGrp="1"/>
          </p:cNvGraphicFramePr>
          <p:nvPr>
            <p:extLst>
              <p:ext uri="{D42A27DB-BD31-4B8C-83A1-F6EECF244321}">
                <p14:modId xmlns:p14="http://schemas.microsoft.com/office/powerpoint/2010/main" val="3013576321"/>
              </p:ext>
            </p:extLst>
          </p:nvPr>
        </p:nvGraphicFramePr>
        <p:xfrm>
          <a:off x="604839" y="2724120"/>
          <a:ext cx="10982324" cy="2011680"/>
        </p:xfrm>
        <a:graphic>
          <a:graphicData uri="http://schemas.openxmlformats.org/drawingml/2006/table">
            <a:tbl>
              <a:tblPr firstRow="1" bandRow="1">
                <a:tableStyleId>{5C22544A-7EE6-4342-B048-85BDC9FD1C3A}</a:tableStyleId>
              </a:tblPr>
              <a:tblGrid>
                <a:gridCol w="8372664">
                  <a:extLst>
                    <a:ext uri="{9D8B030D-6E8A-4147-A177-3AD203B41FA5}">
                      <a16:colId xmlns:a16="http://schemas.microsoft.com/office/drawing/2014/main" val="20001"/>
                    </a:ext>
                  </a:extLst>
                </a:gridCol>
                <a:gridCol w="1304830">
                  <a:extLst>
                    <a:ext uri="{9D8B030D-6E8A-4147-A177-3AD203B41FA5}">
                      <a16:colId xmlns:a16="http://schemas.microsoft.com/office/drawing/2014/main" val="20002"/>
                    </a:ext>
                  </a:extLst>
                </a:gridCol>
                <a:gridCol w="1304830">
                  <a:extLst>
                    <a:ext uri="{9D8B030D-6E8A-4147-A177-3AD203B41FA5}">
                      <a16:colId xmlns:a16="http://schemas.microsoft.com/office/drawing/2014/main" val="20003"/>
                    </a:ext>
                  </a:extLst>
                </a:gridCol>
              </a:tblGrid>
              <a:tr h="214761">
                <a:tc gridSpan="3">
                  <a:txBody>
                    <a:bodyPr/>
                    <a:lstStyle/>
                    <a:p>
                      <a:r>
                        <a:rPr lang="en-GB" sz="14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a:lnSpc>
                          <a:spcPct val="100000"/>
                        </a:lnSpc>
                        <a:spcBef>
                          <a:spcPts val="0"/>
                        </a:spcBef>
                        <a:spcAft>
                          <a:spcPts val="0"/>
                        </a:spcAft>
                      </a:pPr>
                      <a:r>
                        <a:rPr lang="en-GB" sz="1400" dirty="0">
                          <a:effectLst/>
                          <a:latin typeface="+mj-lt"/>
                          <a:ea typeface="Times New Roman" panose="02020603050405020304" pitchFamily="18" charset="0"/>
                          <a:cs typeface="AdvGulliv-R"/>
                        </a:rPr>
                        <a:t>In adults with cholestasis and no likelihood of systemic disease, an </a:t>
                      </a:r>
                      <a:r>
                        <a:rPr lang="en-GB" sz="1400" b="1" dirty="0">
                          <a:solidFill>
                            <a:schemeClr val="tx2"/>
                          </a:solidFill>
                          <a:effectLst/>
                          <a:latin typeface="+mj-lt"/>
                          <a:ea typeface="Times New Roman" panose="02020603050405020304" pitchFamily="18" charset="0"/>
                          <a:cs typeface="AdvGulliv-R"/>
                        </a:rPr>
                        <a:t>elevated ALP </a:t>
                      </a:r>
                      <a:r>
                        <a:rPr lang="en-GB" sz="1400" dirty="0">
                          <a:effectLst/>
                          <a:latin typeface="+mj-lt"/>
                          <a:ea typeface="Times New Roman" panose="02020603050405020304" pitchFamily="18" charset="0"/>
                          <a:cs typeface="AdvGulliv-R"/>
                        </a:rPr>
                        <a:t>plus </a:t>
                      </a:r>
                      <a:r>
                        <a:rPr lang="en-GB" sz="1400" b="1" dirty="0">
                          <a:solidFill>
                            <a:schemeClr val="tx2"/>
                          </a:solidFill>
                          <a:effectLst/>
                          <a:latin typeface="+mj-lt"/>
                          <a:ea typeface="Times New Roman" panose="02020603050405020304" pitchFamily="18" charset="0"/>
                          <a:cs typeface="AdvGulliv-R"/>
                        </a:rPr>
                        <a:t>AMA</a:t>
                      </a:r>
                      <a:r>
                        <a:rPr lang="en-GB" sz="1400" dirty="0">
                          <a:solidFill>
                            <a:schemeClr val="tx2"/>
                          </a:solidFill>
                          <a:effectLst/>
                          <a:latin typeface="+mj-lt"/>
                          <a:ea typeface="Times New Roman" panose="02020603050405020304" pitchFamily="18" charset="0"/>
                          <a:cs typeface="AdvGulliv-R"/>
                        </a:rPr>
                        <a:t> </a:t>
                      </a:r>
                      <a:r>
                        <a:rPr lang="en-GB" sz="1400" b="1" dirty="0">
                          <a:solidFill>
                            <a:schemeClr val="tx2"/>
                          </a:solidFill>
                          <a:effectLst/>
                          <a:latin typeface="+mj-lt"/>
                          <a:ea typeface="Times New Roman" panose="02020603050405020304" pitchFamily="18" charset="0"/>
                          <a:cs typeface="AdvGulliv-R"/>
                        </a:rPr>
                        <a:t>at a titre &gt;1:40 </a:t>
                      </a:r>
                      <a:r>
                        <a:rPr lang="en-GB" sz="1400" b="0" dirty="0">
                          <a:solidFill>
                            <a:schemeClr val="tx1"/>
                          </a:solidFill>
                          <a:effectLst/>
                          <a:latin typeface="+mj-lt"/>
                          <a:ea typeface="Times New Roman" panose="02020603050405020304" pitchFamily="18" charset="0"/>
                          <a:cs typeface="AdvGulliv-R"/>
                        </a:rPr>
                        <a:t>is</a:t>
                      </a:r>
                      <a:r>
                        <a:rPr lang="en-GB" sz="1400" b="0" baseline="0" dirty="0">
                          <a:solidFill>
                            <a:schemeClr val="tx1"/>
                          </a:solidFill>
                          <a:effectLst/>
                          <a:latin typeface="+mj-lt"/>
                          <a:ea typeface="Times New Roman" panose="02020603050405020304" pitchFamily="18" charset="0"/>
                          <a:cs typeface="AdvGulliv-R"/>
                        </a:rPr>
                        <a:t> diagnostic</a:t>
                      </a:r>
                      <a:endParaRPr lang="en-GB" sz="1400" b="1" dirty="0">
                        <a:solidFill>
                          <a:schemeClr val="tx2"/>
                        </a:solidFill>
                        <a:effectLst/>
                        <a:latin typeface="+mj-lt"/>
                        <a:ea typeface="Times New Roman" panose="02020603050405020304" pitchFamily="18" charset="0"/>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214761">
                <a:tc>
                  <a:txBody>
                    <a:bodyPr/>
                    <a:lstStyle/>
                    <a:p>
                      <a:pPr>
                        <a:lnSpc>
                          <a:spcPct val="100000"/>
                        </a:lnSpc>
                        <a:spcBef>
                          <a:spcPts val="0"/>
                        </a:spcBef>
                        <a:spcAft>
                          <a:spcPts val="0"/>
                        </a:spcAft>
                      </a:pPr>
                      <a:r>
                        <a:rPr lang="en-GB" sz="1400" dirty="0">
                          <a:effectLst/>
                          <a:latin typeface="+mj-lt"/>
                          <a:ea typeface="Times New Roman" panose="02020603050405020304" pitchFamily="18" charset="0"/>
                          <a:cs typeface="AdvGulliv-R"/>
                        </a:rPr>
                        <a:t>In the correct context, a diagnosis of AMA-negative PBC can be made in patients with cholestasis and </a:t>
                      </a:r>
                      <a:r>
                        <a:rPr lang="en-GB" sz="1400" b="1" dirty="0">
                          <a:solidFill>
                            <a:schemeClr val="tx2"/>
                          </a:solidFill>
                          <a:effectLst/>
                          <a:latin typeface="+mj-lt"/>
                          <a:ea typeface="Times New Roman" panose="02020603050405020304" pitchFamily="18" charset="0"/>
                          <a:cs typeface="AdvGulliv-R"/>
                        </a:rPr>
                        <a:t>specific ANA immunofluorescence</a:t>
                      </a:r>
                      <a:r>
                        <a:rPr lang="en-GB" sz="1400" dirty="0">
                          <a:solidFill>
                            <a:schemeClr val="tx2"/>
                          </a:solidFill>
                          <a:effectLst/>
                          <a:latin typeface="+mj-lt"/>
                          <a:ea typeface="Times New Roman" panose="02020603050405020304" pitchFamily="18" charset="0"/>
                          <a:cs typeface="AdvGulliv-R"/>
                        </a:rPr>
                        <a:t> </a:t>
                      </a:r>
                      <a:r>
                        <a:rPr lang="en-GB" sz="1400" dirty="0">
                          <a:effectLst/>
                          <a:latin typeface="+mj-lt"/>
                          <a:ea typeface="Times New Roman" panose="02020603050405020304" pitchFamily="18" charset="0"/>
                          <a:cs typeface="AdvGulliv-R"/>
                        </a:rPr>
                        <a:t>(nuclear dots or perinuclear rims) or ELISA results (sp100, gp210)</a:t>
                      </a:r>
                      <a:endParaRPr lang="en-GB" sz="1400" dirty="0">
                        <a:effectLst/>
                        <a:latin typeface="+mj-lt"/>
                        <a:ea typeface="Times New Roman" panose="02020603050405020304" pitchFamily="18" charset="0"/>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2"/>
                  </a:ext>
                </a:extLst>
              </a:tr>
              <a:tr h="221969">
                <a:tc>
                  <a:txBody>
                    <a:bodyPr/>
                    <a:lstStyle/>
                    <a:p>
                      <a:pPr>
                        <a:lnSpc>
                          <a:spcPct val="100000"/>
                        </a:lnSpc>
                        <a:spcBef>
                          <a:spcPts val="0"/>
                        </a:spcBef>
                        <a:spcAft>
                          <a:spcPts val="0"/>
                        </a:spcAft>
                      </a:pPr>
                      <a:r>
                        <a:rPr lang="en-GB" sz="1400" b="1" dirty="0">
                          <a:solidFill>
                            <a:schemeClr val="tx2"/>
                          </a:solidFill>
                          <a:effectLst/>
                          <a:latin typeface="+mj-lt"/>
                          <a:ea typeface="Times New Roman" panose="02020603050405020304" pitchFamily="18" charset="0"/>
                          <a:cs typeface="AdvGulliv-R"/>
                        </a:rPr>
                        <a:t>Liver biopsy not required </a:t>
                      </a:r>
                      <a:r>
                        <a:rPr lang="en-GB" sz="1400" dirty="0">
                          <a:effectLst/>
                          <a:latin typeface="+mj-lt"/>
                          <a:ea typeface="Times New Roman" panose="02020603050405020304" pitchFamily="18" charset="0"/>
                          <a:cs typeface="AdvGulliv-R"/>
                        </a:rPr>
                        <a:t>for diagnosis of PBC, unless PBC-specific antibodies absent, coexistent AIH or NASH suspected, or other (usually systemic) comorbidities are present</a:t>
                      </a:r>
                      <a:endParaRPr lang="en-GB" sz="1400" dirty="0">
                        <a:effectLst/>
                        <a:latin typeface="+mj-lt"/>
                        <a:ea typeface="Times New Roman" panose="02020603050405020304" pitchFamily="18" charset="0"/>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0">
                <a:tc>
                  <a:txBody>
                    <a:bodyPr/>
                    <a:lstStyle/>
                    <a:p>
                      <a:pPr>
                        <a:lnSpc>
                          <a:spcPct val="100000"/>
                        </a:lnSpc>
                        <a:spcBef>
                          <a:spcPts val="0"/>
                        </a:spcBef>
                        <a:spcAft>
                          <a:spcPts val="0"/>
                        </a:spcAft>
                      </a:pPr>
                      <a:r>
                        <a:rPr lang="en-GB" sz="1400" b="1" dirty="0">
                          <a:solidFill>
                            <a:schemeClr val="tx2"/>
                          </a:solidFill>
                          <a:effectLst/>
                          <a:latin typeface="+mj-lt"/>
                          <a:ea typeface="Times New Roman" panose="02020603050405020304" pitchFamily="18" charset="0"/>
                          <a:cs typeface="AdvGulliv-R"/>
                        </a:rPr>
                        <a:t>AMA reactivity alone is not sufficient to diagnose PBC</a:t>
                      </a:r>
                      <a:r>
                        <a:rPr lang="en-GB" sz="1400" dirty="0">
                          <a:effectLst/>
                          <a:latin typeface="+mj-lt"/>
                          <a:ea typeface="Times New Roman" panose="02020603050405020304" pitchFamily="18" charset="0"/>
                          <a:cs typeface="AdvGulliv-R"/>
                        </a:rPr>
                        <a:t>. Follow up patients with normal serum liver tests who are AMA positive with annual biochemical reassessment for the presence of liver disease</a:t>
                      </a:r>
                      <a:endParaRPr lang="en-GB" sz="1400" dirty="0">
                        <a:effectLst/>
                        <a:latin typeface="+mj-lt"/>
                        <a:ea typeface="Times New Roman" panose="02020603050405020304" pitchFamily="18" charset="0"/>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7" name="Group 6">
            <a:extLst>
              <a:ext uri="{FF2B5EF4-FFF2-40B4-BE49-F238E27FC236}">
                <a16:creationId xmlns:a16="http://schemas.microsoft.com/office/drawing/2014/main" id="{DB5F8883-596F-4D3B-890D-C18943D907AD}"/>
              </a:ext>
            </a:extLst>
          </p:cNvPr>
          <p:cNvGrpSpPr/>
          <p:nvPr/>
        </p:nvGrpSpPr>
        <p:grpSpPr>
          <a:xfrm>
            <a:off x="7809949" y="2724121"/>
            <a:ext cx="3693418" cy="276999"/>
            <a:chOff x="4262958" y="3212976"/>
            <a:chExt cx="3693418" cy="276999"/>
          </a:xfrm>
        </p:grpSpPr>
        <p:sp>
          <p:nvSpPr>
            <p:cNvPr id="8" name="Rectangle 7">
              <a:extLst>
                <a:ext uri="{FF2B5EF4-FFF2-40B4-BE49-F238E27FC236}">
                  <a16:creationId xmlns:a16="http://schemas.microsoft.com/office/drawing/2014/main" id="{8A60F642-6DF2-4C69-A492-43E1F6D2B4C6}"/>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9" name="Rectangle 8">
              <a:extLst>
                <a:ext uri="{FF2B5EF4-FFF2-40B4-BE49-F238E27FC236}">
                  <a16:creationId xmlns:a16="http://schemas.microsoft.com/office/drawing/2014/main" id="{2BB8443E-3EED-43AF-A4B2-A01CD0C93DA1}"/>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0" name="TextBox 9">
              <a:extLst>
                <a:ext uri="{FF2B5EF4-FFF2-40B4-BE49-F238E27FC236}">
                  <a16:creationId xmlns:a16="http://schemas.microsoft.com/office/drawing/2014/main" id="{155D11A9-EC4A-435E-BC13-C424F5EDD3C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1" name="TextBox 10">
              <a:extLst>
                <a:ext uri="{FF2B5EF4-FFF2-40B4-BE49-F238E27FC236}">
                  <a16:creationId xmlns:a16="http://schemas.microsoft.com/office/drawing/2014/main" id="{56B28409-0DD6-4931-ABFD-31E08E9E2B48}"/>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F0D87E70-CD0D-4593-B037-A0836523EB83}"/>
              </a:ext>
            </a:extLst>
          </p:cNvPr>
          <p:cNvPicPr>
            <a:picLocks noChangeAspect="1"/>
          </p:cNvPicPr>
          <p:nvPr/>
        </p:nvPicPr>
        <p:blipFill rotWithShape="1">
          <a:blip r:embed="rId4" cstate="screen">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880" y="442233"/>
            <a:ext cx="381237" cy="377560"/>
          </a:xfrm>
          <a:prstGeom prst="rect">
            <a:avLst/>
          </a:prstGeom>
        </p:spPr>
      </p:pic>
    </p:spTree>
    <p:extLst>
      <p:ext uri="{BB962C8B-B14F-4D97-AF65-F5344CB8AC3E}">
        <p14:creationId xmlns:p14="http://schemas.microsoft.com/office/powerpoint/2010/main" val="18658001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89A64-7B8D-4907-9521-0CA318C2EFB3}"/>
              </a:ext>
            </a:extLst>
          </p:cNvPr>
          <p:cNvSpPr>
            <a:spLocks noGrp="1"/>
          </p:cNvSpPr>
          <p:nvPr>
            <p:ph type="title"/>
          </p:nvPr>
        </p:nvSpPr>
        <p:spPr/>
        <p:txBody>
          <a:bodyPr/>
          <a:lstStyle/>
          <a:p>
            <a:r>
              <a:rPr lang="en-GB"/>
              <a:t>Overview of utility of investigations in PBC</a:t>
            </a:r>
            <a:endParaRPr lang="en-GB" dirty="0"/>
          </a:p>
        </p:txBody>
      </p:sp>
      <p:sp>
        <p:nvSpPr>
          <p:cNvPr id="3" name="Text Placeholder 2">
            <a:extLst>
              <a:ext uri="{FF2B5EF4-FFF2-40B4-BE49-F238E27FC236}">
                <a16:creationId xmlns:a16="http://schemas.microsoft.com/office/drawing/2014/main" id="{C475BF0F-5993-4E21-AD84-262563751117}"/>
              </a:ext>
            </a:extLst>
          </p:cNvPr>
          <p:cNvSpPr>
            <a:spLocks noGrp="1"/>
          </p:cNvSpPr>
          <p:nvPr>
            <p:ph type="body" sz="quarter" idx="10"/>
          </p:nvPr>
        </p:nvSpPr>
        <p:spPr/>
        <p:txBody>
          <a:bodyPr/>
          <a:lstStyle/>
          <a:p>
            <a:r>
              <a:rPr lang="en-GB"/>
              <a:t>EASL CPG PBC. J Hepatol 2017;67:145–72</a:t>
            </a:r>
            <a:endParaRPr lang="en-GB" dirty="0"/>
          </a:p>
        </p:txBody>
      </p:sp>
      <p:sp>
        <p:nvSpPr>
          <p:cNvPr id="4" name="Content Placeholder 3">
            <a:extLst>
              <a:ext uri="{FF2B5EF4-FFF2-40B4-BE49-F238E27FC236}">
                <a16:creationId xmlns:a16="http://schemas.microsoft.com/office/drawing/2014/main" id="{7CC3323A-152F-47F4-9BBD-CE056723FD00}"/>
              </a:ext>
            </a:extLst>
          </p:cNvPr>
          <p:cNvSpPr>
            <a:spLocks noGrp="1"/>
          </p:cNvSpPr>
          <p:nvPr>
            <p:ph sz="half" idx="1"/>
          </p:nvPr>
        </p:nvSpPr>
        <p:spPr/>
        <p:txBody>
          <a:bodyPr/>
          <a:lstStyle/>
          <a:p>
            <a:r>
              <a:rPr lang="en-GB"/>
              <a:t>Elevated ALP is typical of PBC</a:t>
            </a:r>
            <a:endParaRPr lang="en-GB" dirty="0"/>
          </a:p>
        </p:txBody>
      </p:sp>
      <p:graphicFrame>
        <p:nvGraphicFramePr>
          <p:cNvPr id="5" name="Table 4">
            <a:extLst>
              <a:ext uri="{FF2B5EF4-FFF2-40B4-BE49-F238E27FC236}">
                <a16:creationId xmlns:a16="http://schemas.microsoft.com/office/drawing/2014/main" id="{51B5CB72-EA16-49DD-B2AD-CFEC0C2716F2}"/>
              </a:ext>
            </a:extLst>
          </p:cNvPr>
          <p:cNvGraphicFramePr>
            <a:graphicFrameLocks noGrp="1"/>
          </p:cNvGraphicFramePr>
          <p:nvPr>
            <p:extLst>
              <p:ext uri="{D42A27DB-BD31-4B8C-83A1-F6EECF244321}">
                <p14:modId xmlns:p14="http://schemas.microsoft.com/office/powerpoint/2010/main" val="51289939"/>
              </p:ext>
            </p:extLst>
          </p:nvPr>
        </p:nvGraphicFramePr>
        <p:xfrm>
          <a:off x="604838" y="1878534"/>
          <a:ext cx="10982325" cy="3986340"/>
        </p:xfrm>
        <a:graphic>
          <a:graphicData uri="http://schemas.openxmlformats.org/drawingml/2006/table">
            <a:tbl>
              <a:tblPr firstRow="1" firstCol="1" bandRow="1">
                <a:tableStyleId>{5C22544A-7EE6-4342-B048-85BDC9FD1C3A}</a:tableStyleId>
              </a:tblPr>
              <a:tblGrid>
                <a:gridCol w="3071062">
                  <a:extLst>
                    <a:ext uri="{9D8B030D-6E8A-4147-A177-3AD203B41FA5}">
                      <a16:colId xmlns:a16="http://schemas.microsoft.com/office/drawing/2014/main" val="4223070957"/>
                    </a:ext>
                  </a:extLst>
                </a:gridCol>
                <a:gridCol w="1582252">
                  <a:extLst>
                    <a:ext uri="{9D8B030D-6E8A-4147-A177-3AD203B41FA5}">
                      <a16:colId xmlns:a16="http://schemas.microsoft.com/office/drawing/2014/main" val="2049806454"/>
                    </a:ext>
                  </a:extLst>
                </a:gridCol>
                <a:gridCol w="2215153">
                  <a:extLst>
                    <a:ext uri="{9D8B030D-6E8A-4147-A177-3AD203B41FA5}">
                      <a16:colId xmlns:a16="http://schemas.microsoft.com/office/drawing/2014/main" val="444711053"/>
                    </a:ext>
                  </a:extLst>
                </a:gridCol>
                <a:gridCol w="2056929">
                  <a:extLst>
                    <a:ext uri="{9D8B030D-6E8A-4147-A177-3AD203B41FA5}">
                      <a16:colId xmlns:a16="http://schemas.microsoft.com/office/drawing/2014/main" val="20000"/>
                    </a:ext>
                  </a:extLst>
                </a:gridCol>
                <a:gridCol w="2056929">
                  <a:extLst>
                    <a:ext uri="{9D8B030D-6E8A-4147-A177-3AD203B41FA5}">
                      <a16:colId xmlns:a16="http://schemas.microsoft.com/office/drawing/2014/main" val="3207468157"/>
                    </a:ext>
                  </a:extLst>
                </a:gridCol>
              </a:tblGrid>
              <a:tr h="110907">
                <a:tc>
                  <a:txBody>
                    <a:bodyPr/>
                    <a:lstStyle/>
                    <a:p>
                      <a:pPr>
                        <a:lnSpc>
                          <a:spcPct val="125000"/>
                        </a:lnSpc>
                        <a:spcBef>
                          <a:spcPts val="300"/>
                        </a:spcBef>
                        <a:spcAft>
                          <a:spcPts val="0"/>
                        </a:spcAft>
                      </a:pPr>
                      <a:r>
                        <a:rPr lang="en-GB" sz="1400" dirty="0">
                          <a:effectLst/>
                          <a:latin typeface="+mj-lt"/>
                          <a:ea typeface="Times New Roman" panose="02020603050405020304" pitchFamily="18" charset="0"/>
                          <a:cs typeface="AdvGulliv-B"/>
                        </a:rPr>
                        <a:t>Test </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25000"/>
                        </a:lnSpc>
                        <a:spcBef>
                          <a:spcPts val="300"/>
                        </a:spcBef>
                        <a:spcAft>
                          <a:spcPts val="0"/>
                        </a:spcAft>
                      </a:pPr>
                      <a:r>
                        <a:rPr lang="en-GB" sz="1400" dirty="0">
                          <a:effectLst/>
                          <a:latin typeface="+mj-lt"/>
                          <a:ea typeface="Times New Roman" panose="02020603050405020304" pitchFamily="18" charset="0"/>
                          <a:cs typeface="AdvGulliv-B"/>
                        </a:rPr>
                        <a:t>Finding </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25000"/>
                        </a:lnSpc>
                        <a:spcBef>
                          <a:spcPts val="300"/>
                        </a:spcBef>
                        <a:spcAft>
                          <a:spcPts val="0"/>
                        </a:spcAft>
                      </a:pPr>
                      <a:r>
                        <a:rPr lang="en-GB" sz="1400" dirty="0">
                          <a:effectLst/>
                          <a:latin typeface="+mj-lt"/>
                          <a:ea typeface="Times New Roman" panose="02020603050405020304" pitchFamily="18" charset="0"/>
                          <a:cs typeface="AdvGulliv-B"/>
                        </a:rPr>
                        <a:t>Suspicion </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25000"/>
                        </a:lnSpc>
                        <a:spcBef>
                          <a:spcPts val="300"/>
                        </a:spcBef>
                        <a:spcAft>
                          <a:spcPts val="0"/>
                        </a:spcAft>
                      </a:pPr>
                      <a:r>
                        <a:rPr lang="en-GB" sz="1400" dirty="0">
                          <a:effectLst/>
                          <a:latin typeface="+mj-lt"/>
                          <a:ea typeface="Times New Roman" panose="02020603050405020304" pitchFamily="18" charset="0"/>
                          <a:cs typeface="AdvGulliv-B"/>
                        </a:rPr>
                        <a:t>Diagnosis </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25000"/>
                        </a:lnSpc>
                        <a:spcBef>
                          <a:spcPts val="300"/>
                        </a:spcBef>
                        <a:spcAft>
                          <a:spcPts val="0"/>
                        </a:spcAft>
                      </a:pPr>
                      <a:r>
                        <a:rPr lang="en-GB" sz="1400" dirty="0">
                          <a:effectLst/>
                          <a:latin typeface="+mj-lt"/>
                          <a:ea typeface="Times New Roman" panose="02020603050405020304" pitchFamily="18" charset="0"/>
                          <a:cs typeface="AdvGulliv-B"/>
                        </a:rPr>
                        <a:t>Prognosis </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126809">
                <a:tc>
                  <a:txBody>
                    <a:bodyPr/>
                    <a:lstStyle/>
                    <a:p>
                      <a:pPr>
                        <a:lnSpc>
                          <a:spcPct val="125000"/>
                        </a:lnSpc>
                        <a:spcBef>
                          <a:spcPts val="300"/>
                        </a:spcBef>
                        <a:spcAft>
                          <a:spcPts val="0"/>
                        </a:spcAft>
                      </a:pPr>
                      <a:r>
                        <a:rPr lang="en-GB" sz="1400" dirty="0">
                          <a:effectLst/>
                          <a:latin typeface="+mj-lt"/>
                          <a:ea typeface="Times New Roman" panose="02020603050405020304" pitchFamily="18" charset="0"/>
                          <a:cs typeface="AdvGulliv-R"/>
                        </a:rPr>
                        <a:t>ALP </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lnSpc>
                          <a:spcPct val="125000"/>
                        </a:lnSpc>
                        <a:spcBef>
                          <a:spcPts val="300"/>
                        </a:spcBef>
                        <a:spcAft>
                          <a:spcPts val="0"/>
                        </a:spcAft>
                      </a:pPr>
                      <a:r>
                        <a:rPr lang="en-GB" sz="1200" dirty="0">
                          <a:effectLst/>
                          <a:latin typeface="+mj-lt"/>
                          <a:ea typeface="Times New Roman" panose="02020603050405020304" pitchFamily="18" charset="0"/>
                          <a:cs typeface="AdvP4C4E74"/>
                          <a:sym typeface="Wingdings" panose="05000000000000000000" pitchFamily="2" charset="2"/>
                        </a:rPr>
                        <a:t></a:t>
                      </a:r>
                      <a:endParaRPr lang="en-GB" sz="18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PSUnvNCp"/>
                          <a:sym typeface="Wingdings" panose="05000000000000000000" pitchFamily="2" charset="2"/>
                        </a:rPr>
                        <a:t></a:t>
                      </a:r>
                      <a:r>
                        <a:rPr lang="en-GB" sz="1600" b="1" dirty="0">
                          <a:effectLst/>
                          <a:latin typeface="+mj-lt"/>
                          <a:ea typeface="Times New Roman" panose="02020603050405020304" pitchFamily="18" charset="0"/>
                          <a:cs typeface="AdvPSUnvNCp"/>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PSUnvNCp"/>
                          <a:sym typeface="Wingdings" panose="05000000000000000000" pitchFamily="2" charset="2"/>
                        </a:rPr>
                        <a:t></a:t>
                      </a:r>
                      <a:r>
                        <a:rPr lang="en-GB" sz="1600" b="1" dirty="0">
                          <a:effectLst/>
                          <a:latin typeface="+mj-lt"/>
                          <a:ea typeface="Times New Roman" panose="02020603050405020304" pitchFamily="18" charset="0"/>
                          <a:cs typeface="AdvPSUnvNCp"/>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PSUnvNCp"/>
                          <a:sym typeface="Wingdings" panose="05000000000000000000" pitchFamily="2" charset="2"/>
                        </a:rPr>
                        <a:t></a:t>
                      </a:r>
                      <a:r>
                        <a:rPr lang="en-GB" sz="1600" b="1" dirty="0">
                          <a:effectLst/>
                          <a:latin typeface="+mj-lt"/>
                          <a:ea typeface="Times New Roman" panose="02020603050405020304" pitchFamily="18" charset="0"/>
                          <a:cs typeface="AdvPSUnvNCp"/>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988826476"/>
                  </a:ext>
                </a:extLst>
              </a:tr>
              <a:tr h="126809">
                <a:tc>
                  <a:txBody>
                    <a:bodyPr/>
                    <a:lstStyle/>
                    <a:p>
                      <a:pPr>
                        <a:lnSpc>
                          <a:spcPct val="125000"/>
                        </a:lnSpc>
                        <a:spcBef>
                          <a:spcPts val="300"/>
                        </a:spcBef>
                        <a:spcAft>
                          <a:spcPts val="0"/>
                        </a:spcAft>
                      </a:pPr>
                      <a:r>
                        <a:rPr lang="en-GB" sz="1400" dirty="0">
                          <a:effectLst/>
                          <a:latin typeface="+mj-lt"/>
                          <a:ea typeface="Times New Roman" panose="02020603050405020304" pitchFamily="18" charset="0"/>
                          <a:cs typeface="AdvGulliv-R"/>
                        </a:rPr>
                        <a:t>AST/ALT</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lnSpc>
                          <a:spcPct val="125000"/>
                        </a:lnSpc>
                        <a:spcBef>
                          <a:spcPts val="300"/>
                        </a:spcBef>
                        <a:spcAft>
                          <a:spcPts val="0"/>
                        </a:spcAft>
                      </a:pPr>
                      <a:r>
                        <a:rPr kumimoji="0" lang="en-GB" sz="1200" b="0" i="0" u="none" strike="noStrike" kern="1200" cap="none" spc="0" normalizeH="0" baseline="0" noProof="0" dirty="0">
                          <a:ln>
                            <a:noFill/>
                          </a:ln>
                          <a:solidFill>
                            <a:prstClr val="black"/>
                          </a:solidFill>
                          <a:effectLst/>
                          <a:uLnTx/>
                          <a:uFillTx/>
                          <a:latin typeface="Arial" panose="020B0604020202020204"/>
                          <a:ea typeface="Times New Roman" panose="02020603050405020304" pitchFamily="18" charset="0"/>
                          <a:cs typeface="AdvP4C4E74"/>
                          <a:sym typeface="Wingdings" panose="05000000000000000000" pitchFamily="2" charset="2"/>
                        </a:rPr>
                        <a:t></a:t>
                      </a:r>
                      <a:endParaRPr lang="en-GB" sz="18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PSUnvNCp"/>
                          <a:sym typeface="Wingdings" panose="05000000000000000000" pitchFamily="2" charset="2"/>
                        </a:rPr>
                        <a:t></a:t>
                      </a:r>
                      <a:r>
                        <a:rPr lang="en-GB" sz="1600" b="1" dirty="0">
                          <a:effectLst/>
                          <a:latin typeface="+mj-lt"/>
                          <a:ea typeface="Times New Roman" panose="02020603050405020304" pitchFamily="18" charset="0"/>
                          <a:cs typeface="AdvPSUnvNCp"/>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PSUnvNCp"/>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PSUnvNCp"/>
                          <a:sym typeface="Wingdings" panose="05000000000000000000" pitchFamily="2" charset="2"/>
                        </a:rPr>
                        <a:t></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58103096"/>
                  </a:ext>
                </a:extLst>
              </a:tr>
              <a:tr h="126809">
                <a:tc>
                  <a:txBody>
                    <a:bodyPr/>
                    <a:lstStyle/>
                    <a:p>
                      <a:pPr>
                        <a:lnSpc>
                          <a:spcPct val="125000"/>
                        </a:lnSpc>
                        <a:spcBef>
                          <a:spcPts val="300"/>
                        </a:spcBef>
                        <a:spcAft>
                          <a:spcPts val="0"/>
                        </a:spcAft>
                      </a:pPr>
                      <a:r>
                        <a:rPr lang="en-GB" sz="1400" dirty="0">
                          <a:effectLst/>
                          <a:latin typeface="+mj-lt"/>
                          <a:ea typeface="Times New Roman" panose="02020603050405020304" pitchFamily="18" charset="0"/>
                          <a:cs typeface="AdvGulliv-R"/>
                        </a:rPr>
                        <a:t>GGT </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lnSpc>
                          <a:spcPct val="125000"/>
                        </a:lnSpc>
                        <a:spcBef>
                          <a:spcPts val="300"/>
                        </a:spcBef>
                        <a:spcAft>
                          <a:spcPts val="0"/>
                        </a:spcAft>
                      </a:pPr>
                      <a:r>
                        <a:rPr kumimoji="0" lang="en-GB" sz="1200" b="0" i="0" u="none" strike="noStrike" kern="1200" cap="none" spc="0" normalizeH="0" baseline="0" noProof="0" dirty="0">
                          <a:ln>
                            <a:noFill/>
                          </a:ln>
                          <a:solidFill>
                            <a:prstClr val="black"/>
                          </a:solidFill>
                          <a:effectLst/>
                          <a:uLnTx/>
                          <a:uFillTx/>
                          <a:latin typeface="Arial" panose="020B0604020202020204"/>
                          <a:ea typeface="Times New Roman" panose="02020603050405020304" pitchFamily="18" charset="0"/>
                          <a:cs typeface="AdvP4C4E74"/>
                          <a:sym typeface="Wingdings" panose="05000000000000000000" pitchFamily="2" charset="2"/>
                        </a:rPr>
                        <a:t></a:t>
                      </a:r>
                      <a:endParaRPr lang="en-GB" sz="18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125000"/>
                        </a:lnSpc>
                        <a:spcBef>
                          <a:spcPts val="300"/>
                        </a:spcBef>
                        <a:spcAft>
                          <a:spcPts val="0"/>
                        </a:spcAft>
                      </a:pPr>
                      <a:r>
                        <a:rPr lang="en-GB" sz="1600" b="1" kern="1200" dirty="0">
                          <a:solidFill>
                            <a:schemeClr val="dk1"/>
                          </a:solidFill>
                          <a:effectLst/>
                          <a:latin typeface="+mn-lt"/>
                          <a:ea typeface="Times New Roman" panose="02020603050405020304" pitchFamily="18" charset="0"/>
                          <a:cs typeface="AdvPSUnvNCp"/>
                          <a:sym typeface="Wingdings" panose="05000000000000000000" pitchFamily="2" charset="2"/>
                        </a:rPr>
                        <a:t></a:t>
                      </a:r>
                      <a:r>
                        <a:rPr lang="en-GB" sz="1600" b="1" dirty="0">
                          <a:effectLst/>
                          <a:latin typeface="+mj-lt"/>
                          <a:ea typeface="Times New Roman" panose="02020603050405020304" pitchFamily="18" charset="0"/>
                          <a:cs typeface="AdvPSUnvNCp"/>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PSUnvNCp"/>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PSUnvNCp"/>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326011438"/>
                  </a:ext>
                </a:extLst>
              </a:tr>
              <a:tr h="126809">
                <a:tc>
                  <a:txBody>
                    <a:bodyPr/>
                    <a:lstStyle/>
                    <a:p>
                      <a:pPr>
                        <a:lnSpc>
                          <a:spcPct val="125000"/>
                        </a:lnSpc>
                        <a:spcBef>
                          <a:spcPts val="300"/>
                        </a:spcBef>
                        <a:spcAft>
                          <a:spcPts val="0"/>
                        </a:spcAft>
                      </a:pPr>
                      <a:r>
                        <a:rPr lang="en-GB" sz="1400" dirty="0">
                          <a:effectLst/>
                          <a:latin typeface="+mj-lt"/>
                          <a:ea typeface="Times New Roman" panose="02020603050405020304" pitchFamily="18" charset="0"/>
                          <a:cs typeface="AdvGulliv-R"/>
                        </a:rPr>
                        <a:t>IgM </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lnSpc>
                          <a:spcPct val="125000"/>
                        </a:lnSpc>
                        <a:spcBef>
                          <a:spcPts val="300"/>
                        </a:spcBef>
                        <a:spcAft>
                          <a:spcPts val="0"/>
                        </a:spcAft>
                      </a:pPr>
                      <a:r>
                        <a:rPr kumimoji="0" lang="en-GB" sz="1200" b="0" i="0" u="none" strike="noStrike" kern="1200" cap="none" spc="0" normalizeH="0" baseline="0" noProof="0" dirty="0">
                          <a:ln>
                            <a:noFill/>
                          </a:ln>
                          <a:solidFill>
                            <a:prstClr val="black"/>
                          </a:solidFill>
                          <a:effectLst/>
                          <a:uLnTx/>
                          <a:uFillTx/>
                          <a:latin typeface="Arial" panose="020B0604020202020204"/>
                          <a:ea typeface="Times New Roman" panose="02020603050405020304" pitchFamily="18" charset="0"/>
                          <a:cs typeface="AdvP4C4E74"/>
                          <a:sym typeface="Wingdings" panose="05000000000000000000" pitchFamily="2" charset="2"/>
                        </a:rPr>
                        <a:t></a:t>
                      </a:r>
                      <a:endParaRPr lang="en-GB" sz="18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PSUnvNCp"/>
                          <a:sym typeface="Wingdings" panose="05000000000000000000" pitchFamily="2" charset="2"/>
                        </a:rPr>
                        <a:t></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PSUnvNCp"/>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PSUnvNCp"/>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77799556"/>
                  </a:ext>
                </a:extLst>
              </a:tr>
              <a:tr h="142624">
                <a:tc>
                  <a:txBody>
                    <a:bodyPr/>
                    <a:lstStyle/>
                    <a:p>
                      <a:pPr>
                        <a:lnSpc>
                          <a:spcPct val="125000"/>
                        </a:lnSpc>
                        <a:spcBef>
                          <a:spcPts val="300"/>
                        </a:spcBef>
                        <a:spcAft>
                          <a:spcPts val="0"/>
                        </a:spcAft>
                      </a:pPr>
                      <a:r>
                        <a:rPr lang="en-GB" sz="1400" dirty="0">
                          <a:effectLst/>
                          <a:latin typeface="+mj-lt"/>
                          <a:ea typeface="Times New Roman" panose="02020603050405020304" pitchFamily="18" charset="0"/>
                          <a:cs typeface="AdvGulliv-R"/>
                        </a:rPr>
                        <a:t>AMA (&gt;1/40) </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lnSpc>
                          <a:spcPct val="125000"/>
                        </a:lnSpc>
                        <a:spcBef>
                          <a:spcPts val="300"/>
                        </a:spcBef>
                        <a:spcAft>
                          <a:spcPts val="0"/>
                        </a:spcAft>
                      </a:pPr>
                      <a:r>
                        <a:rPr lang="en-GB" sz="1800" b="1" dirty="0">
                          <a:effectLst/>
                          <a:latin typeface="+mj-lt"/>
                          <a:ea typeface="Times New Roman" panose="02020603050405020304" pitchFamily="18" charset="0"/>
                          <a:cs typeface="AdvGulliv-R"/>
                        </a:rPr>
                        <a:t>+</a:t>
                      </a:r>
                      <a:r>
                        <a:rPr lang="en-GB" sz="1800" dirty="0">
                          <a:effectLst/>
                          <a:latin typeface="+mj-lt"/>
                          <a:ea typeface="Times New Roman" panose="02020603050405020304" pitchFamily="18" charset="0"/>
                          <a:cs typeface="AdvGulliv-R"/>
                        </a:rPr>
                        <a:t> </a:t>
                      </a:r>
                      <a:endParaRPr lang="en-GB" sz="28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Gulliv-R"/>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125000"/>
                        </a:lnSpc>
                        <a:spcBef>
                          <a:spcPts val="300"/>
                        </a:spcBef>
                        <a:spcAft>
                          <a:spcPts val="0"/>
                        </a:spcAft>
                      </a:pPr>
                      <a:r>
                        <a:rPr lang="en-GB" sz="1600" b="1" kern="1200" dirty="0">
                          <a:solidFill>
                            <a:schemeClr val="dk1"/>
                          </a:solidFill>
                          <a:effectLst/>
                          <a:latin typeface="+mn-lt"/>
                          <a:ea typeface="Times New Roman" panose="02020603050405020304" pitchFamily="18" charset="0"/>
                          <a:cs typeface="AdvPSUnvNCp"/>
                          <a:sym typeface="Wingdings" panose="05000000000000000000" pitchFamily="2" charset="2"/>
                        </a:rPr>
                        <a:t></a:t>
                      </a:r>
                      <a:r>
                        <a:rPr lang="en-GB" sz="1600" b="1" dirty="0">
                          <a:effectLst/>
                          <a:latin typeface="+mj-lt"/>
                          <a:ea typeface="Times New Roman" panose="02020603050405020304" pitchFamily="18" charset="0"/>
                          <a:cs typeface="AdvPSUnvNCp"/>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PSUnvNCp"/>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158380632"/>
                  </a:ext>
                </a:extLst>
              </a:tr>
              <a:tr h="142624">
                <a:tc>
                  <a:txBody>
                    <a:bodyPr/>
                    <a:lstStyle/>
                    <a:p>
                      <a:pPr>
                        <a:lnSpc>
                          <a:spcPct val="125000"/>
                        </a:lnSpc>
                        <a:spcBef>
                          <a:spcPts val="300"/>
                        </a:spcBef>
                        <a:spcAft>
                          <a:spcPts val="0"/>
                        </a:spcAft>
                      </a:pPr>
                      <a:r>
                        <a:rPr lang="en-GB" sz="1400" dirty="0">
                          <a:effectLst/>
                          <a:latin typeface="+mj-lt"/>
                          <a:ea typeface="Times New Roman" panose="02020603050405020304" pitchFamily="18" charset="0"/>
                          <a:cs typeface="AdvGulliv-R"/>
                        </a:rPr>
                        <a:t>Specific ANA </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lnSpc>
                          <a:spcPct val="125000"/>
                        </a:lnSpc>
                        <a:spcBef>
                          <a:spcPts val="300"/>
                        </a:spcBef>
                        <a:spcAft>
                          <a:spcPts val="0"/>
                        </a:spcAft>
                      </a:pPr>
                      <a:r>
                        <a:rPr lang="en-GB" sz="1800" b="1" dirty="0">
                          <a:effectLst/>
                          <a:latin typeface="+mj-lt"/>
                          <a:ea typeface="Times New Roman" panose="02020603050405020304" pitchFamily="18" charset="0"/>
                          <a:cs typeface="AdvGulliv-R"/>
                        </a:rPr>
                        <a:t>+ </a:t>
                      </a:r>
                      <a:endParaRPr lang="en-GB" sz="28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Gulliv-R"/>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125000"/>
                        </a:lnSpc>
                        <a:spcBef>
                          <a:spcPts val="300"/>
                        </a:spcBef>
                        <a:spcAft>
                          <a:spcPts val="0"/>
                        </a:spcAft>
                      </a:pPr>
                      <a:r>
                        <a:rPr lang="en-GB" sz="1600" b="1" kern="1200" dirty="0">
                          <a:solidFill>
                            <a:schemeClr val="dk1"/>
                          </a:solidFill>
                          <a:effectLst/>
                          <a:latin typeface="+mn-lt"/>
                          <a:ea typeface="Times New Roman" panose="02020603050405020304" pitchFamily="18" charset="0"/>
                          <a:cs typeface="AdvPSUnvNCp"/>
                          <a:sym typeface="Wingdings" panose="05000000000000000000" pitchFamily="2" charset="2"/>
                        </a:rPr>
                        <a:t></a:t>
                      </a:r>
                      <a:r>
                        <a:rPr lang="en-GB" sz="1600" b="1" dirty="0">
                          <a:effectLst/>
                          <a:latin typeface="+mj-lt"/>
                          <a:ea typeface="Times New Roman" panose="02020603050405020304" pitchFamily="18" charset="0"/>
                          <a:cs typeface="AdvPSUnvNCp"/>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PSUnvNCp"/>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894776183"/>
                  </a:ext>
                </a:extLst>
              </a:tr>
              <a:tr h="142624">
                <a:tc>
                  <a:txBody>
                    <a:bodyPr/>
                    <a:lstStyle/>
                    <a:p>
                      <a:pPr>
                        <a:lnSpc>
                          <a:spcPct val="125000"/>
                        </a:lnSpc>
                        <a:spcBef>
                          <a:spcPts val="300"/>
                        </a:spcBef>
                        <a:spcAft>
                          <a:spcPts val="0"/>
                        </a:spcAft>
                      </a:pPr>
                      <a:r>
                        <a:rPr lang="en-GB" sz="1400" dirty="0">
                          <a:effectLst/>
                          <a:latin typeface="+mj-lt"/>
                          <a:ea typeface="Times New Roman" panose="02020603050405020304" pitchFamily="18" charset="0"/>
                          <a:cs typeface="AdvGulliv-R"/>
                        </a:rPr>
                        <a:t>Anti-gp210 </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lnSpc>
                          <a:spcPct val="125000"/>
                        </a:lnSpc>
                        <a:spcBef>
                          <a:spcPts val="300"/>
                        </a:spcBef>
                        <a:spcAft>
                          <a:spcPts val="0"/>
                        </a:spcAft>
                      </a:pPr>
                      <a:r>
                        <a:rPr lang="en-GB" sz="1800" b="1" dirty="0">
                          <a:effectLst/>
                          <a:latin typeface="+mj-lt"/>
                          <a:ea typeface="Times New Roman" panose="02020603050405020304" pitchFamily="18" charset="0"/>
                          <a:cs typeface="AdvGulliv-R"/>
                        </a:rPr>
                        <a:t>+ </a:t>
                      </a:r>
                      <a:endParaRPr lang="en-GB" sz="28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Gulliv-R"/>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125000"/>
                        </a:lnSpc>
                        <a:spcBef>
                          <a:spcPts val="300"/>
                        </a:spcBef>
                        <a:spcAft>
                          <a:spcPts val="0"/>
                        </a:spcAft>
                      </a:pPr>
                      <a:r>
                        <a:rPr kumimoji="0" lang="en-GB" sz="1600" b="1" i="0" u="none" strike="noStrike" kern="1200" cap="none" spc="0" normalizeH="0" baseline="0" noProof="0" dirty="0">
                          <a:ln>
                            <a:noFill/>
                          </a:ln>
                          <a:solidFill>
                            <a:prstClr val="black"/>
                          </a:solidFill>
                          <a:effectLst/>
                          <a:uLnTx/>
                          <a:uFillTx/>
                          <a:latin typeface="Arial" panose="020B0604020202020204"/>
                          <a:ea typeface="Times New Roman" panose="02020603050405020304" pitchFamily="18" charset="0"/>
                          <a:cs typeface="AdvPSUnvNCp"/>
                          <a:sym typeface="Wingdings" panose="05000000000000000000" pitchFamily="2" charset="2"/>
                        </a:rPr>
                        <a:t></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125000"/>
                        </a:lnSpc>
                        <a:spcBef>
                          <a:spcPts val="300"/>
                        </a:spcBef>
                        <a:spcAft>
                          <a:spcPts val="0"/>
                        </a:spcAft>
                      </a:pPr>
                      <a:r>
                        <a:rPr lang="en-GB" sz="1600" b="1" kern="1200" dirty="0">
                          <a:solidFill>
                            <a:schemeClr val="dk1"/>
                          </a:solidFill>
                          <a:effectLst/>
                          <a:latin typeface="+mn-lt"/>
                          <a:ea typeface="Times New Roman" panose="02020603050405020304" pitchFamily="18" charset="0"/>
                          <a:cs typeface="AdvPSUnvNCp"/>
                          <a:sym typeface="Wingdings" panose="05000000000000000000" pitchFamily="2" charset="2"/>
                        </a:rPr>
                        <a:t></a:t>
                      </a:r>
                      <a:r>
                        <a:rPr lang="en-GB" sz="1600" b="1" dirty="0">
                          <a:effectLst/>
                          <a:latin typeface="+mj-lt"/>
                          <a:ea typeface="Times New Roman" panose="02020603050405020304" pitchFamily="18" charset="0"/>
                          <a:cs typeface="AdvPSUnvNCp"/>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164086987"/>
                  </a:ext>
                </a:extLst>
              </a:tr>
              <a:tr h="142624">
                <a:tc>
                  <a:txBody>
                    <a:bodyPr/>
                    <a:lstStyle/>
                    <a:p>
                      <a:pPr>
                        <a:lnSpc>
                          <a:spcPct val="125000"/>
                        </a:lnSpc>
                        <a:spcBef>
                          <a:spcPts val="300"/>
                        </a:spcBef>
                        <a:spcAft>
                          <a:spcPts val="0"/>
                        </a:spcAft>
                      </a:pPr>
                      <a:r>
                        <a:rPr lang="en-GB" sz="1400" dirty="0">
                          <a:effectLst/>
                          <a:latin typeface="+mj-lt"/>
                          <a:ea typeface="Times New Roman" panose="02020603050405020304" pitchFamily="18" charset="0"/>
                          <a:cs typeface="AdvGulliv-R"/>
                        </a:rPr>
                        <a:t>Anti-sp100 </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lnSpc>
                          <a:spcPct val="125000"/>
                        </a:lnSpc>
                        <a:spcBef>
                          <a:spcPts val="300"/>
                        </a:spcBef>
                        <a:spcAft>
                          <a:spcPts val="0"/>
                        </a:spcAft>
                      </a:pPr>
                      <a:r>
                        <a:rPr lang="en-GB" sz="1800" b="1" dirty="0">
                          <a:effectLst/>
                          <a:latin typeface="+mj-lt"/>
                          <a:ea typeface="Times New Roman" panose="02020603050405020304" pitchFamily="18" charset="0"/>
                          <a:cs typeface="AdvGulliv-R"/>
                        </a:rPr>
                        <a:t>+ </a:t>
                      </a:r>
                      <a:endParaRPr lang="en-GB" sz="28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Gulliv-R"/>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125000"/>
                        </a:lnSpc>
                        <a:spcBef>
                          <a:spcPts val="300"/>
                        </a:spcBef>
                        <a:spcAft>
                          <a:spcPts val="0"/>
                        </a:spcAft>
                      </a:pPr>
                      <a:r>
                        <a:rPr kumimoji="0" lang="en-GB" sz="1600" b="1" i="0" u="none" strike="noStrike" kern="1200" cap="none" spc="0" normalizeH="0" baseline="0" noProof="0" dirty="0">
                          <a:ln>
                            <a:noFill/>
                          </a:ln>
                          <a:solidFill>
                            <a:prstClr val="black"/>
                          </a:solidFill>
                          <a:effectLst/>
                          <a:uLnTx/>
                          <a:uFillTx/>
                          <a:latin typeface="Arial" panose="020B0604020202020204"/>
                          <a:ea typeface="Times New Roman" panose="02020603050405020304" pitchFamily="18" charset="0"/>
                          <a:cs typeface="AdvPSUnvNCp"/>
                          <a:sym typeface="Wingdings" panose="05000000000000000000" pitchFamily="2" charset="2"/>
                        </a:rPr>
                        <a:t></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PSUnvNCp"/>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958488513"/>
                  </a:ext>
                </a:extLst>
              </a:tr>
              <a:tr h="142624">
                <a:tc>
                  <a:txBody>
                    <a:bodyPr/>
                    <a:lstStyle/>
                    <a:p>
                      <a:pPr>
                        <a:lnSpc>
                          <a:spcPct val="125000"/>
                        </a:lnSpc>
                        <a:spcBef>
                          <a:spcPts val="300"/>
                        </a:spcBef>
                        <a:spcAft>
                          <a:spcPts val="0"/>
                        </a:spcAft>
                      </a:pPr>
                      <a:r>
                        <a:rPr lang="en-GB" sz="1400" dirty="0">
                          <a:effectLst/>
                          <a:latin typeface="+mj-lt"/>
                          <a:ea typeface="Times New Roman" panose="02020603050405020304" pitchFamily="18" charset="0"/>
                          <a:cs typeface="AdvGulliv-R"/>
                        </a:rPr>
                        <a:t>Anti-centromere </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lnSpc>
                          <a:spcPct val="125000"/>
                        </a:lnSpc>
                        <a:spcBef>
                          <a:spcPts val="300"/>
                        </a:spcBef>
                        <a:spcAft>
                          <a:spcPts val="0"/>
                        </a:spcAft>
                      </a:pPr>
                      <a:r>
                        <a:rPr lang="en-GB" sz="1800" b="1" dirty="0">
                          <a:effectLst/>
                          <a:latin typeface="+mj-lt"/>
                          <a:ea typeface="Times New Roman" panose="02020603050405020304" pitchFamily="18" charset="0"/>
                          <a:cs typeface="AdvGulliv-R"/>
                        </a:rPr>
                        <a:t>+ </a:t>
                      </a:r>
                      <a:endParaRPr lang="en-GB" sz="28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Gulliv-R"/>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Gulliv-R"/>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lnSpc>
                          <a:spcPct val="125000"/>
                        </a:lnSpc>
                        <a:spcBef>
                          <a:spcPts val="300"/>
                        </a:spcBef>
                        <a:spcAft>
                          <a:spcPts val="0"/>
                        </a:spcAft>
                      </a:pPr>
                      <a:r>
                        <a:rPr kumimoji="0" lang="en-GB" sz="1600" b="1" i="0" u="none" strike="noStrike" kern="1200" cap="none" spc="0" normalizeH="0" baseline="0" noProof="0" dirty="0">
                          <a:ln>
                            <a:noFill/>
                          </a:ln>
                          <a:solidFill>
                            <a:prstClr val="black"/>
                          </a:solidFill>
                          <a:effectLst/>
                          <a:uLnTx/>
                          <a:uFillTx/>
                          <a:latin typeface="Arial" panose="020B0604020202020204"/>
                          <a:ea typeface="Times New Roman" panose="02020603050405020304" pitchFamily="18" charset="0"/>
                          <a:cs typeface="AdvPSUnvNCp"/>
                          <a:sym typeface="Wingdings" panose="05000000000000000000" pitchFamily="2" charset="2"/>
                        </a:rPr>
                        <a:t></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0001"/>
                  </a:ext>
                </a:extLst>
              </a:tr>
              <a:tr h="126809">
                <a:tc>
                  <a:txBody>
                    <a:bodyPr/>
                    <a:lstStyle/>
                    <a:p>
                      <a:pPr>
                        <a:lnSpc>
                          <a:spcPct val="125000"/>
                        </a:lnSpc>
                        <a:spcBef>
                          <a:spcPts val="300"/>
                        </a:spcBef>
                        <a:spcAft>
                          <a:spcPts val="0"/>
                        </a:spcAft>
                      </a:pPr>
                      <a:r>
                        <a:rPr lang="en-GB" sz="1400" dirty="0">
                          <a:effectLst/>
                          <a:latin typeface="+mj-lt"/>
                          <a:ea typeface="Times New Roman" panose="02020603050405020304" pitchFamily="18" charset="0"/>
                          <a:cs typeface="AdvGulliv-R"/>
                        </a:rPr>
                        <a:t>Bilirubin </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lnSpc>
                          <a:spcPct val="125000"/>
                        </a:lnSpc>
                        <a:spcBef>
                          <a:spcPts val="300"/>
                        </a:spcBef>
                        <a:spcAft>
                          <a:spcPts val="0"/>
                        </a:spcAft>
                      </a:pPr>
                      <a:r>
                        <a:rPr lang="en-GB" sz="1400" kern="1200" dirty="0">
                          <a:solidFill>
                            <a:schemeClr val="dk1"/>
                          </a:solidFill>
                          <a:effectLst/>
                          <a:latin typeface="+mn-lt"/>
                          <a:ea typeface="Times New Roman" panose="02020603050405020304" pitchFamily="18" charset="0"/>
                          <a:cs typeface="AdvP4C4E74"/>
                          <a:sym typeface="Wingdings" panose="05000000000000000000" pitchFamily="2" charset="2"/>
                        </a:rPr>
                        <a:t></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P4C4E74"/>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P4C4E74"/>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lnSpc>
                          <a:spcPct val="125000"/>
                        </a:lnSpc>
                        <a:spcBef>
                          <a:spcPts val="300"/>
                        </a:spcBef>
                        <a:spcAft>
                          <a:spcPts val="0"/>
                        </a:spcAft>
                      </a:pPr>
                      <a:r>
                        <a:rPr kumimoji="0" lang="en-GB" sz="1600" b="1" i="0" u="none" strike="noStrike" kern="1200" cap="none" spc="0" normalizeH="0" baseline="0" noProof="0" dirty="0">
                          <a:ln>
                            <a:noFill/>
                          </a:ln>
                          <a:solidFill>
                            <a:prstClr val="black"/>
                          </a:solidFill>
                          <a:effectLst/>
                          <a:uLnTx/>
                          <a:uFillTx/>
                          <a:latin typeface="Arial" panose="020B0604020202020204"/>
                          <a:ea typeface="Times New Roman" panose="02020603050405020304" pitchFamily="18" charset="0"/>
                          <a:cs typeface="AdvPSUnvNCp"/>
                          <a:sym typeface="Wingdings" panose="05000000000000000000" pitchFamily="2" charset="2"/>
                        </a:rPr>
                        <a:t></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428663957"/>
                  </a:ext>
                </a:extLst>
              </a:tr>
              <a:tr h="126809">
                <a:tc>
                  <a:txBody>
                    <a:bodyPr/>
                    <a:lstStyle/>
                    <a:p>
                      <a:pPr>
                        <a:lnSpc>
                          <a:spcPct val="125000"/>
                        </a:lnSpc>
                        <a:spcBef>
                          <a:spcPts val="300"/>
                        </a:spcBef>
                        <a:spcAft>
                          <a:spcPts val="0"/>
                        </a:spcAft>
                      </a:pPr>
                      <a:r>
                        <a:rPr lang="en-GB" sz="1400" dirty="0">
                          <a:effectLst/>
                          <a:latin typeface="+mj-lt"/>
                          <a:ea typeface="Times New Roman" panose="02020603050405020304" pitchFamily="18" charset="0"/>
                          <a:cs typeface="AdvGulliv-R"/>
                        </a:rPr>
                        <a:t>Platelets </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lnSpc>
                          <a:spcPct val="125000"/>
                        </a:lnSpc>
                        <a:spcBef>
                          <a:spcPts val="300"/>
                        </a:spcBef>
                        <a:spcAft>
                          <a:spcPts val="0"/>
                        </a:spcAft>
                      </a:pPr>
                      <a:r>
                        <a:rPr lang="en-GB" sz="1400" dirty="0">
                          <a:effectLst/>
                          <a:latin typeface="+mj-lt"/>
                          <a:ea typeface="Times New Roman" panose="02020603050405020304" pitchFamily="18" charset="0"/>
                          <a:cs typeface="AdvPi2"/>
                          <a:sym typeface="Wingdings" panose="05000000000000000000" pitchFamily="2" charset="2"/>
                        </a:rPr>
                        <a:t></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Pi2"/>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Pi2"/>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lnSpc>
                          <a:spcPct val="125000"/>
                        </a:lnSpc>
                        <a:spcBef>
                          <a:spcPts val="300"/>
                        </a:spcBef>
                        <a:spcAft>
                          <a:spcPts val="0"/>
                        </a:spcAft>
                      </a:pPr>
                      <a:r>
                        <a:rPr kumimoji="0" lang="en-GB" sz="1600" b="1" i="0" u="none" strike="noStrike" kern="1200" cap="none" spc="0" normalizeH="0" baseline="0" noProof="0" dirty="0">
                          <a:ln>
                            <a:noFill/>
                          </a:ln>
                          <a:solidFill>
                            <a:prstClr val="black"/>
                          </a:solidFill>
                          <a:effectLst/>
                          <a:uLnTx/>
                          <a:uFillTx/>
                          <a:latin typeface="Arial" panose="020B0604020202020204"/>
                          <a:ea typeface="Times New Roman" panose="02020603050405020304" pitchFamily="18" charset="0"/>
                          <a:cs typeface="AdvPSUnvNCp"/>
                          <a:sym typeface="Wingdings" panose="05000000000000000000" pitchFamily="2" charset="2"/>
                        </a:rPr>
                        <a:t></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576330625"/>
                  </a:ext>
                </a:extLst>
              </a:tr>
              <a:tr h="126809">
                <a:tc>
                  <a:txBody>
                    <a:bodyPr/>
                    <a:lstStyle/>
                    <a:p>
                      <a:pPr>
                        <a:lnSpc>
                          <a:spcPct val="125000"/>
                        </a:lnSpc>
                        <a:spcBef>
                          <a:spcPts val="300"/>
                        </a:spcBef>
                        <a:spcAft>
                          <a:spcPts val="0"/>
                        </a:spcAft>
                      </a:pPr>
                      <a:r>
                        <a:rPr lang="en-GB" sz="1400" dirty="0">
                          <a:effectLst/>
                          <a:latin typeface="+mj-lt"/>
                          <a:ea typeface="Times New Roman" panose="02020603050405020304" pitchFamily="18" charset="0"/>
                          <a:cs typeface="AdvGulliv-R"/>
                        </a:rPr>
                        <a:t>INR </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lnSpc>
                          <a:spcPct val="125000"/>
                        </a:lnSpc>
                        <a:spcBef>
                          <a:spcPts val="300"/>
                        </a:spcBef>
                        <a:spcAft>
                          <a:spcPts val="0"/>
                        </a:spcAft>
                      </a:pPr>
                      <a:r>
                        <a:rPr lang="en-GB" sz="1400" kern="1200" dirty="0">
                          <a:solidFill>
                            <a:schemeClr val="dk1"/>
                          </a:solidFill>
                          <a:effectLst/>
                          <a:latin typeface="+mn-lt"/>
                          <a:ea typeface="Times New Roman" panose="02020603050405020304" pitchFamily="18" charset="0"/>
                          <a:cs typeface="AdvP4C4E74"/>
                          <a:sym typeface="Wingdings" panose="05000000000000000000" pitchFamily="2" charset="2"/>
                        </a:rPr>
                        <a:t></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P4C4E74"/>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P4C4E74"/>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lnSpc>
                          <a:spcPct val="125000"/>
                        </a:lnSpc>
                        <a:spcBef>
                          <a:spcPts val="300"/>
                        </a:spcBef>
                        <a:spcAft>
                          <a:spcPts val="0"/>
                        </a:spcAft>
                      </a:pPr>
                      <a:r>
                        <a:rPr kumimoji="0" lang="en-GB" sz="1600" b="1" i="0" u="none" strike="noStrike" kern="1200" cap="none" spc="0" normalizeH="0" baseline="0" noProof="0" dirty="0">
                          <a:ln>
                            <a:noFill/>
                          </a:ln>
                          <a:solidFill>
                            <a:prstClr val="black"/>
                          </a:solidFill>
                          <a:effectLst/>
                          <a:uLnTx/>
                          <a:uFillTx/>
                          <a:latin typeface="Arial" panose="020B0604020202020204"/>
                          <a:ea typeface="Times New Roman" panose="02020603050405020304" pitchFamily="18" charset="0"/>
                          <a:cs typeface="AdvPSUnvNCp"/>
                          <a:sym typeface="Wingdings" panose="05000000000000000000" pitchFamily="2" charset="2"/>
                        </a:rPr>
                        <a:t></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832457374"/>
                  </a:ext>
                </a:extLst>
              </a:tr>
              <a:tr h="126809">
                <a:tc>
                  <a:txBody>
                    <a:bodyPr/>
                    <a:lstStyle/>
                    <a:p>
                      <a:pPr>
                        <a:lnSpc>
                          <a:spcPct val="125000"/>
                        </a:lnSpc>
                        <a:spcBef>
                          <a:spcPts val="300"/>
                        </a:spcBef>
                        <a:spcAft>
                          <a:spcPts val="0"/>
                        </a:spcAft>
                      </a:pPr>
                      <a:r>
                        <a:rPr lang="en-GB" sz="1400" dirty="0">
                          <a:effectLst/>
                          <a:latin typeface="+mj-lt"/>
                          <a:ea typeface="Times New Roman" panose="02020603050405020304" pitchFamily="18" charset="0"/>
                          <a:cs typeface="AdvGulliv-R"/>
                        </a:rPr>
                        <a:t>Albumin </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lnSpc>
                          <a:spcPct val="125000"/>
                        </a:lnSpc>
                        <a:spcBef>
                          <a:spcPts val="300"/>
                        </a:spcBef>
                        <a:spcAft>
                          <a:spcPts val="0"/>
                        </a:spcAft>
                      </a:pPr>
                      <a:r>
                        <a:rPr lang="en-GB" sz="1400" dirty="0">
                          <a:effectLst/>
                          <a:latin typeface="+mj-lt"/>
                          <a:ea typeface="Times New Roman" panose="02020603050405020304" pitchFamily="18" charset="0"/>
                          <a:cs typeface="AdvPi2"/>
                          <a:sym typeface="Wingdings" panose="05000000000000000000" pitchFamily="2" charset="2"/>
                        </a:rPr>
                        <a:t></a:t>
                      </a:r>
                      <a:r>
                        <a:rPr lang="en-GB" sz="1400" dirty="0">
                          <a:effectLst/>
                          <a:latin typeface="+mj-lt"/>
                          <a:ea typeface="Times New Roman" panose="02020603050405020304" pitchFamily="18" charset="0"/>
                          <a:cs typeface="AdvPi2"/>
                        </a:rPr>
                        <a:t> </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Pi2"/>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Pi2"/>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lnSpc>
                          <a:spcPct val="125000"/>
                        </a:lnSpc>
                        <a:spcBef>
                          <a:spcPts val="300"/>
                        </a:spcBef>
                        <a:spcAft>
                          <a:spcPts val="0"/>
                        </a:spcAft>
                      </a:pPr>
                      <a:r>
                        <a:rPr kumimoji="0" lang="en-GB" sz="1600" b="1" i="0" u="none" strike="noStrike" kern="1200" cap="none" spc="0" normalizeH="0" baseline="0" noProof="0" dirty="0">
                          <a:ln>
                            <a:noFill/>
                          </a:ln>
                          <a:solidFill>
                            <a:prstClr val="black"/>
                          </a:solidFill>
                          <a:effectLst/>
                          <a:uLnTx/>
                          <a:uFillTx/>
                          <a:latin typeface="Arial" panose="020B0604020202020204"/>
                          <a:ea typeface="Times New Roman" panose="02020603050405020304" pitchFamily="18" charset="0"/>
                          <a:cs typeface="AdvPSUnvNCp"/>
                          <a:sym typeface="Wingdings" panose="05000000000000000000" pitchFamily="2" charset="2"/>
                        </a:rPr>
                        <a:t></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189259697"/>
                  </a:ext>
                </a:extLst>
              </a:tr>
            </a:tbl>
          </a:graphicData>
        </a:graphic>
      </p:graphicFrame>
      <p:pic>
        <p:nvPicPr>
          <p:cNvPr id="7" name="Picture 6">
            <a:hlinkClick r:id="rId3" action="ppaction://hlinksldjump"/>
            <a:extLst>
              <a:ext uri="{FF2B5EF4-FFF2-40B4-BE49-F238E27FC236}">
                <a16:creationId xmlns:a16="http://schemas.microsoft.com/office/drawing/2014/main" id="{318A40C4-5E43-49D8-9750-15AE958F353C}"/>
              </a:ext>
            </a:extLst>
          </p:cNvPr>
          <p:cNvPicPr>
            <a:picLocks noChangeAspect="1"/>
          </p:cNvPicPr>
          <p:nvPr/>
        </p:nvPicPr>
        <p:blipFill rotWithShape="1">
          <a:blip r:embed="rId4" cstate="screen">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880" y="442233"/>
            <a:ext cx="381237" cy="377560"/>
          </a:xfrm>
          <a:prstGeom prst="rect">
            <a:avLst/>
          </a:prstGeom>
        </p:spPr>
      </p:pic>
    </p:spTree>
    <p:extLst>
      <p:ext uri="{BB962C8B-B14F-4D97-AF65-F5344CB8AC3E}">
        <p14:creationId xmlns:p14="http://schemas.microsoft.com/office/powerpoint/2010/main" val="8454729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89A64-7B8D-4907-9521-0CA318C2EFB3}"/>
              </a:ext>
            </a:extLst>
          </p:cNvPr>
          <p:cNvSpPr>
            <a:spLocks noGrp="1"/>
          </p:cNvSpPr>
          <p:nvPr>
            <p:ph type="title"/>
          </p:nvPr>
        </p:nvSpPr>
        <p:spPr/>
        <p:txBody>
          <a:bodyPr/>
          <a:lstStyle/>
          <a:p>
            <a:r>
              <a:rPr lang="en-GB" dirty="0"/>
              <a:t>Overview of utility of investigations in PBC</a:t>
            </a:r>
          </a:p>
        </p:txBody>
      </p:sp>
      <p:sp>
        <p:nvSpPr>
          <p:cNvPr id="3" name="Text Placeholder 2">
            <a:extLst>
              <a:ext uri="{FF2B5EF4-FFF2-40B4-BE49-F238E27FC236}">
                <a16:creationId xmlns:a16="http://schemas.microsoft.com/office/drawing/2014/main" id="{C475BF0F-5993-4E21-AD84-262563751117}"/>
              </a:ext>
            </a:extLst>
          </p:cNvPr>
          <p:cNvSpPr>
            <a:spLocks noGrp="1"/>
          </p:cNvSpPr>
          <p:nvPr>
            <p:ph type="body" sz="quarter" idx="10"/>
          </p:nvPr>
        </p:nvSpPr>
        <p:spPr/>
        <p:txBody>
          <a:bodyPr/>
          <a:lstStyle/>
          <a:p>
            <a:r>
              <a:rPr lang="en-GB" dirty="0">
                <a:solidFill>
                  <a:schemeClr val="dk1"/>
                </a:solidFill>
                <a:ea typeface="Times New Roman" panose="02020603050405020304" pitchFamily="18" charset="0"/>
                <a:cs typeface="AdvGulliv-R"/>
              </a:rPr>
              <a:t>*Perinuclear rims, nuclear dot, centromere;</a:t>
            </a:r>
          </a:p>
          <a:p>
            <a:r>
              <a:rPr lang="en-US" baseline="30000" dirty="0">
                <a:ea typeface="Times New Roman" panose="02020603050405020304" pitchFamily="18" charset="0"/>
                <a:cs typeface="Times New Roman" panose="02020603050405020304" pitchFamily="18" charset="0"/>
              </a:rPr>
              <a:t>† </a:t>
            </a:r>
            <a:r>
              <a:rPr lang="en-GB" dirty="0">
                <a:solidFill>
                  <a:schemeClr val="dk1"/>
                </a:solidFill>
                <a:ea typeface="Times New Roman" panose="02020603050405020304" pitchFamily="18" charset="0"/>
                <a:cs typeface="AdvGulliv-R"/>
              </a:rPr>
              <a:t>Except in patients with </a:t>
            </a:r>
            <a:r>
              <a:rPr lang="en-GB" dirty="0" err="1">
                <a:solidFill>
                  <a:schemeClr val="dk1"/>
                </a:solidFill>
                <a:ea typeface="Times New Roman" panose="02020603050405020304" pitchFamily="18" charset="0"/>
                <a:cs typeface="AdvGulliv-R"/>
              </a:rPr>
              <a:t>ductopenic</a:t>
            </a:r>
            <a:r>
              <a:rPr lang="en-GB" dirty="0">
                <a:solidFill>
                  <a:schemeClr val="dk1"/>
                </a:solidFill>
                <a:ea typeface="Times New Roman" panose="02020603050405020304" pitchFamily="18" charset="0"/>
                <a:cs typeface="AdvGulliv-R"/>
              </a:rPr>
              <a:t> non-cirrhotic variant</a:t>
            </a:r>
            <a:endParaRPr lang="en-GB" dirty="0"/>
          </a:p>
          <a:p>
            <a:r>
              <a:rPr lang="en-GB" dirty="0"/>
              <a:t>EASL CPG PBC. J </a:t>
            </a:r>
            <a:r>
              <a:rPr lang="en-GB" dirty="0" err="1"/>
              <a:t>Hepatol</a:t>
            </a:r>
            <a:r>
              <a:rPr lang="en-GB" dirty="0"/>
              <a:t> 2017;67:145–72</a:t>
            </a:r>
          </a:p>
        </p:txBody>
      </p:sp>
      <p:sp>
        <p:nvSpPr>
          <p:cNvPr id="4" name="Content Placeholder 3">
            <a:extLst>
              <a:ext uri="{FF2B5EF4-FFF2-40B4-BE49-F238E27FC236}">
                <a16:creationId xmlns:a16="http://schemas.microsoft.com/office/drawing/2014/main" id="{7CC3323A-152F-47F4-9BBD-CE056723FD00}"/>
              </a:ext>
            </a:extLst>
          </p:cNvPr>
          <p:cNvSpPr>
            <a:spLocks noGrp="1"/>
          </p:cNvSpPr>
          <p:nvPr>
            <p:ph sz="half" idx="1"/>
          </p:nvPr>
        </p:nvSpPr>
        <p:spPr/>
        <p:txBody>
          <a:bodyPr>
            <a:normAutofit/>
          </a:bodyPr>
          <a:lstStyle/>
          <a:p>
            <a:r>
              <a:rPr lang="en-GB" dirty="0"/>
              <a:t>Elevated ALP is typical of PBC</a:t>
            </a:r>
          </a:p>
        </p:txBody>
      </p:sp>
      <p:graphicFrame>
        <p:nvGraphicFramePr>
          <p:cNvPr id="5" name="Table 4">
            <a:extLst>
              <a:ext uri="{FF2B5EF4-FFF2-40B4-BE49-F238E27FC236}">
                <a16:creationId xmlns:a16="http://schemas.microsoft.com/office/drawing/2014/main" id="{51B5CB72-EA16-49DD-B2AD-CFEC0C2716F2}"/>
              </a:ext>
            </a:extLst>
          </p:cNvPr>
          <p:cNvGraphicFramePr>
            <a:graphicFrameLocks noGrp="1"/>
          </p:cNvGraphicFramePr>
          <p:nvPr>
            <p:extLst>
              <p:ext uri="{D42A27DB-BD31-4B8C-83A1-F6EECF244321}">
                <p14:modId xmlns:p14="http://schemas.microsoft.com/office/powerpoint/2010/main" val="3976716208"/>
              </p:ext>
            </p:extLst>
          </p:nvPr>
        </p:nvGraphicFramePr>
        <p:xfrm>
          <a:off x="604839" y="1887240"/>
          <a:ext cx="10982324" cy="3989691"/>
        </p:xfrm>
        <a:graphic>
          <a:graphicData uri="http://schemas.openxmlformats.org/drawingml/2006/table">
            <a:tbl>
              <a:tblPr firstRow="1" firstCol="1" bandRow="1">
                <a:tableStyleId>{5C22544A-7EE6-4342-B048-85BDC9FD1C3A}</a:tableStyleId>
              </a:tblPr>
              <a:tblGrid>
                <a:gridCol w="3071062">
                  <a:extLst>
                    <a:ext uri="{9D8B030D-6E8A-4147-A177-3AD203B41FA5}">
                      <a16:colId xmlns:a16="http://schemas.microsoft.com/office/drawing/2014/main" val="4223070957"/>
                    </a:ext>
                  </a:extLst>
                </a:gridCol>
                <a:gridCol w="1582252">
                  <a:extLst>
                    <a:ext uri="{9D8B030D-6E8A-4147-A177-3AD203B41FA5}">
                      <a16:colId xmlns:a16="http://schemas.microsoft.com/office/drawing/2014/main" val="2049806454"/>
                    </a:ext>
                  </a:extLst>
                </a:gridCol>
                <a:gridCol w="6329010">
                  <a:extLst>
                    <a:ext uri="{9D8B030D-6E8A-4147-A177-3AD203B41FA5}">
                      <a16:colId xmlns:a16="http://schemas.microsoft.com/office/drawing/2014/main" val="444711053"/>
                    </a:ext>
                  </a:extLst>
                </a:gridCol>
              </a:tblGrid>
              <a:tr h="254217">
                <a:tc>
                  <a:txBody>
                    <a:bodyPr/>
                    <a:lstStyle/>
                    <a:p>
                      <a:pPr>
                        <a:lnSpc>
                          <a:spcPct val="125000"/>
                        </a:lnSpc>
                        <a:spcBef>
                          <a:spcPts val="300"/>
                        </a:spcBef>
                        <a:spcAft>
                          <a:spcPts val="0"/>
                        </a:spcAft>
                      </a:pPr>
                      <a:r>
                        <a:rPr lang="en-GB" sz="1400" dirty="0">
                          <a:effectLst/>
                          <a:latin typeface="+mj-lt"/>
                          <a:ea typeface="Times New Roman" panose="02020603050405020304" pitchFamily="18" charset="0"/>
                          <a:cs typeface="AdvGulliv-B"/>
                        </a:rPr>
                        <a:t>Test </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25000"/>
                        </a:lnSpc>
                        <a:spcBef>
                          <a:spcPts val="300"/>
                        </a:spcBef>
                        <a:spcAft>
                          <a:spcPts val="0"/>
                        </a:spcAft>
                      </a:pPr>
                      <a:r>
                        <a:rPr lang="en-GB" sz="1400" dirty="0">
                          <a:effectLst/>
                          <a:latin typeface="+mj-lt"/>
                          <a:ea typeface="Times New Roman" panose="02020603050405020304" pitchFamily="18" charset="0"/>
                          <a:cs typeface="AdvGulliv-B"/>
                        </a:rPr>
                        <a:t>Finding </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lnSpc>
                          <a:spcPct val="125000"/>
                        </a:lnSpc>
                        <a:spcBef>
                          <a:spcPts val="300"/>
                        </a:spcBef>
                        <a:spcAft>
                          <a:spcPts val="0"/>
                        </a:spcAft>
                      </a:pPr>
                      <a:r>
                        <a:rPr lang="en-GB" sz="1400" dirty="0">
                          <a:effectLst/>
                          <a:latin typeface="+mj-lt"/>
                          <a:ea typeface="Times New Roman" panose="02020603050405020304" pitchFamily="18" charset="0"/>
                          <a:cs typeface="AdvGulliv-B"/>
                        </a:rPr>
                        <a:t>Notes</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272438">
                <a:tc>
                  <a:txBody>
                    <a:bodyPr/>
                    <a:lstStyle/>
                    <a:p>
                      <a:pPr>
                        <a:lnSpc>
                          <a:spcPct val="125000"/>
                        </a:lnSpc>
                        <a:spcBef>
                          <a:spcPts val="300"/>
                        </a:spcBef>
                        <a:spcAft>
                          <a:spcPts val="0"/>
                        </a:spcAft>
                      </a:pPr>
                      <a:r>
                        <a:rPr lang="en-GB" sz="1400" dirty="0">
                          <a:effectLst/>
                          <a:latin typeface="+mj-lt"/>
                          <a:ea typeface="Times New Roman" panose="02020603050405020304" pitchFamily="18" charset="0"/>
                          <a:cs typeface="AdvGulliv-R"/>
                        </a:rPr>
                        <a:t>ALP </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lnSpc>
                          <a:spcPct val="125000"/>
                        </a:lnSpc>
                        <a:spcBef>
                          <a:spcPts val="300"/>
                        </a:spcBef>
                        <a:spcAft>
                          <a:spcPts val="0"/>
                        </a:spcAft>
                      </a:pPr>
                      <a:r>
                        <a:rPr lang="en-GB" sz="1100" dirty="0">
                          <a:effectLst/>
                          <a:latin typeface="+mj-lt"/>
                          <a:ea typeface="Times New Roman" panose="02020603050405020304" pitchFamily="18" charset="0"/>
                          <a:cs typeface="AdvP4C4E74"/>
                          <a:sym typeface="Wingdings" panose="05000000000000000000" pitchFamily="2" charset="2"/>
                        </a:rPr>
                        <a:t></a:t>
                      </a:r>
                      <a:endParaRPr lang="en-GB" sz="16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25000"/>
                        </a:lnSpc>
                        <a:spcBef>
                          <a:spcPts val="300"/>
                        </a:spcBef>
                        <a:spcAft>
                          <a:spcPts val="0"/>
                        </a:spcAft>
                        <a:buClrTx/>
                        <a:buSzTx/>
                        <a:buFontTx/>
                        <a:buNone/>
                        <a:tabLst/>
                        <a:defRPr/>
                      </a:pPr>
                      <a:r>
                        <a:rPr lang="en-GB" sz="1200" kern="1200" dirty="0">
                          <a:solidFill>
                            <a:schemeClr val="bg1"/>
                          </a:solidFill>
                          <a:effectLst/>
                          <a:latin typeface="+mn-lt"/>
                          <a:ea typeface="Times New Roman" panose="02020603050405020304" pitchFamily="18" charset="0"/>
                          <a:cs typeface="AdvGulliv-R"/>
                        </a:rPr>
                        <a:t>Values associated with disease progression</a:t>
                      </a:r>
                      <a:endParaRPr lang="en-GB" sz="1800" kern="12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B5F17"/>
                    </a:solidFill>
                  </a:tcPr>
                </a:tc>
                <a:extLst>
                  <a:ext uri="{0D108BD9-81ED-4DB2-BD59-A6C34878D82A}">
                    <a16:rowId xmlns:a16="http://schemas.microsoft.com/office/drawing/2014/main" val="1988826476"/>
                  </a:ext>
                </a:extLst>
              </a:tr>
              <a:tr h="272438">
                <a:tc>
                  <a:txBody>
                    <a:bodyPr/>
                    <a:lstStyle/>
                    <a:p>
                      <a:pPr>
                        <a:lnSpc>
                          <a:spcPct val="125000"/>
                        </a:lnSpc>
                        <a:spcBef>
                          <a:spcPts val="300"/>
                        </a:spcBef>
                        <a:spcAft>
                          <a:spcPts val="0"/>
                        </a:spcAft>
                      </a:pPr>
                      <a:r>
                        <a:rPr lang="en-GB" sz="1400" dirty="0">
                          <a:effectLst/>
                          <a:latin typeface="+mj-lt"/>
                          <a:ea typeface="Times New Roman" panose="02020603050405020304" pitchFamily="18" charset="0"/>
                          <a:cs typeface="AdvGulliv-R"/>
                        </a:rPr>
                        <a:t>AST/ALT</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lnSpc>
                          <a:spcPct val="125000"/>
                        </a:lnSpc>
                        <a:spcBef>
                          <a:spcPts val="300"/>
                        </a:spcBef>
                        <a:spcAft>
                          <a:spcPts val="0"/>
                        </a:spcAft>
                      </a:pPr>
                      <a:r>
                        <a:rPr kumimoji="0" lang="en-GB" sz="1100" b="0" i="0" u="none" strike="noStrike" kern="1200" cap="none" spc="0" normalizeH="0" baseline="0" noProof="0" dirty="0">
                          <a:ln>
                            <a:noFill/>
                          </a:ln>
                          <a:solidFill>
                            <a:prstClr val="black"/>
                          </a:solidFill>
                          <a:effectLst/>
                          <a:uLnTx/>
                          <a:uFillTx/>
                          <a:latin typeface="Arial" panose="020B0604020202020204"/>
                          <a:ea typeface="Times New Roman" panose="02020603050405020304" pitchFamily="18" charset="0"/>
                          <a:cs typeface="AdvP4C4E74"/>
                          <a:sym typeface="Wingdings" panose="05000000000000000000" pitchFamily="2" charset="2"/>
                        </a:rPr>
                        <a:t></a:t>
                      </a:r>
                      <a:endParaRPr lang="en-GB" sz="16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25000"/>
                        </a:lnSpc>
                        <a:spcBef>
                          <a:spcPts val="30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Times New Roman" panose="02020603050405020304" pitchFamily="18" charset="0"/>
                          <a:cs typeface="AdvP4C4E74"/>
                          <a:sym typeface="Wingdings" panose="05000000000000000000" pitchFamily="2" charset="2"/>
                        </a:rPr>
                        <a:t> </a:t>
                      </a:r>
                      <a:r>
                        <a:rPr lang="en-GB" sz="1200" kern="1200" dirty="0">
                          <a:solidFill>
                            <a:schemeClr val="dk1"/>
                          </a:solidFill>
                          <a:effectLst/>
                          <a:latin typeface="+mn-lt"/>
                          <a:ea typeface="Times New Roman" panose="02020603050405020304" pitchFamily="18" charset="0"/>
                          <a:cs typeface="AdvGulliv-R"/>
                        </a:rPr>
                        <a:t>May be suggestive of PBC with features of AIH</a:t>
                      </a:r>
                      <a:endParaRPr lang="en-GB" sz="1800" kern="1200" dirty="0">
                        <a:solidFill>
                          <a:schemeClr val="dk1"/>
                        </a:solidFill>
                        <a:effectLst/>
                        <a:latin typeface="+mn-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58103096"/>
                  </a:ext>
                </a:extLst>
              </a:tr>
              <a:tr h="272438">
                <a:tc>
                  <a:txBody>
                    <a:bodyPr/>
                    <a:lstStyle/>
                    <a:p>
                      <a:pPr>
                        <a:lnSpc>
                          <a:spcPct val="125000"/>
                        </a:lnSpc>
                        <a:spcBef>
                          <a:spcPts val="300"/>
                        </a:spcBef>
                        <a:spcAft>
                          <a:spcPts val="0"/>
                        </a:spcAft>
                      </a:pPr>
                      <a:r>
                        <a:rPr lang="en-GB" sz="1400" dirty="0">
                          <a:effectLst/>
                          <a:latin typeface="+mj-lt"/>
                          <a:ea typeface="Times New Roman" panose="02020603050405020304" pitchFamily="18" charset="0"/>
                          <a:cs typeface="AdvGulliv-R"/>
                        </a:rPr>
                        <a:t>GGT </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lnSpc>
                          <a:spcPct val="125000"/>
                        </a:lnSpc>
                        <a:spcBef>
                          <a:spcPts val="300"/>
                        </a:spcBef>
                        <a:spcAft>
                          <a:spcPts val="0"/>
                        </a:spcAft>
                      </a:pPr>
                      <a:r>
                        <a:rPr kumimoji="0" lang="en-GB" sz="1100" b="0" i="0" u="none" strike="noStrike" kern="1200" cap="none" spc="0" normalizeH="0" baseline="0" noProof="0" dirty="0">
                          <a:ln>
                            <a:noFill/>
                          </a:ln>
                          <a:solidFill>
                            <a:prstClr val="black"/>
                          </a:solidFill>
                          <a:effectLst/>
                          <a:uLnTx/>
                          <a:uFillTx/>
                          <a:latin typeface="Arial" panose="020B0604020202020204"/>
                          <a:ea typeface="Times New Roman" panose="02020603050405020304" pitchFamily="18" charset="0"/>
                          <a:cs typeface="AdvP4C4E74"/>
                          <a:sym typeface="Wingdings" panose="05000000000000000000" pitchFamily="2" charset="2"/>
                        </a:rPr>
                        <a:t></a:t>
                      </a:r>
                      <a:endParaRPr lang="en-GB" sz="16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25000"/>
                        </a:lnSpc>
                        <a:spcBef>
                          <a:spcPts val="300"/>
                        </a:spcBef>
                        <a:spcAft>
                          <a:spcPts val="0"/>
                        </a:spcAft>
                        <a:buClrTx/>
                        <a:buSzTx/>
                        <a:buFontTx/>
                        <a:buNone/>
                        <a:tabLst/>
                        <a:defRPr/>
                      </a:pPr>
                      <a:r>
                        <a:rPr lang="en-GB" sz="1200" kern="1200" dirty="0">
                          <a:solidFill>
                            <a:schemeClr val="dk1"/>
                          </a:solidFill>
                          <a:effectLst/>
                          <a:latin typeface="+mn-lt"/>
                          <a:ea typeface="Times New Roman" panose="02020603050405020304" pitchFamily="18" charset="0"/>
                          <a:cs typeface="AdvGulliv-R"/>
                        </a:rPr>
                        <a:t>Reflects </a:t>
                      </a:r>
                      <a:r>
                        <a:rPr lang="en-GB" sz="1200" kern="1200" dirty="0" err="1">
                          <a:solidFill>
                            <a:schemeClr val="dk1"/>
                          </a:solidFill>
                          <a:effectLst/>
                          <a:latin typeface="+mn-lt"/>
                          <a:ea typeface="Times New Roman" panose="02020603050405020304" pitchFamily="18" charset="0"/>
                          <a:cs typeface="AdvGulliv-R"/>
                        </a:rPr>
                        <a:t>cholestatic</a:t>
                      </a:r>
                      <a:r>
                        <a:rPr lang="en-GB" sz="1200" kern="1200" dirty="0">
                          <a:solidFill>
                            <a:schemeClr val="dk1"/>
                          </a:solidFill>
                          <a:effectLst/>
                          <a:latin typeface="+mn-lt"/>
                          <a:ea typeface="Times New Roman" panose="02020603050405020304" pitchFamily="18" charset="0"/>
                          <a:cs typeface="AdvGulliv-R"/>
                        </a:rPr>
                        <a:t> liver injury</a:t>
                      </a:r>
                      <a:endParaRPr lang="en-GB" sz="1800" kern="1200" dirty="0">
                        <a:solidFill>
                          <a:schemeClr val="dk1"/>
                        </a:solidFill>
                        <a:effectLst/>
                        <a:latin typeface="+mn-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326011438"/>
                  </a:ext>
                </a:extLst>
              </a:tr>
              <a:tr h="272438">
                <a:tc>
                  <a:txBody>
                    <a:bodyPr/>
                    <a:lstStyle/>
                    <a:p>
                      <a:pPr>
                        <a:lnSpc>
                          <a:spcPct val="125000"/>
                        </a:lnSpc>
                        <a:spcBef>
                          <a:spcPts val="300"/>
                        </a:spcBef>
                        <a:spcAft>
                          <a:spcPts val="0"/>
                        </a:spcAft>
                      </a:pPr>
                      <a:r>
                        <a:rPr lang="en-GB" sz="1400" dirty="0">
                          <a:effectLst/>
                          <a:latin typeface="+mj-lt"/>
                          <a:ea typeface="Times New Roman" panose="02020603050405020304" pitchFamily="18" charset="0"/>
                          <a:cs typeface="AdvGulliv-R"/>
                        </a:rPr>
                        <a:t>IgM </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lnSpc>
                          <a:spcPct val="125000"/>
                        </a:lnSpc>
                        <a:spcBef>
                          <a:spcPts val="300"/>
                        </a:spcBef>
                        <a:spcAft>
                          <a:spcPts val="0"/>
                        </a:spcAft>
                      </a:pPr>
                      <a:r>
                        <a:rPr kumimoji="0" lang="en-GB" sz="1100" b="0" i="0" u="none" strike="noStrike" kern="1200" cap="none" spc="0" normalizeH="0" baseline="0" noProof="0" dirty="0">
                          <a:ln>
                            <a:noFill/>
                          </a:ln>
                          <a:solidFill>
                            <a:prstClr val="black"/>
                          </a:solidFill>
                          <a:effectLst/>
                          <a:uLnTx/>
                          <a:uFillTx/>
                          <a:latin typeface="Arial" panose="020B0604020202020204"/>
                          <a:ea typeface="Times New Roman" panose="02020603050405020304" pitchFamily="18" charset="0"/>
                          <a:cs typeface="AdvP4C4E74"/>
                          <a:sym typeface="Wingdings" panose="05000000000000000000" pitchFamily="2" charset="2"/>
                        </a:rPr>
                        <a:t></a:t>
                      </a:r>
                      <a:endParaRPr lang="en-GB" sz="16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25000"/>
                        </a:lnSpc>
                        <a:spcBef>
                          <a:spcPts val="300"/>
                        </a:spcBef>
                        <a:spcAft>
                          <a:spcPts val="0"/>
                        </a:spcAft>
                        <a:buClrTx/>
                        <a:buSzTx/>
                        <a:buFontTx/>
                        <a:buNone/>
                        <a:tabLst/>
                        <a:defRPr/>
                      </a:pPr>
                      <a:r>
                        <a:rPr lang="en-GB" sz="1200" kern="1200" dirty="0">
                          <a:solidFill>
                            <a:schemeClr val="dk1"/>
                          </a:solidFill>
                          <a:effectLst/>
                          <a:latin typeface="+mn-lt"/>
                          <a:ea typeface="Times New Roman" panose="02020603050405020304" pitchFamily="18" charset="0"/>
                          <a:cs typeface="AdvGulliv-R"/>
                        </a:rPr>
                        <a:t>Elevated values associated with disease</a:t>
                      </a:r>
                      <a:endParaRPr lang="en-GB" sz="1800" kern="1200" dirty="0">
                        <a:solidFill>
                          <a:schemeClr val="dk1"/>
                        </a:solidFill>
                        <a:effectLst/>
                        <a:latin typeface="+mn-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77799556"/>
                  </a:ext>
                </a:extLst>
              </a:tr>
              <a:tr h="311194">
                <a:tc>
                  <a:txBody>
                    <a:bodyPr/>
                    <a:lstStyle/>
                    <a:p>
                      <a:pPr>
                        <a:lnSpc>
                          <a:spcPct val="125000"/>
                        </a:lnSpc>
                        <a:spcBef>
                          <a:spcPts val="300"/>
                        </a:spcBef>
                        <a:spcAft>
                          <a:spcPts val="0"/>
                        </a:spcAft>
                      </a:pPr>
                      <a:r>
                        <a:rPr lang="en-GB" sz="1400" dirty="0">
                          <a:effectLst/>
                          <a:latin typeface="+mj-lt"/>
                          <a:ea typeface="Times New Roman" panose="02020603050405020304" pitchFamily="18" charset="0"/>
                          <a:cs typeface="AdvGulliv-R"/>
                        </a:rPr>
                        <a:t>AMA (&gt;1/40) </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Gulliv-R"/>
                        </a:rPr>
                        <a:t>+</a:t>
                      </a:r>
                      <a:r>
                        <a:rPr lang="en-GB" sz="1600" dirty="0">
                          <a:effectLst/>
                          <a:latin typeface="+mj-lt"/>
                          <a:ea typeface="Times New Roman" panose="02020603050405020304" pitchFamily="18" charset="0"/>
                          <a:cs typeface="AdvGulliv-R"/>
                        </a:rPr>
                        <a:t> </a:t>
                      </a:r>
                      <a:endParaRPr lang="en-GB" sz="24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25000"/>
                        </a:lnSpc>
                        <a:spcBef>
                          <a:spcPts val="300"/>
                        </a:spcBef>
                        <a:spcAft>
                          <a:spcPts val="0"/>
                        </a:spcAft>
                        <a:buClrTx/>
                        <a:buSzTx/>
                        <a:buFontTx/>
                        <a:buNone/>
                        <a:tabLst/>
                        <a:defRPr/>
                      </a:pPr>
                      <a:r>
                        <a:rPr lang="en-GB" sz="1200" kern="1200" dirty="0">
                          <a:solidFill>
                            <a:schemeClr val="bg1"/>
                          </a:solidFill>
                          <a:effectLst/>
                          <a:latin typeface="+mn-lt"/>
                          <a:ea typeface="Times New Roman" panose="02020603050405020304" pitchFamily="18" charset="0"/>
                          <a:cs typeface="AdvGulliv-R"/>
                        </a:rPr>
                        <a:t>Diagnostic in &gt;90% of cases in correct clinical context</a:t>
                      </a:r>
                      <a:endParaRPr lang="en-GB" sz="1800" kern="12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B5F17"/>
                    </a:solidFill>
                  </a:tcPr>
                </a:tc>
                <a:extLst>
                  <a:ext uri="{0D108BD9-81ED-4DB2-BD59-A6C34878D82A}">
                    <a16:rowId xmlns:a16="http://schemas.microsoft.com/office/drawing/2014/main" val="2158380632"/>
                  </a:ext>
                </a:extLst>
              </a:tr>
              <a:tr h="311194">
                <a:tc>
                  <a:txBody>
                    <a:bodyPr/>
                    <a:lstStyle/>
                    <a:p>
                      <a:pPr>
                        <a:lnSpc>
                          <a:spcPct val="125000"/>
                        </a:lnSpc>
                        <a:spcBef>
                          <a:spcPts val="300"/>
                        </a:spcBef>
                        <a:spcAft>
                          <a:spcPts val="0"/>
                        </a:spcAft>
                      </a:pPr>
                      <a:r>
                        <a:rPr lang="en-GB" sz="1400" dirty="0">
                          <a:effectLst/>
                          <a:latin typeface="+mj-lt"/>
                          <a:ea typeface="Times New Roman" panose="02020603050405020304" pitchFamily="18" charset="0"/>
                          <a:cs typeface="AdvGulliv-R"/>
                        </a:rPr>
                        <a:t>Specific ANA </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Gulliv-R"/>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25000"/>
                        </a:lnSpc>
                        <a:spcBef>
                          <a:spcPts val="300"/>
                        </a:spcBef>
                        <a:spcAft>
                          <a:spcPts val="0"/>
                        </a:spcAft>
                        <a:buClrTx/>
                        <a:buSzTx/>
                        <a:buFontTx/>
                        <a:buNone/>
                        <a:tabLst/>
                        <a:defRPr/>
                      </a:pPr>
                      <a:r>
                        <a:rPr lang="en-GB" sz="1200" kern="1200" dirty="0">
                          <a:solidFill>
                            <a:schemeClr val="dk1"/>
                          </a:solidFill>
                          <a:effectLst/>
                          <a:latin typeface="+mn-lt"/>
                          <a:ea typeface="Times New Roman" panose="02020603050405020304" pitchFamily="18" charset="0"/>
                          <a:cs typeface="AdvGulliv-R"/>
                        </a:rPr>
                        <a:t>Specific immunofluorescence patterns*</a:t>
                      </a:r>
                      <a:r>
                        <a:rPr lang="en-GB" sz="1200" kern="1200" baseline="0" dirty="0">
                          <a:solidFill>
                            <a:schemeClr val="dk1"/>
                          </a:solidFill>
                          <a:effectLst/>
                          <a:latin typeface="+mn-lt"/>
                          <a:ea typeface="Times New Roman" panose="02020603050405020304" pitchFamily="18" charset="0"/>
                          <a:cs typeface="AdvGulliv-R"/>
                        </a:rPr>
                        <a:t> </a:t>
                      </a:r>
                      <a:r>
                        <a:rPr lang="en-GB" sz="1200" kern="1200" dirty="0">
                          <a:solidFill>
                            <a:schemeClr val="dk1"/>
                          </a:solidFill>
                          <a:effectLst/>
                          <a:latin typeface="+mn-lt"/>
                          <a:ea typeface="Times New Roman" panose="02020603050405020304" pitchFamily="18" charset="0"/>
                          <a:cs typeface="AdvGulliv-R"/>
                        </a:rPr>
                        <a:t>present in 30%</a:t>
                      </a:r>
                      <a:endParaRPr lang="en-GB" sz="1800" kern="1200" dirty="0">
                        <a:solidFill>
                          <a:schemeClr val="dk1"/>
                        </a:solidFill>
                        <a:effectLst/>
                        <a:latin typeface="+mn-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894776183"/>
                  </a:ext>
                </a:extLst>
              </a:tr>
              <a:tr h="311194">
                <a:tc>
                  <a:txBody>
                    <a:bodyPr/>
                    <a:lstStyle/>
                    <a:p>
                      <a:pPr>
                        <a:lnSpc>
                          <a:spcPct val="125000"/>
                        </a:lnSpc>
                        <a:spcBef>
                          <a:spcPts val="300"/>
                        </a:spcBef>
                        <a:spcAft>
                          <a:spcPts val="0"/>
                        </a:spcAft>
                      </a:pPr>
                      <a:r>
                        <a:rPr lang="en-GB" sz="1400" dirty="0">
                          <a:effectLst/>
                          <a:latin typeface="+mj-lt"/>
                          <a:ea typeface="Times New Roman" panose="02020603050405020304" pitchFamily="18" charset="0"/>
                          <a:cs typeface="AdvGulliv-R"/>
                        </a:rPr>
                        <a:t>Anti-gp210 </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Gulliv-R"/>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25000"/>
                        </a:lnSpc>
                        <a:spcBef>
                          <a:spcPts val="300"/>
                        </a:spcBef>
                        <a:spcAft>
                          <a:spcPts val="0"/>
                        </a:spcAft>
                        <a:buClrTx/>
                        <a:buSzTx/>
                        <a:buFontTx/>
                        <a:buNone/>
                        <a:tabLst/>
                        <a:defRPr/>
                      </a:pPr>
                      <a:r>
                        <a:rPr lang="en-GB" sz="1200" kern="1200" dirty="0">
                          <a:solidFill>
                            <a:schemeClr val="dk1"/>
                          </a:solidFill>
                          <a:effectLst/>
                          <a:latin typeface="+mn-lt"/>
                          <a:ea typeface="Times New Roman" panose="02020603050405020304" pitchFamily="18" charset="0"/>
                          <a:cs typeface="AdvGulliv-R"/>
                        </a:rPr>
                        <a:t>Specific immunoassays available</a:t>
                      </a:r>
                      <a:endParaRPr lang="en-GB" sz="1800" kern="1200" dirty="0">
                        <a:solidFill>
                          <a:schemeClr val="dk1"/>
                        </a:solidFill>
                        <a:effectLst/>
                        <a:latin typeface="+mn-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164086987"/>
                  </a:ext>
                </a:extLst>
              </a:tr>
              <a:tr h="311194">
                <a:tc>
                  <a:txBody>
                    <a:bodyPr/>
                    <a:lstStyle/>
                    <a:p>
                      <a:pPr>
                        <a:lnSpc>
                          <a:spcPct val="125000"/>
                        </a:lnSpc>
                        <a:spcBef>
                          <a:spcPts val="300"/>
                        </a:spcBef>
                        <a:spcAft>
                          <a:spcPts val="0"/>
                        </a:spcAft>
                      </a:pPr>
                      <a:r>
                        <a:rPr lang="en-GB" sz="1400" dirty="0">
                          <a:effectLst/>
                          <a:latin typeface="+mj-lt"/>
                          <a:ea typeface="Times New Roman" panose="02020603050405020304" pitchFamily="18" charset="0"/>
                          <a:cs typeface="AdvGulliv-R"/>
                        </a:rPr>
                        <a:t>Anti-sp100 </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Gulliv-R"/>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25000"/>
                        </a:lnSpc>
                        <a:spcBef>
                          <a:spcPts val="300"/>
                        </a:spcBef>
                        <a:spcAft>
                          <a:spcPts val="0"/>
                        </a:spcAft>
                        <a:buClrTx/>
                        <a:buSzTx/>
                        <a:buFontTx/>
                        <a:buNone/>
                        <a:tabLst/>
                        <a:defRPr/>
                      </a:pPr>
                      <a:r>
                        <a:rPr lang="en-GB" sz="1200" kern="1200" dirty="0">
                          <a:solidFill>
                            <a:schemeClr val="dk1"/>
                          </a:solidFill>
                          <a:effectLst/>
                          <a:latin typeface="+mn-lt"/>
                          <a:ea typeface="Times New Roman" panose="02020603050405020304" pitchFamily="18" charset="0"/>
                          <a:cs typeface="AdvGulliv-R"/>
                        </a:rPr>
                        <a:t>Specific immunoassays available</a:t>
                      </a:r>
                      <a:endParaRPr lang="en-GB" sz="1800" kern="1200" dirty="0">
                        <a:solidFill>
                          <a:schemeClr val="dk1"/>
                        </a:solidFill>
                        <a:effectLst/>
                        <a:latin typeface="+mn-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958488513"/>
                  </a:ext>
                </a:extLst>
              </a:tr>
              <a:tr h="311194">
                <a:tc>
                  <a:txBody>
                    <a:bodyPr/>
                    <a:lstStyle/>
                    <a:p>
                      <a:pPr>
                        <a:lnSpc>
                          <a:spcPct val="125000"/>
                        </a:lnSpc>
                        <a:spcBef>
                          <a:spcPts val="300"/>
                        </a:spcBef>
                        <a:spcAft>
                          <a:spcPts val="0"/>
                        </a:spcAft>
                      </a:pPr>
                      <a:r>
                        <a:rPr lang="en-GB" sz="1400" dirty="0">
                          <a:effectLst/>
                          <a:latin typeface="+mj-lt"/>
                          <a:ea typeface="Times New Roman" panose="02020603050405020304" pitchFamily="18" charset="0"/>
                          <a:cs typeface="AdvGulliv-R"/>
                        </a:rPr>
                        <a:t>Anti-centromere </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lnSpc>
                          <a:spcPct val="125000"/>
                        </a:lnSpc>
                        <a:spcBef>
                          <a:spcPts val="300"/>
                        </a:spcBef>
                        <a:spcAft>
                          <a:spcPts val="0"/>
                        </a:spcAft>
                      </a:pPr>
                      <a:r>
                        <a:rPr lang="en-GB" sz="1600" b="1" dirty="0">
                          <a:effectLst/>
                          <a:latin typeface="+mj-lt"/>
                          <a:ea typeface="Times New Roman" panose="02020603050405020304" pitchFamily="18" charset="0"/>
                          <a:cs typeface="AdvGulliv-R"/>
                        </a:rPr>
                        <a:t>+ </a:t>
                      </a:r>
                      <a:endParaRPr lang="en-GB" sz="2400" b="1"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l" defTabSz="914400" rtl="0" eaLnBrk="1" fontAlgn="auto" latinLnBrk="0" hangingPunct="1">
                        <a:lnSpc>
                          <a:spcPct val="125000"/>
                        </a:lnSpc>
                        <a:spcBef>
                          <a:spcPts val="300"/>
                        </a:spcBef>
                        <a:spcAft>
                          <a:spcPts val="0"/>
                        </a:spcAft>
                        <a:buClrTx/>
                        <a:buSzTx/>
                        <a:buFontTx/>
                        <a:buNone/>
                        <a:tabLst/>
                        <a:defRPr/>
                      </a:pPr>
                      <a:r>
                        <a:rPr lang="en-GB" sz="1200" kern="1200" dirty="0">
                          <a:solidFill>
                            <a:schemeClr val="dk1"/>
                          </a:solidFill>
                          <a:effectLst/>
                          <a:latin typeface="+mn-lt"/>
                          <a:ea typeface="Times New Roman" panose="02020603050405020304" pitchFamily="18" charset="0"/>
                          <a:cs typeface="AdvGulliv-R"/>
                        </a:rPr>
                        <a:t>Associated with portal hypertensive phenotype</a:t>
                      </a:r>
                      <a:endParaRPr lang="en-GB" sz="1800" kern="1200" dirty="0">
                        <a:solidFill>
                          <a:schemeClr val="dk1"/>
                        </a:solidFill>
                        <a:effectLst/>
                        <a:latin typeface="+mn-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0001"/>
                  </a:ext>
                </a:extLst>
              </a:tr>
              <a:tr h="272438">
                <a:tc>
                  <a:txBody>
                    <a:bodyPr/>
                    <a:lstStyle/>
                    <a:p>
                      <a:pPr>
                        <a:lnSpc>
                          <a:spcPct val="125000"/>
                        </a:lnSpc>
                        <a:spcBef>
                          <a:spcPts val="300"/>
                        </a:spcBef>
                        <a:spcAft>
                          <a:spcPts val="0"/>
                        </a:spcAft>
                      </a:pPr>
                      <a:r>
                        <a:rPr lang="en-GB" sz="1400" dirty="0">
                          <a:effectLst/>
                          <a:latin typeface="+mj-lt"/>
                          <a:ea typeface="Times New Roman" panose="02020603050405020304" pitchFamily="18" charset="0"/>
                          <a:cs typeface="AdvGulliv-R"/>
                        </a:rPr>
                        <a:t>Bilirubin </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lnSpc>
                          <a:spcPct val="125000"/>
                        </a:lnSpc>
                        <a:spcBef>
                          <a:spcPts val="300"/>
                        </a:spcBef>
                        <a:spcAft>
                          <a:spcPts val="0"/>
                        </a:spcAft>
                      </a:pPr>
                      <a:r>
                        <a:rPr lang="en-GB" sz="1200" kern="1200" dirty="0">
                          <a:solidFill>
                            <a:schemeClr val="dk1"/>
                          </a:solidFill>
                          <a:effectLst/>
                          <a:latin typeface="+mn-lt"/>
                          <a:ea typeface="Times New Roman" panose="02020603050405020304" pitchFamily="18" charset="0"/>
                          <a:cs typeface="AdvP4C4E74"/>
                          <a:sym typeface="Wingdings" panose="05000000000000000000" pitchFamily="2" charset="2"/>
                        </a:rPr>
                        <a:t></a:t>
                      </a:r>
                      <a:endParaRPr lang="en-GB" sz="18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l" defTabSz="914400" rtl="0" eaLnBrk="1" fontAlgn="auto" latinLnBrk="0" hangingPunct="1">
                        <a:lnSpc>
                          <a:spcPct val="125000"/>
                        </a:lnSpc>
                        <a:spcBef>
                          <a:spcPts val="300"/>
                        </a:spcBef>
                        <a:spcAft>
                          <a:spcPts val="0"/>
                        </a:spcAft>
                        <a:buClrTx/>
                        <a:buSzTx/>
                        <a:buFontTx/>
                        <a:buNone/>
                        <a:tabLst/>
                        <a:defRPr/>
                      </a:pPr>
                      <a:r>
                        <a:rPr lang="en-GB" sz="1200" kern="1200" dirty="0">
                          <a:solidFill>
                            <a:schemeClr val="dk1"/>
                          </a:solidFill>
                          <a:effectLst/>
                          <a:latin typeface="+mn-lt"/>
                          <a:ea typeface="Times New Roman" panose="02020603050405020304" pitchFamily="18" charset="0"/>
                          <a:cs typeface="AdvGulliv-R"/>
                        </a:rPr>
                        <a:t>Elevation at late stages frequently indicative of cirrhosis</a:t>
                      </a:r>
                      <a:r>
                        <a:rPr lang="en-US" sz="1200" baseline="30000" dirty="0">
                          <a:ea typeface="Times New Roman" panose="02020603050405020304" pitchFamily="18" charset="0"/>
                          <a:cs typeface="Times New Roman" panose="02020603050405020304" pitchFamily="18" charset="0"/>
                        </a:rPr>
                        <a:t>†</a:t>
                      </a:r>
                      <a:endParaRPr lang="en-GB" sz="1200" kern="1200" dirty="0">
                        <a:solidFill>
                          <a:schemeClr val="dk1"/>
                        </a:solidFill>
                        <a:effectLst/>
                        <a:latin typeface="+mn-lt"/>
                        <a:ea typeface="Times New Roman" panose="02020603050405020304" pitchFamily="18" charset="0"/>
                        <a:cs typeface="AdvGulliv-R"/>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428663957"/>
                  </a:ext>
                </a:extLst>
              </a:tr>
              <a:tr h="272438">
                <a:tc>
                  <a:txBody>
                    <a:bodyPr/>
                    <a:lstStyle/>
                    <a:p>
                      <a:pPr>
                        <a:lnSpc>
                          <a:spcPct val="125000"/>
                        </a:lnSpc>
                        <a:spcBef>
                          <a:spcPts val="300"/>
                        </a:spcBef>
                        <a:spcAft>
                          <a:spcPts val="0"/>
                        </a:spcAft>
                      </a:pPr>
                      <a:r>
                        <a:rPr lang="en-GB" sz="1400" dirty="0">
                          <a:effectLst/>
                          <a:latin typeface="+mj-lt"/>
                          <a:ea typeface="Times New Roman" panose="02020603050405020304" pitchFamily="18" charset="0"/>
                          <a:cs typeface="AdvGulliv-R"/>
                        </a:rPr>
                        <a:t>Platelets </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lnSpc>
                          <a:spcPct val="125000"/>
                        </a:lnSpc>
                        <a:spcBef>
                          <a:spcPts val="300"/>
                        </a:spcBef>
                        <a:spcAft>
                          <a:spcPts val="0"/>
                        </a:spcAft>
                      </a:pPr>
                      <a:r>
                        <a:rPr lang="en-GB" sz="1200" dirty="0">
                          <a:effectLst/>
                          <a:latin typeface="+mj-lt"/>
                          <a:ea typeface="Times New Roman" panose="02020603050405020304" pitchFamily="18" charset="0"/>
                          <a:cs typeface="AdvPi2"/>
                          <a:sym typeface="Wingdings" panose="05000000000000000000" pitchFamily="2" charset="2"/>
                        </a:rPr>
                        <a:t></a:t>
                      </a:r>
                      <a:endParaRPr lang="en-GB" sz="18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l" defTabSz="914400" rtl="0" eaLnBrk="1" fontAlgn="auto" latinLnBrk="0" hangingPunct="1">
                        <a:lnSpc>
                          <a:spcPct val="125000"/>
                        </a:lnSpc>
                        <a:spcBef>
                          <a:spcPts val="300"/>
                        </a:spcBef>
                        <a:spcAft>
                          <a:spcPts val="0"/>
                        </a:spcAft>
                        <a:buClrTx/>
                        <a:buSzTx/>
                        <a:buFontTx/>
                        <a:buNone/>
                        <a:tabLst/>
                        <a:defRPr/>
                      </a:pPr>
                      <a:r>
                        <a:rPr lang="en-GB" sz="1200" kern="1200" dirty="0">
                          <a:solidFill>
                            <a:schemeClr val="dk1"/>
                          </a:solidFill>
                          <a:effectLst/>
                          <a:latin typeface="+mn-lt"/>
                          <a:ea typeface="Times New Roman" panose="02020603050405020304" pitchFamily="18" charset="0"/>
                          <a:cs typeface="AdvGulliv-R"/>
                        </a:rPr>
                        <a:t>Indicative of cirrhosis</a:t>
                      </a:r>
                      <a:endParaRPr lang="en-GB" sz="1800" kern="1200" dirty="0">
                        <a:solidFill>
                          <a:schemeClr val="dk1"/>
                        </a:solidFill>
                        <a:effectLst/>
                        <a:latin typeface="+mn-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576330625"/>
                  </a:ext>
                </a:extLst>
              </a:tr>
              <a:tr h="272438">
                <a:tc>
                  <a:txBody>
                    <a:bodyPr/>
                    <a:lstStyle/>
                    <a:p>
                      <a:pPr>
                        <a:lnSpc>
                          <a:spcPct val="125000"/>
                        </a:lnSpc>
                        <a:spcBef>
                          <a:spcPts val="300"/>
                        </a:spcBef>
                        <a:spcAft>
                          <a:spcPts val="0"/>
                        </a:spcAft>
                      </a:pPr>
                      <a:r>
                        <a:rPr lang="en-GB" sz="1400" dirty="0">
                          <a:effectLst/>
                          <a:latin typeface="+mj-lt"/>
                          <a:ea typeface="Times New Roman" panose="02020603050405020304" pitchFamily="18" charset="0"/>
                          <a:cs typeface="AdvGulliv-R"/>
                        </a:rPr>
                        <a:t>INR </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lnSpc>
                          <a:spcPct val="125000"/>
                        </a:lnSpc>
                        <a:spcBef>
                          <a:spcPts val="300"/>
                        </a:spcBef>
                        <a:spcAft>
                          <a:spcPts val="0"/>
                        </a:spcAft>
                      </a:pPr>
                      <a:r>
                        <a:rPr lang="en-GB" sz="1200" kern="1200" dirty="0">
                          <a:solidFill>
                            <a:schemeClr val="dk1"/>
                          </a:solidFill>
                          <a:effectLst/>
                          <a:latin typeface="+mn-lt"/>
                          <a:ea typeface="Times New Roman" panose="02020603050405020304" pitchFamily="18" charset="0"/>
                          <a:cs typeface="AdvP4C4E74"/>
                          <a:sym typeface="Wingdings" panose="05000000000000000000" pitchFamily="2" charset="2"/>
                        </a:rPr>
                        <a:t></a:t>
                      </a:r>
                      <a:endParaRPr lang="en-GB" sz="18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l" defTabSz="914400" rtl="0" eaLnBrk="1" fontAlgn="auto" latinLnBrk="0" hangingPunct="1">
                        <a:lnSpc>
                          <a:spcPct val="125000"/>
                        </a:lnSpc>
                        <a:spcBef>
                          <a:spcPts val="300"/>
                        </a:spcBef>
                        <a:spcAft>
                          <a:spcPts val="0"/>
                        </a:spcAft>
                        <a:buClrTx/>
                        <a:buSzTx/>
                        <a:buFontTx/>
                        <a:buNone/>
                        <a:tabLst/>
                        <a:defRPr/>
                      </a:pPr>
                      <a:r>
                        <a:rPr lang="en-GB" sz="1200" kern="1200" dirty="0">
                          <a:solidFill>
                            <a:schemeClr val="dk1"/>
                          </a:solidFill>
                          <a:effectLst/>
                          <a:latin typeface="+mn-lt"/>
                          <a:ea typeface="Times New Roman" panose="02020603050405020304" pitchFamily="18" charset="0"/>
                          <a:cs typeface="AdvGulliv-R"/>
                        </a:rPr>
                        <a:t>Indicative of cirrhosis</a:t>
                      </a:r>
                      <a:endParaRPr lang="en-GB" sz="1800" kern="1200" dirty="0">
                        <a:solidFill>
                          <a:schemeClr val="dk1"/>
                        </a:solidFill>
                        <a:effectLst/>
                        <a:latin typeface="+mn-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832457374"/>
                  </a:ext>
                </a:extLst>
              </a:tr>
              <a:tr h="272438">
                <a:tc>
                  <a:txBody>
                    <a:bodyPr/>
                    <a:lstStyle/>
                    <a:p>
                      <a:pPr>
                        <a:lnSpc>
                          <a:spcPct val="125000"/>
                        </a:lnSpc>
                        <a:spcBef>
                          <a:spcPts val="300"/>
                        </a:spcBef>
                        <a:spcAft>
                          <a:spcPts val="0"/>
                        </a:spcAft>
                      </a:pPr>
                      <a:r>
                        <a:rPr lang="en-GB" sz="1400" dirty="0">
                          <a:effectLst/>
                          <a:latin typeface="+mj-lt"/>
                          <a:ea typeface="Times New Roman" panose="02020603050405020304" pitchFamily="18" charset="0"/>
                          <a:cs typeface="AdvGulliv-R"/>
                        </a:rPr>
                        <a:t>Albumin </a:t>
                      </a:r>
                      <a:endParaRPr lang="en-GB" sz="20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lnSpc>
                          <a:spcPct val="125000"/>
                        </a:lnSpc>
                        <a:spcBef>
                          <a:spcPts val="300"/>
                        </a:spcBef>
                        <a:spcAft>
                          <a:spcPts val="0"/>
                        </a:spcAft>
                      </a:pPr>
                      <a:r>
                        <a:rPr lang="en-GB" sz="1200" dirty="0">
                          <a:effectLst/>
                          <a:latin typeface="+mj-lt"/>
                          <a:ea typeface="Times New Roman" panose="02020603050405020304" pitchFamily="18" charset="0"/>
                          <a:cs typeface="AdvPi2"/>
                          <a:sym typeface="Wingdings" panose="05000000000000000000" pitchFamily="2" charset="2"/>
                        </a:rPr>
                        <a:t></a:t>
                      </a:r>
                      <a:r>
                        <a:rPr lang="en-GB" sz="1200" dirty="0">
                          <a:effectLst/>
                          <a:latin typeface="+mj-lt"/>
                          <a:ea typeface="Times New Roman" panose="02020603050405020304" pitchFamily="18" charset="0"/>
                          <a:cs typeface="AdvPi2"/>
                        </a:rPr>
                        <a:t> </a:t>
                      </a:r>
                      <a:endParaRPr lang="en-GB" sz="1800" dirty="0">
                        <a:effectLst/>
                        <a:latin typeface="+mj-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l" defTabSz="914400" rtl="0" eaLnBrk="1" fontAlgn="auto" latinLnBrk="0" hangingPunct="1">
                        <a:lnSpc>
                          <a:spcPct val="125000"/>
                        </a:lnSpc>
                        <a:spcBef>
                          <a:spcPts val="300"/>
                        </a:spcBef>
                        <a:spcAft>
                          <a:spcPts val="0"/>
                        </a:spcAft>
                        <a:buClrTx/>
                        <a:buSzTx/>
                        <a:buFontTx/>
                        <a:buNone/>
                        <a:tabLst/>
                        <a:defRPr/>
                      </a:pPr>
                      <a:r>
                        <a:rPr lang="en-GB" sz="1200" kern="1200" dirty="0">
                          <a:solidFill>
                            <a:schemeClr val="dk1"/>
                          </a:solidFill>
                          <a:effectLst/>
                          <a:latin typeface="+mn-lt"/>
                          <a:ea typeface="Times New Roman" panose="02020603050405020304" pitchFamily="18" charset="0"/>
                          <a:cs typeface="AdvGulliv-R"/>
                        </a:rPr>
                        <a:t>Indicative of cirrhosis</a:t>
                      </a:r>
                      <a:endParaRPr lang="en-GB" sz="1800" kern="1200" dirty="0">
                        <a:solidFill>
                          <a:schemeClr val="dk1"/>
                        </a:solidFill>
                        <a:effectLst/>
                        <a:latin typeface="+mn-lt"/>
                        <a:ea typeface="Times New Roman" panose="02020603050405020304" pitchFamily="18" charset="0"/>
                        <a:cs typeface="Times New Roman" panose="02020603050405020304" pitchFamily="18" charset="0"/>
                      </a:endParaRP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189259697"/>
                  </a:ext>
                </a:extLst>
              </a:tr>
            </a:tbl>
          </a:graphicData>
        </a:graphic>
      </p:graphicFrame>
      <p:pic>
        <p:nvPicPr>
          <p:cNvPr id="7" name="Picture 6">
            <a:hlinkClick r:id="rId3" action="ppaction://hlinksldjump"/>
            <a:extLst>
              <a:ext uri="{FF2B5EF4-FFF2-40B4-BE49-F238E27FC236}">
                <a16:creationId xmlns:a16="http://schemas.microsoft.com/office/drawing/2014/main" id="{2B3B1F97-6AE0-4E3F-B55C-28002FFC3D03}"/>
              </a:ext>
            </a:extLst>
          </p:cNvPr>
          <p:cNvPicPr>
            <a:picLocks noChangeAspect="1"/>
          </p:cNvPicPr>
          <p:nvPr/>
        </p:nvPicPr>
        <p:blipFill rotWithShape="1">
          <a:blip r:embed="rId4" cstate="screen">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880" y="442233"/>
            <a:ext cx="381237" cy="377560"/>
          </a:xfrm>
          <a:prstGeom prst="rect">
            <a:avLst/>
          </a:prstGeom>
        </p:spPr>
      </p:pic>
    </p:spTree>
    <p:extLst>
      <p:ext uri="{BB962C8B-B14F-4D97-AF65-F5344CB8AC3E}">
        <p14:creationId xmlns:p14="http://schemas.microsoft.com/office/powerpoint/2010/main" val="27766401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89A64-7B8D-4907-9521-0CA318C2EFB3}"/>
              </a:ext>
            </a:extLst>
          </p:cNvPr>
          <p:cNvSpPr>
            <a:spLocks noGrp="1"/>
          </p:cNvSpPr>
          <p:nvPr>
            <p:ph type="title"/>
          </p:nvPr>
        </p:nvSpPr>
        <p:spPr/>
        <p:txBody>
          <a:bodyPr/>
          <a:lstStyle/>
          <a:p>
            <a:r>
              <a:rPr lang="en-US"/>
              <a:t>Histopathological features of PBC</a:t>
            </a:r>
            <a:endParaRPr lang="en-GB" dirty="0"/>
          </a:p>
        </p:txBody>
      </p:sp>
      <p:sp>
        <p:nvSpPr>
          <p:cNvPr id="3" name="Text Placeholder 2">
            <a:extLst>
              <a:ext uri="{FF2B5EF4-FFF2-40B4-BE49-F238E27FC236}">
                <a16:creationId xmlns:a16="http://schemas.microsoft.com/office/drawing/2014/main" id="{C475BF0F-5993-4E21-AD84-262563751117}"/>
              </a:ext>
            </a:extLst>
          </p:cNvPr>
          <p:cNvSpPr>
            <a:spLocks noGrp="1"/>
          </p:cNvSpPr>
          <p:nvPr>
            <p:ph type="body" sz="quarter" idx="10"/>
          </p:nvPr>
        </p:nvSpPr>
        <p:spPr/>
        <p:txBody>
          <a:bodyPr/>
          <a:lstStyle/>
          <a:p>
            <a:r>
              <a:rPr lang="en-GB" dirty="0"/>
              <a:t>EASL CPG PBC. J </a:t>
            </a:r>
            <a:r>
              <a:rPr lang="en-GB" dirty="0" err="1"/>
              <a:t>Hepatol</a:t>
            </a:r>
            <a:r>
              <a:rPr lang="en-GB" dirty="0"/>
              <a:t> 2017;67:145–72</a:t>
            </a:r>
          </a:p>
        </p:txBody>
      </p:sp>
      <p:sp>
        <p:nvSpPr>
          <p:cNvPr id="4" name="Content Placeholder 3">
            <a:extLst>
              <a:ext uri="{FF2B5EF4-FFF2-40B4-BE49-F238E27FC236}">
                <a16:creationId xmlns:a16="http://schemas.microsoft.com/office/drawing/2014/main" id="{7CC3323A-152F-47F4-9BBD-CE056723FD00}"/>
              </a:ext>
            </a:extLst>
          </p:cNvPr>
          <p:cNvSpPr>
            <a:spLocks noGrp="1"/>
          </p:cNvSpPr>
          <p:nvPr>
            <p:ph sz="half" idx="1"/>
          </p:nvPr>
        </p:nvSpPr>
        <p:spPr/>
        <p:txBody>
          <a:bodyPr/>
          <a:lstStyle/>
          <a:p>
            <a:r>
              <a:rPr lang="en-GB" dirty="0"/>
              <a:t>Liver biopsy is not generally required to diagnose PBC</a:t>
            </a:r>
          </a:p>
          <a:p>
            <a:pPr lvl="1"/>
            <a:r>
              <a:rPr lang="en-GB" dirty="0"/>
              <a:t>Essential when:</a:t>
            </a:r>
          </a:p>
          <a:p>
            <a:pPr lvl="2"/>
            <a:r>
              <a:rPr lang="en-GB" dirty="0"/>
              <a:t>PBC-specific antibodies are absent</a:t>
            </a:r>
          </a:p>
          <a:p>
            <a:pPr lvl="2"/>
            <a:r>
              <a:rPr lang="en-GB" dirty="0"/>
              <a:t>Co-existent AIH or NASH is suspected</a:t>
            </a:r>
          </a:p>
          <a:p>
            <a:pPr lvl="2"/>
            <a:r>
              <a:rPr lang="en-GB" dirty="0"/>
              <a:t>With other systemic/extrahepatic co-morbidities </a:t>
            </a:r>
            <a:endParaRPr lang="en-US" dirty="0"/>
          </a:p>
          <a:p>
            <a:endParaRPr lang="en-GB" dirty="0"/>
          </a:p>
        </p:txBody>
      </p:sp>
      <p:pic>
        <p:nvPicPr>
          <p:cNvPr id="5" name="Picture 4">
            <a:extLst>
              <a:ext uri="{FF2B5EF4-FFF2-40B4-BE49-F238E27FC236}">
                <a16:creationId xmlns:a16="http://schemas.microsoft.com/office/drawing/2014/main" id="{F20B1A91-B548-47E4-9C73-0027ADCEB50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4837" y="2993489"/>
            <a:ext cx="10982325" cy="2064885"/>
          </a:xfrm>
          <a:prstGeom prst="rect">
            <a:avLst/>
          </a:prstGeom>
          <a:ln>
            <a:solidFill>
              <a:schemeClr val="tx2"/>
            </a:solidFill>
          </a:ln>
        </p:spPr>
      </p:pic>
      <p:graphicFrame>
        <p:nvGraphicFramePr>
          <p:cNvPr id="6" name="Table 5">
            <a:extLst>
              <a:ext uri="{FF2B5EF4-FFF2-40B4-BE49-F238E27FC236}">
                <a16:creationId xmlns:a16="http://schemas.microsoft.com/office/drawing/2014/main" id="{F9889FCF-9DB6-462C-BC72-204BB5F4E958}"/>
              </a:ext>
            </a:extLst>
          </p:cNvPr>
          <p:cNvGraphicFramePr>
            <a:graphicFrameLocks noGrp="1"/>
          </p:cNvGraphicFramePr>
          <p:nvPr>
            <p:extLst>
              <p:ext uri="{D42A27DB-BD31-4B8C-83A1-F6EECF244321}">
                <p14:modId xmlns:p14="http://schemas.microsoft.com/office/powerpoint/2010/main" val="989045250"/>
              </p:ext>
            </p:extLst>
          </p:nvPr>
        </p:nvGraphicFramePr>
        <p:xfrm>
          <a:off x="604838" y="5162565"/>
          <a:ext cx="10982324" cy="559680"/>
        </p:xfrm>
        <a:graphic>
          <a:graphicData uri="http://schemas.openxmlformats.org/drawingml/2006/table">
            <a:tbl>
              <a:tblPr firstRow="1" bandRow="1">
                <a:tableStyleId>{5940675A-B579-460E-94D1-54222C63F5DA}</a:tableStyleId>
              </a:tblPr>
              <a:tblGrid>
                <a:gridCol w="2746030">
                  <a:extLst>
                    <a:ext uri="{9D8B030D-6E8A-4147-A177-3AD203B41FA5}">
                      <a16:colId xmlns:a16="http://schemas.microsoft.com/office/drawing/2014/main" val="1786312200"/>
                    </a:ext>
                  </a:extLst>
                </a:gridCol>
                <a:gridCol w="2746030">
                  <a:extLst>
                    <a:ext uri="{9D8B030D-6E8A-4147-A177-3AD203B41FA5}">
                      <a16:colId xmlns:a16="http://schemas.microsoft.com/office/drawing/2014/main" val="182164026"/>
                    </a:ext>
                  </a:extLst>
                </a:gridCol>
                <a:gridCol w="2746030">
                  <a:extLst>
                    <a:ext uri="{9D8B030D-6E8A-4147-A177-3AD203B41FA5}">
                      <a16:colId xmlns:a16="http://schemas.microsoft.com/office/drawing/2014/main" val="3605770359"/>
                    </a:ext>
                  </a:extLst>
                </a:gridCol>
                <a:gridCol w="2744234">
                  <a:extLst>
                    <a:ext uri="{9D8B030D-6E8A-4147-A177-3AD203B41FA5}">
                      <a16:colId xmlns:a16="http://schemas.microsoft.com/office/drawing/2014/main" val="902619766"/>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t>Lymphocytic cholangitis </a:t>
                      </a:r>
                    </a:p>
                  </a:txBody>
                  <a:tcPr marL="36000" marR="36000" marT="36000" marB="36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600" b="0" kern="1200" dirty="0">
                          <a:solidFill>
                            <a:schemeClr val="tx1"/>
                          </a:solidFill>
                          <a:latin typeface="+mn-lt"/>
                          <a:ea typeface="+mn-ea"/>
                          <a:cs typeface="+mn-cs"/>
                        </a:rPr>
                        <a:t>Bile duct loss and </a:t>
                      </a:r>
                      <a:r>
                        <a:rPr lang="en-GB" sz="1600" b="0" kern="1200" dirty="0" err="1">
                          <a:solidFill>
                            <a:schemeClr val="tx1"/>
                          </a:solidFill>
                          <a:latin typeface="+mn-lt"/>
                          <a:ea typeface="+mn-ea"/>
                          <a:cs typeface="+mn-cs"/>
                        </a:rPr>
                        <a:t>ductular</a:t>
                      </a:r>
                      <a:r>
                        <a:rPr lang="en-GB" sz="1600" b="0" kern="1200" dirty="0">
                          <a:solidFill>
                            <a:schemeClr val="tx1"/>
                          </a:solidFill>
                          <a:latin typeface="+mn-lt"/>
                          <a:ea typeface="+mn-ea"/>
                          <a:cs typeface="+mn-cs"/>
                        </a:rPr>
                        <a:t> reaction</a:t>
                      </a:r>
                    </a:p>
                  </a:txBody>
                  <a:tcPr marL="36000" marR="36000" marT="36000" marB="36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600" b="0" kern="1200" dirty="0">
                          <a:solidFill>
                            <a:schemeClr val="tx1"/>
                          </a:solidFill>
                          <a:latin typeface="+mn-lt"/>
                          <a:ea typeface="+mn-ea"/>
                          <a:cs typeface="+mn-cs"/>
                        </a:rPr>
                        <a:t>Interface hepatitis</a:t>
                      </a:r>
                      <a:br>
                        <a:rPr lang="en-GB" sz="1600" b="0" kern="1200" dirty="0">
                          <a:solidFill>
                            <a:schemeClr val="tx1"/>
                          </a:solidFill>
                          <a:latin typeface="+mn-lt"/>
                          <a:ea typeface="+mn-ea"/>
                          <a:cs typeface="+mn-cs"/>
                        </a:rPr>
                      </a:br>
                      <a:r>
                        <a:rPr lang="en-GB" sz="1600" b="0" kern="1200" dirty="0">
                          <a:solidFill>
                            <a:schemeClr val="tx1"/>
                          </a:solidFill>
                          <a:latin typeface="+mn-lt"/>
                          <a:ea typeface="+mn-ea"/>
                          <a:cs typeface="+mn-cs"/>
                        </a:rPr>
                        <a:t> </a:t>
                      </a:r>
                      <a:endParaRPr lang="en-US" sz="1600" b="0" dirty="0"/>
                    </a:p>
                  </a:txBody>
                  <a:tcPr marL="36000" marR="36000" marT="36000" marB="36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b="0" kern="1200" dirty="0">
                          <a:solidFill>
                            <a:schemeClr val="tx1"/>
                          </a:solidFill>
                          <a:latin typeface="+mn-lt"/>
                          <a:ea typeface="+mn-ea"/>
                          <a:cs typeface="+mn-cs"/>
                        </a:rPr>
                        <a:t>Cirrhosis</a:t>
                      </a:r>
                      <a:br>
                        <a:rPr lang="en-US" sz="1600" b="0" kern="1200" dirty="0">
                          <a:solidFill>
                            <a:schemeClr val="tx1"/>
                          </a:solidFill>
                          <a:latin typeface="+mn-lt"/>
                          <a:ea typeface="+mn-ea"/>
                          <a:cs typeface="+mn-cs"/>
                        </a:rPr>
                      </a:br>
                      <a:endParaRPr lang="en-US" sz="1600" b="0" dirty="0"/>
                    </a:p>
                  </a:txBody>
                  <a:tcPr marL="36000" marR="36000" marT="36000" marB="36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67733877"/>
                  </a:ext>
                </a:extLst>
              </a:tr>
            </a:tbl>
          </a:graphicData>
        </a:graphic>
      </p:graphicFrame>
      <p:pic>
        <p:nvPicPr>
          <p:cNvPr id="8" name="Picture 7">
            <a:hlinkClick r:id="rId4" action="ppaction://hlinksldjump"/>
            <a:extLst>
              <a:ext uri="{FF2B5EF4-FFF2-40B4-BE49-F238E27FC236}">
                <a16:creationId xmlns:a16="http://schemas.microsoft.com/office/drawing/2014/main" id="{F3027EC3-4535-4FFA-9FFB-6FD4FC332E51}"/>
              </a:ext>
            </a:extLst>
          </p:cNvPr>
          <p:cNvPicPr>
            <a:picLocks noChangeAspect="1"/>
          </p:cNvPicPr>
          <p:nvPr/>
        </p:nvPicPr>
        <p:blipFill rotWithShape="1">
          <a:blip r:embed="rId5" cstate="screen">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880" y="442233"/>
            <a:ext cx="381237" cy="377560"/>
          </a:xfrm>
          <a:prstGeom prst="rect">
            <a:avLst/>
          </a:prstGeom>
        </p:spPr>
      </p:pic>
    </p:spTree>
    <p:extLst>
      <p:ext uri="{BB962C8B-B14F-4D97-AF65-F5344CB8AC3E}">
        <p14:creationId xmlns:p14="http://schemas.microsoft.com/office/powerpoint/2010/main" val="277412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About these slides</a:t>
            </a:r>
          </a:p>
        </p:txBody>
      </p:sp>
      <p:sp>
        <p:nvSpPr>
          <p:cNvPr id="4" name="Text Placeholder 3">
            <a:extLst>
              <a:ext uri="{FF2B5EF4-FFF2-40B4-BE49-F238E27FC236}">
                <a16:creationId xmlns:a16="http://schemas.microsoft.com/office/drawing/2014/main" id="{782473CA-A305-49D0-83B2-3675B3282E88}"/>
              </a:ext>
            </a:extLst>
          </p:cNvPr>
          <p:cNvSpPr>
            <a:spLocks noGrp="1"/>
          </p:cNvSpPr>
          <p:nvPr>
            <p:ph type="body" sz="quarter" idx="10"/>
          </p:nvPr>
        </p:nvSpPr>
        <p:spPr/>
        <p:txBody>
          <a:bodyPr/>
          <a:lstStyle/>
          <a:p>
            <a:endParaRPr lang="en-GB"/>
          </a:p>
        </p:txBody>
      </p:sp>
      <p:sp>
        <p:nvSpPr>
          <p:cNvPr id="3" name="Content Placeholder 2"/>
          <p:cNvSpPr>
            <a:spLocks noGrp="1"/>
          </p:cNvSpPr>
          <p:nvPr>
            <p:ph sz="half" idx="1"/>
          </p:nvPr>
        </p:nvSpPr>
        <p:spPr/>
        <p:txBody>
          <a:bodyPr>
            <a:normAutofit/>
          </a:bodyPr>
          <a:lstStyle/>
          <a:p>
            <a:pPr lvl="0"/>
            <a:r>
              <a:rPr lang="it-IT" dirty="0"/>
              <a:t>These slides give a comprehensive overview of the EASL clinical practice guidelines on the management of primary biliary cholangitis</a:t>
            </a:r>
          </a:p>
          <a:p>
            <a:endParaRPr lang="en-GB" dirty="0"/>
          </a:p>
          <a:p>
            <a:r>
              <a:rPr lang="en-GB" dirty="0"/>
              <a:t>The guidelines were published in full in the July 2017 issue of the Journal of Hepatology</a:t>
            </a:r>
          </a:p>
          <a:p>
            <a:pPr lvl="1"/>
            <a:r>
              <a:rPr lang="en-GB" dirty="0"/>
              <a:t>The full publication can be downloaded from the </a:t>
            </a:r>
            <a:r>
              <a:rPr lang="en-GB" dirty="0">
                <a:hlinkClick r:id="rId2"/>
              </a:rPr>
              <a:t>Clinical Practice Guidelines </a:t>
            </a:r>
            <a:r>
              <a:rPr lang="en-GB" dirty="0"/>
              <a:t>section of the EASL website</a:t>
            </a:r>
          </a:p>
          <a:p>
            <a:pPr lvl="1"/>
            <a:r>
              <a:rPr lang="en-GB" dirty="0"/>
              <a:t>Please cite the published article as: EASL Clinical Practice Guidelines: </a:t>
            </a:r>
            <a:br>
              <a:rPr lang="en-GB" dirty="0"/>
            </a:br>
            <a:r>
              <a:rPr lang="en-GB" dirty="0"/>
              <a:t>The diagnosis and management of patients with primary biliary cholangitis. J </a:t>
            </a:r>
            <a:r>
              <a:rPr lang="en-GB" dirty="0" err="1"/>
              <a:t>Hepatol</a:t>
            </a:r>
            <a:r>
              <a:rPr lang="en-GB" dirty="0"/>
              <a:t> 2017;67:145–72</a:t>
            </a:r>
          </a:p>
          <a:p>
            <a:pPr lvl="1"/>
            <a:endParaRPr lang="en-GB" dirty="0"/>
          </a:p>
          <a:p>
            <a:r>
              <a:rPr lang="en-US" altLang="en-US" dirty="0"/>
              <a:t>Please feel free to use, adapt, and share these slides for your own personal use; however, please acknowledge EASL as the source</a:t>
            </a:r>
          </a:p>
        </p:txBody>
      </p:sp>
    </p:spTree>
    <p:extLst>
      <p:ext uri="{BB962C8B-B14F-4D97-AF65-F5344CB8AC3E}">
        <p14:creationId xmlns:p14="http://schemas.microsoft.com/office/powerpoint/2010/main" val="30050951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a:extLst>
              <a:ext uri="{FF2B5EF4-FFF2-40B4-BE49-F238E27FC236}">
                <a16:creationId xmlns:a16="http://schemas.microsoft.com/office/drawing/2014/main" id="{21D8DEA3-E75B-427D-9015-78451B3F9FB2}"/>
              </a:ext>
            </a:extLst>
          </p:cNvPr>
          <p:cNvGraphicFramePr>
            <a:graphicFrameLocks noGrp="1"/>
          </p:cNvGraphicFramePr>
          <p:nvPr>
            <p:extLst>
              <p:ext uri="{D42A27DB-BD31-4B8C-83A1-F6EECF244321}">
                <p14:modId xmlns:p14="http://schemas.microsoft.com/office/powerpoint/2010/main" val="235618848"/>
              </p:ext>
            </p:extLst>
          </p:nvPr>
        </p:nvGraphicFramePr>
        <p:xfrm>
          <a:off x="604838" y="5162565"/>
          <a:ext cx="10982324" cy="559680"/>
        </p:xfrm>
        <a:graphic>
          <a:graphicData uri="http://schemas.openxmlformats.org/drawingml/2006/table">
            <a:tbl>
              <a:tblPr firstRow="1" bandRow="1">
                <a:tableStyleId>{5940675A-B579-460E-94D1-54222C63F5DA}</a:tableStyleId>
              </a:tblPr>
              <a:tblGrid>
                <a:gridCol w="2746030">
                  <a:extLst>
                    <a:ext uri="{9D8B030D-6E8A-4147-A177-3AD203B41FA5}">
                      <a16:colId xmlns:a16="http://schemas.microsoft.com/office/drawing/2014/main" val="1786312200"/>
                    </a:ext>
                  </a:extLst>
                </a:gridCol>
                <a:gridCol w="2746030">
                  <a:extLst>
                    <a:ext uri="{9D8B030D-6E8A-4147-A177-3AD203B41FA5}">
                      <a16:colId xmlns:a16="http://schemas.microsoft.com/office/drawing/2014/main" val="182164026"/>
                    </a:ext>
                  </a:extLst>
                </a:gridCol>
                <a:gridCol w="2746030">
                  <a:extLst>
                    <a:ext uri="{9D8B030D-6E8A-4147-A177-3AD203B41FA5}">
                      <a16:colId xmlns:a16="http://schemas.microsoft.com/office/drawing/2014/main" val="3605770359"/>
                    </a:ext>
                  </a:extLst>
                </a:gridCol>
                <a:gridCol w="2744234">
                  <a:extLst>
                    <a:ext uri="{9D8B030D-6E8A-4147-A177-3AD203B41FA5}">
                      <a16:colId xmlns:a16="http://schemas.microsoft.com/office/drawing/2014/main" val="902619766"/>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srgbClr val="EB5F17"/>
                          </a:solidFill>
                        </a:rPr>
                        <a:t>Lymphocytic cholangitis </a:t>
                      </a:r>
                    </a:p>
                  </a:txBody>
                  <a:tcPr marL="36000" marR="36000" marT="36000" marB="36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600" b="0" kern="1200" dirty="0">
                          <a:solidFill>
                            <a:schemeClr val="tx1"/>
                          </a:solidFill>
                          <a:latin typeface="+mn-lt"/>
                          <a:ea typeface="+mn-ea"/>
                          <a:cs typeface="+mn-cs"/>
                        </a:rPr>
                        <a:t>Bile duct loss and </a:t>
                      </a:r>
                      <a:r>
                        <a:rPr lang="en-GB" sz="1600" b="0" kern="1200" dirty="0" err="1">
                          <a:solidFill>
                            <a:schemeClr val="tx1"/>
                          </a:solidFill>
                          <a:latin typeface="+mn-lt"/>
                          <a:ea typeface="+mn-ea"/>
                          <a:cs typeface="+mn-cs"/>
                        </a:rPr>
                        <a:t>ductular</a:t>
                      </a:r>
                      <a:r>
                        <a:rPr lang="en-GB" sz="1600" b="0" kern="1200" dirty="0">
                          <a:solidFill>
                            <a:schemeClr val="tx1"/>
                          </a:solidFill>
                          <a:latin typeface="+mn-lt"/>
                          <a:ea typeface="+mn-ea"/>
                          <a:cs typeface="+mn-cs"/>
                        </a:rPr>
                        <a:t> reaction</a:t>
                      </a:r>
                    </a:p>
                  </a:txBody>
                  <a:tcPr marL="36000" marR="36000" marT="36000" marB="36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600" b="0" kern="1200" dirty="0">
                          <a:solidFill>
                            <a:schemeClr val="tx1"/>
                          </a:solidFill>
                          <a:latin typeface="+mn-lt"/>
                          <a:ea typeface="+mn-ea"/>
                          <a:cs typeface="+mn-cs"/>
                        </a:rPr>
                        <a:t>Interface hepatitis</a:t>
                      </a:r>
                      <a:br>
                        <a:rPr lang="en-GB" sz="1600" b="0" kern="1200" dirty="0">
                          <a:solidFill>
                            <a:schemeClr val="tx1"/>
                          </a:solidFill>
                          <a:latin typeface="+mn-lt"/>
                          <a:ea typeface="+mn-ea"/>
                          <a:cs typeface="+mn-cs"/>
                        </a:rPr>
                      </a:br>
                      <a:r>
                        <a:rPr lang="en-GB" sz="1600" b="0" kern="1200" dirty="0">
                          <a:solidFill>
                            <a:schemeClr val="tx1"/>
                          </a:solidFill>
                          <a:latin typeface="+mn-lt"/>
                          <a:ea typeface="+mn-ea"/>
                          <a:cs typeface="+mn-cs"/>
                        </a:rPr>
                        <a:t> </a:t>
                      </a:r>
                      <a:endParaRPr lang="en-US" sz="1600" b="0" dirty="0"/>
                    </a:p>
                  </a:txBody>
                  <a:tcPr marL="36000" marR="36000" marT="36000" marB="36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b="0" kern="1200" dirty="0">
                          <a:solidFill>
                            <a:schemeClr val="tx1"/>
                          </a:solidFill>
                          <a:latin typeface="+mn-lt"/>
                          <a:ea typeface="+mn-ea"/>
                          <a:cs typeface="+mn-cs"/>
                        </a:rPr>
                        <a:t>Cirrhosis</a:t>
                      </a:r>
                      <a:br>
                        <a:rPr lang="en-US" sz="1600" b="0" kern="1200" dirty="0">
                          <a:solidFill>
                            <a:schemeClr val="tx1"/>
                          </a:solidFill>
                          <a:latin typeface="+mn-lt"/>
                          <a:ea typeface="+mn-ea"/>
                          <a:cs typeface="+mn-cs"/>
                        </a:rPr>
                      </a:br>
                      <a:endParaRPr lang="en-US" sz="1600" b="0" dirty="0"/>
                    </a:p>
                  </a:txBody>
                  <a:tcPr marL="36000" marR="36000" marT="36000" marB="36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67733877"/>
                  </a:ext>
                </a:extLst>
              </a:tr>
            </a:tbl>
          </a:graphicData>
        </a:graphic>
      </p:graphicFrame>
      <p:sp>
        <p:nvSpPr>
          <p:cNvPr id="2" name="Title 1">
            <a:extLst>
              <a:ext uri="{FF2B5EF4-FFF2-40B4-BE49-F238E27FC236}">
                <a16:creationId xmlns:a16="http://schemas.microsoft.com/office/drawing/2014/main" id="{C0589A64-7B8D-4907-9521-0CA318C2EFB3}"/>
              </a:ext>
            </a:extLst>
          </p:cNvPr>
          <p:cNvSpPr>
            <a:spLocks noGrp="1"/>
          </p:cNvSpPr>
          <p:nvPr>
            <p:ph type="title"/>
          </p:nvPr>
        </p:nvSpPr>
        <p:spPr/>
        <p:txBody>
          <a:bodyPr/>
          <a:lstStyle/>
          <a:p>
            <a:r>
              <a:rPr lang="en-US"/>
              <a:t>Histopathological features of PBC</a:t>
            </a:r>
            <a:endParaRPr lang="en-GB" dirty="0"/>
          </a:p>
        </p:txBody>
      </p:sp>
      <p:sp>
        <p:nvSpPr>
          <p:cNvPr id="3" name="Text Placeholder 2">
            <a:extLst>
              <a:ext uri="{FF2B5EF4-FFF2-40B4-BE49-F238E27FC236}">
                <a16:creationId xmlns:a16="http://schemas.microsoft.com/office/drawing/2014/main" id="{C475BF0F-5993-4E21-AD84-262563751117}"/>
              </a:ext>
            </a:extLst>
          </p:cNvPr>
          <p:cNvSpPr>
            <a:spLocks noGrp="1"/>
          </p:cNvSpPr>
          <p:nvPr>
            <p:ph type="body" sz="quarter" idx="10"/>
          </p:nvPr>
        </p:nvSpPr>
        <p:spPr/>
        <p:txBody>
          <a:bodyPr/>
          <a:lstStyle/>
          <a:p>
            <a:r>
              <a:rPr lang="en-GB" dirty="0"/>
              <a:t>*Haematoxylin and eosin stain</a:t>
            </a:r>
            <a:endParaRPr lang="en-US" dirty="0"/>
          </a:p>
          <a:p>
            <a:r>
              <a:rPr lang="en-GB" dirty="0"/>
              <a:t>EASL CPG PBC. J </a:t>
            </a:r>
            <a:r>
              <a:rPr lang="en-GB" dirty="0" err="1"/>
              <a:t>Hepatol</a:t>
            </a:r>
            <a:r>
              <a:rPr lang="en-GB" dirty="0"/>
              <a:t> 2017;67:145–72</a:t>
            </a:r>
          </a:p>
        </p:txBody>
      </p:sp>
      <p:sp>
        <p:nvSpPr>
          <p:cNvPr id="4" name="Content Placeholder 3">
            <a:extLst>
              <a:ext uri="{FF2B5EF4-FFF2-40B4-BE49-F238E27FC236}">
                <a16:creationId xmlns:a16="http://schemas.microsoft.com/office/drawing/2014/main" id="{7CC3323A-152F-47F4-9BBD-CE056723FD00}"/>
              </a:ext>
            </a:extLst>
          </p:cNvPr>
          <p:cNvSpPr>
            <a:spLocks noGrp="1"/>
          </p:cNvSpPr>
          <p:nvPr>
            <p:ph sz="half" idx="1"/>
          </p:nvPr>
        </p:nvSpPr>
        <p:spPr/>
        <p:txBody>
          <a:bodyPr/>
          <a:lstStyle/>
          <a:p>
            <a:r>
              <a:rPr lang="en-GB" dirty="0"/>
              <a:t>Liver biopsy is not generally required to diagnose PBC</a:t>
            </a:r>
          </a:p>
          <a:p>
            <a:pPr lvl="1"/>
            <a:r>
              <a:rPr lang="en-GB" dirty="0"/>
              <a:t>Essential when:</a:t>
            </a:r>
          </a:p>
          <a:p>
            <a:pPr lvl="2"/>
            <a:r>
              <a:rPr lang="en-GB" dirty="0"/>
              <a:t>PBC-specific antibodies are absent</a:t>
            </a:r>
          </a:p>
          <a:p>
            <a:pPr lvl="2"/>
            <a:r>
              <a:rPr lang="en-GB" dirty="0"/>
              <a:t>Co-existent AIH or NASH is suspected</a:t>
            </a:r>
          </a:p>
          <a:p>
            <a:pPr lvl="2"/>
            <a:r>
              <a:rPr lang="en-GB" dirty="0"/>
              <a:t>With other systemic/extrahepatic co-morbidities </a:t>
            </a:r>
            <a:endParaRPr lang="en-US" dirty="0"/>
          </a:p>
          <a:p>
            <a:endParaRPr lang="en-GB" dirty="0"/>
          </a:p>
        </p:txBody>
      </p:sp>
      <p:sp>
        <p:nvSpPr>
          <p:cNvPr id="8" name="TextBox 7"/>
          <p:cNvSpPr txBox="1"/>
          <p:nvPr/>
        </p:nvSpPr>
        <p:spPr>
          <a:xfrm>
            <a:off x="604836" y="5806011"/>
            <a:ext cx="9427601" cy="307777"/>
          </a:xfrm>
          <a:prstGeom prst="rect">
            <a:avLst/>
          </a:prstGeom>
          <a:noFill/>
          <a:ln>
            <a:solidFill>
              <a:srgbClr val="EB5F17"/>
            </a:solidFill>
          </a:ln>
        </p:spPr>
        <p:txBody>
          <a:bodyPr wrap="square" rtlCol="0">
            <a:spAutoFit/>
          </a:bodyPr>
          <a:lstStyle/>
          <a:p>
            <a:r>
              <a:rPr lang="en-GB" sz="1400" dirty="0"/>
              <a:t>Florid duct lesion showing a dense periductal inflammatory infiltrate associated with disruption of bile duct epithelium*</a:t>
            </a:r>
          </a:p>
        </p:txBody>
      </p:sp>
      <p:pic>
        <p:nvPicPr>
          <p:cNvPr id="9" name="Picture 8">
            <a:extLst>
              <a:ext uri="{FF2B5EF4-FFF2-40B4-BE49-F238E27FC236}">
                <a16:creationId xmlns:a16="http://schemas.microsoft.com/office/drawing/2014/main" id="{00936776-9167-4F15-96E1-F58C9A26316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4837" y="2993489"/>
            <a:ext cx="10982325" cy="2064885"/>
          </a:xfrm>
          <a:prstGeom prst="rect">
            <a:avLst/>
          </a:prstGeom>
          <a:ln>
            <a:solidFill>
              <a:schemeClr val="tx2"/>
            </a:solidFill>
          </a:ln>
        </p:spPr>
      </p:pic>
      <p:pic>
        <p:nvPicPr>
          <p:cNvPr id="12" name="Picture 11">
            <a:hlinkClick r:id="rId4" action="ppaction://hlinksldjump"/>
            <a:extLst>
              <a:ext uri="{FF2B5EF4-FFF2-40B4-BE49-F238E27FC236}">
                <a16:creationId xmlns:a16="http://schemas.microsoft.com/office/drawing/2014/main" id="{F1764337-9264-4B5A-B185-018B2513360D}"/>
              </a:ext>
            </a:extLst>
          </p:cNvPr>
          <p:cNvPicPr>
            <a:picLocks noChangeAspect="1"/>
          </p:cNvPicPr>
          <p:nvPr/>
        </p:nvPicPr>
        <p:blipFill rotWithShape="1">
          <a:blip r:embed="rId5" cstate="screen">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880" y="442233"/>
            <a:ext cx="381237" cy="377560"/>
          </a:xfrm>
          <a:prstGeom prst="rect">
            <a:avLst/>
          </a:prstGeom>
        </p:spPr>
      </p:pic>
    </p:spTree>
    <p:extLst>
      <p:ext uri="{BB962C8B-B14F-4D97-AF65-F5344CB8AC3E}">
        <p14:creationId xmlns:p14="http://schemas.microsoft.com/office/powerpoint/2010/main" val="27843203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89A64-7B8D-4907-9521-0CA318C2EFB3}"/>
              </a:ext>
            </a:extLst>
          </p:cNvPr>
          <p:cNvSpPr>
            <a:spLocks noGrp="1"/>
          </p:cNvSpPr>
          <p:nvPr>
            <p:ph type="title"/>
          </p:nvPr>
        </p:nvSpPr>
        <p:spPr/>
        <p:txBody>
          <a:bodyPr/>
          <a:lstStyle/>
          <a:p>
            <a:r>
              <a:rPr lang="en-US"/>
              <a:t>Histopathological features of PBC</a:t>
            </a:r>
            <a:endParaRPr lang="en-GB" dirty="0"/>
          </a:p>
        </p:txBody>
      </p:sp>
      <p:sp>
        <p:nvSpPr>
          <p:cNvPr id="3" name="Text Placeholder 2">
            <a:extLst>
              <a:ext uri="{FF2B5EF4-FFF2-40B4-BE49-F238E27FC236}">
                <a16:creationId xmlns:a16="http://schemas.microsoft.com/office/drawing/2014/main" id="{C475BF0F-5993-4E21-AD84-262563751117}"/>
              </a:ext>
            </a:extLst>
          </p:cNvPr>
          <p:cNvSpPr>
            <a:spLocks noGrp="1"/>
          </p:cNvSpPr>
          <p:nvPr>
            <p:ph type="body" sz="quarter" idx="10"/>
          </p:nvPr>
        </p:nvSpPr>
        <p:spPr/>
        <p:txBody>
          <a:bodyPr/>
          <a:lstStyle/>
          <a:p>
            <a:r>
              <a:rPr lang="en-GB" dirty="0"/>
              <a:t>*Haematoxylin and eosin stain; </a:t>
            </a:r>
            <a:r>
              <a:rPr lang="en-GB" baseline="30000" dirty="0"/>
              <a:t>†</a:t>
            </a:r>
            <a:r>
              <a:rPr lang="en-GB" dirty="0"/>
              <a:t>Immunostaining for keratin 7 with </a:t>
            </a:r>
            <a:r>
              <a:rPr lang="en-GB" dirty="0" err="1"/>
              <a:t>immunoperoxidase</a:t>
            </a:r>
            <a:endParaRPr lang="en-US" dirty="0"/>
          </a:p>
          <a:p>
            <a:r>
              <a:rPr lang="en-GB" dirty="0"/>
              <a:t>EASL CPG PBC. J </a:t>
            </a:r>
            <a:r>
              <a:rPr lang="en-GB" dirty="0" err="1"/>
              <a:t>Hepatol</a:t>
            </a:r>
            <a:r>
              <a:rPr lang="en-GB" dirty="0"/>
              <a:t> 2017;67:145–72</a:t>
            </a:r>
          </a:p>
        </p:txBody>
      </p:sp>
      <p:sp>
        <p:nvSpPr>
          <p:cNvPr id="4" name="Content Placeholder 3">
            <a:extLst>
              <a:ext uri="{FF2B5EF4-FFF2-40B4-BE49-F238E27FC236}">
                <a16:creationId xmlns:a16="http://schemas.microsoft.com/office/drawing/2014/main" id="{7CC3323A-152F-47F4-9BBD-CE056723FD00}"/>
              </a:ext>
            </a:extLst>
          </p:cNvPr>
          <p:cNvSpPr>
            <a:spLocks noGrp="1"/>
          </p:cNvSpPr>
          <p:nvPr>
            <p:ph sz="half" idx="1"/>
          </p:nvPr>
        </p:nvSpPr>
        <p:spPr/>
        <p:txBody>
          <a:bodyPr/>
          <a:lstStyle/>
          <a:p>
            <a:r>
              <a:rPr lang="en-GB" dirty="0"/>
              <a:t>Liver biopsy is not generally required to diagnose PBC</a:t>
            </a:r>
          </a:p>
          <a:p>
            <a:pPr lvl="1"/>
            <a:r>
              <a:rPr lang="en-GB" dirty="0"/>
              <a:t>Essential when:</a:t>
            </a:r>
          </a:p>
          <a:p>
            <a:pPr lvl="2"/>
            <a:r>
              <a:rPr lang="en-GB" dirty="0"/>
              <a:t>PBC-specific antibodies are absent</a:t>
            </a:r>
          </a:p>
          <a:p>
            <a:pPr lvl="2"/>
            <a:r>
              <a:rPr lang="en-GB" dirty="0"/>
              <a:t>Co-existent AIH or NASH is suspected</a:t>
            </a:r>
          </a:p>
          <a:p>
            <a:pPr lvl="2"/>
            <a:r>
              <a:rPr lang="en-GB" dirty="0"/>
              <a:t>With other systemic/extrahepatic co-morbidities </a:t>
            </a:r>
            <a:endParaRPr lang="en-US" dirty="0"/>
          </a:p>
          <a:p>
            <a:endParaRPr lang="en-GB" dirty="0"/>
          </a:p>
        </p:txBody>
      </p:sp>
      <p:sp>
        <p:nvSpPr>
          <p:cNvPr id="8" name="TextBox 7"/>
          <p:cNvSpPr txBox="1"/>
          <p:nvPr/>
        </p:nvSpPr>
        <p:spPr>
          <a:xfrm>
            <a:off x="604838" y="5687109"/>
            <a:ext cx="7226556" cy="738664"/>
          </a:xfrm>
          <a:prstGeom prst="rect">
            <a:avLst/>
          </a:prstGeom>
          <a:noFill/>
          <a:ln>
            <a:solidFill>
              <a:srgbClr val="EB5F17"/>
            </a:solidFill>
          </a:ln>
        </p:spPr>
        <p:txBody>
          <a:bodyPr wrap="square" rtlCol="0">
            <a:spAutoFit/>
          </a:bodyPr>
          <a:lstStyle/>
          <a:p>
            <a:r>
              <a:rPr lang="en-GB" sz="1400" dirty="0"/>
              <a:t>Expanded portal tract contains arterial branches without accompanying bile ducts</a:t>
            </a:r>
            <a:br>
              <a:rPr lang="en-GB" sz="1400" dirty="0"/>
            </a:br>
            <a:r>
              <a:rPr lang="en-GB" sz="1400" dirty="0"/>
              <a:t>Marginal </a:t>
            </a:r>
            <a:r>
              <a:rPr lang="en-GB" sz="1400" dirty="0" err="1"/>
              <a:t>ductular</a:t>
            </a:r>
            <a:r>
              <a:rPr lang="en-GB" sz="1400" dirty="0"/>
              <a:t> reaction associated with loose fibrosis (biliary interface activity)*</a:t>
            </a:r>
            <a:r>
              <a:rPr lang="en-GB" sz="1400" baseline="30000" dirty="0"/>
              <a:t> </a:t>
            </a:r>
            <a:br>
              <a:rPr lang="en-GB" sz="1400" baseline="30000" dirty="0"/>
            </a:br>
            <a:r>
              <a:rPr lang="en-GB" sz="1400" dirty="0"/>
              <a:t>Absence of properly formed bile ducts/presence of prominent marginal </a:t>
            </a:r>
            <a:r>
              <a:rPr lang="en-GB" sz="1400" dirty="0" err="1"/>
              <a:t>ductular</a:t>
            </a:r>
            <a:r>
              <a:rPr lang="en-GB" sz="1400" dirty="0"/>
              <a:t> reaction</a:t>
            </a:r>
            <a:r>
              <a:rPr lang="en-GB" sz="1400" baseline="30000" dirty="0"/>
              <a:t>†</a:t>
            </a:r>
            <a:endParaRPr lang="en-GB" sz="1400" dirty="0"/>
          </a:p>
        </p:txBody>
      </p:sp>
      <p:pic>
        <p:nvPicPr>
          <p:cNvPr id="9" name="Picture 8">
            <a:extLst>
              <a:ext uri="{FF2B5EF4-FFF2-40B4-BE49-F238E27FC236}">
                <a16:creationId xmlns:a16="http://schemas.microsoft.com/office/drawing/2014/main" id="{AEE39679-C80F-403D-959A-75E72B38F71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4837" y="2993489"/>
            <a:ext cx="10982325" cy="2064885"/>
          </a:xfrm>
          <a:prstGeom prst="rect">
            <a:avLst/>
          </a:prstGeom>
          <a:ln>
            <a:solidFill>
              <a:schemeClr val="tx2"/>
            </a:solidFill>
          </a:ln>
        </p:spPr>
      </p:pic>
      <p:graphicFrame>
        <p:nvGraphicFramePr>
          <p:cNvPr id="10" name="Table 9">
            <a:extLst>
              <a:ext uri="{FF2B5EF4-FFF2-40B4-BE49-F238E27FC236}">
                <a16:creationId xmlns:a16="http://schemas.microsoft.com/office/drawing/2014/main" id="{E59BF65A-57BE-4188-8C5D-A91136DCCA48}"/>
              </a:ext>
            </a:extLst>
          </p:cNvPr>
          <p:cNvGraphicFramePr>
            <a:graphicFrameLocks noGrp="1"/>
          </p:cNvGraphicFramePr>
          <p:nvPr>
            <p:extLst>
              <p:ext uri="{D42A27DB-BD31-4B8C-83A1-F6EECF244321}">
                <p14:modId xmlns:p14="http://schemas.microsoft.com/office/powerpoint/2010/main" val="1804276904"/>
              </p:ext>
            </p:extLst>
          </p:nvPr>
        </p:nvGraphicFramePr>
        <p:xfrm>
          <a:off x="604838" y="5162565"/>
          <a:ext cx="10982324" cy="559680"/>
        </p:xfrm>
        <a:graphic>
          <a:graphicData uri="http://schemas.openxmlformats.org/drawingml/2006/table">
            <a:tbl>
              <a:tblPr firstRow="1" bandRow="1">
                <a:tableStyleId>{5940675A-B579-460E-94D1-54222C63F5DA}</a:tableStyleId>
              </a:tblPr>
              <a:tblGrid>
                <a:gridCol w="2746030">
                  <a:extLst>
                    <a:ext uri="{9D8B030D-6E8A-4147-A177-3AD203B41FA5}">
                      <a16:colId xmlns:a16="http://schemas.microsoft.com/office/drawing/2014/main" val="1786312200"/>
                    </a:ext>
                  </a:extLst>
                </a:gridCol>
                <a:gridCol w="2746030">
                  <a:extLst>
                    <a:ext uri="{9D8B030D-6E8A-4147-A177-3AD203B41FA5}">
                      <a16:colId xmlns:a16="http://schemas.microsoft.com/office/drawing/2014/main" val="182164026"/>
                    </a:ext>
                  </a:extLst>
                </a:gridCol>
                <a:gridCol w="2746030">
                  <a:extLst>
                    <a:ext uri="{9D8B030D-6E8A-4147-A177-3AD203B41FA5}">
                      <a16:colId xmlns:a16="http://schemas.microsoft.com/office/drawing/2014/main" val="3605770359"/>
                    </a:ext>
                  </a:extLst>
                </a:gridCol>
                <a:gridCol w="2744234">
                  <a:extLst>
                    <a:ext uri="{9D8B030D-6E8A-4147-A177-3AD203B41FA5}">
                      <a16:colId xmlns:a16="http://schemas.microsoft.com/office/drawing/2014/main" val="902619766"/>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t>Lymphocytic cholangitis </a:t>
                      </a:r>
                    </a:p>
                  </a:txBody>
                  <a:tcPr marL="36000" marR="36000" marT="36000" marB="36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600" b="1" kern="1200" dirty="0">
                          <a:solidFill>
                            <a:srgbClr val="EB5F17"/>
                          </a:solidFill>
                          <a:latin typeface="+mn-lt"/>
                          <a:ea typeface="+mn-ea"/>
                          <a:cs typeface="+mn-cs"/>
                        </a:rPr>
                        <a:t>Bile duct loss and </a:t>
                      </a:r>
                      <a:r>
                        <a:rPr lang="en-GB" sz="1600" b="1" kern="1200" dirty="0" err="1">
                          <a:solidFill>
                            <a:srgbClr val="EB5F17"/>
                          </a:solidFill>
                          <a:latin typeface="+mn-lt"/>
                          <a:ea typeface="+mn-ea"/>
                          <a:cs typeface="+mn-cs"/>
                        </a:rPr>
                        <a:t>ductular</a:t>
                      </a:r>
                      <a:r>
                        <a:rPr lang="en-GB" sz="1600" b="1" kern="1200" dirty="0">
                          <a:solidFill>
                            <a:srgbClr val="EB5F17"/>
                          </a:solidFill>
                          <a:latin typeface="+mn-lt"/>
                          <a:ea typeface="+mn-ea"/>
                          <a:cs typeface="+mn-cs"/>
                        </a:rPr>
                        <a:t> reaction</a:t>
                      </a:r>
                    </a:p>
                  </a:txBody>
                  <a:tcPr marL="36000" marR="36000" marT="36000" marB="36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600" b="0" kern="1200" dirty="0">
                          <a:solidFill>
                            <a:schemeClr val="tx1"/>
                          </a:solidFill>
                          <a:latin typeface="+mn-lt"/>
                          <a:ea typeface="+mn-ea"/>
                          <a:cs typeface="+mn-cs"/>
                        </a:rPr>
                        <a:t>Interface hepatitis</a:t>
                      </a:r>
                      <a:br>
                        <a:rPr lang="en-GB" sz="1600" b="0" kern="1200" dirty="0">
                          <a:solidFill>
                            <a:schemeClr val="tx1"/>
                          </a:solidFill>
                          <a:latin typeface="+mn-lt"/>
                          <a:ea typeface="+mn-ea"/>
                          <a:cs typeface="+mn-cs"/>
                        </a:rPr>
                      </a:br>
                      <a:r>
                        <a:rPr lang="en-GB" sz="1600" b="0" kern="1200" dirty="0">
                          <a:solidFill>
                            <a:schemeClr val="tx1"/>
                          </a:solidFill>
                          <a:latin typeface="+mn-lt"/>
                          <a:ea typeface="+mn-ea"/>
                          <a:cs typeface="+mn-cs"/>
                        </a:rPr>
                        <a:t> </a:t>
                      </a:r>
                      <a:endParaRPr lang="en-US" sz="1600" b="0" dirty="0"/>
                    </a:p>
                  </a:txBody>
                  <a:tcPr marL="36000" marR="36000" marT="36000" marB="36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b="0" kern="1200" dirty="0">
                          <a:solidFill>
                            <a:schemeClr val="tx1"/>
                          </a:solidFill>
                          <a:latin typeface="+mn-lt"/>
                          <a:ea typeface="+mn-ea"/>
                          <a:cs typeface="+mn-cs"/>
                        </a:rPr>
                        <a:t>Cirrhosis</a:t>
                      </a:r>
                      <a:br>
                        <a:rPr lang="en-US" sz="1600" b="0" kern="1200" dirty="0">
                          <a:solidFill>
                            <a:schemeClr val="tx1"/>
                          </a:solidFill>
                          <a:latin typeface="+mn-lt"/>
                          <a:ea typeface="+mn-ea"/>
                          <a:cs typeface="+mn-cs"/>
                        </a:rPr>
                      </a:br>
                      <a:endParaRPr lang="en-US" sz="1600" b="0" dirty="0"/>
                    </a:p>
                  </a:txBody>
                  <a:tcPr marL="36000" marR="36000" marT="36000" marB="36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67733877"/>
                  </a:ext>
                </a:extLst>
              </a:tr>
            </a:tbl>
          </a:graphicData>
        </a:graphic>
      </p:graphicFrame>
      <p:pic>
        <p:nvPicPr>
          <p:cNvPr id="12" name="Picture 11">
            <a:hlinkClick r:id="rId4" action="ppaction://hlinksldjump"/>
            <a:extLst>
              <a:ext uri="{FF2B5EF4-FFF2-40B4-BE49-F238E27FC236}">
                <a16:creationId xmlns:a16="http://schemas.microsoft.com/office/drawing/2014/main" id="{728094F8-C245-44C2-864F-AB2DCA4261E2}"/>
              </a:ext>
            </a:extLst>
          </p:cNvPr>
          <p:cNvPicPr>
            <a:picLocks noChangeAspect="1"/>
          </p:cNvPicPr>
          <p:nvPr/>
        </p:nvPicPr>
        <p:blipFill rotWithShape="1">
          <a:blip r:embed="rId5" cstate="screen">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880" y="442233"/>
            <a:ext cx="381237" cy="377560"/>
          </a:xfrm>
          <a:prstGeom prst="rect">
            <a:avLst/>
          </a:prstGeom>
        </p:spPr>
      </p:pic>
    </p:spTree>
    <p:extLst>
      <p:ext uri="{BB962C8B-B14F-4D97-AF65-F5344CB8AC3E}">
        <p14:creationId xmlns:p14="http://schemas.microsoft.com/office/powerpoint/2010/main" val="15161055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89A64-7B8D-4907-9521-0CA318C2EFB3}"/>
              </a:ext>
            </a:extLst>
          </p:cNvPr>
          <p:cNvSpPr>
            <a:spLocks noGrp="1"/>
          </p:cNvSpPr>
          <p:nvPr>
            <p:ph type="title"/>
          </p:nvPr>
        </p:nvSpPr>
        <p:spPr/>
        <p:txBody>
          <a:bodyPr/>
          <a:lstStyle/>
          <a:p>
            <a:r>
              <a:rPr lang="en-US"/>
              <a:t>Histopathological features of PBC</a:t>
            </a:r>
            <a:endParaRPr lang="en-GB" dirty="0"/>
          </a:p>
        </p:txBody>
      </p:sp>
      <p:sp>
        <p:nvSpPr>
          <p:cNvPr id="3" name="Text Placeholder 2">
            <a:extLst>
              <a:ext uri="{FF2B5EF4-FFF2-40B4-BE49-F238E27FC236}">
                <a16:creationId xmlns:a16="http://schemas.microsoft.com/office/drawing/2014/main" id="{C475BF0F-5993-4E21-AD84-262563751117}"/>
              </a:ext>
            </a:extLst>
          </p:cNvPr>
          <p:cNvSpPr>
            <a:spLocks noGrp="1"/>
          </p:cNvSpPr>
          <p:nvPr>
            <p:ph type="body" sz="quarter" idx="10"/>
          </p:nvPr>
        </p:nvSpPr>
        <p:spPr/>
        <p:txBody>
          <a:bodyPr/>
          <a:lstStyle/>
          <a:p>
            <a:r>
              <a:rPr lang="en-GB" dirty="0"/>
              <a:t>*Haematoxylin and eosin stain</a:t>
            </a:r>
            <a:endParaRPr lang="en-US" dirty="0"/>
          </a:p>
          <a:p>
            <a:r>
              <a:rPr lang="en-GB" dirty="0"/>
              <a:t>EASL CPG PBC. J </a:t>
            </a:r>
            <a:r>
              <a:rPr lang="en-GB" dirty="0" err="1"/>
              <a:t>Hepatol</a:t>
            </a:r>
            <a:r>
              <a:rPr lang="en-GB" dirty="0"/>
              <a:t> 2017;67:145–72</a:t>
            </a:r>
          </a:p>
        </p:txBody>
      </p:sp>
      <p:sp>
        <p:nvSpPr>
          <p:cNvPr id="4" name="Content Placeholder 3">
            <a:extLst>
              <a:ext uri="{FF2B5EF4-FFF2-40B4-BE49-F238E27FC236}">
                <a16:creationId xmlns:a16="http://schemas.microsoft.com/office/drawing/2014/main" id="{7CC3323A-152F-47F4-9BBD-CE056723FD00}"/>
              </a:ext>
            </a:extLst>
          </p:cNvPr>
          <p:cNvSpPr>
            <a:spLocks noGrp="1"/>
          </p:cNvSpPr>
          <p:nvPr>
            <p:ph sz="half" idx="1"/>
          </p:nvPr>
        </p:nvSpPr>
        <p:spPr/>
        <p:txBody>
          <a:bodyPr/>
          <a:lstStyle/>
          <a:p>
            <a:r>
              <a:rPr lang="en-GB" dirty="0"/>
              <a:t>Liver biopsy is not generally required to diagnose PBC</a:t>
            </a:r>
          </a:p>
          <a:p>
            <a:pPr lvl="1"/>
            <a:r>
              <a:rPr lang="en-GB" dirty="0"/>
              <a:t>Essential when:</a:t>
            </a:r>
          </a:p>
          <a:p>
            <a:pPr lvl="2"/>
            <a:r>
              <a:rPr lang="en-GB" dirty="0"/>
              <a:t>PBC-specific antibodies are absent</a:t>
            </a:r>
          </a:p>
          <a:p>
            <a:pPr lvl="2"/>
            <a:r>
              <a:rPr lang="en-GB" dirty="0"/>
              <a:t>Co-existent AIH or NASH is suspected</a:t>
            </a:r>
          </a:p>
          <a:p>
            <a:pPr lvl="2"/>
            <a:r>
              <a:rPr lang="en-GB" dirty="0"/>
              <a:t>With other systemic/extrahepatic co-morbidities </a:t>
            </a:r>
            <a:endParaRPr lang="en-US" dirty="0"/>
          </a:p>
          <a:p>
            <a:endParaRPr lang="en-GB" dirty="0"/>
          </a:p>
        </p:txBody>
      </p:sp>
      <p:sp>
        <p:nvSpPr>
          <p:cNvPr id="8" name="TextBox 7"/>
          <p:cNvSpPr txBox="1"/>
          <p:nvPr/>
        </p:nvSpPr>
        <p:spPr>
          <a:xfrm>
            <a:off x="604839" y="5736348"/>
            <a:ext cx="9427599" cy="523220"/>
          </a:xfrm>
          <a:prstGeom prst="rect">
            <a:avLst/>
          </a:prstGeom>
          <a:noFill/>
          <a:ln>
            <a:solidFill>
              <a:srgbClr val="EB5F17"/>
            </a:solidFill>
          </a:ln>
        </p:spPr>
        <p:txBody>
          <a:bodyPr wrap="square" rtlCol="0">
            <a:spAutoFit/>
          </a:bodyPr>
          <a:lstStyle/>
          <a:p>
            <a:r>
              <a:rPr lang="en-GB" sz="1400" dirty="0"/>
              <a:t>In the presence of prominent interface hepatitis associated with ballooning, </a:t>
            </a:r>
            <a:r>
              <a:rPr lang="en-GB" sz="1400" dirty="0" err="1"/>
              <a:t>rosetting</a:t>
            </a:r>
            <a:r>
              <a:rPr lang="en-GB" sz="1400" dirty="0"/>
              <a:t> and entrapment of periportal hepatocytes, additional autoimmune hepatitis should be </a:t>
            </a:r>
            <a:r>
              <a:rPr lang="en-US" sz="1400" dirty="0"/>
              <a:t>considered. Focal lymphocyte emperipolesis is also present*</a:t>
            </a:r>
          </a:p>
        </p:txBody>
      </p:sp>
      <p:pic>
        <p:nvPicPr>
          <p:cNvPr id="9" name="Picture 8">
            <a:extLst>
              <a:ext uri="{FF2B5EF4-FFF2-40B4-BE49-F238E27FC236}">
                <a16:creationId xmlns:a16="http://schemas.microsoft.com/office/drawing/2014/main" id="{7B5B1E95-B252-4C23-A98A-2A016F3FC0E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4837" y="2993489"/>
            <a:ext cx="10982325" cy="2064885"/>
          </a:xfrm>
          <a:prstGeom prst="rect">
            <a:avLst/>
          </a:prstGeom>
          <a:ln>
            <a:solidFill>
              <a:schemeClr val="tx2"/>
            </a:solidFill>
          </a:ln>
        </p:spPr>
      </p:pic>
      <p:graphicFrame>
        <p:nvGraphicFramePr>
          <p:cNvPr id="10" name="Table 9">
            <a:extLst>
              <a:ext uri="{FF2B5EF4-FFF2-40B4-BE49-F238E27FC236}">
                <a16:creationId xmlns:a16="http://schemas.microsoft.com/office/drawing/2014/main" id="{0962F01B-01A3-4CFB-82EA-3E1658DE8002}"/>
              </a:ext>
            </a:extLst>
          </p:cNvPr>
          <p:cNvGraphicFramePr>
            <a:graphicFrameLocks noGrp="1"/>
          </p:cNvGraphicFramePr>
          <p:nvPr>
            <p:extLst>
              <p:ext uri="{D42A27DB-BD31-4B8C-83A1-F6EECF244321}">
                <p14:modId xmlns:p14="http://schemas.microsoft.com/office/powerpoint/2010/main" val="3691179766"/>
              </p:ext>
            </p:extLst>
          </p:nvPr>
        </p:nvGraphicFramePr>
        <p:xfrm>
          <a:off x="604838" y="5162565"/>
          <a:ext cx="10982324" cy="559680"/>
        </p:xfrm>
        <a:graphic>
          <a:graphicData uri="http://schemas.openxmlformats.org/drawingml/2006/table">
            <a:tbl>
              <a:tblPr firstRow="1" bandRow="1">
                <a:tableStyleId>{5940675A-B579-460E-94D1-54222C63F5DA}</a:tableStyleId>
              </a:tblPr>
              <a:tblGrid>
                <a:gridCol w="2746030">
                  <a:extLst>
                    <a:ext uri="{9D8B030D-6E8A-4147-A177-3AD203B41FA5}">
                      <a16:colId xmlns:a16="http://schemas.microsoft.com/office/drawing/2014/main" val="1786312200"/>
                    </a:ext>
                  </a:extLst>
                </a:gridCol>
                <a:gridCol w="2746030">
                  <a:extLst>
                    <a:ext uri="{9D8B030D-6E8A-4147-A177-3AD203B41FA5}">
                      <a16:colId xmlns:a16="http://schemas.microsoft.com/office/drawing/2014/main" val="182164026"/>
                    </a:ext>
                  </a:extLst>
                </a:gridCol>
                <a:gridCol w="2746030">
                  <a:extLst>
                    <a:ext uri="{9D8B030D-6E8A-4147-A177-3AD203B41FA5}">
                      <a16:colId xmlns:a16="http://schemas.microsoft.com/office/drawing/2014/main" val="3605770359"/>
                    </a:ext>
                  </a:extLst>
                </a:gridCol>
                <a:gridCol w="2744234">
                  <a:extLst>
                    <a:ext uri="{9D8B030D-6E8A-4147-A177-3AD203B41FA5}">
                      <a16:colId xmlns:a16="http://schemas.microsoft.com/office/drawing/2014/main" val="902619766"/>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t>Lymphocytic cholangitis </a:t>
                      </a:r>
                    </a:p>
                  </a:txBody>
                  <a:tcPr marL="36000" marR="36000" marT="36000" marB="36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600" b="0" kern="1200" dirty="0">
                          <a:solidFill>
                            <a:schemeClr val="tx1"/>
                          </a:solidFill>
                          <a:latin typeface="+mn-lt"/>
                          <a:ea typeface="+mn-ea"/>
                          <a:cs typeface="+mn-cs"/>
                        </a:rPr>
                        <a:t>Bile duct loss and </a:t>
                      </a:r>
                      <a:r>
                        <a:rPr lang="en-GB" sz="1600" b="0" kern="1200" dirty="0" err="1">
                          <a:solidFill>
                            <a:schemeClr val="tx1"/>
                          </a:solidFill>
                          <a:latin typeface="+mn-lt"/>
                          <a:ea typeface="+mn-ea"/>
                          <a:cs typeface="+mn-cs"/>
                        </a:rPr>
                        <a:t>ductular</a:t>
                      </a:r>
                      <a:r>
                        <a:rPr lang="en-GB" sz="1600" b="0" kern="1200" dirty="0">
                          <a:solidFill>
                            <a:schemeClr val="tx1"/>
                          </a:solidFill>
                          <a:latin typeface="+mn-lt"/>
                          <a:ea typeface="+mn-ea"/>
                          <a:cs typeface="+mn-cs"/>
                        </a:rPr>
                        <a:t> reaction</a:t>
                      </a:r>
                    </a:p>
                  </a:txBody>
                  <a:tcPr marL="36000" marR="36000" marT="36000" marB="36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600" b="1" kern="1200" dirty="0">
                          <a:solidFill>
                            <a:srgbClr val="EB5F17"/>
                          </a:solidFill>
                          <a:latin typeface="+mn-lt"/>
                          <a:ea typeface="+mn-ea"/>
                          <a:cs typeface="+mn-cs"/>
                        </a:rPr>
                        <a:t>Interface hepatitis</a:t>
                      </a:r>
                      <a:br>
                        <a:rPr lang="en-GB" sz="1600" b="0" kern="1200" dirty="0">
                          <a:solidFill>
                            <a:schemeClr val="tx1"/>
                          </a:solidFill>
                          <a:latin typeface="+mn-lt"/>
                          <a:ea typeface="+mn-ea"/>
                          <a:cs typeface="+mn-cs"/>
                        </a:rPr>
                      </a:br>
                      <a:r>
                        <a:rPr lang="en-GB" sz="1600" b="0" kern="1200" dirty="0">
                          <a:solidFill>
                            <a:schemeClr val="tx1"/>
                          </a:solidFill>
                          <a:latin typeface="+mn-lt"/>
                          <a:ea typeface="+mn-ea"/>
                          <a:cs typeface="+mn-cs"/>
                        </a:rPr>
                        <a:t> </a:t>
                      </a:r>
                      <a:endParaRPr lang="en-US" sz="1600" b="0" dirty="0"/>
                    </a:p>
                  </a:txBody>
                  <a:tcPr marL="36000" marR="36000" marT="36000" marB="36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b="0" kern="1200" dirty="0">
                          <a:solidFill>
                            <a:schemeClr val="tx1"/>
                          </a:solidFill>
                          <a:latin typeface="+mn-lt"/>
                          <a:ea typeface="+mn-ea"/>
                          <a:cs typeface="+mn-cs"/>
                        </a:rPr>
                        <a:t>Cirrhosis</a:t>
                      </a:r>
                      <a:br>
                        <a:rPr lang="en-US" sz="1600" b="0" kern="1200" dirty="0">
                          <a:solidFill>
                            <a:schemeClr val="tx1"/>
                          </a:solidFill>
                          <a:latin typeface="+mn-lt"/>
                          <a:ea typeface="+mn-ea"/>
                          <a:cs typeface="+mn-cs"/>
                        </a:rPr>
                      </a:br>
                      <a:endParaRPr lang="en-US" sz="1600" b="0" dirty="0"/>
                    </a:p>
                  </a:txBody>
                  <a:tcPr marL="36000" marR="36000" marT="36000" marB="36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67733877"/>
                  </a:ext>
                </a:extLst>
              </a:tr>
            </a:tbl>
          </a:graphicData>
        </a:graphic>
      </p:graphicFrame>
      <p:pic>
        <p:nvPicPr>
          <p:cNvPr id="12" name="Picture 11">
            <a:hlinkClick r:id="rId4" action="ppaction://hlinksldjump"/>
            <a:extLst>
              <a:ext uri="{FF2B5EF4-FFF2-40B4-BE49-F238E27FC236}">
                <a16:creationId xmlns:a16="http://schemas.microsoft.com/office/drawing/2014/main" id="{8278DC19-635F-47C4-BE76-6A0DE2E34A14}"/>
              </a:ext>
            </a:extLst>
          </p:cNvPr>
          <p:cNvPicPr>
            <a:picLocks noChangeAspect="1"/>
          </p:cNvPicPr>
          <p:nvPr/>
        </p:nvPicPr>
        <p:blipFill rotWithShape="1">
          <a:blip r:embed="rId5" cstate="screen">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880" y="442233"/>
            <a:ext cx="381237" cy="377560"/>
          </a:xfrm>
          <a:prstGeom prst="rect">
            <a:avLst/>
          </a:prstGeom>
        </p:spPr>
      </p:pic>
    </p:spTree>
    <p:extLst>
      <p:ext uri="{BB962C8B-B14F-4D97-AF65-F5344CB8AC3E}">
        <p14:creationId xmlns:p14="http://schemas.microsoft.com/office/powerpoint/2010/main" val="38013950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89A64-7B8D-4907-9521-0CA318C2EFB3}"/>
              </a:ext>
            </a:extLst>
          </p:cNvPr>
          <p:cNvSpPr>
            <a:spLocks noGrp="1"/>
          </p:cNvSpPr>
          <p:nvPr>
            <p:ph type="title"/>
          </p:nvPr>
        </p:nvSpPr>
        <p:spPr/>
        <p:txBody>
          <a:bodyPr/>
          <a:lstStyle/>
          <a:p>
            <a:r>
              <a:rPr lang="en-US"/>
              <a:t>Histopathological features of PBC</a:t>
            </a:r>
            <a:endParaRPr lang="en-GB" dirty="0"/>
          </a:p>
        </p:txBody>
      </p:sp>
      <p:sp>
        <p:nvSpPr>
          <p:cNvPr id="3" name="Text Placeholder 2">
            <a:extLst>
              <a:ext uri="{FF2B5EF4-FFF2-40B4-BE49-F238E27FC236}">
                <a16:creationId xmlns:a16="http://schemas.microsoft.com/office/drawing/2014/main" id="{C475BF0F-5993-4E21-AD84-262563751117}"/>
              </a:ext>
            </a:extLst>
          </p:cNvPr>
          <p:cNvSpPr>
            <a:spLocks noGrp="1"/>
          </p:cNvSpPr>
          <p:nvPr>
            <p:ph type="body" sz="quarter" idx="10"/>
          </p:nvPr>
        </p:nvSpPr>
        <p:spPr/>
        <p:txBody>
          <a:bodyPr/>
          <a:lstStyle/>
          <a:p>
            <a:r>
              <a:rPr lang="en-GB" dirty="0"/>
              <a:t>*</a:t>
            </a:r>
            <a:r>
              <a:rPr lang="en-US" dirty="0" err="1"/>
              <a:t>Haematoxylin</a:t>
            </a:r>
            <a:r>
              <a:rPr lang="en-US" dirty="0"/>
              <a:t> Van </a:t>
            </a:r>
            <a:r>
              <a:rPr lang="en-US" dirty="0" err="1"/>
              <a:t>Gieson</a:t>
            </a:r>
            <a:endParaRPr lang="en-US" dirty="0"/>
          </a:p>
          <a:p>
            <a:r>
              <a:rPr lang="en-GB" dirty="0"/>
              <a:t>EASL CPG PBC. J </a:t>
            </a:r>
            <a:r>
              <a:rPr lang="en-GB" dirty="0" err="1"/>
              <a:t>Hepatol</a:t>
            </a:r>
            <a:r>
              <a:rPr lang="en-GB" dirty="0"/>
              <a:t> 2017;67:145–72</a:t>
            </a:r>
          </a:p>
        </p:txBody>
      </p:sp>
      <p:sp>
        <p:nvSpPr>
          <p:cNvPr id="4" name="Content Placeholder 3">
            <a:extLst>
              <a:ext uri="{FF2B5EF4-FFF2-40B4-BE49-F238E27FC236}">
                <a16:creationId xmlns:a16="http://schemas.microsoft.com/office/drawing/2014/main" id="{7CC3323A-152F-47F4-9BBD-CE056723FD00}"/>
              </a:ext>
            </a:extLst>
          </p:cNvPr>
          <p:cNvSpPr>
            <a:spLocks noGrp="1"/>
          </p:cNvSpPr>
          <p:nvPr>
            <p:ph sz="half" idx="1"/>
          </p:nvPr>
        </p:nvSpPr>
        <p:spPr/>
        <p:txBody>
          <a:bodyPr/>
          <a:lstStyle/>
          <a:p>
            <a:r>
              <a:rPr lang="en-GB" dirty="0"/>
              <a:t>Liver biopsy is not generally required to diagnose PBC</a:t>
            </a:r>
          </a:p>
          <a:p>
            <a:pPr lvl="1"/>
            <a:r>
              <a:rPr lang="en-GB" dirty="0"/>
              <a:t>Essential when:</a:t>
            </a:r>
          </a:p>
          <a:p>
            <a:pPr lvl="2"/>
            <a:r>
              <a:rPr lang="en-GB" dirty="0"/>
              <a:t>PBC-specific antibodies are absent</a:t>
            </a:r>
          </a:p>
          <a:p>
            <a:pPr lvl="2"/>
            <a:r>
              <a:rPr lang="en-GB" dirty="0"/>
              <a:t>Co-existent AIH or NASH is suspected</a:t>
            </a:r>
          </a:p>
          <a:p>
            <a:pPr lvl="2"/>
            <a:r>
              <a:rPr lang="en-GB" dirty="0"/>
              <a:t>With other systemic/extrahepatic co-morbidities </a:t>
            </a:r>
            <a:endParaRPr lang="en-US" dirty="0"/>
          </a:p>
          <a:p>
            <a:endParaRPr lang="en-GB" dirty="0"/>
          </a:p>
        </p:txBody>
      </p:sp>
      <p:sp>
        <p:nvSpPr>
          <p:cNvPr id="8" name="TextBox 7"/>
          <p:cNvSpPr txBox="1"/>
          <p:nvPr/>
        </p:nvSpPr>
        <p:spPr>
          <a:xfrm>
            <a:off x="604837" y="5711820"/>
            <a:ext cx="6857847" cy="738664"/>
          </a:xfrm>
          <a:prstGeom prst="rect">
            <a:avLst/>
          </a:prstGeom>
          <a:noFill/>
          <a:ln>
            <a:solidFill>
              <a:srgbClr val="EB5F17"/>
            </a:solidFill>
          </a:ln>
        </p:spPr>
        <p:txBody>
          <a:bodyPr wrap="square" rtlCol="0">
            <a:spAutoFit/>
          </a:bodyPr>
          <a:lstStyle/>
          <a:p>
            <a:r>
              <a:rPr lang="en-US" sz="1400" dirty="0"/>
              <a:t>Established cirrhosis with broad fibrous septa surrounding small hepatocyte nodules</a:t>
            </a:r>
          </a:p>
          <a:p>
            <a:r>
              <a:rPr lang="en-US" sz="1400" dirty="0"/>
              <a:t>Septa have narrow peripheral ‘halo zones’ of loose fibrosis characteristic of</a:t>
            </a:r>
            <a:br>
              <a:rPr lang="en-US" sz="1400" dirty="0"/>
            </a:br>
            <a:r>
              <a:rPr lang="en-US" sz="1400" dirty="0"/>
              <a:t>chronic biliary disease*</a:t>
            </a:r>
          </a:p>
        </p:txBody>
      </p:sp>
      <p:pic>
        <p:nvPicPr>
          <p:cNvPr id="9" name="Picture 8">
            <a:extLst>
              <a:ext uri="{FF2B5EF4-FFF2-40B4-BE49-F238E27FC236}">
                <a16:creationId xmlns:a16="http://schemas.microsoft.com/office/drawing/2014/main" id="{B71CBFBC-60A3-4551-9189-E547C3E9E34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4837" y="2993489"/>
            <a:ext cx="10982325" cy="2064885"/>
          </a:xfrm>
          <a:prstGeom prst="rect">
            <a:avLst/>
          </a:prstGeom>
          <a:ln>
            <a:solidFill>
              <a:schemeClr val="tx2"/>
            </a:solidFill>
          </a:ln>
        </p:spPr>
      </p:pic>
      <p:graphicFrame>
        <p:nvGraphicFramePr>
          <p:cNvPr id="10" name="Table 9">
            <a:extLst>
              <a:ext uri="{FF2B5EF4-FFF2-40B4-BE49-F238E27FC236}">
                <a16:creationId xmlns:a16="http://schemas.microsoft.com/office/drawing/2014/main" id="{370CEC37-EDFD-4A57-8795-8EB5FFEC0B71}"/>
              </a:ext>
            </a:extLst>
          </p:cNvPr>
          <p:cNvGraphicFramePr>
            <a:graphicFrameLocks noGrp="1"/>
          </p:cNvGraphicFramePr>
          <p:nvPr>
            <p:extLst>
              <p:ext uri="{D42A27DB-BD31-4B8C-83A1-F6EECF244321}">
                <p14:modId xmlns:p14="http://schemas.microsoft.com/office/powerpoint/2010/main" val="2257982882"/>
              </p:ext>
            </p:extLst>
          </p:nvPr>
        </p:nvGraphicFramePr>
        <p:xfrm>
          <a:off x="604838" y="5162565"/>
          <a:ext cx="10982324" cy="559680"/>
        </p:xfrm>
        <a:graphic>
          <a:graphicData uri="http://schemas.openxmlformats.org/drawingml/2006/table">
            <a:tbl>
              <a:tblPr firstRow="1" bandRow="1">
                <a:tableStyleId>{5940675A-B579-460E-94D1-54222C63F5DA}</a:tableStyleId>
              </a:tblPr>
              <a:tblGrid>
                <a:gridCol w="2746030">
                  <a:extLst>
                    <a:ext uri="{9D8B030D-6E8A-4147-A177-3AD203B41FA5}">
                      <a16:colId xmlns:a16="http://schemas.microsoft.com/office/drawing/2014/main" val="1786312200"/>
                    </a:ext>
                  </a:extLst>
                </a:gridCol>
                <a:gridCol w="2746030">
                  <a:extLst>
                    <a:ext uri="{9D8B030D-6E8A-4147-A177-3AD203B41FA5}">
                      <a16:colId xmlns:a16="http://schemas.microsoft.com/office/drawing/2014/main" val="182164026"/>
                    </a:ext>
                  </a:extLst>
                </a:gridCol>
                <a:gridCol w="2746030">
                  <a:extLst>
                    <a:ext uri="{9D8B030D-6E8A-4147-A177-3AD203B41FA5}">
                      <a16:colId xmlns:a16="http://schemas.microsoft.com/office/drawing/2014/main" val="3605770359"/>
                    </a:ext>
                  </a:extLst>
                </a:gridCol>
                <a:gridCol w="2744234">
                  <a:extLst>
                    <a:ext uri="{9D8B030D-6E8A-4147-A177-3AD203B41FA5}">
                      <a16:colId xmlns:a16="http://schemas.microsoft.com/office/drawing/2014/main" val="902619766"/>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t>Lymphocytic cholangitis </a:t>
                      </a:r>
                    </a:p>
                  </a:txBody>
                  <a:tcPr marL="36000" marR="36000" marT="36000" marB="36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600" b="0" kern="1200" dirty="0">
                          <a:solidFill>
                            <a:schemeClr val="tx1"/>
                          </a:solidFill>
                          <a:latin typeface="+mn-lt"/>
                          <a:ea typeface="+mn-ea"/>
                          <a:cs typeface="+mn-cs"/>
                        </a:rPr>
                        <a:t>Bile duct loss and </a:t>
                      </a:r>
                      <a:r>
                        <a:rPr lang="en-GB" sz="1600" b="0" kern="1200" dirty="0" err="1">
                          <a:solidFill>
                            <a:schemeClr val="tx1"/>
                          </a:solidFill>
                          <a:latin typeface="+mn-lt"/>
                          <a:ea typeface="+mn-ea"/>
                          <a:cs typeface="+mn-cs"/>
                        </a:rPr>
                        <a:t>ductular</a:t>
                      </a:r>
                      <a:r>
                        <a:rPr lang="en-GB" sz="1600" b="0" kern="1200" dirty="0">
                          <a:solidFill>
                            <a:schemeClr val="tx1"/>
                          </a:solidFill>
                          <a:latin typeface="+mn-lt"/>
                          <a:ea typeface="+mn-ea"/>
                          <a:cs typeface="+mn-cs"/>
                        </a:rPr>
                        <a:t> reaction</a:t>
                      </a:r>
                    </a:p>
                  </a:txBody>
                  <a:tcPr marL="36000" marR="36000" marT="36000" marB="36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600" b="0" kern="1200" dirty="0">
                          <a:solidFill>
                            <a:schemeClr val="tx1"/>
                          </a:solidFill>
                          <a:latin typeface="+mn-lt"/>
                          <a:ea typeface="+mn-ea"/>
                          <a:cs typeface="+mn-cs"/>
                        </a:rPr>
                        <a:t>Interface hepatitis</a:t>
                      </a:r>
                      <a:br>
                        <a:rPr lang="en-GB" sz="1600" b="0" kern="1200" dirty="0">
                          <a:solidFill>
                            <a:schemeClr val="tx1"/>
                          </a:solidFill>
                          <a:latin typeface="+mn-lt"/>
                          <a:ea typeface="+mn-ea"/>
                          <a:cs typeface="+mn-cs"/>
                        </a:rPr>
                      </a:br>
                      <a:r>
                        <a:rPr lang="en-GB" sz="1600" b="0" kern="1200" dirty="0">
                          <a:solidFill>
                            <a:schemeClr val="tx1"/>
                          </a:solidFill>
                          <a:latin typeface="+mn-lt"/>
                          <a:ea typeface="+mn-ea"/>
                          <a:cs typeface="+mn-cs"/>
                        </a:rPr>
                        <a:t> </a:t>
                      </a:r>
                      <a:endParaRPr lang="en-US" sz="1600" b="0" dirty="0"/>
                    </a:p>
                  </a:txBody>
                  <a:tcPr marL="36000" marR="36000" marT="36000" marB="36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b="1" kern="1200" dirty="0">
                          <a:solidFill>
                            <a:srgbClr val="EB5F17"/>
                          </a:solidFill>
                          <a:latin typeface="+mn-lt"/>
                          <a:ea typeface="+mn-ea"/>
                          <a:cs typeface="+mn-cs"/>
                        </a:rPr>
                        <a:t>Cirrhosis</a:t>
                      </a:r>
                      <a:br>
                        <a:rPr lang="en-US" sz="1600" b="1" kern="1200" dirty="0">
                          <a:solidFill>
                            <a:srgbClr val="EB5F17"/>
                          </a:solidFill>
                          <a:latin typeface="+mn-lt"/>
                          <a:ea typeface="+mn-ea"/>
                          <a:cs typeface="+mn-cs"/>
                        </a:rPr>
                      </a:br>
                      <a:endParaRPr lang="en-US" sz="1600" b="1" dirty="0">
                        <a:solidFill>
                          <a:srgbClr val="EB5F17"/>
                        </a:solidFill>
                      </a:endParaRPr>
                    </a:p>
                  </a:txBody>
                  <a:tcPr marL="36000" marR="36000" marT="36000" marB="36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67733877"/>
                  </a:ext>
                </a:extLst>
              </a:tr>
            </a:tbl>
          </a:graphicData>
        </a:graphic>
      </p:graphicFrame>
      <p:pic>
        <p:nvPicPr>
          <p:cNvPr id="12" name="Picture 11">
            <a:hlinkClick r:id="rId4" action="ppaction://hlinksldjump"/>
            <a:extLst>
              <a:ext uri="{FF2B5EF4-FFF2-40B4-BE49-F238E27FC236}">
                <a16:creationId xmlns:a16="http://schemas.microsoft.com/office/drawing/2014/main" id="{7FE9A21D-2F55-4CBA-AE25-0C89D0297248}"/>
              </a:ext>
            </a:extLst>
          </p:cNvPr>
          <p:cNvPicPr>
            <a:picLocks noChangeAspect="1"/>
          </p:cNvPicPr>
          <p:nvPr/>
        </p:nvPicPr>
        <p:blipFill rotWithShape="1">
          <a:blip r:embed="rId5" cstate="screen">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880" y="442233"/>
            <a:ext cx="381237" cy="377560"/>
          </a:xfrm>
          <a:prstGeom prst="rect">
            <a:avLst/>
          </a:prstGeom>
        </p:spPr>
      </p:pic>
    </p:spTree>
    <p:extLst>
      <p:ext uri="{BB962C8B-B14F-4D97-AF65-F5344CB8AC3E}">
        <p14:creationId xmlns:p14="http://schemas.microsoft.com/office/powerpoint/2010/main" val="37876629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89A64-7B8D-4907-9521-0CA318C2EFB3}"/>
              </a:ext>
            </a:extLst>
          </p:cNvPr>
          <p:cNvSpPr>
            <a:spLocks noGrp="1"/>
          </p:cNvSpPr>
          <p:nvPr>
            <p:ph type="title"/>
          </p:nvPr>
        </p:nvSpPr>
        <p:spPr/>
        <p:txBody>
          <a:bodyPr/>
          <a:lstStyle/>
          <a:p>
            <a:r>
              <a:rPr lang="en-US" dirty="0"/>
              <a:t>Stratification of risk in PBC</a:t>
            </a:r>
            <a:endParaRPr lang="en-GB" dirty="0"/>
          </a:p>
        </p:txBody>
      </p:sp>
      <p:sp>
        <p:nvSpPr>
          <p:cNvPr id="3" name="Text Placeholder 2">
            <a:extLst>
              <a:ext uri="{FF2B5EF4-FFF2-40B4-BE49-F238E27FC236}">
                <a16:creationId xmlns:a16="http://schemas.microsoft.com/office/drawing/2014/main" id="{C475BF0F-5993-4E21-AD84-262563751117}"/>
              </a:ext>
            </a:extLst>
          </p:cNvPr>
          <p:cNvSpPr>
            <a:spLocks noGrp="1"/>
          </p:cNvSpPr>
          <p:nvPr>
            <p:ph type="body" sz="quarter" idx="10"/>
          </p:nvPr>
        </p:nvSpPr>
        <p:spPr/>
        <p:txBody>
          <a:bodyPr/>
          <a:lstStyle/>
          <a:p>
            <a:r>
              <a:rPr lang="en-GB" dirty="0"/>
              <a:t>*Statement 12 (Grade of evidence III, Grade of recommendation 1)</a:t>
            </a:r>
          </a:p>
          <a:p>
            <a:r>
              <a:rPr lang="en-GB" dirty="0"/>
              <a:t>EASL CPG PBC. J </a:t>
            </a:r>
            <a:r>
              <a:rPr lang="en-GB" dirty="0" err="1"/>
              <a:t>Hepatol</a:t>
            </a:r>
            <a:r>
              <a:rPr lang="en-GB" dirty="0"/>
              <a:t> 2017;67:145–72</a:t>
            </a:r>
          </a:p>
        </p:txBody>
      </p:sp>
      <p:sp>
        <p:nvSpPr>
          <p:cNvPr id="4" name="Content Placeholder 3">
            <a:extLst>
              <a:ext uri="{FF2B5EF4-FFF2-40B4-BE49-F238E27FC236}">
                <a16:creationId xmlns:a16="http://schemas.microsoft.com/office/drawing/2014/main" id="{7CC3323A-152F-47F4-9BBD-CE056723FD00}"/>
              </a:ext>
            </a:extLst>
          </p:cNvPr>
          <p:cNvSpPr>
            <a:spLocks noGrp="1"/>
          </p:cNvSpPr>
          <p:nvPr>
            <p:ph sz="half" idx="1"/>
          </p:nvPr>
        </p:nvSpPr>
        <p:spPr>
          <a:ln>
            <a:noFill/>
          </a:ln>
        </p:spPr>
        <p:txBody>
          <a:bodyPr/>
          <a:lstStyle/>
          <a:p>
            <a:r>
              <a:rPr lang="en-GB" dirty="0"/>
              <a:t>Even when treated, PBC can remain a progressive disease</a:t>
            </a:r>
          </a:p>
          <a:p>
            <a:pPr lvl="1"/>
            <a:r>
              <a:rPr lang="en-GB" dirty="0"/>
              <a:t>Risk of liver-related complications</a:t>
            </a:r>
          </a:p>
          <a:p>
            <a:pPr lvl="1"/>
            <a:r>
              <a:rPr lang="en-GB" dirty="0"/>
              <a:t>Risk of death </a:t>
            </a:r>
          </a:p>
          <a:p>
            <a:r>
              <a:rPr lang="en-GB" dirty="0"/>
              <a:t>All patients should be evaluated for their </a:t>
            </a:r>
            <a:r>
              <a:rPr lang="en-GB" b="1" dirty="0">
                <a:solidFill>
                  <a:schemeClr val="tx2"/>
                </a:solidFill>
              </a:rPr>
              <a:t>risk of developing</a:t>
            </a:r>
            <a:br>
              <a:rPr lang="en-GB" b="1" dirty="0">
                <a:solidFill>
                  <a:schemeClr val="tx2"/>
                </a:solidFill>
              </a:rPr>
            </a:br>
            <a:r>
              <a:rPr lang="en-GB" b="1" dirty="0">
                <a:solidFill>
                  <a:schemeClr val="tx2"/>
                </a:solidFill>
              </a:rPr>
              <a:t>progressive PBC*</a:t>
            </a:r>
          </a:p>
          <a:p>
            <a:pPr lvl="1"/>
            <a:r>
              <a:rPr lang="en-GB" dirty="0"/>
              <a:t>Consequently, their potential need for additional treatments</a:t>
            </a:r>
            <a:endParaRPr lang="en-GB" b="1" dirty="0">
              <a:solidFill>
                <a:schemeClr val="accent1"/>
              </a:solidFill>
            </a:endParaRPr>
          </a:p>
          <a:p>
            <a:endParaRPr lang="en-GB" dirty="0"/>
          </a:p>
        </p:txBody>
      </p:sp>
      <p:sp>
        <p:nvSpPr>
          <p:cNvPr id="5" name="Rectangle 4">
            <a:extLst>
              <a:ext uri="{FF2B5EF4-FFF2-40B4-BE49-F238E27FC236}">
                <a16:creationId xmlns:a16="http://schemas.microsoft.com/office/drawing/2014/main" id="{86B90EF3-420E-4223-914D-9DB1861FA368}"/>
              </a:ext>
            </a:extLst>
          </p:cNvPr>
          <p:cNvSpPr/>
          <p:nvPr/>
        </p:nvSpPr>
        <p:spPr>
          <a:xfrm>
            <a:off x="2135560" y="3568948"/>
            <a:ext cx="3744416" cy="2308324"/>
          </a:xfrm>
          <a:prstGeom prst="rect">
            <a:avLst/>
          </a:prstGeom>
          <a:solidFill>
            <a:schemeClr val="tx2">
              <a:alpha val="20000"/>
            </a:schemeClr>
          </a:solidFill>
          <a:ln>
            <a:solidFill>
              <a:schemeClr val="tx2"/>
            </a:solidFill>
          </a:ln>
        </p:spPr>
        <p:txBody>
          <a:bodyPr wrap="square">
            <a:noAutofit/>
          </a:bodyPr>
          <a:lstStyle/>
          <a:p>
            <a:r>
              <a:rPr lang="en-GB" b="1" dirty="0">
                <a:solidFill>
                  <a:schemeClr val="tx2"/>
                </a:solidFill>
              </a:rPr>
              <a:t>High- and low-risk disease</a:t>
            </a:r>
            <a:r>
              <a:rPr lang="en-GB" dirty="0">
                <a:solidFill>
                  <a:schemeClr val="tx2"/>
                </a:solidFill>
              </a:rPr>
              <a:t> </a:t>
            </a:r>
            <a:r>
              <a:rPr lang="en-GB" dirty="0"/>
              <a:t>defined by:</a:t>
            </a:r>
          </a:p>
          <a:p>
            <a:pPr marL="285750" indent="-285750">
              <a:buFont typeface="Arial" panose="020B0604020202020204" pitchFamily="34" charset="0"/>
              <a:buChar char="•"/>
            </a:pPr>
            <a:r>
              <a:rPr lang="en-GB" dirty="0"/>
              <a:t>Evaluation of response to </a:t>
            </a:r>
            <a:br>
              <a:rPr lang="en-GB" dirty="0"/>
            </a:br>
            <a:r>
              <a:rPr lang="en-GB" dirty="0"/>
              <a:t>first-line agent UDCA</a:t>
            </a:r>
          </a:p>
        </p:txBody>
      </p:sp>
      <p:sp>
        <p:nvSpPr>
          <p:cNvPr id="6" name="Rectangle 5">
            <a:extLst>
              <a:ext uri="{FF2B5EF4-FFF2-40B4-BE49-F238E27FC236}">
                <a16:creationId xmlns:a16="http://schemas.microsoft.com/office/drawing/2014/main" id="{485737CA-4B49-406F-9CCA-448E8B121F89}"/>
              </a:ext>
            </a:extLst>
          </p:cNvPr>
          <p:cNvSpPr/>
          <p:nvPr/>
        </p:nvSpPr>
        <p:spPr>
          <a:xfrm>
            <a:off x="6168010" y="3568948"/>
            <a:ext cx="3923926" cy="2308324"/>
          </a:xfrm>
          <a:prstGeom prst="rect">
            <a:avLst/>
          </a:prstGeom>
          <a:solidFill>
            <a:schemeClr val="tx2">
              <a:alpha val="20000"/>
            </a:schemeClr>
          </a:solidFill>
          <a:ln>
            <a:solidFill>
              <a:schemeClr val="tx2"/>
            </a:solidFill>
          </a:ln>
        </p:spPr>
        <p:txBody>
          <a:bodyPr wrap="square">
            <a:spAutoFit/>
          </a:bodyPr>
          <a:lstStyle/>
          <a:p>
            <a:r>
              <a:rPr lang="en-GB" dirty="0"/>
              <a:t>Greatest</a:t>
            </a:r>
            <a:r>
              <a:rPr lang="en-GB" b="1" dirty="0">
                <a:solidFill>
                  <a:schemeClr val="accent1"/>
                </a:solidFill>
              </a:rPr>
              <a:t> </a:t>
            </a:r>
            <a:r>
              <a:rPr lang="en-GB" b="1" dirty="0">
                <a:solidFill>
                  <a:schemeClr val="tx2"/>
                </a:solidFill>
              </a:rPr>
              <a:t>risk of disease complications</a:t>
            </a:r>
            <a:r>
              <a:rPr lang="en-GB" b="1" dirty="0">
                <a:solidFill>
                  <a:schemeClr val="accent1"/>
                </a:solidFill>
              </a:rPr>
              <a:t> </a:t>
            </a:r>
            <a:r>
              <a:rPr lang="en-GB" dirty="0"/>
              <a:t>identified</a:t>
            </a:r>
            <a:r>
              <a:rPr lang="en-GB" b="1" dirty="0">
                <a:solidFill>
                  <a:schemeClr val="accent1"/>
                </a:solidFill>
              </a:rPr>
              <a:t> </a:t>
            </a:r>
            <a:r>
              <a:rPr lang="en-GB" dirty="0"/>
              <a:t>by:</a:t>
            </a:r>
          </a:p>
          <a:p>
            <a:pPr marL="285750" indent="-285750">
              <a:buClr>
                <a:schemeClr val="tx1"/>
              </a:buClr>
              <a:buFont typeface="Arial" panose="020B0604020202020204" pitchFamily="34" charset="0"/>
              <a:buChar char="•"/>
            </a:pPr>
            <a:r>
              <a:rPr lang="en-GB" b="1" dirty="0">
                <a:solidFill>
                  <a:schemeClr val="tx2"/>
                </a:solidFill>
              </a:rPr>
              <a:t>​Age</a:t>
            </a:r>
            <a:r>
              <a:rPr lang="en-GB" dirty="0"/>
              <a:t> at onset</a:t>
            </a:r>
          </a:p>
          <a:p>
            <a:pPr marL="285750" indent="-285750">
              <a:buClr>
                <a:schemeClr val="tx1"/>
              </a:buClr>
              <a:buFont typeface="Arial" panose="020B0604020202020204" pitchFamily="34" charset="0"/>
              <a:buChar char="•"/>
            </a:pPr>
            <a:r>
              <a:rPr lang="en-GB" b="1" dirty="0">
                <a:solidFill>
                  <a:schemeClr val="tx2"/>
                </a:solidFill>
              </a:rPr>
              <a:t>​Sex</a:t>
            </a:r>
            <a:r>
              <a:rPr lang="en-GB" dirty="0"/>
              <a:t> (male)</a:t>
            </a:r>
          </a:p>
          <a:p>
            <a:pPr marL="285750" indent="-285750">
              <a:buClr>
                <a:schemeClr val="tx1"/>
              </a:buClr>
              <a:buFont typeface="Arial" panose="020B0604020202020204" pitchFamily="34" charset="0"/>
              <a:buChar char="•"/>
            </a:pPr>
            <a:r>
              <a:rPr lang="en-GB" b="1" dirty="0">
                <a:solidFill>
                  <a:schemeClr val="tx2"/>
                </a:solidFill>
              </a:rPr>
              <a:t>​Stage</a:t>
            </a:r>
            <a:r>
              <a:rPr lang="en-GB" dirty="0"/>
              <a:t> at presentation</a:t>
            </a:r>
          </a:p>
          <a:p>
            <a:pPr marL="285750" indent="-285750">
              <a:buFont typeface="Arial" panose="020B0604020202020204" pitchFamily="34" charset="0"/>
              <a:buChar char="•"/>
            </a:pPr>
            <a:r>
              <a:rPr lang="en-GB" dirty="0"/>
              <a:t>Selected </a:t>
            </a:r>
            <a:r>
              <a:rPr lang="en-GB" b="1" dirty="0">
                <a:solidFill>
                  <a:schemeClr val="tx2"/>
                </a:solidFill>
              </a:rPr>
              <a:t>biochemical/ serological indices</a:t>
            </a:r>
            <a:r>
              <a:rPr lang="en-GB" b="1" dirty="0">
                <a:solidFill>
                  <a:schemeClr val="accent1"/>
                </a:solidFill>
              </a:rPr>
              <a:t> </a:t>
            </a:r>
            <a:r>
              <a:rPr lang="en-GB" dirty="0"/>
              <a:t>pre- and post-therapy with UDCA </a:t>
            </a:r>
          </a:p>
        </p:txBody>
      </p:sp>
      <p:pic>
        <p:nvPicPr>
          <p:cNvPr id="8" name="Picture 7">
            <a:hlinkClick r:id="rId3" action="ppaction://hlinksldjump"/>
            <a:extLst>
              <a:ext uri="{FF2B5EF4-FFF2-40B4-BE49-F238E27FC236}">
                <a16:creationId xmlns:a16="http://schemas.microsoft.com/office/drawing/2014/main" id="{EE9B390E-5DDB-4D70-B0D0-340F18B01CA0}"/>
              </a:ext>
            </a:extLst>
          </p:cNvPr>
          <p:cNvPicPr>
            <a:picLocks noChangeAspect="1"/>
          </p:cNvPicPr>
          <p:nvPr/>
        </p:nvPicPr>
        <p:blipFill rotWithShape="1">
          <a:blip r:embed="rId4" cstate="screen">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880" y="442233"/>
            <a:ext cx="381237" cy="377560"/>
          </a:xfrm>
          <a:prstGeom prst="rect">
            <a:avLst/>
          </a:prstGeom>
        </p:spPr>
      </p:pic>
    </p:spTree>
    <p:extLst>
      <p:ext uri="{BB962C8B-B14F-4D97-AF65-F5344CB8AC3E}">
        <p14:creationId xmlns:p14="http://schemas.microsoft.com/office/powerpoint/2010/main" val="149229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89A64-7B8D-4907-9521-0CA318C2EFB3}"/>
              </a:ext>
            </a:extLst>
          </p:cNvPr>
          <p:cNvSpPr>
            <a:spLocks noGrp="1"/>
          </p:cNvSpPr>
          <p:nvPr>
            <p:ph type="title"/>
          </p:nvPr>
        </p:nvSpPr>
        <p:spPr/>
        <p:txBody>
          <a:bodyPr/>
          <a:lstStyle/>
          <a:p>
            <a:r>
              <a:rPr lang="en-US" dirty="0"/>
              <a:t>Stratification of risk in PBC</a:t>
            </a:r>
            <a:endParaRPr lang="en-GB" dirty="0"/>
          </a:p>
        </p:txBody>
      </p:sp>
      <p:sp>
        <p:nvSpPr>
          <p:cNvPr id="3" name="Text Placeholder 2">
            <a:extLst>
              <a:ext uri="{FF2B5EF4-FFF2-40B4-BE49-F238E27FC236}">
                <a16:creationId xmlns:a16="http://schemas.microsoft.com/office/drawing/2014/main" id="{C475BF0F-5993-4E21-AD84-262563751117}"/>
              </a:ext>
            </a:extLst>
          </p:cNvPr>
          <p:cNvSpPr>
            <a:spLocks noGrp="1"/>
          </p:cNvSpPr>
          <p:nvPr>
            <p:ph type="body" sz="quarter" idx="10"/>
          </p:nvPr>
        </p:nvSpPr>
        <p:spPr/>
        <p:txBody>
          <a:bodyPr/>
          <a:lstStyle/>
          <a:p>
            <a:br>
              <a:rPr lang="en-GB" dirty="0"/>
            </a:br>
            <a:r>
              <a:rPr lang="en-GB" dirty="0"/>
              <a:t>*Statements 13–18</a:t>
            </a:r>
            <a:br>
              <a:rPr lang="en-GB" dirty="0"/>
            </a:br>
            <a:r>
              <a:rPr lang="en-GB" dirty="0"/>
              <a:t>EASL CPG PBC. J </a:t>
            </a:r>
            <a:r>
              <a:rPr lang="en-GB" dirty="0" err="1"/>
              <a:t>Hepatol</a:t>
            </a:r>
            <a:r>
              <a:rPr lang="en-GB" dirty="0"/>
              <a:t> 2017;67:145–72</a:t>
            </a:r>
          </a:p>
        </p:txBody>
      </p:sp>
      <p:graphicFrame>
        <p:nvGraphicFramePr>
          <p:cNvPr id="12" name="Content Placeholder 11">
            <a:extLst>
              <a:ext uri="{FF2B5EF4-FFF2-40B4-BE49-F238E27FC236}">
                <a16:creationId xmlns:a16="http://schemas.microsoft.com/office/drawing/2014/main" id="{C64ECF2E-F650-4C31-9B57-70688BDD5070}"/>
              </a:ext>
            </a:extLst>
          </p:cNvPr>
          <p:cNvGraphicFramePr>
            <a:graphicFrameLocks noGrp="1"/>
          </p:cNvGraphicFramePr>
          <p:nvPr>
            <p:ph sz="half" idx="1"/>
            <p:extLst>
              <p:ext uri="{D42A27DB-BD31-4B8C-83A1-F6EECF244321}">
                <p14:modId xmlns:p14="http://schemas.microsoft.com/office/powerpoint/2010/main" val="1348692160"/>
              </p:ext>
            </p:extLst>
          </p:nvPr>
        </p:nvGraphicFramePr>
        <p:xfrm>
          <a:off x="604837" y="1931560"/>
          <a:ext cx="10980739" cy="3527400"/>
        </p:xfrm>
        <a:graphic>
          <a:graphicData uri="http://schemas.openxmlformats.org/drawingml/2006/table">
            <a:tbl>
              <a:tblPr firstRow="1" bandRow="1">
                <a:tableStyleId>{5C22544A-7EE6-4342-B048-85BDC9FD1C3A}</a:tableStyleId>
              </a:tblPr>
              <a:tblGrid>
                <a:gridCol w="8371453">
                  <a:extLst>
                    <a:ext uri="{9D8B030D-6E8A-4147-A177-3AD203B41FA5}">
                      <a16:colId xmlns:a16="http://schemas.microsoft.com/office/drawing/2014/main" val="20001"/>
                    </a:ext>
                  </a:extLst>
                </a:gridCol>
                <a:gridCol w="1304643">
                  <a:extLst>
                    <a:ext uri="{9D8B030D-6E8A-4147-A177-3AD203B41FA5}">
                      <a16:colId xmlns:a16="http://schemas.microsoft.com/office/drawing/2014/main" val="20002"/>
                    </a:ext>
                  </a:extLst>
                </a:gridCol>
                <a:gridCol w="1304643">
                  <a:extLst>
                    <a:ext uri="{9D8B030D-6E8A-4147-A177-3AD203B41FA5}">
                      <a16:colId xmlns:a16="http://schemas.microsoft.com/office/drawing/2014/main" val="20003"/>
                    </a:ext>
                  </a:extLst>
                </a:gridCol>
              </a:tblGrid>
              <a:tr h="209989">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marT="28800" marB="288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285628">
                <a:tc>
                  <a:txBody>
                    <a:bodyPr/>
                    <a:lstStyle/>
                    <a:p>
                      <a:pPr>
                        <a:lnSpc>
                          <a:spcPct val="90000"/>
                        </a:lnSpc>
                        <a:spcBef>
                          <a:spcPts val="0"/>
                        </a:spcBef>
                        <a:spcAft>
                          <a:spcPts val="0"/>
                        </a:spcAft>
                      </a:pPr>
                      <a:r>
                        <a:rPr lang="en-GB" sz="1400" dirty="0">
                          <a:effectLst/>
                          <a:latin typeface="+mn-lt"/>
                          <a:ea typeface="Times New Roman" panose="02020603050405020304" pitchFamily="18" charset="0"/>
                          <a:cs typeface="Times New Roman" panose="02020603050405020304" pitchFamily="18" charset="0"/>
                        </a:rPr>
                        <a:t>Recognize that patients at greatest risk of complications from PBC have </a:t>
                      </a:r>
                      <a:r>
                        <a:rPr lang="en-GB" sz="1400" b="1" dirty="0">
                          <a:solidFill>
                            <a:schemeClr val="tx2"/>
                          </a:solidFill>
                          <a:effectLst/>
                          <a:latin typeface="+mn-lt"/>
                          <a:ea typeface="Times New Roman" panose="02020603050405020304" pitchFamily="18" charset="0"/>
                          <a:cs typeface="Times New Roman" panose="02020603050405020304" pitchFamily="18" charset="0"/>
                        </a:rPr>
                        <a:t>inadequate biochemical response to therapy</a:t>
                      </a:r>
                      <a:r>
                        <a:rPr lang="en-GB" sz="1400" dirty="0">
                          <a:effectLst/>
                          <a:latin typeface="+mn-lt"/>
                          <a:ea typeface="Times New Roman" panose="02020603050405020304" pitchFamily="18" charset="0"/>
                          <a:cs typeface="Times New Roman" panose="02020603050405020304" pitchFamily="18" charset="0"/>
                        </a:rPr>
                        <a:t>, and </a:t>
                      </a:r>
                      <a:r>
                        <a:rPr lang="en-GB" sz="1400" b="1" dirty="0">
                          <a:solidFill>
                            <a:schemeClr val="tx2"/>
                          </a:solidFill>
                          <a:effectLst/>
                          <a:latin typeface="+mn-lt"/>
                          <a:ea typeface="Times New Roman" panose="02020603050405020304" pitchFamily="18" charset="0"/>
                          <a:cs typeface="Times New Roman" panose="02020603050405020304" pitchFamily="18" charset="0"/>
                        </a:rPr>
                        <a:t>cirrhosis</a:t>
                      </a:r>
                    </a:p>
                  </a:txBody>
                  <a:tcPr marL="36000" marR="36000" marT="28800" marB="288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38100" cap="flat" cmpd="sng" algn="ctr">
                      <a:solidFill>
                        <a:srgbClr val="EB5F17"/>
                      </a:solidFill>
                      <a:prstDash val="solid"/>
                      <a:round/>
                      <a:headEnd type="none" w="med" len="med"/>
                      <a:tailEnd type="none" w="med" len="med"/>
                    </a:lnB>
                    <a:solidFill>
                      <a:srgbClr val="FEFCFC"/>
                    </a:solidFill>
                  </a:tcPr>
                </a:tc>
                <a:tc>
                  <a:txBody>
                    <a:bodyPr/>
                    <a:lstStyle/>
                    <a:p>
                      <a:pPr algn="ctr">
                        <a:lnSpc>
                          <a:spcPct val="90000"/>
                        </a:lnSpc>
                      </a:pPr>
                      <a:r>
                        <a:rPr lang="en-GB" sz="1400" dirty="0">
                          <a:solidFill>
                            <a:schemeClr val="tx1"/>
                          </a:solidFill>
                          <a:latin typeface="Arial" panose="020B0604020202020204" pitchFamily="34" charset="0"/>
                          <a:cs typeface="Arial" panose="020B0604020202020204" pitchFamily="34" charset="0"/>
                        </a:rPr>
                        <a:t>II-2</a:t>
                      </a:r>
                    </a:p>
                  </a:txBody>
                  <a:tcPr marL="36000" marR="36000" marT="28800" marB="28800" anchor="ctr">
                    <a:lnL w="6350" cap="flat" cmpd="sng" algn="ctr">
                      <a:noFill/>
                      <a:prstDash val="solid"/>
                      <a:round/>
                      <a:headEnd type="none" w="med" len="med"/>
                      <a:tailEnd type="none" w="med" len="med"/>
                    </a:lnL>
                    <a:lnB w="38100" cap="flat" cmpd="sng" algn="ctr">
                      <a:solidFill>
                        <a:srgbClr val="EB5F17"/>
                      </a:solidFill>
                      <a:prstDash val="solid"/>
                      <a:round/>
                      <a:headEnd type="none" w="med" len="med"/>
                      <a:tailEnd type="none" w="med" len="med"/>
                    </a:lnB>
                    <a:solidFill>
                      <a:srgbClr val="7DCBEC"/>
                    </a:solidFill>
                  </a:tcPr>
                </a:tc>
                <a:tc>
                  <a:txBody>
                    <a:bodyPr/>
                    <a:lstStyle/>
                    <a:p>
                      <a:pPr algn="ctr">
                        <a:lnSpc>
                          <a:spcPct val="90000"/>
                        </a:lnSpc>
                      </a:pPr>
                      <a:r>
                        <a:rPr lang="en-GB" sz="1400" dirty="0">
                          <a:solidFill>
                            <a:schemeClr val="tx1"/>
                          </a:solidFill>
                          <a:latin typeface="Arial" panose="020B0604020202020204" pitchFamily="34" charset="0"/>
                          <a:cs typeface="Arial" panose="020B0604020202020204" pitchFamily="34" charset="0"/>
                        </a:rPr>
                        <a:t>1</a:t>
                      </a:r>
                    </a:p>
                  </a:txBody>
                  <a:tcPr marL="36000" marR="36000" marT="28800" marB="28800" anchor="ctr">
                    <a:lnR w="6350" cap="flat" cmpd="sng" algn="ctr">
                      <a:solidFill>
                        <a:schemeClr val="tx2"/>
                      </a:solidFill>
                      <a:prstDash val="solid"/>
                      <a:round/>
                      <a:headEnd type="none" w="med" len="med"/>
                      <a:tailEnd type="none" w="med" len="med"/>
                    </a:lnR>
                    <a:lnB w="38100" cap="flat" cmpd="sng" algn="ctr">
                      <a:solidFill>
                        <a:srgbClr val="EB5F17"/>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3"/>
                  </a:ext>
                </a:extLst>
              </a:tr>
              <a:tr h="405894">
                <a:tc>
                  <a:txBody>
                    <a:bodyPr/>
                    <a:lstStyle/>
                    <a:p>
                      <a:pPr>
                        <a:lnSpc>
                          <a:spcPct val="90000"/>
                        </a:lnSpc>
                        <a:spcBef>
                          <a:spcPts val="0"/>
                        </a:spcBef>
                        <a:spcAft>
                          <a:spcPts val="0"/>
                        </a:spcAft>
                      </a:pPr>
                      <a:r>
                        <a:rPr lang="en-GB" sz="1400" dirty="0">
                          <a:effectLst/>
                          <a:latin typeface="+mn-lt"/>
                          <a:ea typeface="Times New Roman" panose="02020603050405020304" pitchFamily="18" charset="0"/>
                          <a:cs typeface="Times New Roman" panose="02020603050405020304" pitchFamily="18" charset="0"/>
                        </a:rPr>
                        <a:t>Actively recognize that the strongest risk factors for inadequate biochemical response to therapy are </a:t>
                      </a:r>
                      <a:r>
                        <a:rPr lang="en-GB" sz="1400" b="1" dirty="0">
                          <a:solidFill>
                            <a:schemeClr val="tx2"/>
                          </a:solidFill>
                          <a:effectLst/>
                          <a:latin typeface="+mn-lt"/>
                          <a:ea typeface="Times New Roman" panose="02020603050405020304" pitchFamily="18" charset="0"/>
                          <a:cs typeface="Times New Roman" panose="02020603050405020304" pitchFamily="18" charset="0"/>
                        </a:rPr>
                        <a:t>early age at diagnosis </a:t>
                      </a:r>
                      <a:br>
                        <a:rPr lang="en-GB" sz="1400" b="1" dirty="0">
                          <a:solidFill>
                            <a:schemeClr val="tx2"/>
                          </a:solidFill>
                          <a:effectLst/>
                          <a:latin typeface="+mn-lt"/>
                          <a:ea typeface="Times New Roman" panose="02020603050405020304" pitchFamily="18" charset="0"/>
                          <a:cs typeface="Times New Roman" panose="02020603050405020304" pitchFamily="18" charset="0"/>
                        </a:rPr>
                      </a:br>
                      <a:r>
                        <a:rPr lang="en-GB" sz="1400" dirty="0">
                          <a:effectLst/>
                          <a:latin typeface="+mn-lt"/>
                          <a:ea typeface="Times New Roman" panose="02020603050405020304" pitchFamily="18" charset="0"/>
                          <a:cs typeface="Times New Roman" panose="02020603050405020304" pitchFamily="18" charset="0"/>
                        </a:rPr>
                        <a:t>(e.g. &lt;45), and </a:t>
                      </a:r>
                      <a:r>
                        <a:rPr lang="en-GB" sz="1400" b="1" dirty="0">
                          <a:solidFill>
                            <a:schemeClr val="tx2"/>
                          </a:solidFill>
                          <a:effectLst/>
                          <a:latin typeface="+mn-lt"/>
                          <a:ea typeface="Times New Roman" panose="02020603050405020304" pitchFamily="18" charset="0"/>
                          <a:cs typeface="Times New Roman" panose="02020603050405020304" pitchFamily="18" charset="0"/>
                        </a:rPr>
                        <a:t>advanced stage at presentation</a:t>
                      </a:r>
                    </a:p>
                  </a:txBody>
                  <a:tcPr marL="36000" marR="36000" marT="28800" marB="28800">
                    <a:lnL w="38100" cap="flat" cmpd="sng" algn="ctr">
                      <a:solidFill>
                        <a:srgbClr val="EB5F17"/>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EB5F17"/>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lnSpc>
                          <a:spcPct val="90000"/>
                        </a:lnSpc>
                      </a:pPr>
                      <a:r>
                        <a:rPr lang="en-GB" sz="1400" dirty="0">
                          <a:solidFill>
                            <a:schemeClr val="tx1"/>
                          </a:solidFill>
                          <a:latin typeface="Arial" panose="020B0604020202020204" pitchFamily="34" charset="0"/>
                          <a:cs typeface="Arial" panose="020B0604020202020204" pitchFamily="34" charset="0"/>
                        </a:rPr>
                        <a:t>III</a:t>
                      </a:r>
                    </a:p>
                  </a:txBody>
                  <a:tcPr marL="36000" marR="36000" marT="28800" marB="28800" anchor="ctr">
                    <a:lnL w="6350" cap="flat" cmpd="sng" algn="ctr">
                      <a:noFill/>
                      <a:prstDash val="solid"/>
                      <a:round/>
                      <a:headEnd type="none" w="med" len="med"/>
                      <a:tailEnd type="none" w="med" len="med"/>
                    </a:lnL>
                    <a:lnT w="38100" cap="flat" cmpd="sng" algn="ctr">
                      <a:solidFill>
                        <a:srgbClr val="EB5F17"/>
                      </a:solidFill>
                      <a:prstDash val="solid"/>
                      <a:round/>
                      <a:headEnd type="none" w="med" len="med"/>
                      <a:tailEnd type="none" w="med" len="med"/>
                    </a:lnT>
                    <a:solidFill>
                      <a:srgbClr val="7DCBEC"/>
                    </a:solidFill>
                  </a:tcPr>
                </a:tc>
                <a:tc>
                  <a:txBody>
                    <a:bodyPr/>
                    <a:lstStyle/>
                    <a:p>
                      <a:pPr algn="ctr">
                        <a:lnSpc>
                          <a:spcPct val="90000"/>
                        </a:lnSpc>
                      </a:pPr>
                      <a:r>
                        <a:rPr lang="en-GB" sz="1400" dirty="0">
                          <a:solidFill>
                            <a:schemeClr val="tx1"/>
                          </a:solidFill>
                          <a:latin typeface="Arial" panose="020B0604020202020204" pitchFamily="34" charset="0"/>
                          <a:cs typeface="Arial" panose="020B0604020202020204" pitchFamily="34" charset="0"/>
                        </a:rPr>
                        <a:t>1</a:t>
                      </a:r>
                    </a:p>
                  </a:txBody>
                  <a:tcPr marL="36000" marR="36000" marT="28800" marB="28800" anchor="ctr">
                    <a:lnR w="38100" cap="flat" cmpd="sng" algn="ctr">
                      <a:solidFill>
                        <a:srgbClr val="EB5F17"/>
                      </a:solidFill>
                      <a:prstDash val="solid"/>
                      <a:round/>
                      <a:headEnd type="none" w="med" len="med"/>
                      <a:tailEnd type="none" w="med" len="med"/>
                    </a:lnR>
                    <a:lnT w="38100" cap="flat" cmpd="sng" algn="ctr">
                      <a:solidFill>
                        <a:srgbClr val="EB5F17"/>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3591665638"/>
                  </a:ext>
                </a:extLst>
              </a:tr>
              <a:tr h="405894">
                <a:tc>
                  <a:txBody>
                    <a:bodyPr/>
                    <a:lstStyle/>
                    <a:p>
                      <a:pPr>
                        <a:lnSpc>
                          <a:spcPct val="90000"/>
                        </a:lnSpc>
                        <a:spcBef>
                          <a:spcPts val="0"/>
                        </a:spcBef>
                        <a:spcAft>
                          <a:spcPts val="0"/>
                        </a:spcAft>
                      </a:pPr>
                      <a:r>
                        <a:rPr lang="en-GB" sz="1400" dirty="0">
                          <a:effectLst/>
                          <a:latin typeface="+mn-lt"/>
                          <a:ea typeface="Times New Roman" panose="02020603050405020304" pitchFamily="18" charset="0"/>
                          <a:cs typeface="Times New Roman" panose="02020603050405020304" pitchFamily="18" charset="0"/>
                        </a:rPr>
                        <a:t>Evaluate all patients for </a:t>
                      </a:r>
                      <a:r>
                        <a:rPr lang="en-GB" sz="1400" b="1" dirty="0">
                          <a:solidFill>
                            <a:schemeClr val="tx2"/>
                          </a:solidFill>
                          <a:effectLst/>
                          <a:latin typeface="+mn-lt"/>
                          <a:ea typeface="Times New Roman" panose="02020603050405020304" pitchFamily="18" charset="0"/>
                          <a:cs typeface="Times New Roman" panose="02020603050405020304" pitchFamily="18" charset="0"/>
                        </a:rPr>
                        <a:t>stage of disease </a:t>
                      </a:r>
                      <a:r>
                        <a:rPr lang="en-GB" sz="1400" dirty="0">
                          <a:effectLst/>
                          <a:latin typeface="+mn-lt"/>
                          <a:ea typeface="Times New Roman" panose="02020603050405020304" pitchFamily="18" charset="0"/>
                          <a:cs typeface="Times New Roman" panose="02020603050405020304" pitchFamily="18" charset="0"/>
                        </a:rPr>
                        <a:t>using a combination of </a:t>
                      </a:r>
                      <a:br>
                        <a:rPr lang="en-GB" sz="1400" dirty="0">
                          <a:effectLst/>
                          <a:latin typeface="+mn-lt"/>
                          <a:ea typeface="Times New Roman" panose="02020603050405020304" pitchFamily="18" charset="0"/>
                          <a:cs typeface="Times New Roman" panose="02020603050405020304" pitchFamily="18" charset="0"/>
                        </a:rPr>
                      </a:br>
                      <a:r>
                        <a:rPr lang="en-GB" sz="1400" dirty="0">
                          <a:effectLst/>
                          <a:latin typeface="+mn-lt"/>
                          <a:ea typeface="Times New Roman" panose="02020603050405020304" pitchFamily="18" charset="0"/>
                          <a:cs typeface="Times New Roman" panose="02020603050405020304" pitchFamily="18" charset="0"/>
                        </a:rPr>
                        <a:t>non-invasive tests (bilirubin, alkaline phosphatase, AST, albumin, platelet count and elastography) at baseline, and during follow-up</a:t>
                      </a:r>
                    </a:p>
                  </a:txBody>
                  <a:tcPr marL="36000" marR="36000" marT="28800" marB="28800">
                    <a:lnL w="38100" cap="flat" cmpd="sng" algn="ctr">
                      <a:solidFill>
                        <a:srgbClr val="EB5F17"/>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rgbClr val="EB5F17"/>
                      </a:solidFill>
                      <a:prstDash val="solid"/>
                      <a:round/>
                      <a:headEnd type="none" w="med" len="med"/>
                      <a:tailEnd type="none" w="med" len="med"/>
                    </a:lnB>
                    <a:solidFill>
                      <a:srgbClr val="FEFCFC"/>
                    </a:solidFill>
                  </a:tcPr>
                </a:tc>
                <a:tc>
                  <a:txBody>
                    <a:bodyPr/>
                    <a:lstStyle/>
                    <a:p>
                      <a:pPr algn="ctr">
                        <a:lnSpc>
                          <a:spcPct val="90000"/>
                        </a:lnSpc>
                      </a:pPr>
                      <a:r>
                        <a:rPr lang="en-GB" sz="1400" dirty="0">
                          <a:solidFill>
                            <a:schemeClr val="tx1"/>
                          </a:solidFill>
                          <a:latin typeface="Arial" panose="020B0604020202020204" pitchFamily="34" charset="0"/>
                          <a:cs typeface="Arial" panose="020B0604020202020204" pitchFamily="34" charset="0"/>
                        </a:rPr>
                        <a:t>III</a:t>
                      </a:r>
                    </a:p>
                  </a:txBody>
                  <a:tcPr marL="36000" marR="36000" marT="28800" marB="28800" anchor="ctr">
                    <a:lnL w="6350" cap="flat" cmpd="sng" algn="ctr">
                      <a:noFill/>
                      <a:prstDash val="solid"/>
                      <a:round/>
                      <a:headEnd type="none" w="med" len="med"/>
                      <a:tailEnd type="none" w="med" len="med"/>
                    </a:lnL>
                    <a:lnB w="38100" cap="flat" cmpd="sng" algn="ctr">
                      <a:solidFill>
                        <a:srgbClr val="EB5F17"/>
                      </a:solidFill>
                      <a:prstDash val="solid"/>
                      <a:round/>
                      <a:headEnd type="none" w="med" len="med"/>
                      <a:tailEnd type="none" w="med" len="med"/>
                    </a:lnB>
                    <a:solidFill>
                      <a:srgbClr val="7DCBEC"/>
                    </a:solidFill>
                  </a:tcPr>
                </a:tc>
                <a:tc>
                  <a:txBody>
                    <a:bodyPr/>
                    <a:lstStyle/>
                    <a:p>
                      <a:pPr algn="ctr">
                        <a:lnSpc>
                          <a:spcPct val="90000"/>
                        </a:lnSpc>
                      </a:pPr>
                      <a:r>
                        <a:rPr lang="en-GB" sz="1400" dirty="0">
                          <a:solidFill>
                            <a:schemeClr val="tx1"/>
                          </a:solidFill>
                          <a:latin typeface="Arial" panose="020B0604020202020204" pitchFamily="34" charset="0"/>
                          <a:cs typeface="Arial" panose="020B0604020202020204" pitchFamily="34" charset="0"/>
                        </a:rPr>
                        <a:t>1</a:t>
                      </a:r>
                    </a:p>
                  </a:txBody>
                  <a:tcPr marL="36000" marR="36000" marT="28800" marB="28800" anchor="ctr">
                    <a:lnR w="38100" cap="flat" cmpd="sng" algn="ctr">
                      <a:solidFill>
                        <a:srgbClr val="EB5F17"/>
                      </a:solidFill>
                      <a:prstDash val="solid"/>
                      <a:round/>
                      <a:headEnd type="none" w="med" len="med"/>
                      <a:tailEnd type="none" w="med" len="med"/>
                    </a:lnR>
                    <a:lnB w="38100" cap="flat" cmpd="sng" algn="ctr">
                      <a:solidFill>
                        <a:srgbClr val="EB5F17"/>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3974743154"/>
                  </a:ext>
                </a:extLst>
              </a:tr>
              <a:tr h="526161">
                <a:tc>
                  <a:txBody>
                    <a:bodyPr/>
                    <a:lstStyle/>
                    <a:p>
                      <a:pPr>
                        <a:lnSpc>
                          <a:spcPct val="90000"/>
                        </a:lnSpc>
                        <a:spcBef>
                          <a:spcPts val="0"/>
                        </a:spcBef>
                        <a:spcAft>
                          <a:spcPts val="0"/>
                        </a:spcAft>
                      </a:pPr>
                      <a:r>
                        <a:rPr lang="en-GB" sz="1400" dirty="0">
                          <a:effectLst/>
                          <a:latin typeface="+mn-lt"/>
                          <a:ea typeface="Times New Roman" panose="02020603050405020304" pitchFamily="18" charset="0"/>
                          <a:cs typeface="Times New Roman" panose="02020603050405020304" pitchFamily="18" charset="0"/>
                        </a:rPr>
                        <a:t>Elevated serum bilirubin and ALP can be used as </a:t>
                      </a:r>
                      <a:r>
                        <a:rPr lang="en-GB" sz="1400" b="1" dirty="0">
                          <a:solidFill>
                            <a:schemeClr val="tx2"/>
                          </a:solidFill>
                          <a:effectLst/>
                          <a:latin typeface="+mn-lt"/>
                          <a:ea typeface="Times New Roman" panose="02020603050405020304" pitchFamily="18" charset="0"/>
                          <a:cs typeface="Times New Roman" panose="02020603050405020304" pitchFamily="18" charset="0"/>
                        </a:rPr>
                        <a:t>surrogate markers of outcome</a:t>
                      </a:r>
                      <a:r>
                        <a:rPr lang="en-GB" sz="1400" dirty="0">
                          <a:solidFill>
                            <a:schemeClr val="tx2"/>
                          </a:solidFill>
                          <a:effectLst/>
                          <a:latin typeface="+mn-lt"/>
                          <a:ea typeface="Times New Roman" panose="02020603050405020304" pitchFamily="18" charset="0"/>
                          <a:cs typeface="Times New Roman" panose="02020603050405020304" pitchFamily="18" charset="0"/>
                        </a:rPr>
                        <a:t> </a:t>
                      </a:r>
                      <a:r>
                        <a:rPr lang="en-GB" sz="1400" dirty="0">
                          <a:effectLst/>
                          <a:latin typeface="+mn-lt"/>
                          <a:ea typeface="Times New Roman" panose="02020603050405020304" pitchFamily="18" charset="0"/>
                          <a:cs typeface="Times New Roman" panose="02020603050405020304" pitchFamily="18" charset="0"/>
                        </a:rPr>
                        <a:t>for patients with PBC</a:t>
                      </a:r>
                    </a:p>
                    <a:p>
                      <a:pPr marL="180975" indent="-180975">
                        <a:lnSpc>
                          <a:spcPct val="90000"/>
                        </a:lnSpc>
                        <a:spcBef>
                          <a:spcPts val="0"/>
                        </a:spcBef>
                        <a:spcAft>
                          <a:spcPts val="0"/>
                        </a:spcAft>
                        <a:buFont typeface="Arial" panose="020B0604020202020204" pitchFamily="34" charset="0"/>
                        <a:buChar char="•"/>
                      </a:pPr>
                      <a:r>
                        <a:rPr lang="en-GB" sz="1400" dirty="0">
                          <a:effectLst/>
                          <a:latin typeface="+mn-lt"/>
                          <a:ea typeface="Times New Roman" panose="02020603050405020304" pitchFamily="18" charset="0"/>
                          <a:cs typeface="Times New Roman" panose="02020603050405020304" pitchFamily="18" charset="0"/>
                        </a:rPr>
                        <a:t>Routine biochemistry and haematology indices should underpin clinical approaches to stratify individual risk of disease progression</a:t>
                      </a:r>
                    </a:p>
                  </a:txBody>
                  <a:tcPr marL="36000" marR="36000" marT="28800" marB="288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EB5F17"/>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lnSpc>
                          <a:spcPct val="90000"/>
                        </a:lnSpc>
                      </a:pPr>
                      <a:r>
                        <a:rPr lang="en-GB" sz="1400" dirty="0">
                          <a:solidFill>
                            <a:schemeClr val="tx1"/>
                          </a:solidFill>
                          <a:latin typeface="Arial" panose="020B0604020202020204" pitchFamily="34" charset="0"/>
                          <a:cs typeface="Arial" panose="020B0604020202020204" pitchFamily="34" charset="0"/>
                        </a:rPr>
                        <a:t>II-2</a:t>
                      </a:r>
                    </a:p>
                  </a:txBody>
                  <a:tcPr marL="36000" marR="36000" marT="28800" marB="28800" anchor="ctr">
                    <a:lnL w="6350" cap="flat" cmpd="sng" algn="ctr">
                      <a:noFill/>
                      <a:prstDash val="solid"/>
                      <a:round/>
                      <a:headEnd type="none" w="med" len="med"/>
                      <a:tailEnd type="none" w="med" len="med"/>
                    </a:lnL>
                    <a:lnT w="38100" cap="flat" cmpd="sng" algn="ctr">
                      <a:solidFill>
                        <a:srgbClr val="EB5F17"/>
                      </a:solidFill>
                      <a:prstDash val="solid"/>
                      <a:round/>
                      <a:headEnd type="none" w="med" len="med"/>
                      <a:tailEnd type="none" w="med" len="med"/>
                    </a:lnT>
                    <a:solidFill>
                      <a:srgbClr val="7DCBEC"/>
                    </a:solidFill>
                  </a:tcPr>
                </a:tc>
                <a:tc>
                  <a:txBody>
                    <a:bodyPr/>
                    <a:lstStyle/>
                    <a:p>
                      <a:pPr algn="ctr">
                        <a:lnSpc>
                          <a:spcPct val="90000"/>
                        </a:lnSpc>
                      </a:pPr>
                      <a:r>
                        <a:rPr lang="en-GB" sz="1400" dirty="0">
                          <a:solidFill>
                            <a:schemeClr val="tx1"/>
                          </a:solidFill>
                          <a:latin typeface="Arial" panose="020B0604020202020204" pitchFamily="34" charset="0"/>
                          <a:cs typeface="Arial" panose="020B0604020202020204" pitchFamily="34" charset="0"/>
                        </a:rPr>
                        <a:t>1</a:t>
                      </a:r>
                    </a:p>
                  </a:txBody>
                  <a:tcPr marL="36000" marR="36000" marT="28800" marB="28800" anchor="ctr">
                    <a:lnR w="6350" cap="flat" cmpd="sng" algn="ctr">
                      <a:solidFill>
                        <a:schemeClr val="tx2"/>
                      </a:solidFill>
                      <a:prstDash val="solid"/>
                      <a:round/>
                      <a:headEnd type="none" w="med" len="med"/>
                      <a:tailEnd type="none" w="med" len="med"/>
                    </a:lnR>
                    <a:lnT w="38100" cap="flat" cmpd="sng" algn="ctr">
                      <a:solidFill>
                        <a:srgbClr val="EB5F17"/>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2650387896"/>
                  </a:ext>
                </a:extLst>
              </a:tr>
              <a:tr h="405894">
                <a:tc>
                  <a:txBody>
                    <a:bodyPr/>
                    <a:lstStyle/>
                    <a:p>
                      <a:pPr>
                        <a:lnSpc>
                          <a:spcPct val="90000"/>
                        </a:lnSpc>
                        <a:spcBef>
                          <a:spcPts val="0"/>
                        </a:spcBef>
                        <a:spcAft>
                          <a:spcPts val="0"/>
                        </a:spcAft>
                      </a:pPr>
                      <a:r>
                        <a:rPr lang="en-GB" sz="1400" dirty="0">
                          <a:effectLst/>
                          <a:latin typeface="+mn-lt"/>
                          <a:ea typeface="Times New Roman" panose="02020603050405020304" pitchFamily="18" charset="0"/>
                          <a:cs typeface="Times New Roman" panose="02020603050405020304" pitchFamily="18" charset="0"/>
                        </a:rPr>
                        <a:t>Recognize that </a:t>
                      </a:r>
                      <a:r>
                        <a:rPr lang="en-GB" sz="1400" b="1" dirty="0">
                          <a:solidFill>
                            <a:schemeClr val="tx2"/>
                          </a:solidFill>
                          <a:effectLst/>
                          <a:latin typeface="+mn-lt"/>
                          <a:ea typeface="Times New Roman" panose="02020603050405020304" pitchFamily="18" charset="0"/>
                          <a:cs typeface="Times New Roman" panose="02020603050405020304" pitchFamily="18" charset="0"/>
                        </a:rPr>
                        <a:t>transplant-free survival </a:t>
                      </a:r>
                      <a:r>
                        <a:rPr lang="en-GB" sz="1400" dirty="0">
                          <a:effectLst/>
                          <a:latin typeface="+mn-lt"/>
                          <a:ea typeface="Times New Roman" panose="02020603050405020304" pitchFamily="18" charset="0"/>
                          <a:cs typeface="Times New Roman" panose="02020603050405020304" pitchFamily="18" charset="0"/>
                        </a:rPr>
                        <a:t>for early-stage patients with ALP &lt;1.5x ULN and a normal bilirubin after 1 year of therapy with UDCA, is not significantly different to a control healthy population</a:t>
                      </a:r>
                    </a:p>
                  </a:txBody>
                  <a:tcPr marL="36000" marR="36000" marT="28800" marB="288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lnSpc>
                          <a:spcPct val="90000"/>
                        </a:lnSpc>
                      </a:pPr>
                      <a:r>
                        <a:rPr lang="en-GB" sz="1400" dirty="0">
                          <a:solidFill>
                            <a:schemeClr val="tx1"/>
                          </a:solidFill>
                          <a:latin typeface="Arial" panose="020B0604020202020204" pitchFamily="34" charset="0"/>
                          <a:cs typeface="Arial" panose="020B0604020202020204" pitchFamily="34" charset="0"/>
                        </a:rPr>
                        <a:t>II-2</a:t>
                      </a:r>
                    </a:p>
                  </a:txBody>
                  <a:tcPr marL="36000" marR="36000" marT="28800" marB="28800" anchor="ctr">
                    <a:lnL w="6350" cap="flat" cmpd="sng" algn="ctr">
                      <a:noFill/>
                      <a:prstDash val="solid"/>
                      <a:round/>
                      <a:headEnd type="none" w="med" len="med"/>
                      <a:tailEnd type="none" w="med" len="med"/>
                    </a:lnL>
                    <a:solidFill>
                      <a:srgbClr val="7DCBEC"/>
                    </a:solidFill>
                  </a:tcPr>
                </a:tc>
                <a:tc>
                  <a:txBody>
                    <a:bodyPr/>
                    <a:lstStyle/>
                    <a:p>
                      <a:pPr algn="ctr">
                        <a:lnSpc>
                          <a:spcPct val="90000"/>
                        </a:lnSpc>
                      </a:pPr>
                      <a:r>
                        <a:rPr lang="en-GB" sz="1400" dirty="0">
                          <a:solidFill>
                            <a:schemeClr val="tx1"/>
                          </a:solidFill>
                          <a:latin typeface="Arial" panose="020B0604020202020204" pitchFamily="34" charset="0"/>
                          <a:cs typeface="Arial" panose="020B0604020202020204" pitchFamily="34" charset="0"/>
                        </a:rPr>
                        <a:t>1</a:t>
                      </a:r>
                    </a:p>
                  </a:txBody>
                  <a:tcPr marL="36000" marR="36000" marT="28800" marB="288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2841617964"/>
                  </a:ext>
                </a:extLst>
              </a:tr>
              <a:tr h="405894">
                <a:tc>
                  <a:txBody>
                    <a:bodyPr/>
                    <a:lstStyle/>
                    <a:p>
                      <a:pPr>
                        <a:lnSpc>
                          <a:spcPct val="90000"/>
                        </a:lnSpc>
                        <a:spcBef>
                          <a:spcPts val="0"/>
                        </a:spcBef>
                        <a:spcAft>
                          <a:spcPts val="0"/>
                        </a:spcAft>
                      </a:pPr>
                      <a:r>
                        <a:rPr lang="en-GB" sz="1400" dirty="0">
                          <a:effectLst/>
                          <a:latin typeface="+mn-lt"/>
                          <a:ea typeface="Times New Roman" panose="02020603050405020304" pitchFamily="18" charset="0"/>
                          <a:cs typeface="Times New Roman" panose="02020603050405020304" pitchFamily="18" charset="0"/>
                        </a:rPr>
                        <a:t>Use </a:t>
                      </a:r>
                      <a:r>
                        <a:rPr lang="en-GB" sz="1400" b="1" dirty="0">
                          <a:solidFill>
                            <a:schemeClr val="tx2"/>
                          </a:solidFill>
                          <a:effectLst/>
                          <a:latin typeface="+mn-lt"/>
                          <a:ea typeface="Times New Roman" panose="02020603050405020304" pitchFamily="18" charset="0"/>
                          <a:cs typeface="Times New Roman" panose="02020603050405020304" pitchFamily="18" charset="0"/>
                        </a:rPr>
                        <a:t>elastography</a:t>
                      </a:r>
                      <a:r>
                        <a:rPr lang="en-GB" sz="1400" dirty="0">
                          <a:solidFill>
                            <a:schemeClr val="tx2"/>
                          </a:solidFill>
                          <a:effectLst/>
                          <a:latin typeface="+mn-lt"/>
                          <a:ea typeface="Times New Roman" panose="02020603050405020304" pitchFamily="18" charset="0"/>
                          <a:cs typeface="Times New Roman" panose="02020603050405020304" pitchFamily="18" charset="0"/>
                        </a:rPr>
                        <a:t> </a:t>
                      </a:r>
                      <a:r>
                        <a:rPr lang="en-GB" sz="1400" dirty="0">
                          <a:effectLst/>
                          <a:latin typeface="+mn-lt"/>
                          <a:ea typeface="Times New Roman" panose="02020603050405020304" pitchFamily="18" charset="0"/>
                          <a:cs typeface="Times New Roman" panose="02020603050405020304" pitchFamily="18" charset="0"/>
                        </a:rPr>
                        <a:t>and </a:t>
                      </a:r>
                      <a:r>
                        <a:rPr lang="en-GB" sz="1400" b="1" dirty="0">
                          <a:solidFill>
                            <a:schemeClr val="tx2"/>
                          </a:solidFill>
                          <a:effectLst/>
                          <a:latin typeface="+mn-lt"/>
                          <a:ea typeface="Times New Roman" panose="02020603050405020304" pitchFamily="18" charset="0"/>
                          <a:cs typeface="Times New Roman" panose="02020603050405020304" pitchFamily="18" charset="0"/>
                        </a:rPr>
                        <a:t>risk scores </a:t>
                      </a:r>
                      <a:r>
                        <a:rPr lang="en-GB" sz="1400" dirty="0">
                          <a:effectLst/>
                          <a:latin typeface="+mn-lt"/>
                          <a:ea typeface="Times New Roman" panose="02020603050405020304" pitchFamily="18" charset="0"/>
                          <a:cs typeface="Times New Roman" panose="02020603050405020304" pitchFamily="18" charset="0"/>
                        </a:rPr>
                        <a:t>(eg, GLOBE and UK-PBC score) for patients with PBC, to help better define individual risk of developing </a:t>
                      </a:r>
                      <a:r>
                        <a:rPr lang="en-GB" sz="1400" b="1" dirty="0">
                          <a:solidFill>
                            <a:schemeClr val="tx2"/>
                          </a:solidFill>
                          <a:effectLst/>
                          <a:latin typeface="+mn-lt"/>
                          <a:ea typeface="Times New Roman" panose="02020603050405020304" pitchFamily="18" charset="0"/>
                          <a:cs typeface="Times New Roman" panose="02020603050405020304" pitchFamily="18" charset="0"/>
                        </a:rPr>
                        <a:t>complications</a:t>
                      </a:r>
                      <a:r>
                        <a:rPr lang="en-GB" sz="1400" dirty="0">
                          <a:effectLst/>
                          <a:latin typeface="+mn-lt"/>
                          <a:ea typeface="Times New Roman" panose="02020603050405020304" pitchFamily="18" charset="0"/>
                          <a:cs typeface="Times New Roman" panose="02020603050405020304" pitchFamily="18" charset="0"/>
                        </a:rPr>
                        <a:t> of advanced liver disease in the future</a:t>
                      </a:r>
                    </a:p>
                  </a:txBody>
                  <a:tcPr marL="36000" marR="36000" marT="28800" marB="288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lnSpc>
                          <a:spcPct val="90000"/>
                        </a:lnSpc>
                      </a:pPr>
                      <a:r>
                        <a:rPr lang="en-GB" sz="1400" dirty="0">
                          <a:solidFill>
                            <a:schemeClr val="tx1"/>
                          </a:solidFill>
                          <a:latin typeface="Arial" panose="020B0604020202020204" pitchFamily="34" charset="0"/>
                          <a:cs typeface="Arial" panose="020B0604020202020204" pitchFamily="34" charset="0"/>
                        </a:rPr>
                        <a:t>III</a:t>
                      </a:r>
                    </a:p>
                  </a:txBody>
                  <a:tcPr marL="36000" marR="36000" marT="28800" marB="28800"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lnSpc>
                          <a:spcPct val="90000"/>
                        </a:lnSpc>
                      </a:pPr>
                      <a:r>
                        <a:rPr lang="en-GB" sz="1400" dirty="0">
                          <a:solidFill>
                            <a:schemeClr val="tx1"/>
                          </a:solidFill>
                          <a:latin typeface="Arial" panose="020B0604020202020204" pitchFamily="34" charset="0"/>
                          <a:cs typeface="Arial" panose="020B0604020202020204" pitchFamily="34" charset="0"/>
                        </a:rPr>
                        <a:t>1</a:t>
                      </a:r>
                    </a:p>
                  </a:txBody>
                  <a:tcPr marL="36000" marR="36000" marT="28800" marB="28800"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762929164"/>
                  </a:ext>
                </a:extLst>
              </a:tr>
            </a:tbl>
          </a:graphicData>
        </a:graphic>
      </p:graphicFrame>
      <p:grpSp>
        <p:nvGrpSpPr>
          <p:cNvPr id="7" name="Group 6">
            <a:extLst>
              <a:ext uri="{FF2B5EF4-FFF2-40B4-BE49-F238E27FC236}">
                <a16:creationId xmlns:a16="http://schemas.microsoft.com/office/drawing/2014/main" id="{E29532EC-A97B-4F33-BE49-B1944E2FFB3F}"/>
              </a:ext>
            </a:extLst>
          </p:cNvPr>
          <p:cNvGrpSpPr/>
          <p:nvPr/>
        </p:nvGrpSpPr>
        <p:grpSpPr>
          <a:xfrm>
            <a:off x="7917446" y="1931560"/>
            <a:ext cx="3588046" cy="276999"/>
            <a:chOff x="4262958" y="3212976"/>
            <a:chExt cx="3821308" cy="276999"/>
          </a:xfrm>
        </p:grpSpPr>
        <p:sp>
          <p:nvSpPr>
            <p:cNvPr id="8" name="Rectangle 7">
              <a:extLst>
                <a:ext uri="{FF2B5EF4-FFF2-40B4-BE49-F238E27FC236}">
                  <a16:creationId xmlns:a16="http://schemas.microsoft.com/office/drawing/2014/main" id="{0CFDE58E-9D4A-47A5-83B5-263A98649659}"/>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9" name="Rectangle 8">
              <a:extLst>
                <a:ext uri="{FF2B5EF4-FFF2-40B4-BE49-F238E27FC236}">
                  <a16:creationId xmlns:a16="http://schemas.microsoft.com/office/drawing/2014/main" id="{EEED2223-0C03-4B68-A09B-C34062C13D8C}"/>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0" name="TextBox 9">
              <a:extLst>
                <a:ext uri="{FF2B5EF4-FFF2-40B4-BE49-F238E27FC236}">
                  <a16:creationId xmlns:a16="http://schemas.microsoft.com/office/drawing/2014/main" id="{30E60D74-A422-4E5A-8008-A1534AE3BEAD}"/>
                </a:ext>
              </a:extLst>
            </p:cNvPr>
            <p:cNvSpPr txBox="1"/>
            <p:nvPr/>
          </p:nvSpPr>
          <p:spPr>
            <a:xfrm>
              <a:off x="4375543" y="3212976"/>
              <a:ext cx="1531712" cy="276999"/>
            </a:xfrm>
            <a:prstGeom prst="rect">
              <a:avLst/>
            </a:prstGeom>
            <a:noFill/>
          </p:spPr>
          <p:txBody>
            <a:bodyPr wrap="none" rtlCol="0">
              <a:spAutoFit/>
            </a:bodyPr>
            <a:lstStyle/>
            <a:p>
              <a:r>
                <a:rPr lang="en-GB" sz="1200" dirty="0">
                  <a:solidFill>
                    <a:schemeClr val="bg1"/>
                  </a:solidFill>
                </a:rPr>
                <a:t>Grade of evidence</a:t>
              </a:r>
            </a:p>
          </p:txBody>
        </p:sp>
        <p:sp>
          <p:nvSpPr>
            <p:cNvPr id="11" name="TextBox 10">
              <a:extLst>
                <a:ext uri="{FF2B5EF4-FFF2-40B4-BE49-F238E27FC236}">
                  <a16:creationId xmlns:a16="http://schemas.microsoft.com/office/drawing/2014/main" id="{6D903A0C-2547-4617-A931-58ADD2BAB9B8}"/>
                </a:ext>
              </a:extLst>
            </p:cNvPr>
            <p:cNvSpPr txBox="1"/>
            <p:nvPr/>
          </p:nvSpPr>
          <p:spPr>
            <a:xfrm>
              <a:off x="5989171" y="3212976"/>
              <a:ext cx="209509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69CB5021-29C1-4CDE-9418-6786EE359332}"/>
              </a:ext>
            </a:extLst>
          </p:cNvPr>
          <p:cNvPicPr>
            <a:picLocks noChangeAspect="1"/>
          </p:cNvPicPr>
          <p:nvPr/>
        </p:nvPicPr>
        <p:blipFill rotWithShape="1">
          <a:blip r:embed="rId4" cstate="screen">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880" y="442233"/>
            <a:ext cx="381237" cy="377560"/>
          </a:xfrm>
          <a:prstGeom prst="rect">
            <a:avLst/>
          </a:prstGeom>
        </p:spPr>
      </p:pic>
    </p:spTree>
    <p:extLst>
      <p:ext uri="{BB962C8B-B14F-4D97-AF65-F5344CB8AC3E}">
        <p14:creationId xmlns:p14="http://schemas.microsoft.com/office/powerpoint/2010/main" val="34114869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89A64-7B8D-4907-9521-0CA318C2EFB3}"/>
              </a:ext>
            </a:extLst>
          </p:cNvPr>
          <p:cNvSpPr>
            <a:spLocks noGrp="1"/>
          </p:cNvSpPr>
          <p:nvPr>
            <p:ph type="title"/>
          </p:nvPr>
        </p:nvSpPr>
        <p:spPr/>
        <p:txBody>
          <a:bodyPr>
            <a:normAutofit/>
          </a:bodyPr>
          <a:lstStyle/>
          <a:p>
            <a:r>
              <a:rPr lang="en-GB" dirty="0"/>
              <a:t>Three pillars of PBC management</a:t>
            </a:r>
          </a:p>
        </p:txBody>
      </p:sp>
      <p:sp>
        <p:nvSpPr>
          <p:cNvPr id="3" name="Text Placeholder 2">
            <a:extLst>
              <a:ext uri="{FF2B5EF4-FFF2-40B4-BE49-F238E27FC236}">
                <a16:creationId xmlns:a16="http://schemas.microsoft.com/office/drawing/2014/main" id="{C475BF0F-5993-4E21-AD84-262563751117}"/>
              </a:ext>
            </a:extLst>
          </p:cNvPr>
          <p:cNvSpPr>
            <a:spLocks noGrp="1"/>
          </p:cNvSpPr>
          <p:nvPr>
            <p:ph type="body" sz="quarter" idx="10"/>
          </p:nvPr>
        </p:nvSpPr>
        <p:spPr/>
        <p:txBody>
          <a:bodyPr/>
          <a:lstStyle/>
          <a:p>
            <a:r>
              <a:rPr lang="en-GB" dirty="0"/>
              <a:t>*E.g. Fibrates, budesonide</a:t>
            </a:r>
          </a:p>
          <a:p>
            <a:r>
              <a:rPr lang="en-GB" dirty="0"/>
              <a:t>EASL CPG PBC. J </a:t>
            </a:r>
            <a:r>
              <a:rPr lang="en-GB" dirty="0" err="1"/>
              <a:t>Hepatol</a:t>
            </a:r>
            <a:r>
              <a:rPr lang="en-GB" dirty="0"/>
              <a:t> 2017;67:145–72</a:t>
            </a:r>
          </a:p>
        </p:txBody>
      </p:sp>
      <p:grpSp>
        <p:nvGrpSpPr>
          <p:cNvPr id="4" name="Group 3">
            <a:extLst>
              <a:ext uri="{FF2B5EF4-FFF2-40B4-BE49-F238E27FC236}">
                <a16:creationId xmlns:a16="http://schemas.microsoft.com/office/drawing/2014/main" id="{1F574E47-803F-4AAF-A399-CDC4F858B0D5}"/>
              </a:ext>
            </a:extLst>
          </p:cNvPr>
          <p:cNvGrpSpPr/>
          <p:nvPr/>
        </p:nvGrpSpPr>
        <p:grpSpPr>
          <a:xfrm>
            <a:off x="1865284" y="1123632"/>
            <a:ext cx="8416320" cy="5453979"/>
            <a:chOff x="393426" y="1123631"/>
            <a:chExt cx="8416320" cy="5453979"/>
          </a:xfrm>
        </p:grpSpPr>
        <p:sp>
          <p:nvSpPr>
            <p:cNvPr id="5" name="Freeform: Shape 4">
              <a:extLst>
                <a:ext uri="{FF2B5EF4-FFF2-40B4-BE49-F238E27FC236}">
                  <a16:creationId xmlns:a16="http://schemas.microsoft.com/office/drawing/2014/main" id="{9550D124-4814-4CFB-A7C9-99AD3EE121C8}"/>
                </a:ext>
              </a:extLst>
            </p:cNvPr>
            <p:cNvSpPr/>
            <p:nvPr/>
          </p:nvSpPr>
          <p:spPr>
            <a:xfrm>
              <a:off x="7320514" y="1412775"/>
              <a:ext cx="153860" cy="415613"/>
            </a:xfrm>
            <a:custGeom>
              <a:avLst/>
              <a:gdLst>
                <a:gd name="connsiteX0" fmla="*/ 0 w 2912533"/>
                <a:gd name="connsiteY0" fmla="*/ 0 h 276578"/>
                <a:gd name="connsiteX1" fmla="*/ 0 w 2912533"/>
                <a:gd name="connsiteY1" fmla="*/ 127000 h 276578"/>
                <a:gd name="connsiteX2" fmla="*/ 2912533 w 2912533"/>
                <a:gd name="connsiteY2" fmla="*/ 127000 h 276578"/>
                <a:gd name="connsiteX3" fmla="*/ 2912533 w 2912533"/>
                <a:gd name="connsiteY3" fmla="*/ 276578 h 276578"/>
                <a:gd name="connsiteX0" fmla="*/ 0 w 2923318"/>
                <a:gd name="connsiteY0" fmla="*/ 0 h 276578"/>
                <a:gd name="connsiteX1" fmla="*/ 2923318 w 2923318"/>
                <a:gd name="connsiteY1" fmla="*/ 211 h 276578"/>
                <a:gd name="connsiteX2" fmla="*/ 2912533 w 2923318"/>
                <a:gd name="connsiteY2" fmla="*/ 127000 h 276578"/>
                <a:gd name="connsiteX3" fmla="*/ 2912533 w 2923318"/>
                <a:gd name="connsiteY3" fmla="*/ 276578 h 276578"/>
                <a:gd name="connsiteX0" fmla="*/ 0 w 2923318"/>
                <a:gd name="connsiteY0" fmla="*/ 0 h 276578"/>
                <a:gd name="connsiteX1" fmla="*/ 2923318 w 2923318"/>
                <a:gd name="connsiteY1" fmla="*/ 211 h 276578"/>
                <a:gd name="connsiteX2" fmla="*/ 2912533 w 2923318"/>
                <a:gd name="connsiteY2" fmla="*/ 276578 h 276578"/>
              </a:gdLst>
              <a:ahLst/>
              <a:cxnLst>
                <a:cxn ang="0">
                  <a:pos x="connsiteX0" y="connsiteY0"/>
                </a:cxn>
                <a:cxn ang="0">
                  <a:pos x="connsiteX1" y="connsiteY1"/>
                </a:cxn>
                <a:cxn ang="0">
                  <a:pos x="connsiteX2" y="connsiteY2"/>
                </a:cxn>
              </a:cxnLst>
              <a:rect l="l" t="t" r="r" b="b"/>
              <a:pathLst>
                <a:path w="2923318" h="276578">
                  <a:moveTo>
                    <a:pt x="0" y="0"/>
                  </a:moveTo>
                  <a:lnTo>
                    <a:pt x="2923318" y="211"/>
                  </a:lnTo>
                  <a:lnTo>
                    <a:pt x="2912533" y="276578"/>
                  </a:lnTo>
                </a:path>
              </a:pathLst>
            </a:custGeom>
            <a:noFill/>
            <a:ln w="9525">
              <a:solidFill>
                <a:schemeClr val="tx1"/>
              </a:solidFill>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6" name="Straight Connector 5">
              <a:extLst>
                <a:ext uri="{FF2B5EF4-FFF2-40B4-BE49-F238E27FC236}">
                  <a16:creationId xmlns:a16="http://schemas.microsoft.com/office/drawing/2014/main" id="{9585CE09-F1A4-44C5-AAC9-5DEC616DA217}"/>
                </a:ext>
              </a:extLst>
            </p:cNvPr>
            <p:cNvCxnSpPr>
              <a:cxnSpLocks/>
            </p:cNvCxnSpPr>
            <p:nvPr/>
          </p:nvCxnSpPr>
          <p:spPr>
            <a:xfrm>
              <a:off x="2411760" y="3876995"/>
              <a:ext cx="0" cy="403242"/>
            </a:xfrm>
            <a:prstGeom prst="line">
              <a:avLst/>
            </a:prstGeom>
            <a:ln w="63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8A816EC-3BC0-4B6D-BA0F-E4B170D14B3E}"/>
                </a:ext>
              </a:extLst>
            </p:cNvPr>
            <p:cNvCxnSpPr>
              <a:cxnSpLocks/>
            </p:cNvCxnSpPr>
            <p:nvPr/>
          </p:nvCxnSpPr>
          <p:spPr>
            <a:xfrm>
              <a:off x="1710197" y="2116388"/>
              <a:ext cx="0" cy="131901"/>
            </a:xfrm>
            <a:prstGeom prst="line">
              <a:avLst/>
            </a:prstGeom>
            <a:ln w="635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8" name="Freeform: Shape 7">
              <a:extLst>
                <a:ext uri="{FF2B5EF4-FFF2-40B4-BE49-F238E27FC236}">
                  <a16:creationId xmlns:a16="http://schemas.microsoft.com/office/drawing/2014/main" id="{CADAC2D0-B3F1-4161-AFB0-AADD2529AF5C}"/>
                </a:ext>
              </a:extLst>
            </p:cNvPr>
            <p:cNvSpPr/>
            <p:nvPr/>
          </p:nvSpPr>
          <p:spPr>
            <a:xfrm>
              <a:off x="1864717" y="1123631"/>
              <a:ext cx="5472608" cy="508727"/>
            </a:xfrm>
            <a:custGeom>
              <a:avLst/>
              <a:gdLst>
                <a:gd name="connsiteX0" fmla="*/ 0 w 2979651"/>
                <a:gd name="connsiteY0" fmla="*/ 0 h 418444"/>
                <a:gd name="connsiteX1" fmla="*/ 2979651 w 2979651"/>
                <a:gd name="connsiteY1" fmla="*/ 0 h 418444"/>
                <a:gd name="connsiteX2" fmla="*/ 2979651 w 2979651"/>
                <a:gd name="connsiteY2" fmla="*/ 418444 h 418444"/>
                <a:gd name="connsiteX3" fmla="*/ 0 w 2979651"/>
                <a:gd name="connsiteY3" fmla="*/ 418444 h 418444"/>
                <a:gd name="connsiteX4" fmla="*/ 0 w 2979651"/>
                <a:gd name="connsiteY4" fmla="*/ 0 h 4184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9651" h="418444">
                  <a:moveTo>
                    <a:pt x="0" y="0"/>
                  </a:moveTo>
                  <a:lnTo>
                    <a:pt x="2979651" y="0"/>
                  </a:lnTo>
                  <a:lnTo>
                    <a:pt x="2979651" y="418444"/>
                  </a:lnTo>
                  <a:lnTo>
                    <a:pt x="0" y="418444"/>
                  </a:lnTo>
                  <a:lnTo>
                    <a:pt x="0" y="0"/>
                  </a:lnTo>
                  <a:close/>
                </a:path>
              </a:pathLst>
            </a:custGeom>
            <a:solidFill>
              <a:schemeClr val="bg1"/>
            </a:solidFill>
            <a:ln>
              <a:solidFill>
                <a:srgbClr val="EB5F1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175" numCol="1" spcCol="1270" anchor="ctr" anchorCtr="0">
              <a:noAutofit/>
            </a:bodyPr>
            <a:lstStyle/>
            <a:p>
              <a:pPr algn="ctr" defTabSz="222250">
                <a:lnSpc>
                  <a:spcPct val="90000"/>
                </a:lnSpc>
                <a:spcBef>
                  <a:spcPct val="0"/>
                </a:spcBef>
              </a:pPr>
              <a:r>
                <a:rPr lang="en-US" sz="1200" b="1" dirty="0">
                  <a:solidFill>
                    <a:schemeClr val="tx1"/>
                  </a:solidFill>
                </a:rPr>
                <a:t>Primary biliary cholangitis</a:t>
              </a:r>
            </a:p>
            <a:p>
              <a:pPr algn="ctr" defTabSz="222250">
                <a:lnSpc>
                  <a:spcPct val="90000"/>
                </a:lnSpc>
                <a:spcBef>
                  <a:spcPct val="0"/>
                </a:spcBef>
              </a:pPr>
              <a:r>
                <a:rPr lang="en-GB" sz="1200" dirty="0">
                  <a:solidFill>
                    <a:schemeClr val="tx1"/>
                  </a:solidFill>
                </a:rPr>
                <a:t>Prevent end-stage liver disease and manage associated symptoms</a:t>
              </a:r>
              <a:endParaRPr lang="en-US" sz="1200" dirty="0">
                <a:solidFill>
                  <a:schemeClr val="tx1"/>
                </a:solidFill>
              </a:endParaRPr>
            </a:p>
          </p:txBody>
        </p:sp>
        <p:sp>
          <p:nvSpPr>
            <p:cNvPr id="9" name="Freeform: Shape 8">
              <a:extLst>
                <a:ext uri="{FF2B5EF4-FFF2-40B4-BE49-F238E27FC236}">
                  <a16:creationId xmlns:a16="http://schemas.microsoft.com/office/drawing/2014/main" id="{F6B34E23-8655-4019-804E-A4BF58FC92F9}"/>
                </a:ext>
              </a:extLst>
            </p:cNvPr>
            <p:cNvSpPr/>
            <p:nvPr/>
          </p:nvSpPr>
          <p:spPr>
            <a:xfrm>
              <a:off x="393426" y="1828388"/>
              <a:ext cx="2664000" cy="288000"/>
            </a:xfrm>
            <a:custGeom>
              <a:avLst/>
              <a:gdLst>
                <a:gd name="connsiteX0" fmla="*/ 0 w 1508424"/>
                <a:gd name="connsiteY0" fmla="*/ 0 h 261990"/>
                <a:gd name="connsiteX1" fmla="*/ 1508424 w 1508424"/>
                <a:gd name="connsiteY1" fmla="*/ 0 h 261990"/>
                <a:gd name="connsiteX2" fmla="*/ 1508424 w 1508424"/>
                <a:gd name="connsiteY2" fmla="*/ 261990 h 261990"/>
                <a:gd name="connsiteX3" fmla="*/ 0 w 1508424"/>
                <a:gd name="connsiteY3" fmla="*/ 261990 h 261990"/>
                <a:gd name="connsiteX4" fmla="*/ 0 w 1508424"/>
                <a:gd name="connsiteY4" fmla="*/ 0 h 261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8424" h="261990">
                  <a:moveTo>
                    <a:pt x="0" y="0"/>
                  </a:moveTo>
                  <a:lnTo>
                    <a:pt x="1508424" y="0"/>
                  </a:lnTo>
                  <a:lnTo>
                    <a:pt x="1508424" y="261990"/>
                  </a:lnTo>
                  <a:lnTo>
                    <a:pt x="0" y="261990"/>
                  </a:lnTo>
                  <a:lnTo>
                    <a:pt x="0" y="0"/>
                  </a:lnTo>
                  <a:close/>
                </a:path>
              </a:pathLst>
            </a:custGeom>
            <a:solidFill>
              <a:schemeClr val="tx2"/>
            </a:solid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222250">
                <a:lnSpc>
                  <a:spcPct val="90000"/>
                </a:lnSpc>
                <a:spcBef>
                  <a:spcPct val="0"/>
                </a:spcBef>
              </a:pPr>
              <a:r>
                <a:rPr lang="en-US" sz="1200" b="1" dirty="0">
                  <a:solidFill>
                    <a:schemeClr val="bg1"/>
                  </a:solidFill>
                </a:rPr>
                <a:t>1. Stratify risk and treat</a:t>
              </a:r>
            </a:p>
          </p:txBody>
        </p:sp>
        <p:sp>
          <p:nvSpPr>
            <p:cNvPr id="10" name="Freeform: Shape 9">
              <a:extLst>
                <a:ext uri="{FF2B5EF4-FFF2-40B4-BE49-F238E27FC236}">
                  <a16:creationId xmlns:a16="http://schemas.microsoft.com/office/drawing/2014/main" id="{3C6C00F8-33A8-4B94-80C3-92AB620C1DA4}"/>
                </a:ext>
              </a:extLst>
            </p:cNvPr>
            <p:cNvSpPr/>
            <p:nvPr/>
          </p:nvSpPr>
          <p:spPr>
            <a:xfrm>
              <a:off x="396673" y="2248289"/>
              <a:ext cx="2664000" cy="363892"/>
            </a:xfrm>
            <a:custGeom>
              <a:avLst/>
              <a:gdLst>
                <a:gd name="connsiteX0" fmla="*/ 0 w 1508424"/>
                <a:gd name="connsiteY0" fmla="*/ 0 h 305456"/>
                <a:gd name="connsiteX1" fmla="*/ 1508424 w 1508424"/>
                <a:gd name="connsiteY1" fmla="*/ 0 h 305456"/>
                <a:gd name="connsiteX2" fmla="*/ 1508424 w 1508424"/>
                <a:gd name="connsiteY2" fmla="*/ 305456 h 305456"/>
                <a:gd name="connsiteX3" fmla="*/ 0 w 1508424"/>
                <a:gd name="connsiteY3" fmla="*/ 305456 h 305456"/>
                <a:gd name="connsiteX4" fmla="*/ 0 w 1508424"/>
                <a:gd name="connsiteY4" fmla="*/ 0 h 305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8424" h="305456">
                  <a:moveTo>
                    <a:pt x="0" y="0"/>
                  </a:moveTo>
                  <a:lnTo>
                    <a:pt x="1508424" y="0"/>
                  </a:lnTo>
                  <a:lnTo>
                    <a:pt x="1508424" y="305456"/>
                  </a:lnTo>
                  <a:lnTo>
                    <a:pt x="0" y="305456"/>
                  </a:lnTo>
                  <a:lnTo>
                    <a:pt x="0" y="0"/>
                  </a:lnTo>
                  <a:close/>
                </a:path>
              </a:pathLst>
            </a:custGeom>
            <a:solidFill>
              <a:schemeClr val="bg1">
                <a:alpha val="60000"/>
              </a:schemeClr>
            </a:solidFill>
            <a:ln w="6350">
              <a:solidFill>
                <a:schemeClr val="tx2"/>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222250">
                <a:lnSpc>
                  <a:spcPct val="90000"/>
                </a:lnSpc>
                <a:spcBef>
                  <a:spcPct val="0"/>
                </a:spcBef>
              </a:pPr>
              <a:r>
                <a:rPr lang="en-US" sz="1200" b="1" dirty="0">
                  <a:solidFill>
                    <a:schemeClr val="tx1"/>
                  </a:solidFill>
                </a:rPr>
                <a:t>UDCA</a:t>
              </a:r>
            </a:p>
            <a:p>
              <a:pPr algn="ctr" defTabSz="222250">
                <a:lnSpc>
                  <a:spcPct val="90000"/>
                </a:lnSpc>
                <a:spcBef>
                  <a:spcPct val="0"/>
                </a:spcBef>
              </a:pPr>
              <a:r>
                <a:rPr lang="en-GB" sz="1100" dirty="0">
                  <a:solidFill>
                    <a:schemeClr val="tx1"/>
                  </a:solidFill>
                </a:rPr>
                <a:t>For all (13–15 mg/kg/day)</a:t>
              </a:r>
              <a:endParaRPr lang="en-US" sz="1100" dirty="0">
                <a:solidFill>
                  <a:schemeClr val="tx1"/>
                </a:solidFill>
              </a:endParaRPr>
            </a:p>
          </p:txBody>
        </p:sp>
        <p:sp>
          <p:nvSpPr>
            <p:cNvPr id="12" name="Freeform: Shape 11">
              <a:extLst>
                <a:ext uri="{FF2B5EF4-FFF2-40B4-BE49-F238E27FC236}">
                  <a16:creationId xmlns:a16="http://schemas.microsoft.com/office/drawing/2014/main" id="{596755A0-448D-41B5-AFB9-BA94AFCD8775}"/>
                </a:ext>
              </a:extLst>
            </p:cNvPr>
            <p:cNvSpPr/>
            <p:nvPr/>
          </p:nvSpPr>
          <p:spPr>
            <a:xfrm>
              <a:off x="414198" y="3508178"/>
              <a:ext cx="1296000" cy="368817"/>
            </a:xfrm>
            <a:custGeom>
              <a:avLst/>
              <a:gdLst>
                <a:gd name="connsiteX0" fmla="*/ 0 w 1052548"/>
                <a:gd name="connsiteY0" fmla="*/ 0 h 254659"/>
                <a:gd name="connsiteX1" fmla="*/ 1052548 w 1052548"/>
                <a:gd name="connsiteY1" fmla="*/ 0 h 254659"/>
                <a:gd name="connsiteX2" fmla="*/ 1052548 w 1052548"/>
                <a:gd name="connsiteY2" fmla="*/ 254659 h 254659"/>
                <a:gd name="connsiteX3" fmla="*/ 0 w 1052548"/>
                <a:gd name="connsiteY3" fmla="*/ 254659 h 254659"/>
                <a:gd name="connsiteX4" fmla="*/ 0 w 1052548"/>
                <a:gd name="connsiteY4" fmla="*/ 0 h 254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548" h="254659">
                  <a:moveTo>
                    <a:pt x="0" y="0"/>
                  </a:moveTo>
                  <a:lnTo>
                    <a:pt x="1052548" y="0"/>
                  </a:lnTo>
                  <a:lnTo>
                    <a:pt x="1052548" y="254659"/>
                  </a:lnTo>
                  <a:lnTo>
                    <a:pt x="0" y="254659"/>
                  </a:lnTo>
                  <a:lnTo>
                    <a:pt x="0" y="0"/>
                  </a:lnTo>
                  <a:close/>
                </a:path>
              </a:pathLst>
            </a:custGeom>
            <a:solidFill>
              <a:schemeClr val="bg1">
                <a:alpha val="60000"/>
              </a:schemeClr>
            </a:solidFill>
            <a:ln w="6350">
              <a:solidFill>
                <a:schemeClr val="tx2"/>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222250">
                <a:lnSpc>
                  <a:spcPct val="90000"/>
                </a:lnSpc>
                <a:spcBef>
                  <a:spcPct val="0"/>
                </a:spcBef>
              </a:pPr>
              <a:r>
                <a:rPr lang="en-US" sz="1200" dirty="0">
                  <a:solidFill>
                    <a:schemeClr val="tx1"/>
                  </a:solidFill>
                </a:rPr>
                <a:t>UDCA responder (low-risk disease)</a:t>
              </a:r>
            </a:p>
          </p:txBody>
        </p:sp>
        <p:sp>
          <p:nvSpPr>
            <p:cNvPr id="13" name="Freeform: Shape 12">
              <a:extLst>
                <a:ext uri="{FF2B5EF4-FFF2-40B4-BE49-F238E27FC236}">
                  <a16:creationId xmlns:a16="http://schemas.microsoft.com/office/drawing/2014/main" id="{3F76E18A-E834-400B-A291-4DA86A63743A}"/>
                </a:ext>
              </a:extLst>
            </p:cNvPr>
            <p:cNvSpPr/>
            <p:nvPr/>
          </p:nvSpPr>
          <p:spPr>
            <a:xfrm>
              <a:off x="394746" y="4280237"/>
              <a:ext cx="1296000" cy="1059493"/>
            </a:xfrm>
            <a:custGeom>
              <a:avLst/>
              <a:gdLst>
                <a:gd name="connsiteX0" fmla="*/ 0 w 1026060"/>
                <a:gd name="connsiteY0" fmla="*/ 0 h 381427"/>
                <a:gd name="connsiteX1" fmla="*/ 1026060 w 1026060"/>
                <a:gd name="connsiteY1" fmla="*/ 0 h 381427"/>
                <a:gd name="connsiteX2" fmla="*/ 1026060 w 1026060"/>
                <a:gd name="connsiteY2" fmla="*/ 381427 h 381427"/>
                <a:gd name="connsiteX3" fmla="*/ 0 w 1026060"/>
                <a:gd name="connsiteY3" fmla="*/ 381427 h 381427"/>
                <a:gd name="connsiteX4" fmla="*/ 0 w 1026060"/>
                <a:gd name="connsiteY4" fmla="*/ 0 h 381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060" h="381427">
                  <a:moveTo>
                    <a:pt x="0" y="0"/>
                  </a:moveTo>
                  <a:lnTo>
                    <a:pt x="1026060" y="0"/>
                  </a:lnTo>
                  <a:lnTo>
                    <a:pt x="1026060" y="381427"/>
                  </a:lnTo>
                  <a:lnTo>
                    <a:pt x="0" y="381427"/>
                  </a:lnTo>
                  <a:lnTo>
                    <a:pt x="0" y="0"/>
                  </a:lnTo>
                  <a:close/>
                </a:path>
              </a:pathLst>
            </a:custGeom>
            <a:solidFill>
              <a:schemeClr val="bg1">
                <a:alpha val="60000"/>
              </a:schemeClr>
            </a:solidFill>
            <a:ln w="6350">
              <a:solidFill>
                <a:schemeClr val="tx2"/>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222250">
                <a:lnSpc>
                  <a:spcPct val="90000"/>
                </a:lnSpc>
                <a:spcBef>
                  <a:spcPct val="0"/>
                </a:spcBef>
              </a:pPr>
              <a:r>
                <a:rPr lang="en-GB" sz="1200" b="1" dirty="0">
                  <a:solidFill>
                    <a:schemeClr val="tx1"/>
                  </a:solidFill>
                </a:rPr>
                <a:t>Individualized follow-up </a:t>
              </a:r>
              <a:r>
                <a:rPr lang="en-GB" sz="1100" dirty="0">
                  <a:solidFill>
                    <a:schemeClr val="tx1"/>
                  </a:solidFill>
                </a:rPr>
                <a:t>According to symptom burden and disease stage</a:t>
              </a:r>
              <a:endParaRPr lang="en-US" sz="1200" dirty="0">
                <a:solidFill>
                  <a:schemeClr val="tx1"/>
                </a:solidFill>
              </a:endParaRPr>
            </a:p>
          </p:txBody>
        </p:sp>
        <p:sp>
          <p:nvSpPr>
            <p:cNvPr id="14" name="Freeform: Shape 13">
              <a:extLst>
                <a:ext uri="{FF2B5EF4-FFF2-40B4-BE49-F238E27FC236}">
                  <a16:creationId xmlns:a16="http://schemas.microsoft.com/office/drawing/2014/main" id="{B3175199-E5CA-468B-B0E0-3A4FF5DE789A}"/>
                </a:ext>
              </a:extLst>
            </p:cNvPr>
            <p:cNvSpPr/>
            <p:nvPr/>
          </p:nvSpPr>
          <p:spPr>
            <a:xfrm>
              <a:off x="404171" y="5475865"/>
              <a:ext cx="2664000" cy="479211"/>
            </a:xfrm>
            <a:custGeom>
              <a:avLst/>
              <a:gdLst>
                <a:gd name="connsiteX0" fmla="*/ 0 w 2032602"/>
                <a:gd name="connsiteY0" fmla="*/ 0 h 435497"/>
                <a:gd name="connsiteX1" fmla="*/ 2032602 w 2032602"/>
                <a:gd name="connsiteY1" fmla="*/ 0 h 435497"/>
                <a:gd name="connsiteX2" fmla="*/ 2032602 w 2032602"/>
                <a:gd name="connsiteY2" fmla="*/ 435497 h 435497"/>
                <a:gd name="connsiteX3" fmla="*/ 0 w 2032602"/>
                <a:gd name="connsiteY3" fmla="*/ 435497 h 435497"/>
                <a:gd name="connsiteX4" fmla="*/ 0 w 2032602"/>
                <a:gd name="connsiteY4" fmla="*/ 0 h 435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2602" h="435497">
                  <a:moveTo>
                    <a:pt x="0" y="0"/>
                  </a:moveTo>
                  <a:lnTo>
                    <a:pt x="2032602" y="0"/>
                  </a:lnTo>
                  <a:lnTo>
                    <a:pt x="2032602" y="435497"/>
                  </a:lnTo>
                  <a:lnTo>
                    <a:pt x="0" y="435497"/>
                  </a:lnTo>
                  <a:lnTo>
                    <a:pt x="0" y="0"/>
                  </a:lnTo>
                  <a:close/>
                </a:path>
              </a:pathLst>
            </a:custGeom>
            <a:solidFill>
              <a:schemeClr val="bg1">
                <a:alpha val="60000"/>
              </a:schemeClr>
            </a:solidFill>
            <a:ln w="6350">
              <a:solidFill>
                <a:schemeClr val="tx2"/>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222250">
                <a:lnSpc>
                  <a:spcPct val="90000"/>
                </a:lnSpc>
                <a:spcBef>
                  <a:spcPct val="0"/>
                </a:spcBef>
              </a:pPr>
              <a:r>
                <a:rPr lang="en-GB" sz="1200" b="1" dirty="0">
                  <a:solidFill>
                    <a:schemeClr val="tx1"/>
                  </a:solidFill>
                </a:rPr>
                <a:t>Monitoring based on </a:t>
              </a:r>
            </a:p>
            <a:p>
              <a:pPr algn="ctr" defTabSz="222250">
                <a:lnSpc>
                  <a:spcPct val="90000"/>
                </a:lnSpc>
                <a:spcBef>
                  <a:spcPct val="0"/>
                </a:spcBef>
              </a:pPr>
              <a:r>
                <a:rPr lang="en-GB" sz="1100" dirty="0">
                  <a:solidFill>
                    <a:schemeClr val="tx1"/>
                  </a:solidFill>
                </a:rPr>
                <a:t>Bilirubin, ALP, AST, albumin, platelet count, and </a:t>
              </a:r>
              <a:r>
                <a:rPr lang="en-GB" sz="1100" dirty="0" err="1">
                  <a:solidFill>
                    <a:schemeClr val="tx1"/>
                  </a:solidFill>
                </a:rPr>
                <a:t>elastography</a:t>
              </a:r>
              <a:endParaRPr lang="en-US" sz="1100" dirty="0">
                <a:solidFill>
                  <a:schemeClr val="tx1"/>
                </a:solidFill>
              </a:endParaRPr>
            </a:p>
          </p:txBody>
        </p:sp>
        <p:sp>
          <p:nvSpPr>
            <p:cNvPr id="15" name="Freeform: Shape 14">
              <a:extLst>
                <a:ext uri="{FF2B5EF4-FFF2-40B4-BE49-F238E27FC236}">
                  <a16:creationId xmlns:a16="http://schemas.microsoft.com/office/drawing/2014/main" id="{0A413862-B1AE-4DC2-83FA-2873F2E1F0A9}"/>
                </a:ext>
              </a:extLst>
            </p:cNvPr>
            <p:cNvSpPr/>
            <p:nvPr/>
          </p:nvSpPr>
          <p:spPr>
            <a:xfrm>
              <a:off x="1763473" y="3516325"/>
              <a:ext cx="1296000" cy="368817"/>
            </a:xfrm>
            <a:custGeom>
              <a:avLst/>
              <a:gdLst>
                <a:gd name="connsiteX0" fmla="*/ 0 w 1052548"/>
                <a:gd name="connsiteY0" fmla="*/ 0 h 254659"/>
                <a:gd name="connsiteX1" fmla="*/ 1052548 w 1052548"/>
                <a:gd name="connsiteY1" fmla="*/ 0 h 254659"/>
                <a:gd name="connsiteX2" fmla="*/ 1052548 w 1052548"/>
                <a:gd name="connsiteY2" fmla="*/ 254659 h 254659"/>
                <a:gd name="connsiteX3" fmla="*/ 0 w 1052548"/>
                <a:gd name="connsiteY3" fmla="*/ 254659 h 254659"/>
                <a:gd name="connsiteX4" fmla="*/ 0 w 1052548"/>
                <a:gd name="connsiteY4" fmla="*/ 0 h 254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548" h="254659">
                  <a:moveTo>
                    <a:pt x="0" y="0"/>
                  </a:moveTo>
                  <a:lnTo>
                    <a:pt x="1052548" y="0"/>
                  </a:lnTo>
                  <a:lnTo>
                    <a:pt x="1052548" y="254659"/>
                  </a:lnTo>
                  <a:lnTo>
                    <a:pt x="0" y="254659"/>
                  </a:lnTo>
                  <a:lnTo>
                    <a:pt x="0" y="0"/>
                  </a:lnTo>
                  <a:close/>
                </a:path>
              </a:pathLst>
            </a:custGeom>
            <a:solidFill>
              <a:schemeClr val="bg1">
                <a:alpha val="60000"/>
              </a:schemeClr>
            </a:solidFill>
            <a:ln w="6350">
              <a:solidFill>
                <a:schemeClr val="tx2"/>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222250">
                <a:lnSpc>
                  <a:spcPct val="90000"/>
                </a:lnSpc>
                <a:spcBef>
                  <a:spcPct val="0"/>
                </a:spcBef>
              </a:pPr>
              <a:r>
                <a:rPr lang="en-US" sz="1200" dirty="0">
                  <a:solidFill>
                    <a:schemeClr val="tx1"/>
                  </a:solidFill>
                </a:rPr>
                <a:t>Inadequate UDCA responder</a:t>
              </a:r>
            </a:p>
          </p:txBody>
        </p:sp>
        <p:sp>
          <p:nvSpPr>
            <p:cNvPr id="16" name="Freeform: Shape 15">
              <a:extLst>
                <a:ext uri="{FF2B5EF4-FFF2-40B4-BE49-F238E27FC236}">
                  <a16:creationId xmlns:a16="http://schemas.microsoft.com/office/drawing/2014/main" id="{B10FE4E3-CF79-4D06-939F-7DF38B8BA282}"/>
                </a:ext>
              </a:extLst>
            </p:cNvPr>
            <p:cNvSpPr/>
            <p:nvPr/>
          </p:nvSpPr>
          <p:spPr>
            <a:xfrm>
              <a:off x="1763473" y="3970498"/>
              <a:ext cx="1318959" cy="178586"/>
            </a:xfrm>
            <a:custGeom>
              <a:avLst/>
              <a:gdLst>
                <a:gd name="connsiteX0" fmla="*/ 0 w 917242"/>
                <a:gd name="connsiteY0" fmla="*/ 0 h 271373"/>
                <a:gd name="connsiteX1" fmla="*/ 917242 w 917242"/>
                <a:gd name="connsiteY1" fmla="*/ 0 h 271373"/>
                <a:gd name="connsiteX2" fmla="*/ 917242 w 917242"/>
                <a:gd name="connsiteY2" fmla="*/ 271373 h 271373"/>
                <a:gd name="connsiteX3" fmla="*/ 0 w 917242"/>
                <a:gd name="connsiteY3" fmla="*/ 271373 h 271373"/>
                <a:gd name="connsiteX4" fmla="*/ 0 w 917242"/>
                <a:gd name="connsiteY4" fmla="*/ 0 h 271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42" h="271373">
                  <a:moveTo>
                    <a:pt x="0" y="0"/>
                  </a:moveTo>
                  <a:lnTo>
                    <a:pt x="917242" y="0"/>
                  </a:lnTo>
                  <a:lnTo>
                    <a:pt x="917242" y="271373"/>
                  </a:lnTo>
                  <a:lnTo>
                    <a:pt x="0" y="271373"/>
                  </a:lnTo>
                  <a:lnTo>
                    <a:pt x="0" y="0"/>
                  </a:lnTo>
                  <a:close/>
                </a:path>
              </a:pathLst>
            </a:custGeom>
            <a:solidFill>
              <a:srgbClr val="CCDBE7"/>
            </a:solidFill>
            <a:ln w="6350">
              <a:solidFill>
                <a:schemeClr val="tx2"/>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222250">
                <a:lnSpc>
                  <a:spcPct val="90000"/>
                </a:lnSpc>
                <a:spcBef>
                  <a:spcPct val="0"/>
                </a:spcBef>
              </a:pPr>
              <a:r>
                <a:rPr lang="en-US" sz="1200" dirty="0">
                  <a:solidFill>
                    <a:schemeClr val="tx1"/>
                  </a:solidFill>
                </a:rPr>
                <a:t>? Features of AIH</a:t>
              </a:r>
            </a:p>
          </p:txBody>
        </p:sp>
        <p:sp>
          <p:nvSpPr>
            <p:cNvPr id="17" name="Freeform: Shape 16">
              <a:extLst>
                <a:ext uri="{FF2B5EF4-FFF2-40B4-BE49-F238E27FC236}">
                  <a16:creationId xmlns:a16="http://schemas.microsoft.com/office/drawing/2014/main" id="{6F56BFA6-80A0-4C8D-82C1-1822F5B1F5A0}"/>
                </a:ext>
              </a:extLst>
            </p:cNvPr>
            <p:cNvSpPr/>
            <p:nvPr/>
          </p:nvSpPr>
          <p:spPr>
            <a:xfrm>
              <a:off x="1763473" y="4280237"/>
              <a:ext cx="1296000" cy="1059493"/>
            </a:xfrm>
            <a:custGeom>
              <a:avLst/>
              <a:gdLst>
                <a:gd name="connsiteX0" fmla="*/ 0 w 1014777"/>
                <a:gd name="connsiteY0" fmla="*/ 0 h 445151"/>
                <a:gd name="connsiteX1" fmla="*/ 1014777 w 1014777"/>
                <a:gd name="connsiteY1" fmla="*/ 0 h 445151"/>
                <a:gd name="connsiteX2" fmla="*/ 1014777 w 1014777"/>
                <a:gd name="connsiteY2" fmla="*/ 445151 h 445151"/>
                <a:gd name="connsiteX3" fmla="*/ 0 w 1014777"/>
                <a:gd name="connsiteY3" fmla="*/ 445151 h 445151"/>
                <a:gd name="connsiteX4" fmla="*/ 0 w 1014777"/>
                <a:gd name="connsiteY4" fmla="*/ 0 h 445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4777" h="445151">
                  <a:moveTo>
                    <a:pt x="0" y="0"/>
                  </a:moveTo>
                  <a:lnTo>
                    <a:pt x="1014777" y="0"/>
                  </a:lnTo>
                  <a:lnTo>
                    <a:pt x="1014777" y="445151"/>
                  </a:lnTo>
                  <a:lnTo>
                    <a:pt x="0" y="445151"/>
                  </a:lnTo>
                  <a:lnTo>
                    <a:pt x="0" y="0"/>
                  </a:lnTo>
                  <a:close/>
                </a:path>
              </a:pathLst>
            </a:custGeom>
            <a:solidFill>
              <a:schemeClr val="bg1">
                <a:alpha val="60000"/>
              </a:schemeClr>
            </a:solidFill>
            <a:ln w="6350">
              <a:solidFill>
                <a:schemeClr val="tx2"/>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222250">
                <a:lnSpc>
                  <a:spcPct val="90000"/>
                </a:lnSpc>
                <a:spcBef>
                  <a:spcPct val="0"/>
                </a:spcBef>
              </a:pPr>
              <a:r>
                <a:rPr lang="en-GB" sz="1200" b="1" dirty="0">
                  <a:solidFill>
                    <a:schemeClr val="tx1"/>
                  </a:solidFill>
                </a:rPr>
                <a:t>Add 2</a:t>
              </a:r>
              <a:r>
                <a:rPr lang="en-GB" sz="1200" b="1" baseline="30000" dirty="0">
                  <a:solidFill>
                    <a:schemeClr val="tx1"/>
                  </a:solidFill>
                </a:rPr>
                <a:t>nd-</a:t>
              </a:r>
              <a:r>
                <a:rPr lang="en-GB" sz="1200" b="1" dirty="0">
                  <a:solidFill>
                    <a:schemeClr val="tx1"/>
                  </a:solidFill>
                </a:rPr>
                <a:t>line therapy</a:t>
              </a:r>
            </a:p>
            <a:p>
              <a:pPr algn="ctr" defTabSz="222250">
                <a:lnSpc>
                  <a:spcPct val="90000"/>
                </a:lnSpc>
                <a:spcBef>
                  <a:spcPct val="0"/>
                </a:spcBef>
              </a:pPr>
              <a:r>
                <a:rPr lang="en-GB" sz="1100" dirty="0" err="1">
                  <a:solidFill>
                    <a:schemeClr val="tx1"/>
                  </a:solidFill>
                </a:rPr>
                <a:t>Obeticholic</a:t>
              </a:r>
              <a:r>
                <a:rPr lang="en-GB" sz="1100" dirty="0">
                  <a:solidFill>
                    <a:schemeClr val="tx1"/>
                  </a:solidFill>
                </a:rPr>
                <a:t> acid</a:t>
              </a:r>
            </a:p>
            <a:p>
              <a:pPr algn="ctr" defTabSz="222250">
                <a:lnSpc>
                  <a:spcPct val="90000"/>
                </a:lnSpc>
                <a:spcBef>
                  <a:spcPct val="0"/>
                </a:spcBef>
              </a:pPr>
              <a:r>
                <a:rPr lang="en-GB" sz="1100" dirty="0">
                  <a:solidFill>
                    <a:schemeClr val="tx1"/>
                  </a:solidFill>
                </a:rPr>
                <a:t>Off-label*</a:t>
              </a:r>
              <a:endParaRPr lang="en-GB" sz="900" dirty="0">
                <a:solidFill>
                  <a:schemeClr val="tx1"/>
                </a:solidFill>
              </a:endParaRPr>
            </a:p>
            <a:p>
              <a:pPr algn="ctr" defTabSz="222250">
                <a:lnSpc>
                  <a:spcPct val="90000"/>
                </a:lnSpc>
                <a:spcBef>
                  <a:spcPct val="0"/>
                </a:spcBef>
              </a:pPr>
              <a:r>
                <a:rPr lang="en-GB" sz="1100" dirty="0">
                  <a:solidFill>
                    <a:schemeClr val="tx1"/>
                  </a:solidFill>
                </a:rPr>
                <a:t>Clinical trials</a:t>
              </a:r>
              <a:endParaRPr lang="en-US" sz="1100" dirty="0">
                <a:solidFill>
                  <a:schemeClr val="tx1"/>
                </a:solidFill>
              </a:endParaRPr>
            </a:p>
          </p:txBody>
        </p:sp>
        <p:sp>
          <p:nvSpPr>
            <p:cNvPr id="18" name="Freeform: Shape 17">
              <a:extLst>
                <a:ext uri="{FF2B5EF4-FFF2-40B4-BE49-F238E27FC236}">
                  <a16:creationId xmlns:a16="http://schemas.microsoft.com/office/drawing/2014/main" id="{31E68BBC-A103-4DAB-870C-EAF3C4787D66}"/>
                </a:ext>
              </a:extLst>
            </p:cNvPr>
            <p:cNvSpPr/>
            <p:nvPr/>
          </p:nvSpPr>
          <p:spPr>
            <a:xfrm>
              <a:off x="3269021" y="1828388"/>
              <a:ext cx="2664000" cy="288000"/>
            </a:xfrm>
            <a:custGeom>
              <a:avLst/>
              <a:gdLst>
                <a:gd name="connsiteX0" fmla="*/ 0 w 1508424"/>
                <a:gd name="connsiteY0" fmla="*/ 0 h 261990"/>
                <a:gd name="connsiteX1" fmla="*/ 1508424 w 1508424"/>
                <a:gd name="connsiteY1" fmla="*/ 0 h 261990"/>
                <a:gd name="connsiteX2" fmla="*/ 1508424 w 1508424"/>
                <a:gd name="connsiteY2" fmla="*/ 261990 h 261990"/>
                <a:gd name="connsiteX3" fmla="*/ 0 w 1508424"/>
                <a:gd name="connsiteY3" fmla="*/ 261990 h 261990"/>
                <a:gd name="connsiteX4" fmla="*/ 0 w 1508424"/>
                <a:gd name="connsiteY4" fmla="*/ 0 h 261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8424" h="261990">
                  <a:moveTo>
                    <a:pt x="0" y="0"/>
                  </a:moveTo>
                  <a:lnTo>
                    <a:pt x="1508424" y="0"/>
                  </a:lnTo>
                  <a:lnTo>
                    <a:pt x="1508424" y="261990"/>
                  </a:lnTo>
                  <a:lnTo>
                    <a:pt x="0" y="261990"/>
                  </a:lnTo>
                  <a:lnTo>
                    <a:pt x="0" y="0"/>
                  </a:lnTo>
                  <a:close/>
                </a:path>
              </a:pathLst>
            </a:custGeom>
            <a:solidFill>
              <a:schemeClr val="tx2"/>
            </a:solid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222250">
                <a:lnSpc>
                  <a:spcPct val="90000"/>
                </a:lnSpc>
                <a:spcBef>
                  <a:spcPct val="0"/>
                </a:spcBef>
              </a:pPr>
              <a:r>
                <a:rPr lang="en-US" sz="1200" b="1" dirty="0">
                  <a:solidFill>
                    <a:schemeClr val="bg1"/>
                  </a:solidFill>
                </a:rPr>
                <a:t>2. Stage and survey</a:t>
              </a:r>
            </a:p>
          </p:txBody>
        </p:sp>
        <p:sp>
          <p:nvSpPr>
            <p:cNvPr id="19" name="Freeform: Shape 18">
              <a:extLst>
                <a:ext uri="{FF2B5EF4-FFF2-40B4-BE49-F238E27FC236}">
                  <a16:creationId xmlns:a16="http://schemas.microsoft.com/office/drawing/2014/main" id="{0F24CCCC-1FD4-49BF-8BBA-F48A8C38F888}"/>
                </a:ext>
              </a:extLst>
            </p:cNvPr>
            <p:cNvSpPr/>
            <p:nvPr/>
          </p:nvSpPr>
          <p:spPr>
            <a:xfrm>
              <a:off x="3269021" y="2248289"/>
              <a:ext cx="2664000" cy="376132"/>
            </a:xfrm>
            <a:custGeom>
              <a:avLst/>
              <a:gdLst>
                <a:gd name="connsiteX0" fmla="*/ 0 w 1508424"/>
                <a:gd name="connsiteY0" fmla="*/ 0 h 305456"/>
                <a:gd name="connsiteX1" fmla="*/ 1508424 w 1508424"/>
                <a:gd name="connsiteY1" fmla="*/ 0 h 305456"/>
                <a:gd name="connsiteX2" fmla="*/ 1508424 w 1508424"/>
                <a:gd name="connsiteY2" fmla="*/ 305456 h 305456"/>
                <a:gd name="connsiteX3" fmla="*/ 0 w 1508424"/>
                <a:gd name="connsiteY3" fmla="*/ 305456 h 305456"/>
                <a:gd name="connsiteX4" fmla="*/ 0 w 1508424"/>
                <a:gd name="connsiteY4" fmla="*/ 0 h 305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8424" h="305456">
                  <a:moveTo>
                    <a:pt x="0" y="0"/>
                  </a:moveTo>
                  <a:lnTo>
                    <a:pt x="1508424" y="0"/>
                  </a:lnTo>
                  <a:lnTo>
                    <a:pt x="1508424" y="305456"/>
                  </a:lnTo>
                  <a:lnTo>
                    <a:pt x="0" y="305456"/>
                  </a:lnTo>
                  <a:lnTo>
                    <a:pt x="0" y="0"/>
                  </a:lnTo>
                  <a:close/>
                </a:path>
              </a:pathLst>
            </a:custGeom>
            <a:solidFill>
              <a:schemeClr val="bg1">
                <a:alpha val="60000"/>
              </a:schemeClr>
            </a:solidFill>
            <a:ln w="6350">
              <a:solidFill>
                <a:schemeClr val="tx2"/>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222250">
                <a:lnSpc>
                  <a:spcPct val="90000"/>
                </a:lnSpc>
                <a:spcBef>
                  <a:spcPct val="0"/>
                </a:spcBef>
              </a:pPr>
              <a:r>
                <a:rPr lang="en-US" sz="1200" b="1" dirty="0">
                  <a:solidFill>
                    <a:schemeClr val="tx1"/>
                  </a:solidFill>
                </a:rPr>
                <a:t>Disease staging </a:t>
              </a:r>
            </a:p>
            <a:p>
              <a:pPr algn="ctr" defTabSz="222250">
                <a:lnSpc>
                  <a:spcPct val="90000"/>
                </a:lnSpc>
                <a:spcBef>
                  <a:spcPct val="0"/>
                </a:spcBef>
              </a:pPr>
              <a:r>
                <a:rPr lang="en-US" sz="1100" dirty="0">
                  <a:solidFill>
                    <a:schemeClr val="tx1"/>
                  </a:solidFill>
                </a:rPr>
                <a:t>Serum liver tests, US, </a:t>
              </a:r>
              <a:r>
                <a:rPr lang="en-US" sz="1100" dirty="0" err="1">
                  <a:solidFill>
                    <a:schemeClr val="tx1"/>
                  </a:solidFill>
                </a:rPr>
                <a:t>elastography</a:t>
              </a:r>
              <a:endParaRPr lang="en-US" sz="1100" dirty="0">
                <a:solidFill>
                  <a:schemeClr val="tx1"/>
                </a:solidFill>
              </a:endParaRPr>
            </a:p>
          </p:txBody>
        </p:sp>
        <p:sp>
          <p:nvSpPr>
            <p:cNvPr id="20" name="Freeform: Shape 19">
              <a:extLst>
                <a:ext uri="{FF2B5EF4-FFF2-40B4-BE49-F238E27FC236}">
                  <a16:creationId xmlns:a16="http://schemas.microsoft.com/office/drawing/2014/main" id="{1DEECBA5-1E76-441C-BA8A-8E2CB7470854}"/>
                </a:ext>
              </a:extLst>
            </p:cNvPr>
            <p:cNvSpPr/>
            <p:nvPr/>
          </p:nvSpPr>
          <p:spPr>
            <a:xfrm>
              <a:off x="3262576" y="2750269"/>
              <a:ext cx="2664000" cy="332506"/>
            </a:xfrm>
            <a:custGeom>
              <a:avLst/>
              <a:gdLst>
                <a:gd name="connsiteX0" fmla="*/ 0 w 1508424"/>
                <a:gd name="connsiteY0" fmla="*/ 0 h 321060"/>
                <a:gd name="connsiteX1" fmla="*/ 1508424 w 1508424"/>
                <a:gd name="connsiteY1" fmla="*/ 0 h 321060"/>
                <a:gd name="connsiteX2" fmla="*/ 1508424 w 1508424"/>
                <a:gd name="connsiteY2" fmla="*/ 321060 h 321060"/>
                <a:gd name="connsiteX3" fmla="*/ 0 w 1508424"/>
                <a:gd name="connsiteY3" fmla="*/ 321060 h 321060"/>
                <a:gd name="connsiteX4" fmla="*/ 0 w 1508424"/>
                <a:gd name="connsiteY4" fmla="*/ 0 h 321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8424" h="321060">
                  <a:moveTo>
                    <a:pt x="0" y="0"/>
                  </a:moveTo>
                  <a:lnTo>
                    <a:pt x="1508424" y="0"/>
                  </a:lnTo>
                  <a:lnTo>
                    <a:pt x="1508424" y="321060"/>
                  </a:lnTo>
                  <a:lnTo>
                    <a:pt x="0" y="321060"/>
                  </a:lnTo>
                  <a:lnTo>
                    <a:pt x="0" y="0"/>
                  </a:lnTo>
                  <a:close/>
                </a:path>
              </a:pathLst>
            </a:custGeom>
            <a:solidFill>
              <a:schemeClr val="bg1">
                <a:alpha val="60000"/>
              </a:schemeClr>
            </a:solidFill>
            <a:ln w="6350">
              <a:solidFill>
                <a:schemeClr val="tx2"/>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222250">
                <a:lnSpc>
                  <a:spcPct val="90000"/>
                </a:lnSpc>
                <a:spcBef>
                  <a:spcPct val="0"/>
                </a:spcBef>
              </a:pPr>
              <a:r>
                <a:rPr lang="en-US" sz="1200" b="1" dirty="0">
                  <a:solidFill>
                    <a:schemeClr val="tx1"/>
                  </a:solidFill>
                </a:rPr>
                <a:t>Cirrhosis</a:t>
              </a:r>
            </a:p>
          </p:txBody>
        </p:sp>
        <p:sp>
          <p:nvSpPr>
            <p:cNvPr id="21" name="Freeform: Shape 20">
              <a:extLst>
                <a:ext uri="{FF2B5EF4-FFF2-40B4-BE49-F238E27FC236}">
                  <a16:creationId xmlns:a16="http://schemas.microsoft.com/office/drawing/2014/main" id="{FD761F3E-008F-4271-9500-5F0006AC3755}"/>
                </a:ext>
              </a:extLst>
            </p:cNvPr>
            <p:cNvSpPr/>
            <p:nvPr/>
          </p:nvSpPr>
          <p:spPr>
            <a:xfrm>
              <a:off x="3262576" y="3536520"/>
              <a:ext cx="1296000" cy="700556"/>
            </a:xfrm>
            <a:custGeom>
              <a:avLst/>
              <a:gdLst>
                <a:gd name="connsiteX0" fmla="*/ 0 w 961681"/>
                <a:gd name="connsiteY0" fmla="*/ 0 h 228790"/>
                <a:gd name="connsiteX1" fmla="*/ 961681 w 961681"/>
                <a:gd name="connsiteY1" fmla="*/ 0 h 228790"/>
                <a:gd name="connsiteX2" fmla="*/ 961681 w 961681"/>
                <a:gd name="connsiteY2" fmla="*/ 228790 h 228790"/>
                <a:gd name="connsiteX3" fmla="*/ 0 w 961681"/>
                <a:gd name="connsiteY3" fmla="*/ 228790 h 228790"/>
                <a:gd name="connsiteX4" fmla="*/ 0 w 961681"/>
                <a:gd name="connsiteY4" fmla="*/ 0 h 228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1681" h="228790">
                  <a:moveTo>
                    <a:pt x="0" y="0"/>
                  </a:moveTo>
                  <a:lnTo>
                    <a:pt x="961681" y="0"/>
                  </a:lnTo>
                  <a:lnTo>
                    <a:pt x="961681" y="228790"/>
                  </a:lnTo>
                  <a:lnTo>
                    <a:pt x="0" y="228790"/>
                  </a:lnTo>
                  <a:lnTo>
                    <a:pt x="0" y="0"/>
                  </a:lnTo>
                  <a:close/>
                </a:path>
              </a:pathLst>
            </a:custGeom>
            <a:solidFill>
              <a:schemeClr val="bg1">
                <a:alpha val="60000"/>
              </a:schemeClr>
            </a:solidFill>
            <a:ln w="6350">
              <a:solidFill>
                <a:schemeClr val="tx2"/>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222250">
                <a:lnSpc>
                  <a:spcPct val="90000"/>
                </a:lnSpc>
                <a:spcBef>
                  <a:spcPct val="0"/>
                </a:spcBef>
              </a:pPr>
              <a:r>
                <a:rPr lang="en-GB" sz="1200" dirty="0">
                  <a:solidFill>
                    <a:schemeClr val="tx1"/>
                  </a:solidFill>
                  <a:ea typeface="Times New Roman" panose="02020603050405020304" pitchFamily="18" charset="0"/>
                  <a:cs typeface="AdvP4C4E74"/>
                  <a:sym typeface="Wingdings" panose="05000000000000000000" pitchFamily="2" charset="2"/>
                </a:rPr>
                <a:t></a:t>
              </a:r>
              <a:r>
                <a:rPr lang="en-GB" sz="1200" dirty="0">
                  <a:solidFill>
                    <a:schemeClr val="tx1"/>
                  </a:solidFill>
                  <a:ea typeface="Times New Roman" panose="02020603050405020304" pitchFamily="18" charset="0"/>
                  <a:cs typeface="Times New Roman" panose="02020603050405020304" pitchFamily="18" charset="0"/>
                  <a:sym typeface="Wingdings" panose="05000000000000000000" pitchFamily="2" charset="2"/>
                </a:rPr>
                <a:t> </a:t>
              </a:r>
              <a:r>
                <a:rPr lang="en-GB" sz="1200" dirty="0">
                  <a:solidFill>
                    <a:schemeClr val="tx1"/>
                  </a:solidFill>
                </a:rPr>
                <a:t>bilirubin and/or decompensated disease</a:t>
              </a:r>
              <a:endParaRPr lang="en-US" sz="1200" dirty="0">
                <a:solidFill>
                  <a:schemeClr val="tx1"/>
                </a:solidFill>
              </a:endParaRPr>
            </a:p>
          </p:txBody>
        </p:sp>
        <p:sp>
          <p:nvSpPr>
            <p:cNvPr id="22" name="Freeform: Shape 21">
              <a:extLst>
                <a:ext uri="{FF2B5EF4-FFF2-40B4-BE49-F238E27FC236}">
                  <a16:creationId xmlns:a16="http://schemas.microsoft.com/office/drawing/2014/main" id="{2DA71883-F406-49CA-9E08-7D24F5095344}"/>
                </a:ext>
              </a:extLst>
            </p:cNvPr>
            <p:cNvSpPr/>
            <p:nvPr/>
          </p:nvSpPr>
          <p:spPr>
            <a:xfrm>
              <a:off x="3262577" y="5013823"/>
              <a:ext cx="1296000" cy="941253"/>
            </a:xfrm>
            <a:custGeom>
              <a:avLst/>
              <a:gdLst>
                <a:gd name="connsiteX0" fmla="*/ 0 w 950247"/>
                <a:gd name="connsiteY0" fmla="*/ 0 h 424229"/>
                <a:gd name="connsiteX1" fmla="*/ 950247 w 950247"/>
                <a:gd name="connsiteY1" fmla="*/ 0 h 424229"/>
                <a:gd name="connsiteX2" fmla="*/ 950247 w 950247"/>
                <a:gd name="connsiteY2" fmla="*/ 424229 h 424229"/>
                <a:gd name="connsiteX3" fmla="*/ 0 w 950247"/>
                <a:gd name="connsiteY3" fmla="*/ 424229 h 424229"/>
                <a:gd name="connsiteX4" fmla="*/ 0 w 950247"/>
                <a:gd name="connsiteY4" fmla="*/ 0 h 424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0247" h="424229">
                  <a:moveTo>
                    <a:pt x="0" y="0"/>
                  </a:moveTo>
                  <a:lnTo>
                    <a:pt x="950247" y="0"/>
                  </a:lnTo>
                  <a:lnTo>
                    <a:pt x="950247" y="424229"/>
                  </a:lnTo>
                  <a:lnTo>
                    <a:pt x="0" y="424229"/>
                  </a:lnTo>
                  <a:lnTo>
                    <a:pt x="0" y="0"/>
                  </a:lnTo>
                  <a:close/>
                </a:path>
              </a:pathLst>
            </a:custGeom>
            <a:solidFill>
              <a:schemeClr val="bg1">
                <a:alpha val="60000"/>
              </a:schemeClr>
            </a:solidFill>
            <a:ln w="6350">
              <a:solidFill>
                <a:schemeClr val="tx2"/>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222250">
                <a:lnSpc>
                  <a:spcPct val="90000"/>
                </a:lnSpc>
                <a:spcBef>
                  <a:spcPct val="0"/>
                </a:spcBef>
              </a:pPr>
              <a:r>
                <a:rPr lang="en-GB" sz="1200" b="1" dirty="0">
                  <a:solidFill>
                    <a:schemeClr val="tx1"/>
                  </a:solidFill>
                </a:rPr>
                <a:t>Refer to expert centre/transplant centre</a:t>
              </a:r>
              <a:endParaRPr lang="en-US" sz="1200" dirty="0">
                <a:solidFill>
                  <a:schemeClr val="tx1"/>
                </a:solidFill>
              </a:endParaRPr>
            </a:p>
          </p:txBody>
        </p:sp>
        <p:sp>
          <p:nvSpPr>
            <p:cNvPr id="23" name="Freeform: Shape 22">
              <a:extLst>
                <a:ext uri="{FF2B5EF4-FFF2-40B4-BE49-F238E27FC236}">
                  <a16:creationId xmlns:a16="http://schemas.microsoft.com/office/drawing/2014/main" id="{1BDDAD01-84D3-4BA1-9255-C1CE7211469C}"/>
                </a:ext>
              </a:extLst>
            </p:cNvPr>
            <p:cNvSpPr/>
            <p:nvPr/>
          </p:nvSpPr>
          <p:spPr>
            <a:xfrm>
              <a:off x="2723634" y="6141238"/>
              <a:ext cx="3754774" cy="436372"/>
            </a:xfrm>
            <a:custGeom>
              <a:avLst/>
              <a:gdLst>
                <a:gd name="connsiteX0" fmla="*/ 0 w 2883067"/>
                <a:gd name="connsiteY0" fmla="*/ 0 h 281637"/>
                <a:gd name="connsiteX1" fmla="*/ 2883067 w 2883067"/>
                <a:gd name="connsiteY1" fmla="*/ 0 h 281637"/>
                <a:gd name="connsiteX2" fmla="*/ 2883067 w 2883067"/>
                <a:gd name="connsiteY2" fmla="*/ 281637 h 281637"/>
                <a:gd name="connsiteX3" fmla="*/ 0 w 2883067"/>
                <a:gd name="connsiteY3" fmla="*/ 281637 h 281637"/>
                <a:gd name="connsiteX4" fmla="*/ 0 w 2883067"/>
                <a:gd name="connsiteY4" fmla="*/ 0 h 281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3067" h="281637">
                  <a:moveTo>
                    <a:pt x="0" y="0"/>
                  </a:moveTo>
                  <a:lnTo>
                    <a:pt x="2883067" y="0"/>
                  </a:lnTo>
                  <a:lnTo>
                    <a:pt x="2883067" y="281637"/>
                  </a:lnTo>
                  <a:lnTo>
                    <a:pt x="0" y="281637"/>
                  </a:lnTo>
                  <a:lnTo>
                    <a:pt x="0" y="0"/>
                  </a:lnTo>
                  <a:close/>
                </a:path>
              </a:pathLst>
            </a:custGeom>
            <a:solidFill>
              <a:schemeClr val="bg1">
                <a:alpha val="60000"/>
              </a:schemeClr>
            </a:solidFill>
            <a:ln w="6350">
              <a:solidFill>
                <a:schemeClr val="tx2"/>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222250">
                <a:lnSpc>
                  <a:spcPct val="90000"/>
                </a:lnSpc>
                <a:spcBef>
                  <a:spcPct val="0"/>
                </a:spcBef>
              </a:pPr>
              <a:r>
                <a:rPr lang="en-US" sz="1200" b="1" dirty="0">
                  <a:solidFill>
                    <a:schemeClr val="tx1"/>
                  </a:solidFill>
                </a:rPr>
                <a:t>Clinical audit standards </a:t>
              </a:r>
            </a:p>
            <a:p>
              <a:pPr algn="ctr" defTabSz="222250">
                <a:lnSpc>
                  <a:spcPct val="90000"/>
                </a:lnSpc>
                <a:spcBef>
                  <a:spcPct val="0"/>
                </a:spcBef>
              </a:pPr>
              <a:r>
                <a:rPr lang="en-US" sz="1200" b="1" dirty="0">
                  <a:solidFill>
                    <a:schemeClr val="tx1"/>
                  </a:solidFill>
                </a:rPr>
                <a:t>Reference network consultation</a:t>
              </a:r>
            </a:p>
          </p:txBody>
        </p:sp>
        <p:sp>
          <p:nvSpPr>
            <p:cNvPr id="24" name="Freeform: Shape 23">
              <a:extLst>
                <a:ext uri="{FF2B5EF4-FFF2-40B4-BE49-F238E27FC236}">
                  <a16:creationId xmlns:a16="http://schemas.microsoft.com/office/drawing/2014/main" id="{A584E973-2916-4F20-A299-34121D44EDAB}"/>
                </a:ext>
              </a:extLst>
            </p:cNvPr>
            <p:cNvSpPr/>
            <p:nvPr/>
          </p:nvSpPr>
          <p:spPr>
            <a:xfrm>
              <a:off x="4637021" y="5414887"/>
              <a:ext cx="1296000" cy="540189"/>
            </a:xfrm>
            <a:custGeom>
              <a:avLst/>
              <a:gdLst>
                <a:gd name="connsiteX0" fmla="*/ 0 w 753443"/>
                <a:gd name="connsiteY0" fmla="*/ 0 h 424229"/>
                <a:gd name="connsiteX1" fmla="*/ 753443 w 753443"/>
                <a:gd name="connsiteY1" fmla="*/ 0 h 424229"/>
                <a:gd name="connsiteX2" fmla="*/ 753443 w 753443"/>
                <a:gd name="connsiteY2" fmla="*/ 424229 h 424229"/>
                <a:gd name="connsiteX3" fmla="*/ 0 w 753443"/>
                <a:gd name="connsiteY3" fmla="*/ 424229 h 424229"/>
                <a:gd name="connsiteX4" fmla="*/ 0 w 753443"/>
                <a:gd name="connsiteY4" fmla="*/ 0 h 424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443" h="424229">
                  <a:moveTo>
                    <a:pt x="0" y="0"/>
                  </a:moveTo>
                  <a:lnTo>
                    <a:pt x="753443" y="0"/>
                  </a:lnTo>
                  <a:lnTo>
                    <a:pt x="753443" y="424229"/>
                  </a:lnTo>
                  <a:lnTo>
                    <a:pt x="0" y="424229"/>
                  </a:lnTo>
                  <a:lnTo>
                    <a:pt x="0" y="0"/>
                  </a:lnTo>
                  <a:close/>
                </a:path>
              </a:pathLst>
            </a:custGeom>
            <a:solidFill>
              <a:schemeClr val="bg1">
                <a:alpha val="60000"/>
              </a:schemeClr>
            </a:solidFill>
            <a:ln w="6350">
              <a:solidFill>
                <a:schemeClr val="tx2"/>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222250">
                <a:lnSpc>
                  <a:spcPct val="90000"/>
                </a:lnSpc>
                <a:spcBef>
                  <a:spcPct val="0"/>
                </a:spcBef>
              </a:pPr>
              <a:r>
                <a:rPr lang="en-GB" sz="1200" b="1" dirty="0">
                  <a:solidFill>
                    <a:schemeClr val="tx1"/>
                  </a:solidFill>
                </a:rPr>
                <a:t>HCC + varices screening</a:t>
              </a:r>
              <a:endParaRPr lang="en-GB" sz="1200" dirty="0">
                <a:solidFill>
                  <a:schemeClr val="tx1"/>
                </a:solidFill>
              </a:endParaRPr>
            </a:p>
          </p:txBody>
        </p:sp>
        <p:sp>
          <p:nvSpPr>
            <p:cNvPr id="25" name="Freeform: Shape 24">
              <a:extLst>
                <a:ext uri="{FF2B5EF4-FFF2-40B4-BE49-F238E27FC236}">
                  <a16:creationId xmlns:a16="http://schemas.microsoft.com/office/drawing/2014/main" id="{2AEFFCAC-3435-4A62-B248-B47786C3F730}"/>
                </a:ext>
              </a:extLst>
            </p:cNvPr>
            <p:cNvSpPr/>
            <p:nvPr/>
          </p:nvSpPr>
          <p:spPr>
            <a:xfrm>
              <a:off x="6145746" y="1828388"/>
              <a:ext cx="2664000" cy="288000"/>
            </a:xfrm>
            <a:custGeom>
              <a:avLst/>
              <a:gdLst>
                <a:gd name="connsiteX0" fmla="*/ 0 w 1508424"/>
                <a:gd name="connsiteY0" fmla="*/ 0 h 261990"/>
                <a:gd name="connsiteX1" fmla="*/ 1508424 w 1508424"/>
                <a:gd name="connsiteY1" fmla="*/ 0 h 261990"/>
                <a:gd name="connsiteX2" fmla="*/ 1508424 w 1508424"/>
                <a:gd name="connsiteY2" fmla="*/ 261990 h 261990"/>
                <a:gd name="connsiteX3" fmla="*/ 0 w 1508424"/>
                <a:gd name="connsiteY3" fmla="*/ 261990 h 261990"/>
                <a:gd name="connsiteX4" fmla="*/ 0 w 1508424"/>
                <a:gd name="connsiteY4" fmla="*/ 0 h 261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8424" h="261990">
                  <a:moveTo>
                    <a:pt x="0" y="0"/>
                  </a:moveTo>
                  <a:lnTo>
                    <a:pt x="1508424" y="0"/>
                  </a:lnTo>
                  <a:lnTo>
                    <a:pt x="1508424" y="261990"/>
                  </a:lnTo>
                  <a:lnTo>
                    <a:pt x="0" y="261990"/>
                  </a:lnTo>
                  <a:lnTo>
                    <a:pt x="0" y="0"/>
                  </a:lnTo>
                  <a:close/>
                </a:path>
              </a:pathLst>
            </a:custGeom>
            <a:solidFill>
              <a:schemeClr val="tx2"/>
            </a:solidFill>
            <a:ln>
              <a:solidFill>
                <a:schemeClr val="accent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222250">
                <a:lnSpc>
                  <a:spcPct val="90000"/>
                </a:lnSpc>
                <a:spcBef>
                  <a:spcPct val="0"/>
                </a:spcBef>
              </a:pPr>
              <a:r>
                <a:rPr lang="en-US" sz="1200" b="1" dirty="0">
                  <a:solidFill>
                    <a:schemeClr val="bg1"/>
                  </a:solidFill>
                </a:rPr>
                <a:t>3. Manage actively</a:t>
              </a:r>
            </a:p>
          </p:txBody>
        </p:sp>
        <p:sp>
          <p:nvSpPr>
            <p:cNvPr id="26" name="Freeform: Shape 25">
              <a:extLst>
                <a:ext uri="{FF2B5EF4-FFF2-40B4-BE49-F238E27FC236}">
                  <a16:creationId xmlns:a16="http://schemas.microsoft.com/office/drawing/2014/main" id="{2FDD65CD-46C5-4133-A677-1A05DE2131B4}"/>
                </a:ext>
              </a:extLst>
            </p:cNvPr>
            <p:cNvSpPr/>
            <p:nvPr/>
          </p:nvSpPr>
          <p:spPr>
            <a:xfrm>
              <a:off x="6145746" y="2252111"/>
              <a:ext cx="2664000" cy="1285541"/>
            </a:xfrm>
            <a:custGeom>
              <a:avLst/>
              <a:gdLst>
                <a:gd name="connsiteX0" fmla="*/ 0 w 1508424"/>
                <a:gd name="connsiteY0" fmla="*/ 0 h 754212"/>
                <a:gd name="connsiteX1" fmla="*/ 1508424 w 1508424"/>
                <a:gd name="connsiteY1" fmla="*/ 0 h 754212"/>
                <a:gd name="connsiteX2" fmla="*/ 1508424 w 1508424"/>
                <a:gd name="connsiteY2" fmla="*/ 754212 h 754212"/>
                <a:gd name="connsiteX3" fmla="*/ 0 w 1508424"/>
                <a:gd name="connsiteY3" fmla="*/ 754212 h 754212"/>
                <a:gd name="connsiteX4" fmla="*/ 0 w 1508424"/>
                <a:gd name="connsiteY4" fmla="*/ 0 h 754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8424" h="754212">
                  <a:moveTo>
                    <a:pt x="0" y="0"/>
                  </a:moveTo>
                  <a:lnTo>
                    <a:pt x="1508424" y="0"/>
                  </a:lnTo>
                  <a:lnTo>
                    <a:pt x="1508424" y="754212"/>
                  </a:lnTo>
                  <a:lnTo>
                    <a:pt x="0" y="754212"/>
                  </a:lnTo>
                  <a:lnTo>
                    <a:pt x="0" y="0"/>
                  </a:lnTo>
                  <a:close/>
                </a:path>
              </a:pathLst>
            </a:custGeom>
            <a:solidFill>
              <a:schemeClr val="bg1">
                <a:alpha val="60000"/>
              </a:schemeClr>
            </a:solidFill>
            <a:ln w="6350">
              <a:solidFill>
                <a:schemeClr val="tx2"/>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222250">
                <a:lnSpc>
                  <a:spcPct val="90000"/>
                </a:lnSpc>
                <a:spcBef>
                  <a:spcPct val="0"/>
                </a:spcBef>
              </a:pPr>
              <a:r>
                <a:rPr lang="en-US" sz="1200" b="1" dirty="0">
                  <a:solidFill>
                    <a:schemeClr val="tx1"/>
                  </a:solidFill>
                </a:rPr>
                <a:t>Symptom evaluation/</a:t>
              </a:r>
              <a:br>
                <a:rPr lang="en-US" sz="1200" b="1" dirty="0">
                  <a:solidFill>
                    <a:schemeClr val="tx1"/>
                  </a:solidFill>
                </a:rPr>
              </a:br>
              <a:r>
                <a:rPr lang="en-US" sz="1200" b="1" dirty="0">
                  <a:solidFill>
                    <a:schemeClr val="tx1"/>
                  </a:solidFill>
                </a:rPr>
                <a:t>active management </a:t>
              </a:r>
            </a:p>
            <a:p>
              <a:pPr marL="352425" indent="-171450" defTabSz="222250">
                <a:lnSpc>
                  <a:spcPct val="90000"/>
                </a:lnSpc>
                <a:spcBef>
                  <a:spcPct val="0"/>
                </a:spcBef>
                <a:buFont typeface="Arial" panose="020B0604020202020204" pitchFamily="34" charset="0"/>
                <a:buChar char="•"/>
              </a:pPr>
              <a:r>
                <a:rPr lang="en-US" sz="1100" dirty="0">
                  <a:solidFill>
                    <a:schemeClr val="tx1"/>
                  </a:solidFill>
                </a:rPr>
                <a:t>Pruritus </a:t>
              </a:r>
            </a:p>
            <a:p>
              <a:pPr marL="352425" indent="-171450" defTabSz="222250">
                <a:lnSpc>
                  <a:spcPct val="90000"/>
                </a:lnSpc>
                <a:spcBef>
                  <a:spcPct val="0"/>
                </a:spcBef>
                <a:buFont typeface="Arial" panose="020B0604020202020204" pitchFamily="34" charset="0"/>
                <a:buChar char="•"/>
              </a:pPr>
              <a:r>
                <a:rPr lang="en-US" sz="1100" dirty="0">
                  <a:solidFill>
                    <a:schemeClr val="tx1"/>
                  </a:solidFill>
                </a:rPr>
                <a:t>Fatigue </a:t>
              </a:r>
            </a:p>
            <a:p>
              <a:pPr marL="352425" indent="-171450" defTabSz="222250">
                <a:lnSpc>
                  <a:spcPct val="90000"/>
                </a:lnSpc>
                <a:spcBef>
                  <a:spcPct val="0"/>
                </a:spcBef>
                <a:buFont typeface="Arial" panose="020B0604020202020204" pitchFamily="34" charset="0"/>
                <a:buChar char="•"/>
              </a:pPr>
              <a:r>
                <a:rPr lang="en-US" sz="1100" dirty="0">
                  <a:solidFill>
                    <a:schemeClr val="tx1"/>
                  </a:solidFill>
                </a:rPr>
                <a:t>Sicca complex </a:t>
              </a:r>
            </a:p>
            <a:p>
              <a:pPr marL="352425" indent="-171450" defTabSz="222250">
                <a:lnSpc>
                  <a:spcPct val="90000"/>
                </a:lnSpc>
                <a:spcBef>
                  <a:spcPct val="0"/>
                </a:spcBef>
                <a:buFont typeface="Arial" panose="020B0604020202020204" pitchFamily="34" charset="0"/>
                <a:buChar char="•"/>
              </a:pPr>
              <a:r>
                <a:rPr lang="en-US" sz="1100" dirty="0">
                  <a:solidFill>
                    <a:schemeClr val="tx1"/>
                  </a:solidFill>
                </a:rPr>
                <a:t>Bone density </a:t>
              </a:r>
            </a:p>
            <a:p>
              <a:pPr marL="352425" indent="-171450" defTabSz="222250">
                <a:lnSpc>
                  <a:spcPct val="90000"/>
                </a:lnSpc>
                <a:spcBef>
                  <a:spcPct val="0"/>
                </a:spcBef>
                <a:buFont typeface="Arial" panose="020B0604020202020204" pitchFamily="34" charset="0"/>
                <a:buChar char="•"/>
              </a:pPr>
              <a:r>
                <a:rPr lang="en-US" sz="1100" dirty="0">
                  <a:solidFill>
                    <a:schemeClr val="tx1"/>
                  </a:solidFill>
                </a:rPr>
                <a:t>Co-existent autoimmune disease</a:t>
              </a:r>
            </a:p>
          </p:txBody>
        </p:sp>
        <p:sp>
          <p:nvSpPr>
            <p:cNvPr id="27" name="Freeform: Shape 26">
              <a:extLst>
                <a:ext uri="{FF2B5EF4-FFF2-40B4-BE49-F238E27FC236}">
                  <a16:creationId xmlns:a16="http://schemas.microsoft.com/office/drawing/2014/main" id="{90FEAFF7-23C0-4F0D-9CE2-E44825F570A8}"/>
                </a:ext>
              </a:extLst>
            </p:cNvPr>
            <p:cNvSpPr/>
            <p:nvPr/>
          </p:nvSpPr>
          <p:spPr>
            <a:xfrm>
              <a:off x="6145746" y="3835991"/>
              <a:ext cx="2664000" cy="799669"/>
            </a:xfrm>
            <a:custGeom>
              <a:avLst/>
              <a:gdLst>
                <a:gd name="connsiteX0" fmla="*/ 0 w 1508424"/>
                <a:gd name="connsiteY0" fmla="*/ 0 h 442451"/>
                <a:gd name="connsiteX1" fmla="*/ 1508424 w 1508424"/>
                <a:gd name="connsiteY1" fmla="*/ 0 h 442451"/>
                <a:gd name="connsiteX2" fmla="*/ 1508424 w 1508424"/>
                <a:gd name="connsiteY2" fmla="*/ 442451 h 442451"/>
                <a:gd name="connsiteX3" fmla="*/ 0 w 1508424"/>
                <a:gd name="connsiteY3" fmla="*/ 442451 h 442451"/>
                <a:gd name="connsiteX4" fmla="*/ 0 w 1508424"/>
                <a:gd name="connsiteY4" fmla="*/ 0 h 4424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8424" h="442451">
                  <a:moveTo>
                    <a:pt x="0" y="0"/>
                  </a:moveTo>
                  <a:lnTo>
                    <a:pt x="1508424" y="0"/>
                  </a:lnTo>
                  <a:lnTo>
                    <a:pt x="1508424" y="442451"/>
                  </a:lnTo>
                  <a:lnTo>
                    <a:pt x="0" y="442451"/>
                  </a:lnTo>
                  <a:lnTo>
                    <a:pt x="0" y="0"/>
                  </a:lnTo>
                  <a:close/>
                </a:path>
              </a:pathLst>
            </a:custGeom>
            <a:solidFill>
              <a:schemeClr val="bg1">
                <a:alpha val="60000"/>
              </a:schemeClr>
            </a:solidFill>
            <a:ln w="6350">
              <a:solidFill>
                <a:schemeClr val="tx2"/>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marL="90488" algn="ctr" defTabSz="222250">
                <a:lnSpc>
                  <a:spcPct val="90000"/>
                </a:lnSpc>
                <a:spcBef>
                  <a:spcPct val="0"/>
                </a:spcBef>
              </a:pPr>
              <a:r>
                <a:rPr lang="en-GB" sz="1200" b="1" dirty="0">
                  <a:solidFill>
                    <a:schemeClr val="tx1"/>
                  </a:solidFill>
                </a:rPr>
                <a:t>Actively manage as per guidelines</a:t>
              </a:r>
            </a:p>
            <a:p>
              <a:pPr marL="90488" algn="ctr" defTabSz="222250">
                <a:lnSpc>
                  <a:spcPct val="90000"/>
                </a:lnSpc>
                <a:spcBef>
                  <a:spcPct val="0"/>
                </a:spcBef>
              </a:pPr>
              <a:r>
                <a:rPr lang="en-GB" sz="1200" b="1" dirty="0">
                  <a:solidFill>
                    <a:schemeClr val="tx1"/>
                  </a:solidFill>
                </a:rPr>
                <a:t>Offer information about patient support groups</a:t>
              </a:r>
              <a:endParaRPr lang="en-GB" sz="1200" dirty="0">
                <a:solidFill>
                  <a:schemeClr val="tx1"/>
                </a:solidFill>
              </a:endParaRPr>
            </a:p>
          </p:txBody>
        </p:sp>
        <p:sp>
          <p:nvSpPr>
            <p:cNvPr id="28" name="Freeform: Shape 27">
              <a:extLst>
                <a:ext uri="{FF2B5EF4-FFF2-40B4-BE49-F238E27FC236}">
                  <a16:creationId xmlns:a16="http://schemas.microsoft.com/office/drawing/2014/main" id="{36599192-ED1B-4838-B5B7-C1F727541178}"/>
                </a:ext>
              </a:extLst>
            </p:cNvPr>
            <p:cNvSpPr/>
            <p:nvPr/>
          </p:nvSpPr>
          <p:spPr>
            <a:xfrm>
              <a:off x="6145746" y="4945260"/>
              <a:ext cx="2664000" cy="345334"/>
            </a:xfrm>
            <a:custGeom>
              <a:avLst/>
              <a:gdLst>
                <a:gd name="connsiteX0" fmla="*/ 0 w 1508424"/>
                <a:gd name="connsiteY0" fmla="*/ 0 h 290779"/>
                <a:gd name="connsiteX1" fmla="*/ 1508424 w 1508424"/>
                <a:gd name="connsiteY1" fmla="*/ 0 h 290779"/>
                <a:gd name="connsiteX2" fmla="*/ 1508424 w 1508424"/>
                <a:gd name="connsiteY2" fmla="*/ 290779 h 290779"/>
                <a:gd name="connsiteX3" fmla="*/ 0 w 1508424"/>
                <a:gd name="connsiteY3" fmla="*/ 290779 h 290779"/>
                <a:gd name="connsiteX4" fmla="*/ 0 w 1508424"/>
                <a:gd name="connsiteY4" fmla="*/ 0 h 2907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8424" h="290779">
                  <a:moveTo>
                    <a:pt x="0" y="0"/>
                  </a:moveTo>
                  <a:lnTo>
                    <a:pt x="1508424" y="0"/>
                  </a:lnTo>
                  <a:lnTo>
                    <a:pt x="1508424" y="290779"/>
                  </a:lnTo>
                  <a:lnTo>
                    <a:pt x="0" y="290779"/>
                  </a:lnTo>
                  <a:lnTo>
                    <a:pt x="0" y="0"/>
                  </a:lnTo>
                  <a:close/>
                </a:path>
              </a:pathLst>
            </a:custGeom>
            <a:solidFill>
              <a:schemeClr val="bg1">
                <a:alpha val="60000"/>
              </a:schemeClr>
            </a:solidFill>
            <a:ln w="6350">
              <a:solidFill>
                <a:schemeClr val="tx2"/>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222250">
                <a:lnSpc>
                  <a:spcPct val="90000"/>
                </a:lnSpc>
                <a:spcBef>
                  <a:spcPct val="0"/>
                </a:spcBef>
              </a:pPr>
              <a:r>
                <a:rPr lang="en-US" sz="1200" dirty="0">
                  <a:solidFill>
                    <a:schemeClr val="tx1"/>
                  </a:solidFill>
                </a:rPr>
                <a:t>Intractable symptoms</a:t>
              </a:r>
            </a:p>
          </p:txBody>
        </p:sp>
        <p:sp>
          <p:nvSpPr>
            <p:cNvPr id="29" name="Freeform: Shape 28">
              <a:extLst>
                <a:ext uri="{FF2B5EF4-FFF2-40B4-BE49-F238E27FC236}">
                  <a16:creationId xmlns:a16="http://schemas.microsoft.com/office/drawing/2014/main" id="{70C89659-0775-46D4-95D0-D58874B3ADF1}"/>
                </a:ext>
              </a:extLst>
            </p:cNvPr>
            <p:cNvSpPr/>
            <p:nvPr/>
          </p:nvSpPr>
          <p:spPr>
            <a:xfrm>
              <a:off x="6145746" y="5622570"/>
              <a:ext cx="2664000" cy="332506"/>
            </a:xfrm>
            <a:custGeom>
              <a:avLst/>
              <a:gdLst>
                <a:gd name="connsiteX0" fmla="*/ 0 w 1508424"/>
                <a:gd name="connsiteY0" fmla="*/ 0 h 312764"/>
                <a:gd name="connsiteX1" fmla="*/ 1508424 w 1508424"/>
                <a:gd name="connsiteY1" fmla="*/ 0 h 312764"/>
                <a:gd name="connsiteX2" fmla="*/ 1508424 w 1508424"/>
                <a:gd name="connsiteY2" fmla="*/ 312764 h 312764"/>
                <a:gd name="connsiteX3" fmla="*/ 0 w 1508424"/>
                <a:gd name="connsiteY3" fmla="*/ 312764 h 312764"/>
                <a:gd name="connsiteX4" fmla="*/ 0 w 1508424"/>
                <a:gd name="connsiteY4" fmla="*/ 0 h 312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8424" h="312764">
                  <a:moveTo>
                    <a:pt x="0" y="0"/>
                  </a:moveTo>
                  <a:lnTo>
                    <a:pt x="1508424" y="0"/>
                  </a:lnTo>
                  <a:lnTo>
                    <a:pt x="1508424" y="312764"/>
                  </a:lnTo>
                  <a:lnTo>
                    <a:pt x="0" y="312764"/>
                  </a:lnTo>
                  <a:lnTo>
                    <a:pt x="0" y="0"/>
                  </a:lnTo>
                  <a:close/>
                </a:path>
              </a:pathLst>
            </a:custGeom>
            <a:solidFill>
              <a:schemeClr val="bg1">
                <a:alpha val="60000"/>
              </a:schemeClr>
            </a:solidFill>
            <a:ln w="6350">
              <a:solidFill>
                <a:schemeClr val="tx2"/>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222250">
                <a:spcBef>
                  <a:spcPct val="0"/>
                </a:spcBef>
              </a:pPr>
              <a:r>
                <a:rPr lang="en-US" sz="1200" b="1" dirty="0">
                  <a:solidFill>
                    <a:schemeClr val="tx1"/>
                  </a:solidFill>
                </a:rPr>
                <a:t>Refer to expert </a:t>
              </a:r>
              <a:r>
                <a:rPr lang="en-US" sz="1200" b="1" dirty="0" err="1">
                  <a:solidFill>
                    <a:schemeClr val="tx1"/>
                  </a:solidFill>
                </a:rPr>
                <a:t>centre</a:t>
              </a:r>
              <a:endParaRPr lang="en-US" sz="1200" b="1" dirty="0">
                <a:solidFill>
                  <a:schemeClr val="tx1"/>
                </a:solidFill>
              </a:endParaRPr>
            </a:p>
          </p:txBody>
        </p:sp>
        <p:sp>
          <p:nvSpPr>
            <p:cNvPr id="30" name="Freeform: Shape 29">
              <a:extLst>
                <a:ext uri="{FF2B5EF4-FFF2-40B4-BE49-F238E27FC236}">
                  <a16:creationId xmlns:a16="http://schemas.microsoft.com/office/drawing/2014/main" id="{BB59850E-E13C-4653-A8C6-DB0BBAFAF539}"/>
                </a:ext>
              </a:extLst>
            </p:cNvPr>
            <p:cNvSpPr/>
            <p:nvPr/>
          </p:nvSpPr>
          <p:spPr>
            <a:xfrm flipH="1">
              <a:off x="1710195" y="1412775"/>
              <a:ext cx="153851" cy="415613"/>
            </a:xfrm>
            <a:custGeom>
              <a:avLst/>
              <a:gdLst>
                <a:gd name="connsiteX0" fmla="*/ 0 w 2912533"/>
                <a:gd name="connsiteY0" fmla="*/ 0 h 276578"/>
                <a:gd name="connsiteX1" fmla="*/ 0 w 2912533"/>
                <a:gd name="connsiteY1" fmla="*/ 127000 h 276578"/>
                <a:gd name="connsiteX2" fmla="*/ 2912533 w 2912533"/>
                <a:gd name="connsiteY2" fmla="*/ 127000 h 276578"/>
                <a:gd name="connsiteX3" fmla="*/ 2912533 w 2912533"/>
                <a:gd name="connsiteY3" fmla="*/ 276578 h 276578"/>
                <a:gd name="connsiteX0" fmla="*/ 0 w 2923318"/>
                <a:gd name="connsiteY0" fmla="*/ 0 h 276578"/>
                <a:gd name="connsiteX1" fmla="*/ 2923318 w 2923318"/>
                <a:gd name="connsiteY1" fmla="*/ 211 h 276578"/>
                <a:gd name="connsiteX2" fmla="*/ 2912533 w 2923318"/>
                <a:gd name="connsiteY2" fmla="*/ 127000 h 276578"/>
                <a:gd name="connsiteX3" fmla="*/ 2912533 w 2923318"/>
                <a:gd name="connsiteY3" fmla="*/ 276578 h 276578"/>
                <a:gd name="connsiteX0" fmla="*/ 0 w 2923318"/>
                <a:gd name="connsiteY0" fmla="*/ 0 h 276578"/>
                <a:gd name="connsiteX1" fmla="*/ 2923318 w 2923318"/>
                <a:gd name="connsiteY1" fmla="*/ 211 h 276578"/>
                <a:gd name="connsiteX2" fmla="*/ 2912533 w 2923318"/>
                <a:gd name="connsiteY2" fmla="*/ 276578 h 276578"/>
              </a:gdLst>
              <a:ahLst/>
              <a:cxnLst>
                <a:cxn ang="0">
                  <a:pos x="connsiteX0" y="connsiteY0"/>
                </a:cxn>
                <a:cxn ang="0">
                  <a:pos x="connsiteX1" y="connsiteY1"/>
                </a:cxn>
                <a:cxn ang="0">
                  <a:pos x="connsiteX2" y="connsiteY2"/>
                </a:cxn>
              </a:cxnLst>
              <a:rect l="l" t="t" r="r" b="b"/>
              <a:pathLst>
                <a:path w="2923318" h="276578">
                  <a:moveTo>
                    <a:pt x="0" y="0"/>
                  </a:moveTo>
                  <a:lnTo>
                    <a:pt x="2923318" y="211"/>
                  </a:lnTo>
                  <a:lnTo>
                    <a:pt x="2912533" y="276578"/>
                  </a:lnTo>
                </a:path>
              </a:pathLst>
            </a:custGeom>
            <a:noFill/>
            <a:ln w="9525">
              <a:solidFill>
                <a:schemeClr val="tx1"/>
              </a:solidFill>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31" name="Straight Connector 30">
              <a:extLst>
                <a:ext uri="{FF2B5EF4-FFF2-40B4-BE49-F238E27FC236}">
                  <a16:creationId xmlns:a16="http://schemas.microsoft.com/office/drawing/2014/main" id="{0C73C1D7-F6E3-441E-BA04-EDB0979449D5}"/>
                </a:ext>
              </a:extLst>
            </p:cNvPr>
            <p:cNvCxnSpPr>
              <a:cxnSpLocks/>
            </p:cNvCxnSpPr>
            <p:nvPr/>
          </p:nvCxnSpPr>
          <p:spPr>
            <a:xfrm>
              <a:off x="4601021" y="1643212"/>
              <a:ext cx="0" cy="185176"/>
            </a:xfrm>
            <a:prstGeom prst="line">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13BC958-2C29-4988-8C0C-499954F2DBFF}"/>
                </a:ext>
              </a:extLst>
            </p:cNvPr>
            <p:cNvCxnSpPr>
              <a:cxnSpLocks/>
            </p:cNvCxnSpPr>
            <p:nvPr/>
          </p:nvCxnSpPr>
          <p:spPr>
            <a:xfrm>
              <a:off x="1058427" y="3393440"/>
              <a:ext cx="0" cy="115977"/>
            </a:xfrm>
            <a:prstGeom prst="line">
              <a:avLst/>
            </a:prstGeom>
            <a:ln w="63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F9904D9-20FD-4596-A2F6-B36A0C80B8E8}"/>
                </a:ext>
              </a:extLst>
            </p:cNvPr>
            <p:cNvCxnSpPr>
              <a:cxnSpLocks/>
            </p:cNvCxnSpPr>
            <p:nvPr/>
          </p:nvCxnSpPr>
          <p:spPr>
            <a:xfrm>
              <a:off x="2411760" y="3395980"/>
              <a:ext cx="0" cy="113437"/>
            </a:xfrm>
            <a:prstGeom prst="line">
              <a:avLst/>
            </a:prstGeom>
            <a:ln w="63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908206C-B5FA-481E-A666-E93B642A7486}"/>
                </a:ext>
              </a:extLst>
            </p:cNvPr>
            <p:cNvCxnSpPr>
              <a:cxnSpLocks/>
            </p:cNvCxnSpPr>
            <p:nvPr/>
          </p:nvCxnSpPr>
          <p:spPr>
            <a:xfrm>
              <a:off x="1058427" y="3876995"/>
              <a:ext cx="0" cy="403242"/>
            </a:xfrm>
            <a:prstGeom prst="line">
              <a:avLst/>
            </a:prstGeom>
            <a:ln w="63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CE95734-6F03-4D40-9F9D-2A605DA2D2E3}"/>
                </a:ext>
              </a:extLst>
            </p:cNvPr>
            <p:cNvCxnSpPr>
              <a:cxnSpLocks/>
            </p:cNvCxnSpPr>
            <p:nvPr/>
          </p:nvCxnSpPr>
          <p:spPr>
            <a:xfrm>
              <a:off x="1058427" y="5341847"/>
              <a:ext cx="0" cy="131901"/>
            </a:xfrm>
            <a:prstGeom prst="line">
              <a:avLst/>
            </a:prstGeom>
            <a:ln w="63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52BC7A0-1027-44F9-984D-70EB7A346EE1}"/>
                </a:ext>
              </a:extLst>
            </p:cNvPr>
            <p:cNvCxnSpPr>
              <a:cxnSpLocks/>
            </p:cNvCxnSpPr>
            <p:nvPr/>
          </p:nvCxnSpPr>
          <p:spPr>
            <a:xfrm>
              <a:off x="2411760" y="5335555"/>
              <a:ext cx="0" cy="131901"/>
            </a:xfrm>
            <a:prstGeom prst="line">
              <a:avLst/>
            </a:prstGeom>
            <a:ln w="63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34044DA-D244-4FFF-B64D-0E2FC8F926E3}"/>
                </a:ext>
              </a:extLst>
            </p:cNvPr>
            <p:cNvCxnSpPr>
              <a:cxnSpLocks/>
            </p:cNvCxnSpPr>
            <p:nvPr/>
          </p:nvCxnSpPr>
          <p:spPr>
            <a:xfrm>
              <a:off x="1710197" y="2612181"/>
              <a:ext cx="0" cy="120859"/>
            </a:xfrm>
            <a:prstGeom prst="line">
              <a:avLst/>
            </a:prstGeom>
            <a:ln w="63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8AC48A65-63C5-4141-81CD-6956EF198B48}"/>
                </a:ext>
              </a:extLst>
            </p:cNvPr>
            <p:cNvCxnSpPr>
              <a:cxnSpLocks/>
            </p:cNvCxnSpPr>
            <p:nvPr/>
          </p:nvCxnSpPr>
          <p:spPr>
            <a:xfrm>
              <a:off x="4588156" y="2116388"/>
              <a:ext cx="0" cy="131901"/>
            </a:xfrm>
            <a:prstGeom prst="line">
              <a:avLst/>
            </a:prstGeom>
            <a:ln w="63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96E4B42-1F46-4133-9F7D-1C8867822C7D}"/>
                </a:ext>
              </a:extLst>
            </p:cNvPr>
            <p:cNvCxnSpPr>
              <a:cxnSpLocks/>
            </p:cNvCxnSpPr>
            <p:nvPr/>
          </p:nvCxnSpPr>
          <p:spPr>
            <a:xfrm>
              <a:off x="4588156" y="2612181"/>
              <a:ext cx="0" cy="131901"/>
            </a:xfrm>
            <a:prstGeom prst="line">
              <a:avLst/>
            </a:prstGeom>
            <a:ln w="63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206927EE-3077-4B45-9F85-FC5E0C628AC0}"/>
                </a:ext>
              </a:extLst>
            </p:cNvPr>
            <p:cNvCxnSpPr>
              <a:cxnSpLocks/>
            </p:cNvCxnSpPr>
            <p:nvPr/>
          </p:nvCxnSpPr>
          <p:spPr>
            <a:xfrm>
              <a:off x="3874496" y="3082775"/>
              <a:ext cx="0" cy="454877"/>
            </a:xfrm>
            <a:prstGeom prst="line">
              <a:avLst/>
            </a:prstGeom>
            <a:ln w="63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51715D79-EB68-4138-93AA-2B8C4FECB59C}"/>
                </a:ext>
              </a:extLst>
            </p:cNvPr>
            <p:cNvCxnSpPr>
              <a:cxnSpLocks/>
            </p:cNvCxnSpPr>
            <p:nvPr/>
          </p:nvCxnSpPr>
          <p:spPr>
            <a:xfrm>
              <a:off x="3909336" y="4241177"/>
              <a:ext cx="0" cy="772646"/>
            </a:xfrm>
            <a:prstGeom prst="line">
              <a:avLst/>
            </a:prstGeom>
            <a:ln w="63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1C748889-EC96-4FEF-AD6F-372919561E8D}"/>
                </a:ext>
              </a:extLst>
            </p:cNvPr>
            <p:cNvCxnSpPr>
              <a:cxnSpLocks/>
            </p:cNvCxnSpPr>
            <p:nvPr/>
          </p:nvCxnSpPr>
          <p:spPr>
            <a:xfrm>
              <a:off x="5285021" y="3082775"/>
              <a:ext cx="0" cy="2332112"/>
            </a:xfrm>
            <a:prstGeom prst="line">
              <a:avLst/>
            </a:prstGeom>
            <a:ln w="63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EA7EA803-C2F2-46B0-AD56-47AEF9BD6DA3}"/>
                </a:ext>
              </a:extLst>
            </p:cNvPr>
            <p:cNvCxnSpPr>
              <a:cxnSpLocks/>
            </p:cNvCxnSpPr>
            <p:nvPr/>
          </p:nvCxnSpPr>
          <p:spPr>
            <a:xfrm>
              <a:off x="7477746" y="2116388"/>
              <a:ext cx="0" cy="131901"/>
            </a:xfrm>
            <a:prstGeom prst="line">
              <a:avLst/>
            </a:prstGeom>
            <a:ln w="63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84218881-5802-4758-8B08-146CE229C6EB}"/>
                </a:ext>
              </a:extLst>
            </p:cNvPr>
            <p:cNvCxnSpPr>
              <a:cxnSpLocks/>
            </p:cNvCxnSpPr>
            <p:nvPr/>
          </p:nvCxnSpPr>
          <p:spPr>
            <a:xfrm>
              <a:off x="7477746" y="3535401"/>
              <a:ext cx="0" cy="300590"/>
            </a:xfrm>
            <a:prstGeom prst="line">
              <a:avLst/>
            </a:prstGeom>
            <a:ln w="63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DBC2314-7389-451E-B8BB-909D075BD963}"/>
                </a:ext>
              </a:extLst>
            </p:cNvPr>
            <p:cNvCxnSpPr>
              <a:cxnSpLocks/>
            </p:cNvCxnSpPr>
            <p:nvPr/>
          </p:nvCxnSpPr>
          <p:spPr>
            <a:xfrm>
              <a:off x="7477746" y="4635660"/>
              <a:ext cx="0" cy="300590"/>
            </a:xfrm>
            <a:prstGeom prst="line">
              <a:avLst/>
            </a:prstGeom>
            <a:ln w="63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44DC4333-FC62-46CA-84DD-83D768F43FF9}"/>
                </a:ext>
              </a:extLst>
            </p:cNvPr>
            <p:cNvCxnSpPr>
              <a:cxnSpLocks/>
            </p:cNvCxnSpPr>
            <p:nvPr/>
          </p:nvCxnSpPr>
          <p:spPr>
            <a:xfrm>
              <a:off x="7477746" y="5290594"/>
              <a:ext cx="0" cy="331976"/>
            </a:xfrm>
            <a:prstGeom prst="line">
              <a:avLst/>
            </a:prstGeom>
            <a:ln w="63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EC9B3E13-83AA-4417-8998-660AC77B41EF}"/>
                </a:ext>
              </a:extLst>
            </p:cNvPr>
            <p:cNvCxnSpPr>
              <a:cxnSpLocks/>
            </p:cNvCxnSpPr>
            <p:nvPr/>
          </p:nvCxnSpPr>
          <p:spPr>
            <a:xfrm>
              <a:off x="2866384" y="5955076"/>
              <a:ext cx="0" cy="186162"/>
            </a:xfrm>
            <a:prstGeom prst="line">
              <a:avLst/>
            </a:prstGeom>
            <a:ln w="63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545FA9D3-5787-4428-B11B-8E9CC4B43F39}"/>
                </a:ext>
              </a:extLst>
            </p:cNvPr>
            <p:cNvCxnSpPr>
              <a:cxnSpLocks/>
            </p:cNvCxnSpPr>
            <p:nvPr/>
          </p:nvCxnSpPr>
          <p:spPr>
            <a:xfrm>
              <a:off x="3909336" y="5955076"/>
              <a:ext cx="0" cy="186162"/>
            </a:xfrm>
            <a:prstGeom prst="line">
              <a:avLst/>
            </a:prstGeom>
            <a:ln w="63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435DE9C-02FF-4D90-9667-990871DFDEA0}"/>
                </a:ext>
              </a:extLst>
            </p:cNvPr>
            <p:cNvCxnSpPr>
              <a:cxnSpLocks/>
            </p:cNvCxnSpPr>
            <p:nvPr/>
          </p:nvCxnSpPr>
          <p:spPr>
            <a:xfrm>
              <a:off x="5285021" y="5955076"/>
              <a:ext cx="0" cy="186162"/>
            </a:xfrm>
            <a:prstGeom prst="line">
              <a:avLst/>
            </a:prstGeom>
            <a:ln w="63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95047217-9FB4-488E-B651-EDA56D9A869B}"/>
                </a:ext>
              </a:extLst>
            </p:cNvPr>
            <p:cNvCxnSpPr>
              <a:cxnSpLocks/>
            </p:cNvCxnSpPr>
            <p:nvPr/>
          </p:nvCxnSpPr>
          <p:spPr>
            <a:xfrm>
              <a:off x="6322768" y="5955076"/>
              <a:ext cx="0" cy="186162"/>
            </a:xfrm>
            <a:prstGeom prst="line">
              <a:avLst/>
            </a:prstGeom>
            <a:ln w="635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1" name="Freeform: Shape 10">
              <a:extLst>
                <a:ext uri="{FF2B5EF4-FFF2-40B4-BE49-F238E27FC236}">
                  <a16:creationId xmlns:a16="http://schemas.microsoft.com/office/drawing/2014/main" id="{B677F4C1-5FD5-4877-B5CF-D667720AADB6}"/>
                </a:ext>
              </a:extLst>
            </p:cNvPr>
            <p:cNvSpPr/>
            <p:nvPr/>
          </p:nvSpPr>
          <p:spPr>
            <a:xfrm>
              <a:off x="401880" y="2727839"/>
              <a:ext cx="2664000" cy="668142"/>
            </a:xfrm>
            <a:custGeom>
              <a:avLst/>
              <a:gdLst>
                <a:gd name="connsiteX0" fmla="*/ 0 w 1508424"/>
                <a:gd name="connsiteY0" fmla="*/ 0 h 321060"/>
                <a:gd name="connsiteX1" fmla="*/ 1508424 w 1508424"/>
                <a:gd name="connsiteY1" fmla="*/ 0 h 321060"/>
                <a:gd name="connsiteX2" fmla="*/ 1508424 w 1508424"/>
                <a:gd name="connsiteY2" fmla="*/ 321060 h 321060"/>
                <a:gd name="connsiteX3" fmla="*/ 0 w 1508424"/>
                <a:gd name="connsiteY3" fmla="*/ 321060 h 321060"/>
                <a:gd name="connsiteX4" fmla="*/ 0 w 1508424"/>
                <a:gd name="connsiteY4" fmla="*/ 0 h 321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8424" h="321060">
                  <a:moveTo>
                    <a:pt x="0" y="0"/>
                  </a:moveTo>
                  <a:lnTo>
                    <a:pt x="1508424" y="0"/>
                  </a:lnTo>
                  <a:lnTo>
                    <a:pt x="1508424" y="321060"/>
                  </a:lnTo>
                  <a:lnTo>
                    <a:pt x="0" y="321060"/>
                  </a:lnTo>
                  <a:lnTo>
                    <a:pt x="0" y="0"/>
                  </a:lnTo>
                  <a:close/>
                </a:path>
              </a:pathLst>
            </a:custGeom>
            <a:solidFill>
              <a:schemeClr val="bg1">
                <a:alpha val="60000"/>
              </a:schemeClr>
            </a:solidFill>
            <a:ln w="6350">
              <a:solidFill>
                <a:schemeClr val="tx2"/>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222250">
                <a:lnSpc>
                  <a:spcPct val="90000"/>
                </a:lnSpc>
                <a:spcBef>
                  <a:spcPct val="0"/>
                </a:spcBef>
              </a:pPr>
              <a:r>
                <a:rPr lang="en-GB" sz="1200" b="1" dirty="0">
                  <a:solidFill>
                    <a:schemeClr val="tx1"/>
                  </a:solidFill>
                </a:rPr>
                <a:t>Assess biochemical </a:t>
              </a:r>
              <a:br>
                <a:rPr lang="en-GB" sz="1200" b="1" dirty="0">
                  <a:solidFill>
                    <a:schemeClr val="tx1"/>
                  </a:solidFill>
                </a:rPr>
              </a:br>
              <a:r>
                <a:rPr lang="en-GB" sz="1200" b="1" dirty="0">
                  <a:solidFill>
                    <a:schemeClr val="tx1"/>
                  </a:solidFill>
                </a:rPr>
                <a:t>response at 1 year </a:t>
              </a:r>
              <a:br>
                <a:rPr lang="en-GB" sz="1200" b="1" dirty="0">
                  <a:solidFill>
                    <a:schemeClr val="tx1"/>
                  </a:solidFill>
                </a:rPr>
              </a:br>
              <a:r>
                <a:rPr lang="en-GB" sz="1100" dirty="0">
                  <a:solidFill>
                    <a:schemeClr val="tx1"/>
                  </a:solidFill>
                </a:rPr>
                <a:t>goal: identification of low- and </a:t>
              </a:r>
              <a:br>
                <a:rPr lang="en-GB" sz="1100" dirty="0">
                  <a:solidFill>
                    <a:schemeClr val="tx1"/>
                  </a:solidFill>
                </a:rPr>
              </a:br>
              <a:r>
                <a:rPr lang="en-GB" sz="1100" dirty="0">
                  <a:solidFill>
                    <a:schemeClr val="tx1"/>
                  </a:solidFill>
                </a:rPr>
                <a:t>high-risk patients</a:t>
              </a:r>
              <a:endParaRPr lang="en-US" sz="1200" dirty="0">
                <a:solidFill>
                  <a:schemeClr val="tx1"/>
                </a:solidFill>
              </a:endParaRPr>
            </a:p>
          </p:txBody>
        </p:sp>
      </p:grpSp>
      <p:pic>
        <p:nvPicPr>
          <p:cNvPr id="52" name="Picture 51">
            <a:hlinkClick r:id="rId3" action="ppaction://hlinksldjump"/>
            <a:extLst>
              <a:ext uri="{FF2B5EF4-FFF2-40B4-BE49-F238E27FC236}">
                <a16:creationId xmlns:a16="http://schemas.microsoft.com/office/drawing/2014/main" id="{2C3805E0-B8A0-45EF-9861-63B01B7DE32B}"/>
              </a:ext>
            </a:extLst>
          </p:cNvPr>
          <p:cNvPicPr>
            <a:picLocks noChangeAspect="1"/>
          </p:cNvPicPr>
          <p:nvPr/>
        </p:nvPicPr>
        <p:blipFill rotWithShape="1">
          <a:blip r:embed="rId4" cstate="screen">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880" y="442233"/>
            <a:ext cx="381237" cy="377560"/>
          </a:xfrm>
          <a:prstGeom prst="rect">
            <a:avLst/>
          </a:prstGeom>
        </p:spPr>
      </p:pic>
    </p:spTree>
    <p:extLst>
      <p:ext uri="{BB962C8B-B14F-4D97-AF65-F5344CB8AC3E}">
        <p14:creationId xmlns:p14="http://schemas.microsoft.com/office/powerpoint/2010/main" val="268472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89A64-7B8D-4907-9521-0CA318C2EFB3}"/>
              </a:ext>
            </a:extLst>
          </p:cNvPr>
          <p:cNvSpPr>
            <a:spLocks noGrp="1"/>
          </p:cNvSpPr>
          <p:nvPr>
            <p:ph type="title"/>
          </p:nvPr>
        </p:nvSpPr>
        <p:spPr/>
        <p:txBody>
          <a:bodyPr/>
          <a:lstStyle/>
          <a:p>
            <a:r>
              <a:rPr lang="en-GB"/>
              <a:t>Defining inadequate response to treatment</a:t>
            </a:r>
            <a:endParaRPr lang="en-GB" dirty="0"/>
          </a:p>
        </p:txBody>
      </p:sp>
      <p:sp>
        <p:nvSpPr>
          <p:cNvPr id="3" name="Text Placeholder 2">
            <a:extLst>
              <a:ext uri="{FF2B5EF4-FFF2-40B4-BE49-F238E27FC236}">
                <a16:creationId xmlns:a16="http://schemas.microsoft.com/office/drawing/2014/main" id="{C475BF0F-5993-4E21-AD84-262563751117}"/>
              </a:ext>
            </a:extLst>
          </p:cNvPr>
          <p:cNvSpPr>
            <a:spLocks noGrp="1"/>
          </p:cNvSpPr>
          <p:nvPr>
            <p:ph type="body" sz="quarter" idx="10"/>
          </p:nvPr>
        </p:nvSpPr>
        <p:spPr/>
        <p:txBody>
          <a:bodyPr/>
          <a:lstStyle/>
          <a:p>
            <a:r>
              <a:rPr lang="en-GB" dirty="0"/>
              <a:t>See notes for full reference list</a:t>
            </a:r>
          </a:p>
          <a:p>
            <a:r>
              <a:rPr lang="en-GB" dirty="0"/>
              <a:t>EASL CPG PBC. J </a:t>
            </a:r>
            <a:r>
              <a:rPr lang="en-GB" dirty="0" err="1"/>
              <a:t>Hepatol</a:t>
            </a:r>
            <a:r>
              <a:rPr lang="en-GB" dirty="0"/>
              <a:t> 2017;67:145–72</a:t>
            </a:r>
          </a:p>
        </p:txBody>
      </p:sp>
      <p:sp>
        <p:nvSpPr>
          <p:cNvPr id="4" name="Content Placeholder 3">
            <a:extLst>
              <a:ext uri="{FF2B5EF4-FFF2-40B4-BE49-F238E27FC236}">
                <a16:creationId xmlns:a16="http://schemas.microsoft.com/office/drawing/2014/main" id="{7CC3323A-152F-47F4-9BBD-CE056723FD00}"/>
              </a:ext>
            </a:extLst>
          </p:cNvPr>
          <p:cNvSpPr>
            <a:spLocks noGrp="1"/>
          </p:cNvSpPr>
          <p:nvPr>
            <p:ph sz="half" idx="1"/>
          </p:nvPr>
        </p:nvSpPr>
        <p:spPr/>
        <p:txBody>
          <a:bodyPr/>
          <a:lstStyle/>
          <a:p>
            <a:r>
              <a:rPr lang="en-GB" dirty="0"/>
              <a:t>Treatment failure must be defined on validated surrogate endpoints</a:t>
            </a:r>
          </a:p>
          <a:p>
            <a:pPr lvl="1"/>
            <a:r>
              <a:rPr lang="en-GB" dirty="0"/>
              <a:t>To account for the slow progression of disease</a:t>
            </a:r>
          </a:p>
          <a:p>
            <a:r>
              <a:rPr lang="en-GB" dirty="0"/>
              <a:t>Qualitative biochemical response to UDCA assessed using binary definitions or </a:t>
            </a:r>
            <a:br>
              <a:rPr lang="en-GB" dirty="0"/>
            </a:br>
            <a:r>
              <a:rPr lang="en-GB" dirty="0"/>
              <a:t>continuous scoring</a:t>
            </a:r>
          </a:p>
        </p:txBody>
      </p:sp>
      <p:graphicFrame>
        <p:nvGraphicFramePr>
          <p:cNvPr id="5" name="Content Placeholder 4">
            <a:extLst>
              <a:ext uri="{FF2B5EF4-FFF2-40B4-BE49-F238E27FC236}">
                <a16:creationId xmlns:a16="http://schemas.microsoft.com/office/drawing/2014/main" id="{B12FB978-6415-4BB9-ABF8-52A7814484D8}"/>
              </a:ext>
            </a:extLst>
          </p:cNvPr>
          <p:cNvGraphicFramePr>
            <a:graphicFrameLocks/>
          </p:cNvGraphicFramePr>
          <p:nvPr>
            <p:extLst>
              <p:ext uri="{D42A27DB-BD31-4B8C-83A1-F6EECF244321}">
                <p14:modId xmlns:p14="http://schemas.microsoft.com/office/powerpoint/2010/main" val="2360913734"/>
              </p:ext>
            </p:extLst>
          </p:nvPr>
        </p:nvGraphicFramePr>
        <p:xfrm>
          <a:off x="604838" y="2870692"/>
          <a:ext cx="10982325" cy="2803680"/>
        </p:xfrm>
        <a:graphic>
          <a:graphicData uri="http://schemas.openxmlformats.org/drawingml/2006/table">
            <a:tbl>
              <a:tblPr firstRow="1" bandRow="1">
                <a:tableStyleId>{5C22544A-7EE6-4342-B048-85BDC9FD1C3A}</a:tableStyleId>
              </a:tblPr>
              <a:tblGrid>
                <a:gridCol w="2198786">
                  <a:extLst>
                    <a:ext uri="{9D8B030D-6E8A-4147-A177-3AD203B41FA5}">
                      <a16:colId xmlns:a16="http://schemas.microsoft.com/office/drawing/2014/main" val="326729797"/>
                    </a:ext>
                  </a:extLst>
                </a:gridCol>
                <a:gridCol w="1544358">
                  <a:extLst>
                    <a:ext uri="{9D8B030D-6E8A-4147-A177-3AD203B41FA5}">
                      <a16:colId xmlns:a16="http://schemas.microsoft.com/office/drawing/2014/main" val="106226667"/>
                    </a:ext>
                  </a:extLst>
                </a:gridCol>
                <a:gridCol w="7239181">
                  <a:extLst>
                    <a:ext uri="{9D8B030D-6E8A-4147-A177-3AD203B41FA5}">
                      <a16:colId xmlns:a16="http://schemas.microsoft.com/office/drawing/2014/main" val="2864945139"/>
                    </a:ext>
                  </a:extLst>
                </a:gridCol>
              </a:tblGrid>
              <a:tr h="1263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chemeClr val="bg1"/>
                          </a:solidFill>
                        </a:rPr>
                        <a:t>Binary definitions</a:t>
                      </a:r>
                      <a:endParaRPr lang="en-US" sz="1200" b="1" dirty="0">
                        <a:solidFill>
                          <a:schemeClr val="bg1"/>
                        </a:solidFill>
                      </a:endParaRPr>
                    </a:p>
                  </a:txBody>
                  <a:tcPr marT="36000" marB="36000" anchor="b">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r>
                        <a:rPr lang="en-GB" sz="1200" b="1" dirty="0">
                          <a:solidFill>
                            <a:schemeClr val="bg1"/>
                          </a:solidFill>
                        </a:rPr>
                        <a:t>Time (months) </a:t>
                      </a:r>
                      <a:endParaRPr lang="en-US" sz="1200" b="1" dirty="0">
                        <a:solidFill>
                          <a:schemeClr val="bg1"/>
                        </a:solidFill>
                      </a:endParaRPr>
                    </a:p>
                  </a:txBody>
                  <a:tcPr marL="36000" marR="36000" marT="36000" marB="3600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l"/>
                      <a:r>
                        <a:rPr lang="en-GB" sz="1200" b="1" dirty="0">
                          <a:solidFill>
                            <a:schemeClr val="bg1"/>
                          </a:solidFill>
                        </a:rPr>
                        <a:t>Treatment failure</a:t>
                      </a:r>
                      <a:endParaRPr lang="en-US" sz="1200" b="1" dirty="0">
                        <a:solidFill>
                          <a:schemeClr val="bg1"/>
                        </a:solidFill>
                      </a:endParaRPr>
                    </a:p>
                  </a:txBody>
                  <a:tcPr marT="36000" marB="36000" anchor="b">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681664085"/>
                  </a:ext>
                </a:extLst>
              </a:tr>
              <a:tr h="126324">
                <a:tc>
                  <a:txBody>
                    <a:bodyPr/>
                    <a:lstStyle/>
                    <a:p>
                      <a:r>
                        <a:rPr lang="en-GB" sz="1200" b="1" i="0" u="none" strike="noStrike" kern="1200" baseline="0" dirty="0">
                          <a:solidFill>
                            <a:schemeClr val="tx1"/>
                          </a:solidFill>
                          <a:latin typeface="+mn-lt"/>
                          <a:ea typeface="+mn-ea"/>
                          <a:cs typeface="+mn-cs"/>
                        </a:rPr>
                        <a:t>Rochester</a:t>
                      </a:r>
                      <a:r>
                        <a:rPr lang="en-GB" sz="1200" b="1" i="0" u="none" strike="noStrike" kern="1200" baseline="30000" dirty="0">
                          <a:solidFill>
                            <a:schemeClr val="tx1"/>
                          </a:solidFill>
                          <a:latin typeface="+mn-lt"/>
                          <a:ea typeface="+mn-ea"/>
                          <a:cs typeface="+mn-cs"/>
                        </a:rPr>
                        <a:t>1</a:t>
                      </a:r>
                      <a:endParaRPr lang="en-US" sz="1200" b="1" dirty="0">
                        <a:solidFill>
                          <a:schemeClr val="tx1"/>
                        </a:solidFill>
                      </a:endParaRPr>
                    </a:p>
                  </a:txBody>
                  <a:tcPr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200" b="0" i="0" u="none" strike="noStrike" kern="1200" baseline="0" dirty="0">
                          <a:solidFill>
                            <a:schemeClr val="tx1"/>
                          </a:solidFill>
                          <a:latin typeface="+mn-lt"/>
                          <a:ea typeface="+mn-ea"/>
                          <a:cs typeface="+mn-cs"/>
                        </a:rPr>
                        <a:t>6</a:t>
                      </a:r>
                      <a:endParaRPr lang="en-US" sz="1200" dirty="0">
                        <a:solidFill>
                          <a:schemeClr val="tx1"/>
                        </a:solidFill>
                      </a:endParaRPr>
                    </a:p>
                  </a:txBody>
                  <a:tcPr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l"/>
                      <a:r>
                        <a:rPr lang="en-GB" sz="1200" b="0" i="0" u="none" strike="noStrike" kern="1200" baseline="0" dirty="0">
                          <a:solidFill>
                            <a:schemeClr val="tx1"/>
                          </a:solidFill>
                          <a:latin typeface="+mn-lt"/>
                          <a:ea typeface="+mn-ea"/>
                          <a:cs typeface="+mn-cs"/>
                        </a:rPr>
                        <a:t>ALP ≥2 ULN or Mayo score ≥4.5</a:t>
                      </a:r>
                      <a:endParaRPr lang="en-US" sz="1200" dirty="0">
                        <a:solidFill>
                          <a:schemeClr val="tx1"/>
                        </a:solidFill>
                      </a:endParaRPr>
                    </a:p>
                  </a:txBody>
                  <a:tcPr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857174471"/>
                  </a:ext>
                </a:extLst>
              </a:tr>
              <a:tr h="126324">
                <a:tc>
                  <a:txBody>
                    <a:bodyPr/>
                    <a:lstStyle/>
                    <a:p>
                      <a:r>
                        <a:rPr lang="en-GB" sz="1200" b="1" i="0" u="none" strike="noStrike" kern="1200" baseline="0" dirty="0">
                          <a:solidFill>
                            <a:schemeClr val="tx1"/>
                          </a:solidFill>
                          <a:latin typeface="+mn-lt"/>
                          <a:ea typeface="+mn-ea"/>
                          <a:cs typeface="+mn-cs"/>
                        </a:rPr>
                        <a:t>Barcelona</a:t>
                      </a:r>
                      <a:r>
                        <a:rPr lang="en-GB" sz="1200" b="1" i="0" u="none" strike="noStrike" kern="1200" baseline="30000" dirty="0">
                          <a:solidFill>
                            <a:schemeClr val="tx1"/>
                          </a:solidFill>
                          <a:latin typeface="+mn-lt"/>
                          <a:ea typeface="+mn-ea"/>
                          <a:cs typeface="+mn-cs"/>
                        </a:rPr>
                        <a:t>2</a:t>
                      </a:r>
                      <a:endParaRPr lang="en-US" sz="1200" b="1" dirty="0">
                        <a:solidFill>
                          <a:schemeClr val="tx1"/>
                        </a:solidFill>
                      </a:endParaRPr>
                    </a:p>
                  </a:txBody>
                  <a:tcPr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200" b="0" i="0" u="none" strike="noStrike" kern="1200" baseline="0" dirty="0">
                          <a:solidFill>
                            <a:schemeClr val="tx1"/>
                          </a:solidFill>
                          <a:latin typeface="+mn-lt"/>
                          <a:ea typeface="+mn-ea"/>
                          <a:cs typeface="+mn-cs"/>
                        </a:rPr>
                        <a:t>12</a:t>
                      </a:r>
                      <a:endParaRPr lang="en-US" sz="1200" dirty="0">
                        <a:solidFill>
                          <a:schemeClr val="tx1"/>
                        </a:solidFill>
                      </a:endParaRPr>
                    </a:p>
                  </a:txBody>
                  <a:tcPr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l"/>
                      <a:r>
                        <a:rPr lang="en-GB" sz="1200" b="0" i="0" u="none" strike="noStrike" kern="1200" baseline="0" dirty="0">
                          <a:solidFill>
                            <a:schemeClr val="tx1"/>
                          </a:solidFill>
                          <a:latin typeface="+mn-lt"/>
                          <a:ea typeface="+mn-ea"/>
                          <a:cs typeface="+mn-cs"/>
                        </a:rPr>
                        <a:t>Decrease in ALP ≤40% and ALP ≥1x ULN</a:t>
                      </a:r>
                      <a:endParaRPr lang="en-US" sz="1200" dirty="0">
                        <a:solidFill>
                          <a:schemeClr val="tx1"/>
                        </a:solidFill>
                      </a:endParaRPr>
                    </a:p>
                  </a:txBody>
                  <a:tcPr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4116168081"/>
                  </a:ext>
                </a:extLst>
              </a:tr>
              <a:tr h="126324">
                <a:tc>
                  <a:txBody>
                    <a:bodyPr/>
                    <a:lstStyle/>
                    <a:p>
                      <a:r>
                        <a:rPr lang="en-US" sz="1200" b="1" i="0" u="none" strike="noStrike" kern="1200" baseline="0" dirty="0">
                          <a:solidFill>
                            <a:schemeClr val="tx1"/>
                          </a:solidFill>
                          <a:latin typeface="+mn-lt"/>
                          <a:ea typeface="+mn-ea"/>
                          <a:cs typeface="+mn-cs"/>
                        </a:rPr>
                        <a:t>Paris-I</a:t>
                      </a:r>
                      <a:r>
                        <a:rPr lang="en-US" sz="1200" b="1" i="0" u="none" strike="noStrike" kern="1200" baseline="30000" dirty="0">
                          <a:solidFill>
                            <a:schemeClr val="tx1"/>
                          </a:solidFill>
                          <a:latin typeface="+mn-lt"/>
                          <a:ea typeface="+mn-ea"/>
                          <a:cs typeface="+mn-cs"/>
                        </a:rPr>
                        <a:t>3</a:t>
                      </a:r>
                      <a:endParaRPr lang="en-US" sz="1200" b="1" dirty="0">
                        <a:solidFill>
                          <a:schemeClr val="tx1"/>
                        </a:solidFill>
                      </a:endParaRPr>
                    </a:p>
                  </a:txBody>
                  <a:tcPr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US" sz="1200" b="0" i="0" u="none" strike="noStrike" kern="1200" baseline="0">
                          <a:solidFill>
                            <a:schemeClr val="tx1"/>
                          </a:solidFill>
                          <a:latin typeface="+mn-lt"/>
                          <a:ea typeface="+mn-ea"/>
                          <a:cs typeface="+mn-cs"/>
                        </a:rPr>
                        <a:t>12</a:t>
                      </a:r>
                      <a:endParaRPr lang="en-US" sz="1200" dirty="0">
                        <a:solidFill>
                          <a:schemeClr val="tx1"/>
                        </a:solidFill>
                      </a:endParaRPr>
                    </a:p>
                  </a:txBody>
                  <a:tcPr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l"/>
                      <a:r>
                        <a:rPr lang="en-US" sz="1200" b="0" i="0" u="none" strike="noStrike" kern="1200" baseline="0" dirty="0">
                          <a:solidFill>
                            <a:schemeClr val="tx1"/>
                          </a:solidFill>
                          <a:latin typeface="+mn-lt"/>
                          <a:ea typeface="+mn-ea"/>
                          <a:cs typeface="+mn-cs"/>
                        </a:rPr>
                        <a:t>ALP ≥3x ULN or AST ≥2x ULN or bilirubin &gt;1 mg/dl</a:t>
                      </a:r>
                      <a:endParaRPr lang="en-US" sz="1200" dirty="0">
                        <a:solidFill>
                          <a:schemeClr val="tx1"/>
                        </a:solidFill>
                      </a:endParaRPr>
                    </a:p>
                  </a:txBody>
                  <a:tcPr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242720921"/>
                  </a:ext>
                </a:extLst>
              </a:tr>
              <a:tr h="126324">
                <a:tc>
                  <a:txBody>
                    <a:bodyPr/>
                    <a:lstStyle/>
                    <a:p>
                      <a:r>
                        <a:rPr lang="en-US" sz="1200" b="1" i="0" u="none" strike="noStrike" kern="1200" baseline="0" dirty="0">
                          <a:solidFill>
                            <a:schemeClr val="tx1"/>
                          </a:solidFill>
                          <a:latin typeface="+mn-lt"/>
                          <a:ea typeface="+mn-ea"/>
                          <a:cs typeface="+mn-cs"/>
                        </a:rPr>
                        <a:t>Rotterdam</a:t>
                      </a:r>
                      <a:r>
                        <a:rPr lang="en-US" sz="1200" b="1" i="0" u="none" strike="noStrike" kern="1200" baseline="30000" dirty="0">
                          <a:solidFill>
                            <a:schemeClr val="tx1"/>
                          </a:solidFill>
                          <a:latin typeface="+mn-lt"/>
                          <a:ea typeface="+mn-ea"/>
                          <a:cs typeface="+mn-cs"/>
                        </a:rPr>
                        <a:t>4</a:t>
                      </a:r>
                      <a:endParaRPr lang="en-US" sz="1200" b="1" dirty="0">
                        <a:solidFill>
                          <a:schemeClr val="tx1"/>
                        </a:solidFill>
                      </a:endParaRPr>
                    </a:p>
                  </a:txBody>
                  <a:tcPr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200" b="0" i="0" u="none" strike="noStrike" kern="1200" baseline="0">
                          <a:solidFill>
                            <a:schemeClr val="tx1"/>
                          </a:solidFill>
                          <a:latin typeface="+mn-lt"/>
                          <a:ea typeface="+mn-ea"/>
                          <a:cs typeface="+mn-cs"/>
                        </a:rPr>
                        <a:t>12</a:t>
                      </a:r>
                      <a:endParaRPr lang="en-US" sz="1200" dirty="0">
                        <a:solidFill>
                          <a:schemeClr val="tx1"/>
                        </a:solidFill>
                      </a:endParaRPr>
                    </a:p>
                  </a:txBody>
                  <a:tcPr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l"/>
                      <a:r>
                        <a:rPr lang="en-GB" sz="1200" b="0" i="0" u="none" strike="noStrike" kern="1200" baseline="0" dirty="0">
                          <a:solidFill>
                            <a:schemeClr val="tx1"/>
                          </a:solidFill>
                          <a:latin typeface="+mn-lt"/>
                          <a:ea typeface="+mn-ea"/>
                          <a:cs typeface="+mn-cs"/>
                        </a:rPr>
                        <a:t>Bilirubin ≥1x ULN and/or albumin &lt;1x ULN</a:t>
                      </a:r>
                      <a:endParaRPr lang="en-US" sz="1200" dirty="0">
                        <a:solidFill>
                          <a:schemeClr val="tx1"/>
                        </a:solidFill>
                      </a:endParaRPr>
                    </a:p>
                  </a:txBody>
                  <a:tcPr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95990349"/>
                  </a:ext>
                </a:extLst>
              </a:tr>
              <a:tr h="126324">
                <a:tc>
                  <a:txBody>
                    <a:bodyPr/>
                    <a:lstStyle/>
                    <a:p>
                      <a:r>
                        <a:rPr lang="it-IT" sz="1200" b="1" i="0" u="none" strike="noStrike" kern="1200" baseline="0" dirty="0">
                          <a:solidFill>
                            <a:schemeClr val="tx1"/>
                          </a:solidFill>
                          <a:latin typeface="+mn-lt"/>
                          <a:ea typeface="+mn-ea"/>
                          <a:cs typeface="+mn-cs"/>
                        </a:rPr>
                        <a:t>Toronto</a:t>
                      </a:r>
                      <a:r>
                        <a:rPr lang="it-IT" sz="1200" b="1" i="0" u="none" strike="noStrike" kern="1200" baseline="30000" dirty="0">
                          <a:solidFill>
                            <a:schemeClr val="tx1"/>
                          </a:solidFill>
                          <a:latin typeface="+mn-lt"/>
                          <a:ea typeface="+mn-ea"/>
                          <a:cs typeface="+mn-cs"/>
                        </a:rPr>
                        <a:t>5</a:t>
                      </a:r>
                      <a:endParaRPr lang="en-US" sz="1200" b="1" dirty="0">
                        <a:solidFill>
                          <a:schemeClr val="tx1"/>
                        </a:solidFill>
                      </a:endParaRPr>
                    </a:p>
                  </a:txBody>
                  <a:tcPr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it-IT" sz="1200" b="0" i="0" u="none" strike="noStrike" kern="1200" baseline="0" dirty="0">
                          <a:solidFill>
                            <a:schemeClr val="tx1"/>
                          </a:solidFill>
                          <a:latin typeface="+mn-lt"/>
                          <a:ea typeface="+mn-ea"/>
                          <a:cs typeface="+mn-cs"/>
                        </a:rPr>
                        <a:t>24 </a:t>
                      </a:r>
                      <a:endParaRPr lang="en-US" sz="1200" dirty="0">
                        <a:solidFill>
                          <a:schemeClr val="tx1"/>
                        </a:solidFill>
                      </a:endParaRPr>
                    </a:p>
                  </a:txBody>
                  <a:tcPr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l"/>
                      <a:r>
                        <a:rPr lang="it-IT" sz="1200" b="0" i="0" u="none" strike="noStrike" kern="1200" baseline="0" dirty="0">
                          <a:solidFill>
                            <a:schemeClr val="tx1"/>
                          </a:solidFill>
                          <a:latin typeface="+mn-lt"/>
                          <a:ea typeface="+mn-ea"/>
                          <a:cs typeface="+mn-cs"/>
                        </a:rPr>
                        <a:t>ALP &gt;1.67x ULN</a:t>
                      </a:r>
                      <a:endParaRPr lang="en-US" sz="1200" dirty="0">
                        <a:solidFill>
                          <a:schemeClr val="tx1"/>
                        </a:solidFill>
                      </a:endParaRPr>
                    </a:p>
                  </a:txBody>
                  <a:tcPr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510141088"/>
                  </a:ext>
                </a:extLst>
              </a:tr>
              <a:tr h="126324">
                <a:tc>
                  <a:txBody>
                    <a:bodyPr/>
                    <a:lstStyle/>
                    <a:p>
                      <a:r>
                        <a:rPr lang="en-GB" sz="1200" b="1" i="0" u="none" strike="noStrike" kern="1200" baseline="0" dirty="0">
                          <a:solidFill>
                            <a:schemeClr val="tx1"/>
                          </a:solidFill>
                          <a:latin typeface="+mn-lt"/>
                          <a:ea typeface="+mn-ea"/>
                          <a:cs typeface="+mn-cs"/>
                        </a:rPr>
                        <a:t>Paris-II</a:t>
                      </a:r>
                      <a:r>
                        <a:rPr lang="en-GB" sz="1200" b="1" i="0" u="none" strike="noStrike" kern="1200" baseline="30000" dirty="0">
                          <a:solidFill>
                            <a:schemeClr val="tx1"/>
                          </a:solidFill>
                          <a:latin typeface="+mn-lt"/>
                          <a:ea typeface="+mn-ea"/>
                          <a:cs typeface="+mn-cs"/>
                        </a:rPr>
                        <a:t>6</a:t>
                      </a:r>
                      <a:endParaRPr lang="en-US" sz="1200" b="1" dirty="0">
                        <a:solidFill>
                          <a:schemeClr val="tx1"/>
                        </a:solidFill>
                      </a:endParaRPr>
                    </a:p>
                  </a:txBody>
                  <a:tcPr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200" b="0" i="0" u="none" strike="noStrike" kern="1200" baseline="0" dirty="0">
                          <a:solidFill>
                            <a:schemeClr val="tx1"/>
                          </a:solidFill>
                          <a:latin typeface="+mn-lt"/>
                          <a:ea typeface="+mn-ea"/>
                          <a:cs typeface="+mn-cs"/>
                        </a:rPr>
                        <a:t>12</a:t>
                      </a:r>
                      <a:endParaRPr lang="en-US" sz="1200" dirty="0">
                        <a:solidFill>
                          <a:schemeClr val="tx1"/>
                        </a:solidFill>
                      </a:endParaRPr>
                    </a:p>
                  </a:txBody>
                  <a:tcPr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l"/>
                      <a:r>
                        <a:rPr lang="en-GB" sz="1200" b="0" i="0" u="none" strike="noStrike" kern="1200" baseline="0" dirty="0">
                          <a:solidFill>
                            <a:schemeClr val="tx1"/>
                          </a:solidFill>
                          <a:latin typeface="+mn-lt"/>
                          <a:ea typeface="+mn-ea"/>
                          <a:cs typeface="+mn-cs"/>
                        </a:rPr>
                        <a:t>ALP ≥1.5x ULN or AST ≥1.5x ULN or bilirubin &gt;1 mg/dl</a:t>
                      </a:r>
                      <a:endParaRPr lang="en-US" sz="1200" dirty="0">
                        <a:solidFill>
                          <a:schemeClr val="tx1"/>
                        </a:solidFill>
                      </a:endParaRPr>
                    </a:p>
                  </a:txBody>
                  <a:tcPr marL="90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237378942"/>
                  </a:ext>
                </a:extLst>
              </a:tr>
              <a:tr h="0">
                <a:tc>
                  <a:txBody>
                    <a:bodyPr/>
                    <a:lstStyle/>
                    <a:p>
                      <a:r>
                        <a:rPr lang="en-GB" sz="1200" b="1" i="0" u="none" strike="noStrike" kern="1200" baseline="0" dirty="0">
                          <a:solidFill>
                            <a:schemeClr val="tx1"/>
                          </a:solidFill>
                          <a:latin typeface="+mn-lt"/>
                          <a:ea typeface="+mn-ea"/>
                          <a:cs typeface="+mn-cs"/>
                        </a:rPr>
                        <a:t>Ehime</a:t>
                      </a:r>
                      <a:r>
                        <a:rPr lang="en-GB" sz="1200" b="1" i="0" u="none" strike="noStrike" kern="1200" baseline="30000" dirty="0">
                          <a:solidFill>
                            <a:schemeClr val="tx1"/>
                          </a:solidFill>
                          <a:latin typeface="+mn-lt"/>
                          <a:ea typeface="+mn-ea"/>
                          <a:cs typeface="+mn-cs"/>
                        </a:rPr>
                        <a:t>7</a:t>
                      </a:r>
                      <a:endParaRPr lang="en-US" sz="1200" b="1" dirty="0">
                        <a:solidFill>
                          <a:schemeClr val="tx1"/>
                        </a:solidFill>
                      </a:endParaRPr>
                    </a:p>
                  </a:txBody>
                  <a:tcPr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algn="ctr"/>
                      <a:r>
                        <a:rPr lang="en-GB" sz="1200" b="0" i="0" u="none" strike="noStrike" kern="1200" baseline="0" dirty="0">
                          <a:solidFill>
                            <a:schemeClr val="tx1"/>
                          </a:solidFill>
                          <a:latin typeface="+mn-lt"/>
                          <a:ea typeface="+mn-ea"/>
                          <a:cs typeface="+mn-cs"/>
                        </a:rPr>
                        <a:t>6</a:t>
                      </a:r>
                      <a:endParaRPr lang="en-US" sz="1200" dirty="0">
                        <a:solidFill>
                          <a:schemeClr val="tx1"/>
                        </a:solidFill>
                      </a:endParaRPr>
                    </a:p>
                  </a:txBody>
                  <a:tcPr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algn="l"/>
                      <a:r>
                        <a:rPr lang="en-GB" sz="1200" b="0" i="0" u="none" strike="noStrike" kern="1200" baseline="0" dirty="0">
                          <a:solidFill>
                            <a:schemeClr val="tx1"/>
                          </a:solidFill>
                          <a:latin typeface="+mn-lt"/>
                          <a:ea typeface="+mn-ea"/>
                          <a:cs typeface="+mn-cs"/>
                        </a:rPr>
                        <a:t>Decrease in GGT ≤70% and GGT ≥1 ULN</a:t>
                      </a:r>
                      <a:endParaRPr lang="en-US" sz="1200" dirty="0">
                        <a:solidFill>
                          <a:schemeClr val="tx1"/>
                        </a:solidFill>
                      </a:endParaRPr>
                    </a:p>
                  </a:txBody>
                  <a:tcPr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866622819"/>
                  </a:ext>
                </a:extLst>
              </a:tr>
              <a:tr h="1263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bg1"/>
                          </a:solidFill>
                          <a:effectLst/>
                          <a:uLnTx/>
                          <a:uFillTx/>
                          <a:latin typeface="+mn-lt"/>
                          <a:ea typeface="+mn-ea"/>
                          <a:cs typeface="+mn-cs"/>
                        </a:rPr>
                        <a:t>Continuous scoring</a:t>
                      </a:r>
                      <a:endParaRPr kumimoji="0" lang="en-US" sz="1200" b="1" i="0" u="none" strike="noStrike" kern="1200" cap="none" spc="0" normalizeH="0" baseline="0" noProof="0" dirty="0">
                        <a:ln>
                          <a:noFill/>
                        </a:ln>
                        <a:solidFill>
                          <a:schemeClr val="bg1"/>
                        </a:solidFill>
                        <a:effectLst/>
                        <a:uLnTx/>
                        <a:uFillTx/>
                        <a:latin typeface="+mn-lt"/>
                        <a:ea typeface="+mn-ea"/>
                        <a:cs typeface="+mn-cs"/>
                      </a:endParaRPr>
                    </a:p>
                  </a:txBody>
                  <a:tcPr marT="36000" marB="36000" anchor="b">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r>
                        <a:rPr lang="en-GB" sz="1200" b="1" dirty="0">
                          <a:solidFill>
                            <a:schemeClr val="bg1"/>
                          </a:solidFill>
                        </a:rPr>
                        <a:t>Time (months) </a:t>
                      </a:r>
                      <a:endParaRPr lang="en-US" sz="1200" b="1" dirty="0">
                        <a:solidFill>
                          <a:schemeClr val="bg1"/>
                        </a:solidFill>
                      </a:endParaRPr>
                    </a:p>
                  </a:txBody>
                  <a:tcPr marL="36000" marR="36000" marT="36000" marB="3600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l"/>
                      <a:r>
                        <a:rPr lang="en-GB" sz="1200" b="1" dirty="0">
                          <a:solidFill>
                            <a:schemeClr val="bg1"/>
                          </a:solidFill>
                        </a:rPr>
                        <a:t>Scoring parameters</a:t>
                      </a:r>
                      <a:endParaRPr lang="en-US" sz="1200" b="1" dirty="0">
                        <a:solidFill>
                          <a:schemeClr val="bg1"/>
                        </a:solidFill>
                      </a:endParaRPr>
                    </a:p>
                  </a:txBody>
                  <a:tcPr marT="36000" marB="36000" anchor="b">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4213766438"/>
                  </a:ext>
                </a:extLst>
              </a:tr>
              <a:tr h="210540">
                <a:tc>
                  <a:txBody>
                    <a:bodyPr/>
                    <a:lstStyle/>
                    <a:p>
                      <a:r>
                        <a:rPr lang="en-GB" sz="1200" b="1" i="0" u="none" strike="noStrike" kern="1200" baseline="0" dirty="0">
                          <a:solidFill>
                            <a:schemeClr val="tx1"/>
                          </a:solidFill>
                          <a:latin typeface="+mn-lt"/>
                          <a:ea typeface="+mn-ea"/>
                          <a:cs typeface="+mn-cs"/>
                        </a:rPr>
                        <a:t>UK-PBC</a:t>
                      </a:r>
                      <a:r>
                        <a:rPr lang="en-GB" sz="1200" b="1" i="0" u="none" strike="noStrike" kern="1200" baseline="30000" dirty="0">
                          <a:solidFill>
                            <a:schemeClr val="tx1"/>
                          </a:solidFill>
                          <a:latin typeface="+mn-lt"/>
                          <a:ea typeface="+mn-ea"/>
                          <a:cs typeface="+mn-cs"/>
                        </a:rPr>
                        <a:t>8</a:t>
                      </a:r>
                      <a:endParaRPr kumimoji="0" lang="en-US" sz="1200" b="1" i="0" u="none" strike="noStrike" kern="1200" cap="none" spc="0" normalizeH="0" baseline="0" noProof="0" dirty="0">
                        <a:ln>
                          <a:noFill/>
                        </a:ln>
                        <a:solidFill>
                          <a:schemeClr val="tx1"/>
                        </a:solidFill>
                        <a:effectLst/>
                        <a:uLnTx/>
                        <a:uFillTx/>
                        <a:latin typeface="+mn-lt"/>
                        <a:ea typeface="+mn-ea"/>
                        <a:cs typeface="+mn-cs"/>
                      </a:endParaRPr>
                    </a:p>
                  </a:txBody>
                  <a:tcPr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200" b="0" i="0" u="none" strike="noStrike" kern="1200" baseline="0" dirty="0">
                          <a:solidFill>
                            <a:schemeClr val="tx1"/>
                          </a:solidFill>
                          <a:latin typeface="+mn-lt"/>
                          <a:ea typeface="+mn-ea"/>
                          <a:cs typeface="+mn-cs"/>
                        </a:rPr>
                        <a:t>12</a:t>
                      </a:r>
                      <a:endParaRPr lang="en-US" sz="1200" dirty="0">
                        <a:solidFill>
                          <a:schemeClr val="tx1"/>
                        </a:solidFill>
                      </a:endParaRPr>
                    </a:p>
                  </a:txBody>
                  <a:tcPr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l"/>
                      <a:r>
                        <a:rPr lang="en-GB" sz="1200" b="1" i="0" u="none" strike="noStrike" kern="1200" baseline="0" dirty="0">
                          <a:solidFill>
                            <a:schemeClr val="tx1"/>
                          </a:solidFill>
                          <a:latin typeface="+mn-lt"/>
                          <a:ea typeface="+mn-ea"/>
                          <a:cs typeface="+mn-cs"/>
                        </a:rPr>
                        <a:t>12 months:</a:t>
                      </a:r>
                      <a:r>
                        <a:rPr lang="en-GB" sz="1200" b="0" i="0" u="none" strike="noStrike" kern="1200" baseline="0" dirty="0">
                          <a:solidFill>
                            <a:schemeClr val="tx1"/>
                          </a:solidFill>
                          <a:latin typeface="+mn-lt"/>
                          <a:ea typeface="+mn-ea"/>
                          <a:cs typeface="+mn-cs"/>
                        </a:rPr>
                        <a:t> bilirubin, ALP and AST (or ALT); </a:t>
                      </a:r>
                      <a:r>
                        <a:rPr lang="en-GB" sz="1200" b="1" i="0" u="none" strike="noStrike" kern="1200" baseline="0" dirty="0">
                          <a:solidFill>
                            <a:schemeClr val="tx1"/>
                          </a:solidFill>
                          <a:latin typeface="+mn-lt"/>
                          <a:ea typeface="+mn-ea"/>
                          <a:cs typeface="+mn-cs"/>
                        </a:rPr>
                        <a:t>Baseline:</a:t>
                      </a:r>
                      <a:r>
                        <a:rPr lang="en-GB" sz="1200" b="0" i="0" u="none" strike="noStrike" kern="1200" baseline="0" dirty="0">
                          <a:solidFill>
                            <a:schemeClr val="tx1"/>
                          </a:solidFill>
                          <a:latin typeface="+mn-lt"/>
                          <a:ea typeface="+mn-ea"/>
                          <a:cs typeface="+mn-cs"/>
                        </a:rPr>
                        <a:t> albumin and platelets</a:t>
                      </a:r>
                      <a:endParaRPr kumimoji="0" lang="en-US" sz="1200" b="1" i="0" u="none" strike="noStrike" kern="1200" cap="none" spc="0" normalizeH="0" baseline="0" noProof="0" dirty="0">
                        <a:ln>
                          <a:noFill/>
                        </a:ln>
                        <a:solidFill>
                          <a:schemeClr val="tx1"/>
                        </a:solidFill>
                        <a:effectLst/>
                        <a:uLnTx/>
                        <a:uFillTx/>
                        <a:latin typeface="+mn-lt"/>
                        <a:ea typeface="+mn-ea"/>
                        <a:cs typeface="+mn-cs"/>
                      </a:endParaRPr>
                    </a:p>
                  </a:txBody>
                  <a:tcPr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591216847"/>
                  </a:ext>
                </a:extLst>
              </a:tr>
              <a:tr h="210540">
                <a:tc>
                  <a:txBody>
                    <a:bodyPr/>
                    <a:lstStyle/>
                    <a:p>
                      <a:r>
                        <a:rPr lang="en-GB" sz="1200" b="1" i="0" u="none" strike="noStrike" kern="1200" baseline="0" dirty="0">
                          <a:solidFill>
                            <a:schemeClr val="tx1"/>
                          </a:solidFill>
                          <a:latin typeface="+mn-lt"/>
                          <a:ea typeface="+mn-ea"/>
                          <a:cs typeface="+mn-cs"/>
                        </a:rPr>
                        <a:t>GLOBE</a:t>
                      </a:r>
                      <a:r>
                        <a:rPr lang="en-GB" sz="1200" b="1" i="0" u="none" strike="noStrike" kern="1200" baseline="30000" dirty="0">
                          <a:solidFill>
                            <a:schemeClr val="tx1"/>
                          </a:solidFill>
                          <a:latin typeface="+mn-lt"/>
                          <a:ea typeface="+mn-ea"/>
                          <a:cs typeface="+mn-cs"/>
                        </a:rPr>
                        <a:t>9</a:t>
                      </a:r>
                      <a:endParaRPr kumimoji="0" lang="en-US" sz="1200" b="1" i="0" u="none" strike="noStrike" kern="1200" cap="none" spc="0" normalizeH="0" baseline="0" noProof="0" dirty="0">
                        <a:ln>
                          <a:noFill/>
                        </a:ln>
                        <a:solidFill>
                          <a:schemeClr val="tx1"/>
                        </a:solidFill>
                        <a:effectLst/>
                        <a:uLnTx/>
                        <a:uFillTx/>
                        <a:latin typeface="+mn-lt"/>
                        <a:ea typeface="+mn-ea"/>
                        <a:cs typeface="+mn-cs"/>
                      </a:endParaRPr>
                    </a:p>
                  </a:txBody>
                  <a:tcPr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200" b="0" i="0" u="none" strike="noStrike" kern="1200" baseline="0" dirty="0">
                          <a:solidFill>
                            <a:schemeClr val="tx1"/>
                          </a:solidFill>
                          <a:latin typeface="+mn-lt"/>
                          <a:ea typeface="+mn-ea"/>
                          <a:cs typeface="+mn-cs"/>
                        </a:rPr>
                        <a:t>12</a:t>
                      </a:r>
                      <a:endParaRPr lang="en-US" sz="1200" dirty="0">
                        <a:solidFill>
                          <a:schemeClr val="tx1"/>
                        </a:solidFill>
                      </a:endParaRPr>
                    </a:p>
                  </a:txBody>
                  <a:tcPr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l"/>
                      <a:r>
                        <a:rPr lang="en-GB" sz="1200" b="1" i="0" u="none" strike="noStrike" kern="1200" baseline="0" dirty="0">
                          <a:solidFill>
                            <a:schemeClr val="tx1"/>
                          </a:solidFill>
                          <a:latin typeface="+mn-lt"/>
                          <a:ea typeface="+mn-ea"/>
                          <a:cs typeface="+mn-cs"/>
                        </a:rPr>
                        <a:t>12 months:</a:t>
                      </a:r>
                      <a:r>
                        <a:rPr lang="en-GB" sz="1200" b="0" i="0" u="none" strike="noStrike" kern="1200" baseline="0" dirty="0">
                          <a:solidFill>
                            <a:schemeClr val="tx1"/>
                          </a:solidFill>
                          <a:latin typeface="+mn-lt"/>
                          <a:ea typeface="+mn-ea"/>
                          <a:cs typeface="+mn-cs"/>
                        </a:rPr>
                        <a:t> bilirubin, ALP, albumin, and platelet count; </a:t>
                      </a:r>
                      <a:r>
                        <a:rPr lang="en-GB" sz="1200" b="1" i="0" u="none" strike="noStrike" kern="1200" baseline="0" dirty="0">
                          <a:solidFill>
                            <a:schemeClr val="tx1"/>
                          </a:solidFill>
                          <a:latin typeface="+mn-lt"/>
                          <a:ea typeface="+mn-ea"/>
                          <a:cs typeface="+mn-cs"/>
                        </a:rPr>
                        <a:t>Baseline:</a:t>
                      </a:r>
                      <a:r>
                        <a:rPr lang="en-GB" sz="1200" b="0" i="0" u="none" strike="noStrike" kern="1200" baseline="0" dirty="0">
                          <a:solidFill>
                            <a:schemeClr val="tx1"/>
                          </a:solidFill>
                          <a:latin typeface="+mn-lt"/>
                          <a:ea typeface="+mn-ea"/>
                          <a:cs typeface="+mn-cs"/>
                        </a:rPr>
                        <a:t> ag</a:t>
                      </a:r>
                      <a:r>
                        <a:rPr lang="en-US" sz="1200" b="0" i="0" u="none" strike="noStrike" kern="1200" baseline="0" dirty="0">
                          <a:solidFill>
                            <a:schemeClr val="tx1"/>
                          </a:solidFill>
                          <a:latin typeface="+mn-lt"/>
                          <a:ea typeface="+mn-ea"/>
                          <a:cs typeface="+mn-cs"/>
                        </a:rPr>
                        <a:t>e</a:t>
                      </a:r>
                      <a:endParaRPr kumimoji="0" lang="en-US" sz="1200" b="1" i="0" u="none" strike="noStrike" kern="1200" cap="none" spc="0" normalizeH="0" baseline="0" noProof="0" dirty="0">
                        <a:ln>
                          <a:noFill/>
                        </a:ln>
                        <a:solidFill>
                          <a:schemeClr val="tx1"/>
                        </a:solidFill>
                        <a:effectLst/>
                        <a:uLnTx/>
                        <a:uFillTx/>
                        <a:latin typeface="+mn-lt"/>
                        <a:ea typeface="+mn-ea"/>
                        <a:cs typeface="+mn-cs"/>
                      </a:endParaRPr>
                    </a:p>
                  </a:txBody>
                  <a:tcPr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330899169"/>
                  </a:ext>
                </a:extLst>
              </a:tr>
            </a:tbl>
          </a:graphicData>
        </a:graphic>
      </p:graphicFrame>
      <p:pic>
        <p:nvPicPr>
          <p:cNvPr id="7" name="Picture 6">
            <a:hlinkClick r:id="rId3" action="ppaction://hlinksldjump"/>
            <a:extLst>
              <a:ext uri="{FF2B5EF4-FFF2-40B4-BE49-F238E27FC236}">
                <a16:creationId xmlns:a16="http://schemas.microsoft.com/office/drawing/2014/main" id="{EF41DC3C-0197-409F-99E2-22B75426DBCE}"/>
              </a:ext>
            </a:extLst>
          </p:cNvPr>
          <p:cNvPicPr>
            <a:picLocks noChangeAspect="1"/>
          </p:cNvPicPr>
          <p:nvPr/>
        </p:nvPicPr>
        <p:blipFill rotWithShape="1">
          <a:blip r:embed="rId4" cstate="screen">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880" y="442233"/>
            <a:ext cx="381237" cy="377560"/>
          </a:xfrm>
          <a:prstGeom prst="rect">
            <a:avLst/>
          </a:prstGeom>
        </p:spPr>
      </p:pic>
    </p:spTree>
    <p:extLst>
      <p:ext uri="{BB962C8B-B14F-4D97-AF65-F5344CB8AC3E}">
        <p14:creationId xmlns:p14="http://schemas.microsoft.com/office/powerpoint/2010/main" val="16000912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89A64-7B8D-4907-9521-0CA318C2EFB3}"/>
              </a:ext>
            </a:extLst>
          </p:cNvPr>
          <p:cNvSpPr>
            <a:spLocks noGrp="1"/>
          </p:cNvSpPr>
          <p:nvPr>
            <p:ph type="title"/>
          </p:nvPr>
        </p:nvSpPr>
        <p:spPr/>
        <p:txBody>
          <a:bodyPr/>
          <a:lstStyle/>
          <a:p>
            <a:r>
              <a:rPr lang="en-GB" dirty="0"/>
              <a:t>Prognostic tools for PBC in practice: guidance</a:t>
            </a:r>
          </a:p>
        </p:txBody>
      </p:sp>
      <p:sp>
        <p:nvSpPr>
          <p:cNvPr id="3" name="Text Placeholder 2">
            <a:extLst>
              <a:ext uri="{FF2B5EF4-FFF2-40B4-BE49-F238E27FC236}">
                <a16:creationId xmlns:a16="http://schemas.microsoft.com/office/drawing/2014/main" id="{C475BF0F-5993-4E21-AD84-262563751117}"/>
              </a:ext>
            </a:extLst>
          </p:cNvPr>
          <p:cNvSpPr>
            <a:spLocks noGrp="1"/>
          </p:cNvSpPr>
          <p:nvPr>
            <p:ph type="body" sz="quarter" idx="10"/>
          </p:nvPr>
        </p:nvSpPr>
        <p:spPr/>
        <p:txBody>
          <a:bodyPr/>
          <a:lstStyle/>
          <a:p>
            <a:r>
              <a:rPr lang="en-GB" dirty="0"/>
              <a:t>*Early vs. advanced (histology on biopsy, absent or mild vs. bridging fibrosis or cirrhosis;</a:t>
            </a:r>
            <a:br>
              <a:rPr lang="en-GB" dirty="0"/>
            </a:br>
            <a:r>
              <a:rPr lang="en-GB" dirty="0" err="1"/>
              <a:t>Elastography</a:t>
            </a:r>
            <a:r>
              <a:rPr lang="en-GB" dirty="0"/>
              <a:t>, LSM </a:t>
            </a:r>
            <a:r>
              <a:rPr lang="en-GB" dirty="0">
                <a:sym typeface="Symbol" panose="05050102010706020507" pitchFamily="18" charset="2"/>
              </a:rPr>
              <a:t>9.6 kPa vs. &gt;9.6 kPa; Serum bilirubin and albumin, both normal vs. 1 elevated)</a:t>
            </a:r>
            <a:endParaRPr lang="en-GB" dirty="0"/>
          </a:p>
          <a:p>
            <a:r>
              <a:rPr lang="en-GB" dirty="0"/>
              <a:t>EASL CPG PBC. J </a:t>
            </a:r>
            <a:r>
              <a:rPr lang="en-GB" dirty="0" err="1"/>
              <a:t>Hepatol</a:t>
            </a:r>
            <a:r>
              <a:rPr lang="en-GB" dirty="0"/>
              <a:t> 2017;67:145–72</a:t>
            </a:r>
          </a:p>
        </p:txBody>
      </p:sp>
      <p:sp>
        <p:nvSpPr>
          <p:cNvPr id="4" name="Content Placeholder 3">
            <a:extLst>
              <a:ext uri="{FF2B5EF4-FFF2-40B4-BE49-F238E27FC236}">
                <a16:creationId xmlns:a16="http://schemas.microsoft.com/office/drawing/2014/main" id="{7CC3323A-152F-47F4-9BBD-CE056723FD00}"/>
              </a:ext>
            </a:extLst>
          </p:cNvPr>
          <p:cNvSpPr>
            <a:spLocks noGrp="1"/>
          </p:cNvSpPr>
          <p:nvPr>
            <p:ph sz="half" idx="1"/>
          </p:nvPr>
        </p:nvSpPr>
        <p:spPr/>
        <p:txBody>
          <a:bodyPr/>
          <a:lstStyle/>
          <a:p>
            <a:r>
              <a:rPr lang="en-GB" sz="1800" dirty="0"/>
              <a:t>Prognostic tools allow:</a:t>
            </a:r>
          </a:p>
          <a:p>
            <a:pPr lvl="1"/>
            <a:r>
              <a:rPr lang="en-GB" sz="1600" dirty="0"/>
              <a:t>Selection of patients for second-line therapies</a:t>
            </a:r>
          </a:p>
          <a:p>
            <a:pPr lvl="1"/>
            <a:r>
              <a:rPr lang="en-GB" sz="1600" dirty="0"/>
              <a:t>Risk stratification in clinical trials to account for prognostic disparity</a:t>
            </a:r>
          </a:p>
          <a:p>
            <a:endParaRPr lang="en-GB" dirty="0"/>
          </a:p>
        </p:txBody>
      </p:sp>
      <p:graphicFrame>
        <p:nvGraphicFramePr>
          <p:cNvPr id="5" name="Content Placeholder 4">
            <a:extLst>
              <a:ext uri="{FF2B5EF4-FFF2-40B4-BE49-F238E27FC236}">
                <a16:creationId xmlns:a16="http://schemas.microsoft.com/office/drawing/2014/main" id="{F5A14FAE-C8EE-466C-A88D-2031B991F53E}"/>
              </a:ext>
            </a:extLst>
          </p:cNvPr>
          <p:cNvGraphicFramePr>
            <a:graphicFrameLocks/>
          </p:cNvGraphicFramePr>
          <p:nvPr>
            <p:extLst>
              <p:ext uri="{D42A27DB-BD31-4B8C-83A1-F6EECF244321}">
                <p14:modId xmlns:p14="http://schemas.microsoft.com/office/powerpoint/2010/main" val="2860337669"/>
              </p:ext>
            </p:extLst>
          </p:nvPr>
        </p:nvGraphicFramePr>
        <p:xfrm>
          <a:off x="604839" y="2420888"/>
          <a:ext cx="10982324" cy="3230880"/>
        </p:xfrm>
        <a:graphic>
          <a:graphicData uri="http://schemas.openxmlformats.org/drawingml/2006/table">
            <a:tbl>
              <a:tblPr firstRow="1" bandRow="1">
                <a:tableStyleId>{5C22544A-7EE6-4342-B048-85BDC9FD1C3A}</a:tableStyleId>
              </a:tblPr>
              <a:tblGrid>
                <a:gridCol w="3725792">
                  <a:extLst>
                    <a:ext uri="{9D8B030D-6E8A-4147-A177-3AD203B41FA5}">
                      <a16:colId xmlns:a16="http://schemas.microsoft.com/office/drawing/2014/main" val="326729797"/>
                    </a:ext>
                  </a:extLst>
                </a:gridCol>
                <a:gridCol w="7256532">
                  <a:extLst>
                    <a:ext uri="{9D8B030D-6E8A-4147-A177-3AD203B41FA5}">
                      <a16:colId xmlns:a16="http://schemas.microsoft.com/office/drawing/2014/main" val="2864945139"/>
                    </a:ext>
                  </a:extLst>
                </a:gridCol>
              </a:tblGrid>
              <a:tr h="267184">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bg1"/>
                          </a:solidFill>
                        </a:rPr>
                        <a:t>Rational approaches to risk stratification in PBC</a:t>
                      </a:r>
                      <a:endParaRPr lang="en-US" sz="1400" b="1" dirty="0">
                        <a:solidFill>
                          <a:schemeClr val="bg1"/>
                        </a:solidFill>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chemeClr val="tx2"/>
                    </a:solidFill>
                  </a:tcPr>
                </a:tc>
                <a:tc hMerge="1">
                  <a:txBody>
                    <a:bodyPr/>
                    <a:lstStyle/>
                    <a:p>
                      <a:pPr algn="l"/>
                      <a:endParaRPr lang="en-US" sz="1400" b="1" dirty="0"/>
                    </a:p>
                  </a:txBody>
                  <a:tcPr anchor="b">
                    <a:lnR w="6350" cap="flat" cmpd="sng" algn="ctr">
                      <a:solidFill>
                        <a:schemeClr val="accent1"/>
                      </a:solidFill>
                      <a:prstDash val="solid"/>
                      <a:round/>
                      <a:headEnd type="none" w="med" len="med"/>
                      <a:tailEnd type="none" w="med" len="med"/>
                    </a:lnR>
                    <a:solidFill>
                      <a:schemeClr val="accent1"/>
                    </a:solidFill>
                  </a:tcPr>
                </a:tc>
                <a:extLst>
                  <a:ext uri="{0D108BD9-81ED-4DB2-BD59-A6C34878D82A}">
                    <a16:rowId xmlns:a16="http://schemas.microsoft.com/office/drawing/2014/main" val="1214665879"/>
                  </a:ext>
                </a:extLst>
              </a:tr>
              <a:tr h="2671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bg1"/>
                          </a:solidFill>
                        </a:rPr>
                        <a:t>Level of applicability</a:t>
                      </a:r>
                      <a:endParaRPr lang="en-US" sz="1400" b="1" dirty="0">
                        <a:solidFill>
                          <a:schemeClr val="bg1"/>
                        </a:solidFill>
                      </a:endParaRPr>
                    </a:p>
                  </a:txBody>
                  <a:tcPr anchor="b">
                    <a:lnL w="6350" cap="flat" cmpd="sng" algn="ctr">
                      <a:solidFill>
                        <a:schemeClr val="tx2"/>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chemeClr val="tx2">
                        <a:alpha val="60000"/>
                      </a:schemeClr>
                    </a:solidFill>
                  </a:tcPr>
                </a:tc>
                <a:tc>
                  <a:txBody>
                    <a:bodyPr/>
                    <a:lstStyle/>
                    <a:p>
                      <a:pPr algn="l"/>
                      <a:r>
                        <a:rPr lang="en-GB" sz="1400" b="1" dirty="0">
                          <a:solidFill>
                            <a:schemeClr val="bg1"/>
                          </a:solidFill>
                        </a:rPr>
                        <a:t>Prognostic tools</a:t>
                      </a:r>
                      <a:endParaRPr lang="en-US" sz="1400" b="1" dirty="0">
                        <a:solidFill>
                          <a:schemeClr val="bg1"/>
                        </a:solidFill>
                      </a:endParaRPr>
                    </a:p>
                  </a:txBody>
                  <a:tcPr anchor="b">
                    <a:lnR w="6350" cap="flat" cmpd="sng" algn="ctr">
                      <a:solidFill>
                        <a:schemeClr val="tx2"/>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tx2">
                        <a:alpha val="60000"/>
                      </a:schemeClr>
                    </a:solidFill>
                  </a:tcPr>
                </a:tc>
                <a:extLst>
                  <a:ext uri="{0D108BD9-81ED-4DB2-BD59-A6C34878D82A}">
                    <a16:rowId xmlns:a16="http://schemas.microsoft.com/office/drawing/2014/main" val="681664085"/>
                  </a:ext>
                </a:extLst>
              </a:tr>
              <a:tr h="267184">
                <a:tc>
                  <a:txBody>
                    <a:bodyPr/>
                    <a:lstStyle/>
                    <a:p>
                      <a:r>
                        <a:rPr lang="en-GB" sz="1400" b="1" dirty="0"/>
                        <a:t>High</a:t>
                      </a:r>
                    </a:p>
                    <a:p>
                      <a:r>
                        <a:rPr lang="en-GB" sz="1400" b="0" dirty="0"/>
                        <a:t>(High applicability, robust validation)</a:t>
                      </a:r>
                      <a:endParaRPr lang="en-US" sz="1400" b="0" dirty="0"/>
                    </a:p>
                  </a:txBody>
                  <a:tcPr anchor="ctr">
                    <a:lnL w="635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92D050"/>
                    </a:solidFill>
                  </a:tcPr>
                </a:tc>
                <a:tc>
                  <a:txBody>
                    <a:bodyPr/>
                    <a:lstStyle/>
                    <a:p>
                      <a:pPr marL="180975" indent="-180975" algn="l">
                        <a:buFont typeface="Arial" panose="020B0604020202020204" pitchFamily="34" charset="0"/>
                        <a:buChar char="•"/>
                      </a:pPr>
                      <a:r>
                        <a:rPr lang="en-GB" sz="1400" dirty="0"/>
                        <a:t>On-treatment ALP and bilirubin-based assessment of response to UDCA</a:t>
                      </a:r>
                    </a:p>
                    <a:p>
                      <a:pPr marL="180975" indent="-180975" algn="l">
                        <a:buFont typeface="Arial" panose="020B0604020202020204" pitchFamily="34" charset="0"/>
                        <a:buChar char="•"/>
                      </a:pPr>
                      <a:r>
                        <a:rPr lang="en-GB" sz="1400" dirty="0"/>
                        <a:t>Baseline disease stage* as defined by elastography, serum levels of bilirubin and albumin, or histology</a:t>
                      </a:r>
                      <a:endParaRPr lang="en-US" sz="1400" dirty="0"/>
                    </a:p>
                  </a:txBody>
                  <a:tcPr anchor="ctr">
                    <a:lnL w="1270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857174471"/>
                  </a:ext>
                </a:extLst>
              </a:tr>
              <a:tr h="267184">
                <a:tc>
                  <a:txBody>
                    <a:bodyPr/>
                    <a:lstStyle/>
                    <a:p>
                      <a:r>
                        <a:rPr lang="en-GB" sz="1400" b="1" dirty="0"/>
                        <a:t>Moderate</a:t>
                      </a:r>
                    </a:p>
                    <a:p>
                      <a:r>
                        <a:rPr lang="en-GB" sz="1400" b="0" dirty="0"/>
                        <a:t>(High applicability, further validation pending)</a:t>
                      </a:r>
                      <a:endParaRPr lang="en-US" sz="1400" b="0" dirty="0"/>
                    </a:p>
                  </a:txBody>
                  <a:tcPr anchor="ctr">
                    <a:lnL w="635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FC000"/>
                    </a:solidFill>
                  </a:tcPr>
                </a:tc>
                <a:tc>
                  <a:txBody>
                    <a:bodyPr/>
                    <a:lstStyle/>
                    <a:p>
                      <a:pPr marL="180975" indent="-180975" algn="l">
                        <a:buFont typeface="Arial" panose="020B0604020202020204" pitchFamily="34" charset="0"/>
                        <a:buChar char="•"/>
                      </a:pPr>
                      <a:r>
                        <a:rPr lang="en-GB" sz="1400" dirty="0"/>
                        <a:t>LSM by elastography</a:t>
                      </a:r>
                    </a:p>
                    <a:p>
                      <a:pPr marL="180975" indent="-180975" algn="l">
                        <a:buFont typeface="Arial" panose="020B0604020202020204" pitchFamily="34" charset="0"/>
                        <a:buChar char="•"/>
                      </a:pPr>
                      <a:r>
                        <a:rPr lang="en-GB" sz="1400" dirty="0"/>
                        <a:t>APRI</a:t>
                      </a:r>
                    </a:p>
                    <a:p>
                      <a:pPr marL="180975" indent="-180975" algn="l">
                        <a:buFont typeface="Arial" panose="020B0604020202020204" pitchFamily="34" charset="0"/>
                        <a:buChar char="•"/>
                      </a:pPr>
                      <a:r>
                        <a:rPr lang="en-GB" sz="1400" dirty="0"/>
                        <a:t>ELF test</a:t>
                      </a:r>
                      <a:endParaRPr lang="en-US" sz="1400" dirty="0"/>
                    </a:p>
                  </a:txBody>
                  <a:tcPr anchor="ctr">
                    <a:lnL w="1270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4116168081"/>
                  </a:ext>
                </a:extLst>
              </a:tr>
              <a:tr h="267184">
                <a:tc>
                  <a:txBody>
                    <a:bodyPr/>
                    <a:lstStyle/>
                    <a:p>
                      <a:r>
                        <a:rPr lang="en-GB" sz="1400" b="1" dirty="0">
                          <a:solidFill>
                            <a:schemeClr val="bg1"/>
                          </a:solidFill>
                        </a:rPr>
                        <a:t>Indeterminate</a:t>
                      </a:r>
                    </a:p>
                    <a:p>
                      <a:r>
                        <a:rPr lang="en-GB" sz="1400" b="0" dirty="0">
                          <a:solidFill>
                            <a:schemeClr val="bg1"/>
                          </a:solidFill>
                        </a:rPr>
                        <a:t>(Limited applicability and/or validation)</a:t>
                      </a:r>
                      <a:endParaRPr lang="en-US" sz="1400" b="0" dirty="0">
                        <a:solidFill>
                          <a:schemeClr val="bg1"/>
                        </a:solidFill>
                      </a:endParaRPr>
                    </a:p>
                  </a:txBody>
                  <a:tcPr anchor="ctr">
                    <a:lnL w="635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0000"/>
                    </a:solidFill>
                  </a:tcPr>
                </a:tc>
                <a:tc>
                  <a:txBody>
                    <a:bodyPr/>
                    <a:lstStyle/>
                    <a:p>
                      <a:pPr marL="180975" indent="-180975" algn="l">
                        <a:buFont typeface="Arial" panose="020B0604020202020204" pitchFamily="34" charset="0"/>
                        <a:buChar char="•"/>
                      </a:pPr>
                      <a:r>
                        <a:rPr lang="en-GB" sz="1400" dirty="0"/>
                        <a:t>Age, gender and symptom profile</a:t>
                      </a:r>
                    </a:p>
                    <a:p>
                      <a:pPr marL="180975" indent="-180975" algn="l">
                        <a:buFont typeface="Arial" panose="020B0604020202020204" pitchFamily="34" charset="0"/>
                        <a:buChar char="•"/>
                      </a:pPr>
                      <a:r>
                        <a:rPr lang="en-GB" sz="1400" dirty="0"/>
                        <a:t>PBC-specific ANA</a:t>
                      </a:r>
                    </a:p>
                    <a:p>
                      <a:pPr marL="180975" indent="-180975" algn="l">
                        <a:buFont typeface="Arial" panose="020B0604020202020204" pitchFamily="34" charset="0"/>
                        <a:buChar char="•"/>
                      </a:pPr>
                      <a:r>
                        <a:rPr lang="en-GB" sz="1400" dirty="0"/>
                        <a:t>Degree of interface hepatitis and ductopenia</a:t>
                      </a:r>
                    </a:p>
                    <a:p>
                      <a:pPr marL="180975" indent="-180975" algn="l">
                        <a:buFont typeface="Arial" panose="020B0604020202020204" pitchFamily="34" charset="0"/>
                        <a:buChar char="•"/>
                      </a:pPr>
                      <a:r>
                        <a:rPr lang="en-GB" sz="1400" dirty="0"/>
                        <a:t>Novel histological scoring systems</a:t>
                      </a:r>
                    </a:p>
                    <a:p>
                      <a:pPr marL="180975" indent="-180975" algn="l">
                        <a:buFont typeface="Arial" panose="020B0604020202020204" pitchFamily="34" charset="0"/>
                        <a:buChar char="•"/>
                      </a:pPr>
                      <a:r>
                        <a:rPr lang="en-GB" sz="1400" dirty="0"/>
                        <a:t>Direct measurement of portal pressure</a:t>
                      </a:r>
                      <a:endParaRPr lang="en-US" sz="1400" dirty="0"/>
                    </a:p>
                  </a:txBody>
                  <a:tcPr anchor="ctr">
                    <a:lnL w="1270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242720921"/>
                  </a:ext>
                </a:extLst>
              </a:tr>
            </a:tbl>
          </a:graphicData>
        </a:graphic>
      </p:graphicFrame>
      <p:pic>
        <p:nvPicPr>
          <p:cNvPr id="7" name="Picture 6">
            <a:hlinkClick r:id="rId3" action="ppaction://hlinksldjump"/>
            <a:extLst>
              <a:ext uri="{FF2B5EF4-FFF2-40B4-BE49-F238E27FC236}">
                <a16:creationId xmlns:a16="http://schemas.microsoft.com/office/drawing/2014/main" id="{3DC6FD69-F81A-47E5-8369-5610B5EA6E55}"/>
              </a:ext>
            </a:extLst>
          </p:cNvPr>
          <p:cNvPicPr>
            <a:picLocks noChangeAspect="1"/>
          </p:cNvPicPr>
          <p:nvPr/>
        </p:nvPicPr>
        <p:blipFill rotWithShape="1">
          <a:blip r:embed="rId4" cstate="screen">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880" y="442233"/>
            <a:ext cx="381237" cy="377560"/>
          </a:xfrm>
          <a:prstGeom prst="rect">
            <a:avLst/>
          </a:prstGeom>
        </p:spPr>
      </p:pic>
    </p:spTree>
    <p:extLst>
      <p:ext uri="{BB962C8B-B14F-4D97-AF65-F5344CB8AC3E}">
        <p14:creationId xmlns:p14="http://schemas.microsoft.com/office/powerpoint/2010/main" val="25678669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89A64-7B8D-4907-9521-0CA318C2EFB3}"/>
              </a:ext>
            </a:extLst>
          </p:cNvPr>
          <p:cNvSpPr>
            <a:spLocks noGrp="1"/>
          </p:cNvSpPr>
          <p:nvPr>
            <p:ph type="title"/>
          </p:nvPr>
        </p:nvSpPr>
        <p:spPr/>
        <p:txBody>
          <a:bodyPr>
            <a:normAutofit/>
          </a:bodyPr>
          <a:lstStyle/>
          <a:p>
            <a:r>
              <a:rPr lang="en-GB" dirty="0"/>
              <a:t>Treatment: therapies to slow disease progression</a:t>
            </a:r>
          </a:p>
        </p:txBody>
      </p:sp>
      <p:sp>
        <p:nvSpPr>
          <p:cNvPr id="3" name="Text Placeholder 2">
            <a:extLst>
              <a:ext uri="{FF2B5EF4-FFF2-40B4-BE49-F238E27FC236}">
                <a16:creationId xmlns:a16="http://schemas.microsoft.com/office/drawing/2014/main" id="{C475BF0F-5993-4E21-AD84-262563751117}"/>
              </a:ext>
            </a:extLst>
          </p:cNvPr>
          <p:cNvSpPr>
            <a:spLocks noGrp="1"/>
          </p:cNvSpPr>
          <p:nvPr>
            <p:ph type="body" sz="quarter" idx="10"/>
          </p:nvPr>
        </p:nvSpPr>
        <p:spPr/>
        <p:txBody>
          <a:bodyPr/>
          <a:lstStyle/>
          <a:p>
            <a:r>
              <a:rPr lang="en-GB" dirty="0"/>
              <a:t>*Statements 19–21</a:t>
            </a:r>
            <a:br>
              <a:rPr lang="en-GB" dirty="0"/>
            </a:br>
            <a:r>
              <a:rPr lang="en-GB" dirty="0"/>
              <a:t>EASL CPG PBC. J </a:t>
            </a:r>
            <a:r>
              <a:rPr lang="en-GB" dirty="0" err="1"/>
              <a:t>Hepatol</a:t>
            </a:r>
            <a:r>
              <a:rPr lang="en-GB" dirty="0"/>
              <a:t> 2017;67:145–72</a:t>
            </a:r>
          </a:p>
        </p:txBody>
      </p:sp>
      <p:sp>
        <p:nvSpPr>
          <p:cNvPr id="4" name="Content Placeholder 3">
            <a:extLst>
              <a:ext uri="{FF2B5EF4-FFF2-40B4-BE49-F238E27FC236}">
                <a16:creationId xmlns:a16="http://schemas.microsoft.com/office/drawing/2014/main" id="{7CC3323A-152F-47F4-9BBD-CE056723FD00}"/>
              </a:ext>
            </a:extLst>
          </p:cNvPr>
          <p:cNvSpPr>
            <a:spLocks noGrp="1"/>
          </p:cNvSpPr>
          <p:nvPr>
            <p:ph sz="half" idx="1"/>
          </p:nvPr>
        </p:nvSpPr>
        <p:spPr/>
        <p:txBody>
          <a:bodyPr>
            <a:normAutofit/>
          </a:bodyPr>
          <a:lstStyle/>
          <a:p>
            <a:r>
              <a:rPr lang="en-US" sz="1900" b="1" dirty="0" err="1">
                <a:solidFill>
                  <a:schemeClr val="tx2"/>
                </a:solidFill>
              </a:rPr>
              <a:t>Ursodeoxycholic</a:t>
            </a:r>
            <a:r>
              <a:rPr lang="en-US" sz="1900" b="1" dirty="0">
                <a:solidFill>
                  <a:schemeClr val="tx2"/>
                </a:solidFill>
              </a:rPr>
              <a:t> acid </a:t>
            </a:r>
            <a:r>
              <a:rPr lang="en-US" sz="1900" dirty="0"/>
              <a:t>(</a:t>
            </a:r>
            <a:r>
              <a:rPr lang="en-GB" sz="1900" dirty="0"/>
              <a:t>UDCA) and </a:t>
            </a:r>
            <a:r>
              <a:rPr lang="en-US" sz="1900" b="1" dirty="0" err="1">
                <a:solidFill>
                  <a:schemeClr val="tx2"/>
                </a:solidFill>
              </a:rPr>
              <a:t>obeticholic</a:t>
            </a:r>
            <a:r>
              <a:rPr lang="en-US" sz="1900" b="1" dirty="0">
                <a:solidFill>
                  <a:schemeClr val="tx2"/>
                </a:solidFill>
              </a:rPr>
              <a:t> acid </a:t>
            </a:r>
            <a:r>
              <a:rPr lang="en-US" sz="1900" dirty="0"/>
              <a:t>(OCA) approved</a:t>
            </a:r>
            <a:br>
              <a:rPr lang="en-US" sz="1900" dirty="0"/>
            </a:br>
            <a:r>
              <a:rPr lang="en-US" sz="1900" dirty="0"/>
              <a:t>in PBC</a:t>
            </a:r>
          </a:p>
          <a:p>
            <a:r>
              <a:rPr lang="en-US" sz="1900" b="1" dirty="0">
                <a:solidFill>
                  <a:schemeClr val="tx2"/>
                </a:solidFill>
              </a:rPr>
              <a:t>Heterogeneity of treatment efficacy </a:t>
            </a:r>
            <a:r>
              <a:rPr lang="en-US" sz="1900" dirty="0"/>
              <a:t>in clinical trials may be due to:</a:t>
            </a:r>
          </a:p>
          <a:p>
            <a:pPr lvl="1"/>
            <a:r>
              <a:rPr lang="en-US" dirty="0"/>
              <a:t>Variable inclusion criteria without reference to disease risk or stage</a:t>
            </a:r>
          </a:p>
        </p:txBody>
      </p:sp>
      <p:graphicFrame>
        <p:nvGraphicFramePr>
          <p:cNvPr id="6" name="Table 5">
            <a:extLst>
              <a:ext uri="{FF2B5EF4-FFF2-40B4-BE49-F238E27FC236}">
                <a16:creationId xmlns:a16="http://schemas.microsoft.com/office/drawing/2014/main" id="{CED03674-8C6C-4CEB-9F15-7D572BFF7BE5}"/>
              </a:ext>
            </a:extLst>
          </p:cNvPr>
          <p:cNvGraphicFramePr>
            <a:graphicFrameLocks noGrp="1"/>
          </p:cNvGraphicFramePr>
          <p:nvPr>
            <p:extLst>
              <p:ext uri="{D42A27DB-BD31-4B8C-83A1-F6EECF244321}">
                <p14:modId xmlns:p14="http://schemas.microsoft.com/office/powerpoint/2010/main" val="2707029952"/>
              </p:ext>
            </p:extLst>
          </p:nvPr>
        </p:nvGraphicFramePr>
        <p:xfrm>
          <a:off x="604838" y="2780928"/>
          <a:ext cx="10982325" cy="2654400"/>
        </p:xfrm>
        <a:graphic>
          <a:graphicData uri="http://schemas.openxmlformats.org/drawingml/2006/table">
            <a:tbl>
              <a:tblPr firstRow="1" bandRow="1">
                <a:tableStyleId>{5C22544A-7EE6-4342-B048-85BDC9FD1C3A}</a:tableStyleId>
              </a:tblPr>
              <a:tblGrid>
                <a:gridCol w="8372665">
                  <a:extLst>
                    <a:ext uri="{9D8B030D-6E8A-4147-A177-3AD203B41FA5}">
                      <a16:colId xmlns:a16="http://schemas.microsoft.com/office/drawing/2014/main" val="20001"/>
                    </a:ext>
                  </a:extLst>
                </a:gridCol>
                <a:gridCol w="1304830">
                  <a:extLst>
                    <a:ext uri="{9D8B030D-6E8A-4147-A177-3AD203B41FA5}">
                      <a16:colId xmlns:a16="http://schemas.microsoft.com/office/drawing/2014/main" val="20002"/>
                    </a:ext>
                  </a:extLst>
                </a:gridCol>
                <a:gridCol w="1304830">
                  <a:extLst>
                    <a:ext uri="{9D8B030D-6E8A-4147-A177-3AD203B41FA5}">
                      <a16:colId xmlns:a16="http://schemas.microsoft.com/office/drawing/2014/main" val="20003"/>
                    </a:ext>
                  </a:extLst>
                </a:gridCol>
              </a:tblGrid>
              <a:tr h="214761">
                <a:tc gridSpan="3">
                  <a:txBody>
                    <a:bodyPr/>
                    <a:lstStyle/>
                    <a:p>
                      <a:r>
                        <a:rPr lang="en-GB" sz="14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GB" sz="1400" b="1" dirty="0">
                          <a:solidFill>
                            <a:schemeClr val="tx2"/>
                          </a:solidFill>
                          <a:effectLst/>
                          <a:latin typeface="+mn-lt"/>
                          <a:ea typeface="Times New Roman" panose="02020603050405020304" pitchFamily="18" charset="0"/>
                          <a:cs typeface="Times New Roman" panose="02020603050405020304" pitchFamily="18" charset="0"/>
                        </a:rPr>
                        <a:t>Oral</a:t>
                      </a:r>
                      <a:r>
                        <a:rPr lang="en-GB" sz="1400" dirty="0">
                          <a:solidFill>
                            <a:schemeClr val="tx2"/>
                          </a:solidFill>
                          <a:effectLst/>
                          <a:latin typeface="+mn-lt"/>
                          <a:ea typeface="Times New Roman" panose="02020603050405020304" pitchFamily="18" charset="0"/>
                          <a:cs typeface="Times New Roman" panose="02020603050405020304" pitchFamily="18" charset="0"/>
                        </a:rPr>
                        <a:t> </a:t>
                      </a:r>
                      <a:r>
                        <a:rPr lang="en-GB" sz="1400" b="1" dirty="0">
                          <a:solidFill>
                            <a:schemeClr val="tx2"/>
                          </a:solidFill>
                          <a:effectLst/>
                          <a:latin typeface="+mn-lt"/>
                          <a:ea typeface="Times New Roman" panose="02020603050405020304" pitchFamily="18" charset="0"/>
                          <a:cs typeface="Times New Roman" panose="02020603050405020304" pitchFamily="18" charset="0"/>
                        </a:rPr>
                        <a:t>UDCA: </a:t>
                      </a:r>
                      <a:r>
                        <a:rPr lang="en-GB" sz="1400" dirty="0">
                          <a:effectLst/>
                          <a:latin typeface="+mn-lt"/>
                          <a:ea typeface="Times New Roman" panose="02020603050405020304" pitchFamily="18" charset="0"/>
                          <a:cs typeface="Times New Roman" panose="02020603050405020304" pitchFamily="18" charset="0"/>
                        </a:rPr>
                        <a:t>13–15 mg/kg/day as the first-line pharmacotherapy for all patients with PBC. UDCA is usually continued for life</a:t>
                      </a:r>
                    </a:p>
                  </a:txBody>
                  <a:tcPr marL="36000" marR="36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a:t>
                      </a:r>
                    </a:p>
                  </a:txBody>
                  <a:tcPr marL="36000" marR="36000"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214761">
                <a:tc>
                  <a:txBody>
                    <a:bodyPr/>
                    <a:lstStyle/>
                    <a:p>
                      <a:pPr>
                        <a:lnSpc>
                          <a:spcPct val="100000"/>
                        </a:lnSpc>
                        <a:spcBef>
                          <a:spcPts val="0"/>
                        </a:spcBef>
                        <a:spcAft>
                          <a:spcPts val="0"/>
                        </a:spcAft>
                      </a:pPr>
                      <a:r>
                        <a:rPr lang="en-GB" sz="1400" b="1" dirty="0">
                          <a:solidFill>
                            <a:schemeClr val="tx2"/>
                          </a:solidFill>
                          <a:effectLst/>
                          <a:latin typeface="+mn-lt"/>
                          <a:ea typeface="Times New Roman" panose="02020603050405020304" pitchFamily="18" charset="0"/>
                          <a:cs typeface="Times New Roman" panose="02020603050405020304" pitchFamily="18" charset="0"/>
                        </a:rPr>
                        <a:t>Oral OCA: </a:t>
                      </a:r>
                      <a:r>
                        <a:rPr lang="en-GB" sz="1400" b="0" dirty="0">
                          <a:solidFill>
                            <a:schemeClr val="tx1"/>
                          </a:solidFill>
                          <a:effectLst/>
                          <a:latin typeface="+mn-lt"/>
                          <a:ea typeface="Times New Roman" panose="02020603050405020304" pitchFamily="18" charset="0"/>
                          <a:cs typeface="Times New Roman" panose="02020603050405020304" pitchFamily="18" charset="0"/>
                        </a:rPr>
                        <a:t>B</a:t>
                      </a:r>
                      <a:r>
                        <a:rPr lang="en-GB" sz="1400" dirty="0">
                          <a:effectLst/>
                          <a:latin typeface="+mn-lt"/>
                          <a:ea typeface="Times New Roman" panose="02020603050405020304" pitchFamily="18" charset="0"/>
                          <a:cs typeface="Times New Roman" panose="02020603050405020304" pitchFamily="18" charset="0"/>
                        </a:rPr>
                        <a:t>iochemical efficacy in patients with ALP &gt;1.67x ULN and/or bilirubin elevated &lt;2x ULN demonstrated in a Phase 3 study</a:t>
                      </a:r>
                    </a:p>
                    <a:p>
                      <a:pPr marL="180975" indent="-180975">
                        <a:lnSpc>
                          <a:spcPct val="100000"/>
                        </a:lnSpc>
                        <a:spcBef>
                          <a:spcPts val="0"/>
                        </a:spcBef>
                        <a:spcAft>
                          <a:spcPts val="0"/>
                        </a:spcAft>
                        <a:buFont typeface="Arial" panose="020B0604020202020204" pitchFamily="34" charset="0"/>
                        <a:buChar char="•"/>
                      </a:pPr>
                      <a:r>
                        <a:rPr lang="en-GB" sz="1400" dirty="0">
                          <a:effectLst/>
                          <a:latin typeface="+mn-lt"/>
                          <a:ea typeface="Times New Roman" panose="02020603050405020304" pitchFamily="18" charset="0"/>
                          <a:cs typeface="Times New Roman" panose="02020603050405020304" pitchFamily="18" charset="0"/>
                        </a:rPr>
                        <a:t>Conditionally approved for patients with PBC in </a:t>
                      </a:r>
                      <a:r>
                        <a:rPr lang="en-GB" sz="1400" b="1" dirty="0">
                          <a:solidFill>
                            <a:schemeClr val="tx2"/>
                          </a:solidFill>
                          <a:effectLst/>
                          <a:latin typeface="+mn-lt"/>
                          <a:ea typeface="Times New Roman" panose="02020603050405020304" pitchFamily="18" charset="0"/>
                          <a:cs typeface="Times New Roman" panose="02020603050405020304" pitchFamily="18" charset="0"/>
                        </a:rPr>
                        <a:t>combination with UDCA</a:t>
                      </a:r>
                      <a:r>
                        <a:rPr lang="en-GB" sz="1400" dirty="0">
                          <a:effectLst/>
                          <a:latin typeface="+mn-lt"/>
                          <a:ea typeface="Times New Roman" panose="02020603050405020304" pitchFamily="18" charset="0"/>
                          <a:cs typeface="Times New Roman" panose="02020603050405020304" pitchFamily="18" charset="0"/>
                        </a:rPr>
                        <a:t> for those with an inadequate response to UDCA, or as monotherapy in those intolerant to UDCA</a:t>
                      </a:r>
                    </a:p>
                    <a:p>
                      <a:pPr marL="180975" indent="-180975">
                        <a:lnSpc>
                          <a:spcPct val="100000"/>
                        </a:lnSpc>
                        <a:spcBef>
                          <a:spcPts val="0"/>
                        </a:spcBef>
                        <a:spcAft>
                          <a:spcPts val="0"/>
                        </a:spcAft>
                        <a:buFont typeface="Arial" panose="020B0604020202020204" pitchFamily="34" charset="0"/>
                        <a:buChar char="•"/>
                      </a:pPr>
                      <a:r>
                        <a:rPr lang="en-GB" sz="1400" dirty="0">
                          <a:effectLst/>
                          <a:latin typeface="+mn-lt"/>
                          <a:ea typeface="Times New Roman" panose="02020603050405020304" pitchFamily="18" charset="0"/>
                          <a:cs typeface="Times New Roman" panose="02020603050405020304" pitchFamily="18" charset="0"/>
                        </a:rPr>
                        <a:t>Consider use in such patients (initial dose 5 mg; dose titration to </a:t>
                      </a:r>
                      <a:br>
                        <a:rPr lang="en-GB" sz="1400" dirty="0">
                          <a:effectLst/>
                          <a:latin typeface="+mn-lt"/>
                          <a:ea typeface="Times New Roman" panose="02020603050405020304" pitchFamily="18" charset="0"/>
                          <a:cs typeface="Times New Roman" panose="02020603050405020304" pitchFamily="18" charset="0"/>
                        </a:rPr>
                      </a:br>
                      <a:r>
                        <a:rPr lang="en-GB" sz="1400" dirty="0">
                          <a:effectLst/>
                          <a:latin typeface="+mn-lt"/>
                          <a:ea typeface="Times New Roman" panose="02020603050405020304" pitchFamily="18" charset="0"/>
                          <a:cs typeface="Times New Roman" panose="02020603050405020304" pitchFamily="18" charset="0"/>
                        </a:rPr>
                        <a:t>10 mg according to tolerability at 6 months)</a:t>
                      </a:r>
                    </a:p>
                  </a:txBody>
                  <a:tcPr marL="36000" marR="36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a:t>
                      </a:r>
                    </a:p>
                  </a:txBody>
                  <a:tcPr marL="36000" marR="36000" marT="36000" marB="36000" anchor="ctr">
                    <a:lnL w="6350" cap="flat" cmpd="sng" algn="ctr">
                      <a:noFill/>
                      <a:prstDash val="solid"/>
                      <a:round/>
                      <a:headEnd type="none" w="med" len="med"/>
                      <a:tailEnd type="none" w="med" len="med"/>
                    </a:lnL>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2</a:t>
                      </a:r>
                    </a:p>
                  </a:txBody>
                  <a:tcPr marL="36000" marR="36000" marT="36000" marB="36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0">
                <a:tc>
                  <a:txBody>
                    <a:bodyPr/>
                    <a:lstStyle/>
                    <a:p>
                      <a:pPr>
                        <a:lnSpc>
                          <a:spcPct val="100000"/>
                        </a:lnSpc>
                        <a:spcBef>
                          <a:spcPts val="0"/>
                        </a:spcBef>
                        <a:spcAft>
                          <a:spcPts val="0"/>
                        </a:spcAft>
                      </a:pPr>
                      <a:r>
                        <a:rPr lang="en-GB" sz="1400" dirty="0">
                          <a:effectLst/>
                          <a:latin typeface="+mn-lt"/>
                          <a:ea typeface="Times New Roman" panose="02020603050405020304" pitchFamily="18" charset="0"/>
                          <a:cs typeface="Times New Roman" panose="02020603050405020304" pitchFamily="18" charset="0"/>
                        </a:rPr>
                        <a:t>Data from Phase 3 randomized trials for </a:t>
                      </a:r>
                      <a:r>
                        <a:rPr lang="en-GB" sz="1400" b="1" dirty="0">
                          <a:solidFill>
                            <a:schemeClr val="tx2"/>
                          </a:solidFill>
                          <a:effectLst/>
                          <a:latin typeface="+mn-lt"/>
                          <a:ea typeface="Times New Roman" panose="02020603050405020304" pitchFamily="18" charset="0"/>
                          <a:cs typeface="Times New Roman" panose="02020603050405020304" pitchFamily="18" charset="0"/>
                        </a:rPr>
                        <a:t>budesonide</a:t>
                      </a:r>
                      <a:r>
                        <a:rPr lang="en-GB" sz="1400" dirty="0">
                          <a:effectLst/>
                          <a:latin typeface="+mn-lt"/>
                          <a:ea typeface="Times New Roman" panose="02020603050405020304" pitchFamily="18" charset="0"/>
                          <a:cs typeface="Times New Roman" panose="02020603050405020304" pitchFamily="18" charset="0"/>
                        </a:rPr>
                        <a:t> (in non-cirrhotic patients), and </a:t>
                      </a:r>
                      <a:r>
                        <a:rPr lang="en-GB" sz="1400" b="1" dirty="0">
                          <a:solidFill>
                            <a:schemeClr val="tx2"/>
                          </a:solidFill>
                          <a:effectLst/>
                          <a:latin typeface="+mn-lt"/>
                          <a:ea typeface="Times New Roman" panose="02020603050405020304" pitchFamily="18" charset="0"/>
                          <a:cs typeface="Times New Roman" panose="02020603050405020304" pitchFamily="18" charset="0"/>
                        </a:rPr>
                        <a:t>bezafibrate</a:t>
                      </a:r>
                      <a:r>
                        <a:rPr lang="en-GB" sz="1400" dirty="0">
                          <a:effectLst/>
                          <a:latin typeface="+mn-lt"/>
                          <a:ea typeface="Times New Roman" panose="02020603050405020304" pitchFamily="18" charset="0"/>
                          <a:cs typeface="Times New Roman" panose="02020603050405020304" pitchFamily="18" charset="0"/>
                        </a:rPr>
                        <a:t>, both in </a:t>
                      </a:r>
                      <a:r>
                        <a:rPr lang="en-GB" sz="1400" b="1" dirty="0">
                          <a:solidFill>
                            <a:schemeClr val="tx2"/>
                          </a:solidFill>
                          <a:effectLst/>
                          <a:latin typeface="+mn-lt"/>
                          <a:ea typeface="Times New Roman" panose="02020603050405020304" pitchFamily="18" charset="0"/>
                          <a:cs typeface="Times New Roman" panose="02020603050405020304" pitchFamily="18" charset="0"/>
                        </a:rPr>
                        <a:t>combination with UDCA</a:t>
                      </a:r>
                      <a:r>
                        <a:rPr lang="en-GB" sz="1400" dirty="0">
                          <a:effectLst/>
                          <a:latin typeface="+mn-lt"/>
                          <a:ea typeface="Times New Roman" panose="02020603050405020304" pitchFamily="18" charset="0"/>
                          <a:cs typeface="Times New Roman" panose="02020603050405020304" pitchFamily="18" charset="0"/>
                        </a:rPr>
                        <a:t>, not yet published; currently, a recommendation for therapy cannot be made</a:t>
                      </a:r>
                    </a:p>
                  </a:txBody>
                  <a:tcPr marL="36000" marR="36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marL="36000" marR="36000" marT="36000" marB="36000"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2</a:t>
                      </a:r>
                    </a:p>
                  </a:txBody>
                  <a:tcPr marL="36000" marR="36000" marT="36000" marB="36000"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7" name="Group 6">
            <a:extLst>
              <a:ext uri="{FF2B5EF4-FFF2-40B4-BE49-F238E27FC236}">
                <a16:creationId xmlns:a16="http://schemas.microsoft.com/office/drawing/2014/main" id="{1EDF85D5-5551-497B-8B3C-F33E3088C042}"/>
              </a:ext>
            </a:extLst>
          </p:cNvPr>
          <p:cNvGrpSpPr/>
          <p:nvPr/>
        </p:nvGrpSpPr>
        <p:grpSpPr>
          <a:xfrm>
            <a:off x="7809949" y="2780929"/>
            <a:ext cx="3693418" cy="276999"/>
            <a:chOff x="4262958" y="3212976"/>
            <a:chExt cx="3693418" cy="276999"/>
          </a:xfrm>
        </p:grpSpPr>
        <p:sp>
          <p:nvSpPr>
            <p:cNvPr id="8" name="Rectangle 7">
              <a:extLst>
                <a:ext uri="{FF2B5EF4-FFF2-40B4-BE49-F238E27FC236}">
                  <a16:creationId xmlns:a16="http://schemas.microsoft.com/office/drawing/2014/main" id="{8237886B-8649-4F3F-B603-397E35B38375}"/>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9" name="Rectangle 8">
              <a:extLst>
                <a:ext uri="{FF2B5EF4-FFF2-40B4-BE49-F238E27FC236}">
                  <a16:creationId xmlns:a16="http://schemas.microsoft.com/office/drawing/2014/main" id="{908E54E4-7199-4275-B692-5572BD36EC00}"/>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0" name="TextBox 9">
              <a:extLst>
                <a:ext uri="{FF2B5EF4-FFF2-40B4-BE49-F238E27FC236}">
                  <a16:creationId xmlns:a16="http://schemas.microsoft.com/office/drawing/2014/main" id="{AD5AC70D-E8BD-41DE-8A1C-67C7B72E9D48}"/>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1" name="TextBox 10">
              <a:extLst>
                <a:ext uri="{FF2B5EF4-FFF2-40B4-BE49-F238E27FC236}">
                  <a16:creationId xmlns:a16="http://schemas.microsoft.com/office/drawing/2014/main" id="{219FC880-3F3D-488A-8328-32FC2DB1A69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7DEECA2C-6901-4CD8-9556-5AE6BFBC4C25}"/>
              </a:ext>
            </a:extLst>
          </p:cNvPr>
          <p:cNvPicPr>
            <a:picLocks noChangeAspect="1"/>
          </p:cNvPicPr>
          <p:nvPr/>
        </p:nvPicPr>
        <p:blipFill rotWithShape="1">
          <a:blip r:embed="rId4" cstate="screen">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880" y="442233"/>
            <a:ext cx="381237" cy="377560"/>
          </a:xfrm>
          <a:prstGeom prst="rect">
            <a:avLst/>
          </a:prstGeom>
        </p:spPr>
      </p:pic>
    </p:spTree>
    <p:extLst>
      <p:ext uri="{BB962C8B-B14F-4D97-AF65-F5344CB8AC3E}">
        <p14:creationId xmlns:p14="http://schemas.microsoft.com/office/powerpoint/2010/main" val="39284902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C60B-958B-4F3F-B3BE-FD88CC72137A}"/>
              </a:ext>
            </a:extLst>
          </p:cNvPr>
          <p:cNvSpPr>
            <a:spLocks noGrp="1"/>
          </p:cNvSpPr>
          <p:nvPr>
            <p:ph type="title"/>
          </p:nvPr>
        </p:nvSpPr>
        <p:spPr/>
        <p:txBody>
          <a:bodyPr/>
          <a:lstStyle/>
          <a:p>
            <a:r>
              <a:rPr lang="en-GB" dirty="0"/>
              <a:t>About these slides</a:t>
            </a:r>
          </a:p>
        </p:txBody>
      </p:sp>
      <p:sp>
        <p:nvSpPr>
          <p:cNvPr id="9" name="Text Placeholder 8">
            <a:extLst>
              <a:ext uri="{FF2B5EF4-FFF2-40B4-BE49-F238E27FC236}">
                <a16:creationId xmlns:a16="http://schemas.microsoft.com/office/drawing/2014/main" id="{DF3F50B1-CC2B-4388-87AE-4104D644DFA4}"/>
              </a:ext>
            </a:extLst>
          </p:cNvPr>
          <p:cNvSpPr>
            <a:spLocks noGrp="1"/>
          </p:cNvSpPr>
          <p:nvPr>
            <p:ph type="body" sz="quarter" idx="10"/>
          </p:nvPr>
        </p:nvSpPr>
        <p:spPr/>
        <p:txBody>
          <a:bodyPr/>
          <a:lstStyle/>
          <a:p>
            <a:endParaRPr lang="en-GB"/>
          </a:p>
        </p:txBody>
      </p:sp>
      <p:sp>
        <p:nvSpPr>
          <p:cNvPr id="4" name="Content Placeholder 3">
            <a:extLst>
              <a:ext uri="{FF2B5EF4-FFF2-40B4-BE49-F238E27FC236}">
                <a16:creationId xmlns:a16="http://schemas.microsoft.com/office/drawing/2014/main" id="{493760C0-FC00-42FA-8670-EF225448498D}"/>
              </a:ext>
            </a:extLst>
          </p:cNvPr>
          <p:cNvSpPr>
            <a:spLocks noGrp="1"/>
          </p:cNvSpPr>
          <p:nvPr>
            <p:ph sz="half" idx="1"/>
          </p:nvPr>
        </p:nvSpPr>
        <p:spPr/>
        <p:txBody>
          <a:bodyPr/>
          <a:lstStyle/>
          <a:p>
            <a:r>
              <a:rPr lang="en-GB" dirty="0"/>
              <a:t>Definitions of all abbreviations shown in these slides are provided within the slide notes</a:t>
            </a:r>
          </a:p>
          <a:p>
            <a:endParaRPr lang="en-GB" dirty="0"/>
          </a:p>
          <a:p>
            <a:r>
              <a:rPr lang="en-US" dirty="0"/>
              <a:t>When you see a home symbol like this one:</a:t>
            </a:r>
            <a:r>
              <a:rPr lang="en-GB" dirty="0"/>
              <a:t>       , you can click on</a:t>
            </a:r>
            <a:br>
              <a:rPr lang="en-GB" dirty="0"/>
            </a:br>
            <a:r>
              <a:rPr lang="en-GB" dirty="0"/>
              <a:t>this to return to the outline or topics pages, depending on which</a:t>
            </a:r>
            <a:br>
              <a:rPr lang="en-GB" dirty="0"/>
            </a:br>
            <a:r>
              <a:rPr lang="en-GB" dirty="0"/>
              <a:t>section you are in</a:t>
            </a:r>
          </a:p>
          <a:p>
            <a:endParaRPr lang="en-GB" dirty="0"/>
          </a:p>
          <a:p>
            <a:endParaRPr lang="en-GB" dirty="0"/>
          </a:p>
          <a:p>
            <a:endParaRPr lang="en-GB" dirty="0"/>
          </a:p>
          <a:p>
            <a:endParaRPr lang="en-GB" dirty="0"/>
          </a:p>
          <a:p>
            <a:endParaRPr lang="en-GB" dirty="0"/>
          </a:p>
          <a:p>
            <a:endParaRPr lang="en-GB" dirty="0"/>
          </a:p>
          <a:p>
            <a:r>
              <a:rPr lang="en-GB" dirty="0"/>
              <a:t>Please send any feedback to: </a:t>
            </a:r>
            <a:r>
              <a:rPr lang="en-GB" u="sng" dirty="0">
                <a:hlinkClick r:id="rId3"/>
              </a:rPr>
              <a:t>slidedeck_feedback@easloffice.eu</a:t>
            </a:r>
            <a:endParaRPr lang="en-GB" dirty="0"/>
          </a:p>
        </p:txBody>
      </p:sp>
      <p:sp>
        <p:nvSpPr>
          <p:cNvPr id="6" name="TextBox 5">
            <a:extLst>
              <a:ext uri="{FF2B5EF4-FFF2-40B4-BE49-F238E27FC236}">
                <a16:creationId xmlns:a16="http://schemas.microsoft.com/office/drawing/2014/main" id="{98F4013A-4BE9-4EE8-8D1D-51E9A4839302}"/>
              </a:ext>
            </a:extLst>
          </p:cNvPr>
          <p:cNvSpPr txBox="1"/>
          <p:nvPr/>
        </p:nvSpPr>
        <p:spPr>
          <a:xfrm>
            <a:off x="2279576" y="3378993"/>
            <a:ext cx="7297812" cy="1631216"/>
          </a:xfrm>
          <a:prstGeom prst="rect">
            <a:avLst/>
          </a:prstGeom>
          <a:noFill/>
          <a:ln w="28575">
            <a:solidFill>
              <a:schemeClr val="tx2"/>
            </a:solidFill>
          </a:ln>
        </p:spPr>
        <p:txBody>
          <a:bodyPr wrap="square" rtlCol="0">
            <a:spAutoFit/>
          </a:bodyPr>
          <a:lstStyle/>
          <a:p>
            <a:pPr algn="ctr">
              <a:defRPr/>
            </a:pPr>
            <a:r>
              <a:rPr lang="en-GB" sz="2000" dirty="0">
                <a:solidFill>
                  <a:prstClr val="black"/>
                </a:solidFill>
                <a:latin typeface="Arial" panose="020B0604020202020204"/>
              </a:rPr>
              <a:t>These slides are intended for use as an educational resource and should not be used in isolation to make patient management decisions. All information included should be verified before treating patients or using any therapies described in these materials</a:t>
            </a:r>
          </a:p>
        </p:txBody>
      </p:sp>
      <p:pic>
        <p:nvPicPr>
          <p:cNvPr id="10" name="Picture 9">
            <a:extLst>
              <a:ext uri="{FF2B5EF4-FFF2-40B4-BE49-F238E27FC236}">
                <a16:creationId xmlns:a16="http://schemas.microsoft.com/office/drawing/2014/main" id="{4449CDD6-5B9E-4F6A-B3ED-13ABA74BE0FE}"/>
              </a:ext>
            </a:extLst>
          </p:cNvPr>
          <p:cNvPicPr>
            <a:picLocks noChangeAspect="1"/>
          </p:cNvPicPr>
          <p:nvPr/>
        </p:nvPicPr>
        <p:blipFill rotWithShape="1">
          <a:blip r:embed="rId4" cstate="screen">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5828081" y="2048474"/>
            <a:ext cx="381237" cy="377560"/>
          </a:xfrm>
          <a:prstGeom prst="rect">
            <a:avLst/>
          </a:prstGeom>
        </p:spPr>
      </p:pic>
    </p:spTree>
    <p:extLst>
      <p:ext uri="{BB962C8B-B14F-4D97-AF65-F5344CB8AC3E}">
        <p14:creationId xmlns:p14="http://schemas.microsoft.com/office/powerpoint/2010/main" val="28123272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9D073-A9B7-41F6-89B6-5C1B43F590F1}"/>
              </a:ext>
            </a:extLst>
          </p:cNvPr>
          <p:cNvSpPr>
            <a:spLocks noGrp="1"/>
          </p:cNvSpPr>
          <p:nvPr>
            <p:ph type="title"/>
          </p:nvPr>
        </p:nvSpPr>
        <p:spPr/>
        <p:txBody>
          <a:bodyPr/>
          <a:lstStyle/>
          <a:p>
            <a:r>
              <a:rPr lang="en-US" dirty="0"/>
              <a:t>Special settings: pregnancy</a:t>
            </a:r>
            <a:endParaRPr lang="en-GB" dirty="0"/>
          </a:p>
        </p:txBody>
      </p:sp>
      <p:sp>
        <p:nvSpPr>
          <p:cNvPr id="3" name="Text Placeholder 2">
            <a:extLst>
              <a:ext uri="{FF2B5EF4-FFF2-40B4-BE49-F238E27FC236}">
                <a16:creationId xmlns:a16="http://schemas.microsoft.com/office/drawing/2014/main" id="{CFE983CE-E1ED-4A08-BA4C-914ACD7081BF}"/>
              </a:ext>
            </a:extLst>
          </p:cNvPr>
          <p:cNvSpPr>
            <a:spLocks noGrp="1"/>
          </p:cNvSpPr>
          <p:nvPr>
            <p:ph type="body" sz="quarter" idx="10"/>
          </p:nvPr>
        </p:nvSpPr>
        <p:spPr/>
        <p:txBody>
          <a:bodyPr/>
          <a:lstStyle/>
          <a:p>
            <a:r>
              <a:rPr lang="en-GB" dirty="0"/>
              <a:t>*Statements 22, 23</a:t>
            </a:r>
            <a:br>
              <a:rPr lang="en-GB" dirty="0"/>
            </a:br>
            <a:r>
              <a:rPr lang="en-GB" dirty="0"/>
              <a:t>EASL CPG PBC. J </a:t>
            </a:r>
            <a:r>
              <a:rPr lang="en-GB" dirty="0" err="1"/>
              <a:t>Hepatol</a:t>
            </a:r>
            <a:r>
              <a:rPr lang="en-GB" dirty="0"/>
              <a:t> 2017;67:145–72</a:t>
            </a:r>
          </a:p>
        </p:txBody>
      </p:sp>
      <p:sp>
        <p:nvSpPr>
          <p:cNvPr id="4" name="Content Placeholder 3">
            <a:extLst>
              <a:ext uri="{FF2B5EF4-FFF2-40B4-BE49-F238E27FC236}">
                <a16:creationId xmlns:a16="http://schemas.microsoft.com/office/drawing/2014/main" id="{7EAE5338-9436-4B0B-A255-8835E678D294}"/>
              </a:ext>
            </a:extLst>
          </p:cNvPr>
          <p:cNvSpPr>
            <a:spLocks noGrp="1"/>
          </p:cNvSpPr>
          <p:nvPr>
            <p:ph sz="half" idx="1"/>
          </p:nvPr>
        </p:nvSpPr>
        <p:spPr/>
        <p:txBody>
          <a:bodyPr/>
          <a:lstStyle/>
          <a:p>
            <a:r>
              <a:rPr lang="en-GB" dirty="0"/>
              <a:t>A minority of women diagnosed with PBC are of reproductive age</a:t>
            </a:r>
          </a:p>
          <a:p>
            <a:r>
              <a:rPr lang="en-GB" dirty="0"/>
              <a:t>UDCA is safe during conception, </a:t>
            </a:r>
            <a:r>
              <a:rPr lang="en-US" dirty="0"/>
              <a:t>pregnancy and post-partum according to expert clinical opinion</a:t>
            </a:r>
            <a:endParaRPr lang="en-GB" dirty="0"/>
          </a:p>
          <a:p>
            <a:endParaRPr lang="en-GB" dirty="0"/>
          </a:p>
        </p:txBody>
      </p:sp>
      <p:graphicFrame>
        <p:nvGraphicFramePr>
          <p:cNvPr id="7" name="Table 6">
            <a:extLst>
              <a:ext uri="{FF2B5EF4-FFF2-40B4-BE49-F238E27FC236}">
                <a16:creationId xmlns:a16="http://schemas.microsoft.com/office/drawing/2014/main" id="{79E469C8-9BEE-43BA-8DFC-64BCE64B71F8}"/>
              </a:ext>
            </a:extLst>
          </p:cNvPr>
          <p:cNvGraphicFramePr>
            <a:graphicFrameLocks noGrp="1"/>
          </p:cNvGraphicFramePr>
          <p:nvPr>
            <p:extLst>
              <p:ext uri="{D42A27DB-BD31-4B8C-83A1-F6EECF244321}">
                <p14:modId xmlns:p14="http://schemas.microsoft.com/office/powerpoint/2010/main" val="1963319596"/>
              </p:ext>
            </p:extLst>
          </p:nvPr>
        </p:nvGraphicFramePr>
        <p:xfrm>
          <a:off x="604837" y="2788152"/>
          <a:ext cx="10982326" cy="1942320"/>
        </p:xfrm>
        <a:graphic>
          <a:graphicData uri="http://schemas.openxmlformats.org/drawingml/2006/table">
            <a:tbl>
              <a:tblPr firstRow="1" bandRow="1">
                <a:tableStyleId>{5C22544A-7EE6-4342-B048-85BDC9FD1C3A}</a:tableStyleId>
              </a:tblPr>
              <a:tblGrid>
                <a:gridCol w="8372664">
                  <a:extLst>
                    <a:ext uri="{9D8B030D-6E8A-4147-A177-3AD203B41FA5}">
                      <a16:colId xmlns:a16="http://schemas.microsoft.com/office/drawing/2014/main" val="20001"/>
                    </a:ext>
                  </a:extLst>
                </a:gridCol>
                <a:gridCol w="1304831">
                  <a:extLst>
                    <a:ext uri="{9D8B030D-6E8A-4147-A177-3AD203B41FA5}">
                      <a16:colId xmlns:a16="http://schemas.microsoft.com/office/drawing/2014/main" val="20002"/>
                    </a:ext>
                  </a:extLst>
                </a:gridCol>
                <a:gridCol w="1304831">
                  <a:extLst>
                    <a:ext uri="{9D8B030D-6E8A-4147-A177-3AD203B41FA5}">
                      <a16:colId xmlns:a16="http://schemas.microsoft.com/office/drawing/2014/main" val="20003"/>
                    </a:ext>
                  </a:extLst>
                </a:gridCol>
              </a:tblGrid>
              <a:tr h="214761">
                <a:tc gridSpan="3">
                  <a:txBody>
                    <a:bodyPr/>
                    <a:lstStyle/>
                    <a:p>
                      <a:r>
                        <a:rPr lang="en-GB" sz="14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GB" sz="1400" dirty="0">
                          <a:effectLst/>
                          <a:latin typeface="+mn-lt"/>
                          <a:ea typeface="Times New Roman" panose="02020603050405020304" pitchFamily="18" charset="0"/>
                          <a:cs typeface="Times New Roman" panose="02020603050405020304" pitchFamily="18" charset="0"/>
                        </a:rPr>
                        <a:t>Expert consultation is required</a:t>
                      </a:r>
                      <a:r>
                        <a:rPr lang="en-GB" sz="1400" baseline="0" dirty="0">
                          <a:effectLst/>
                          <a:latin typeface="+mn-lt"/>
                          <a:ea typeface="Times New Roman" panose="02020603050405020304" pitchFamily="18" charset="0"/>
                          <a:cs typeface="Times New Roman" panose="02020603050405020304" pitchFamily="18" charset="0"/>
                        </a:rPr>
                        <a:t> </a:t>
                      </a:r>
                      <a:r>
                        <a:rPr lang="en-GB" sz="1400" dirty="0">
                          <a:effectLst/>
                          <a:latin typeface="+mn-lt"/>
                          <a:ea typeface="Times New Roman" panose="02020603050405020304" pitchFamily="18" charset="0"/>
                          <a:cs typeface="Times New Roman" panose="02020603050405020304" pitchFamily="18" charset="0"/>
                        </a:rPr>
                        <a:t>for all pregnant patients to guide therapy.</a:t>
                      </a:r>
                      <a:r>
                        <a:rPr lang="en-GB" sz="1400" baseline="0" dirty="0">
                          <a:effectLst/>
                          <a:latin typeface="+mn-lt"/>
                          <a:ea typeface="Times New Roman" panose="02020603050405020304" pitchFamily="18" charset="0"/>
                          <a:cs typeface="Times New Roman" panose="02020603050405020304" pitchFamily="18" charset="0"/>
                        </a:rPr>
                        <a:t> </a:t>
                      </a:r>
                      <a:r>
                        <a:rPr lang="en-GB" sz="1400" b="1" baseline="0" dirty="0">
                          <a:solidFill>
                            <a:schemeClr val="tx2"/>
                          </a:solidFill>
                          <a:effectLst/>
                          <a:latin typeface="+mn-lt"/>
                          <a:ea typeface="Times New Roman" panose="02020603050405020304" pitchFamily="18" charset="0"/>
                          <a:cs typeface="Times New Roman" panose="02020603050405020304" pitchFamily="18" charset="0"/>
                        </a:rPr>
                        <a:t>P</a:t>
                      </a:r>
                      <a:r>
                        <a:rPr lang="en-GB" sz="1400" b="1" dirty="0">
                          <a:solidFill>
                            <a:schemeClr val="tx2"/>
                          </a:solidFill>
                          <a:effectLst/>
                          <a:latin typeface="+mn-lt"/>
                          <a:ea typeface="Times New Roman" panose="02020603050405020304" pitchFamily="18" charset="0"/>
                          <a:cs typeface="Times New Roman" panose="02020603050405020304" pitchFamily="18" charset="0"/>
                        </a:rPr>
                        <a:t>regnancy is typically well tolerated in non-cirrhotic patients with PBC</a:t>
                      </a:r>
                    </a:p>
                    <a:p>
                      <a:pPr marL="180975" indent="-180975">
                        <a:buFont typeface="Arial" panose="020B0604020202020204" pitchFamily="34" charset="0"/>
                        <a:buChar char="•"/>
                      </a:pPr>
                      <a:r>
                        <a:rPr lang="en-GB" sz="1400" dirty="0">
                          <a:effectLst/>
                          <a:latin typeface="+mn-lt"/>
                          <a:ea typeface="Times New Roman" panose="02020603050405020304" pitchFamily="18" charset="0"/>
                          <a:cs typeface="Times New Roman" panose="02020603050405020304" pitchFamily="18" charset="0"/>
                        </a:rPr>
                        <a:t>Continue </a:t>
                      </a:r>
                      <a:r>
                        <a:rPr lang="en-GB" sz="1400" b="1" dirty="0">
                          <a:solidFill>
                            <a:schemeClr val="tx2"/>
                          </a:solidFill>
                          <a:effectLst/>
                          <a:latin typeface="+mn-lt"/>
                          <a:ea typeface="Times New Roman" panose="02020603050405020304" pitchFamily="18" charset="0"/>
                          <a:cs typeface="Times New Roman" panose="02020603050405020304" pitchFamily="18" charset="0"/>
                        </a:rPr>
                        <a:t>UDCA</a:t>
                      </a:r>
                      <a:r>
                        <a:rPr lang="en-GB" sz="1400" dirty="0">
                          <a:effectLst/>
                          <a:latin typeface="+mn-lt"/>
                          <a:ea typeface="Times New Roman" panose="02020603050405020304" pitchFamily="18" charset="0"/>
                          <a:cs typeface="Times New Roman" panose="02020603050405020304" pitchFamily="18" charset="0"/>
                        </a:rPr>
                        <a:t> in pregnancy, even though data are limited</a:t>
                      </a:r>
                    </a:p>
                    <a:p>
                      <a:pPr marL="180975" indent="-180975">
                        <a:buFont typeface="Arial" panose="020B0604020202020204" pitchFamily="34" charset="0"/>
                        <a:buChar char="•"/>
                      </a:pPr>
                      <a:r>
                        <a:rPr lang="en-GB" sz="1400" dirty="0">
                          <a:effectLst/>
                          <a:latin typeface="+mn-lt"/>
                          <a:ea typeface="Times New Roman" panose="02020603050405020304" pitchFamily="18" charset="0"/>
                          <a:cs typeface="Times New Roman" panose="02020603050405020304" pitchFamily="18" charset="0"/>
                        </a:rPr>
                        <a:t>Pruritus management is important and may require specialist advice; </a:t>
                      </a:r>
                      <a:r>
                        <a:rPr lang="en-GB" sz="1400" b="1" dirty="0">
                          <a:solidFill>
                            <a:schemeClr val="tx2"/>
                          </a:solidFill>
                          <a:effectLst/>
                          <a:latin typeface="+mn-lt"/>
                          <a:ea typeface="Times New Roman" panose="02020603050405020304" pitchFamily="18" charset="0"/>
                          <a:cs typeface="Times New Roman" panose="02020603050405020304" pitchFamily="18" charset="0"/>
                        </a:rPr>
                        <a:t>rifampicin</a:t>
                      </a:r>
                      <a:r>
                        <a:rPr lang="en-GB" sz="1400" dirty="0">
                          <a:effectLst/>
                          <a:latin typeface="+mn-lt"/>
                          <a:ea typeface="Times New Roman" panose="02020603050405020304" pitchFamily="18" charset="0"/>
                          <a:cs typeface="Times New Roman" panose="02020603050405020304" pitchFamily="18" charset="0"/>
                        </a:rPr>
                        <a:t> has been used by experts during third trimester</a:t>
                      </a:r>
                    </a:p>
                  </a:txBody>
                  <a:tcPr marL="36000" marR="36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marL="36000" marR="36000"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0">
                <a:tc>
                  <a:txBody>
                    <a:bodyPr/>
                    <a:lstStyle/>
                    <a:p>
                      <a:pPr>
                        <a:lnSpc>
                          <a:spcPct val="100000"/>
                        </a:lnSpc>
                        <a:spcBef>
                          <a:spcPts val="0"/>
                        </a:spcBef>
                        <a:spcAft>
                          <a:spcPts val="0"/>
                        </a:spcAft>
                      </a:pPr>
                      <a:r>
                        <a:rPr lang="en-GB" sz="1400" dirty="0">
                          <a:effectLst/>
                          <a:latin typeface="+mn-lt"/>
                          <a:ea typeface="Times New Roman" panose="02020603050405020304" pitchFamily="18" charset="0"/>
                          <a:cs typeface="Times New Roman" panose="02020603050405020304" pitchFamily="18" charset="0"/>
                        </a:rPr>
                        <a:t>Pregnancy in patients with </a:t>
                      </a:r>
                      <a:r>
                        <a:rPr lang="en-GB" sz="1400" b="1" dirty="0">
                          <a:solidFill>
                            <a:schemeClr val="tx2"/>
                          </a:solidFill>
                          <a:effectLst/>
                          <a:latin typeface="+mn-lt"/>
                          <a:ea typeface="Times New Roman" panose="02020603050405020304" pitchFamily="18" charset="0"/>
                          <a:cs typeface="Times New Roman" panose="02020603050405020304" pitchFamily="18" charset="0"/>
                        </a:rPr>
                        <a:t>cirrhosis carries a higher risk of maternal and foetal complications</a:t>
                      </a:r>
                    </a:p>
                    <a:p>
                      <a:pPr marL="180975" indent="-180975">
                        <a:lnSpc>
                          <a:spcPct val="100000"/>
                        </a:lnSpc>
                        <a:spcBef>
                          <a:spcPts val="0"/>
                        </a:spcBef>
                        <a:spcAft>
                          <a:spcPts val="0"/>
                        </a:spcAft>
                        <a:buFont typeface="Arial" panose="020B0604020202020204" pitchFamily="34" charset="0"/>
                        <a:buChar char="•"/>
                      </a:pPr>
                      <a:r>
                        <a:rPr lang="en-GB" sz="1400" dirty="0">
                          <a:effectLst/>
                          <a:latin typeface="+mn-lt"/>
                          <a:ea typeface="Times New Roman" panose="02020603050405020304" pitchFamily="18" charset="0"/>
                          <a:cs typeface="Times New Roman" panose="02020603050405020304" pitchFamily="18" charset="0"/>
                        </a:rPr>
                        <a:t>Offer pre-conception counselling and relevant specialist monitoring</a:t>
                      </a:r>
                    </a:p>
                  </a:txBody>
                  <a:tcPr marL="36000" marR="36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marL="36000" marR="36000" marT="36000" marB="36000"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marL="36000" marR="36000" marT="36000" marB="36000"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B232C370-6D01-4EEC-B26E-C4A92929FCF5}"/>
              </a:ext>
            </a:extLst>
          </p:cNvPr>
          <p:cNvGrpSpPr/>
          <p:nvPr/>
        </p:nvGrpSpPr>
        <p:grpSpPr>
          <a:xfrm>
            <a:off x="7809947" y="2783084"/>
            <a:ext cx="3693418" cy="276999"/>
            <a:chOff x="4262958" y="3212976"/>
            <a:chExt cx="3693418" cy="276999"/>
          </a:xfrm>
        </p:grpSpPr>
        <p:sp>
          <p:nvSpPr>
            <p:cNvPr id="9" name="Rectangle 8">
              <a:extLst>
                <a:ext uri="{FF2B5EF4-FFF2-40B4-BE49-F238E27FC236}">
                  <a16:creationId xmlns:a16="http://schemas.microsoft.com/office/drawing/2014/main" id="{5401D3E4-789C-4A37-B876-52F209E84E29}"/>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0" name="Rectangle 9">
              <a:extLst>
                <a:ext uri="{FF2B5EF4-FFF2-40B4-BE49-F238E27FC236}">
                  <a16:creationId xmlns:a16="http://schemas.microsoft.com/office/drawing/2014/main" id="{A76D271E-C527-4F7E-888C-1462BE35AE6D}"/>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TextBox 10">
              <a:extLst>
                <a:ext uri="{FF2B5EF4-FFF2-40B4-BE49-F238E27FC236}">
                  <a16:creationId xmlns:a16="http://schemas.microsoft.com/office/drawing/2014/main" id="{2F2287F3-8183-44FB-8266-EAC34FF007B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2" name="TextBox 11">
              <a:extLst>
                <a:ext uri="{FF2B5EF4-FFF2-40B4-BE49-F238E27FC236}">
                  <a16:creationId xmlns:a16="http://schemas.microsoft.com/office/drawing/2014/main" id="{9BC13E30-EA09-4125-989B-2943BA59BCFF}"/>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52D78FFC-79B3-4C3C-B4FD-CE520236DA76}"/>
              </a:ext>
            </a:extLst>
          </p:cNvPr>
          <p:cNvPicPr>
            <a:picLocks noChangeAspect="1"/>
          </p:cNvPicPr>
          <p:nvPr/>
        </p:nvPicPr>
        <p:blipFill rotWithShape="1">
          <a:blip r:embed="rId4" cstate="screen">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880" y="442233"/>
            <a:ext cx="381237" cy="377560"/>
          </a:xfrm>
          <a:prstGeom prst="rect">
            <a:avLst/>
          </a:prstGeom>
        </p:spPr>
      </p:pic>
    </p:spTree>
    <p:extLst>
      <p:ext uri="{BB962C8B-B14F-4D97-AF65-F5344CB8AC3E}">
        <p14:creationId xmlns:p14="http://schemas.microsoft.com/office/powerpoint/2010/main" val="3855221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9D073-A9B7-41F6-89B6-5C1B43F590F1}"/>
              </a:ext>
            </a:extLst>
          </p:cNvPr>
          <p:cNvSpPr>
            <a:spLocks noGrp="1"/>
          </p:cNvSpPr>
          <p:nvPr>
            <p:ph type="title"/>
          </p:nvPr>
        </p:nvSpPr>
        <p:spPr/>
        <p:txBody>
          <a:bodyPr/>
          <a:lstStyle/>
          <a:p>
            <a:r>
              <a:rPr lang="en-GB" dirty="0"/>
              <a:t>PBC with features of autoimmune hepatitis</a:t>
            </a:r>
          </a:p>
        </p:txBody>
      </p:sp>
      <p:sp>
        <p:nvSpPr>
          <p:cNvPr id="3" name="Text Placeholder 2">
            <a:extLst>
              <a:ext uri="{FF2B5EF4-FFF2-40B4-BE49-F238E27FC236}">
                <a16:creationId xmlns:a16="http://schemas.microsoft.com/office/drawing/2014/main" id="{CFE983CE-E1ED-4A08-BA4C-914ACD7081BF}"/>
              </a:ext>
            </a:extLst>
          </p:cNvPr>
          <p:cNvSpPr>
            <a:spLocks noGrp="1"/>
          </p:cNvSpPr>
          <p:nvPr>
            <p:ph type="body" sz="quarter" idx="10"/>
          </p:nvPr>
        </p:nvSpPr>
        <p:spPr/>
        <p:txBody>
          <a:bodyPr/>
          <a:lstStyle/>
          <a:p>
            <a:r>
              <a:rPr lang="en-GB" dirty="0"/>
              <a:t>*Statements 24, 25;</a:t>
            </a:r>
          </a:p>
          <a:p>
            <a:r>
              <a:rPr lang="en-GB" baseline="30000" dirty="0"/>
              <a:t>†</a:t>
            </a:r>
            <a:r>
              <a:rPr lang="en-GB" dirty="0"/>
              <a:t>According to these criteria, a diagnosis can be made in a patient with PBC with at least two of the following: 1. ALP &gt;2x ULN or GGT &gt;5x ULN. 2. AMA &gt;1:40. 3. Florid bile duct lesion on histology </a:t>
            </a:r>
            <a:r>
              <a:rPr lang="en-GB" b="1" dirty="0"/>
              <a:t>AND</a:t>
            </a:r>
            <a:r>
              <a:rPr lang="en-GB" dirty="0"/>
              <a:t> two of the following three features:1. ALT &gt;5x ULN. </a:t>
            </a:r>
            <a:br>
              <a:rPr lang="en-GB" dirty="0"/>
            </a:br>
            <a:r>
              <a:rPr lang="en-GB" dirty="0"/>
              <a:t>2. IgG serum levels &gt;2x ULN or smooth muscle autoantibody positive. 3. Moderate or severe interface hepatitis on histology</a:t>
            </a:r>
            <a:br>
              <a:rPr lang="en-GB" dirty="0"/>
            </a:br>
            <a:r>
              <a:rPr lang="en-GB" dirty="0"/>
              <a:t>EASL CPG PBC. J </a:t>
            </a:r>
            <a:r>
              <a:rPr lang="en-GB" dirty="0" err="1"/>
              <a:t>Hepatol</a:t>
            </a:r>
            <a:r>
              <a:rPr lang="en-GB" dirty="0"/>
              <a:t> 2017;67:145–72</a:t>
            </a:r>
          </a:p>
        </p:txBody>
      </p:sp>
      <p:sp>
        <p:nvSpPr>
          <p:cNvPr id="4" name="Content Placeholder 3">
            <a:extLst>
              <a:ext uri="{FF2B5EF4-FFF2-40B4-BE49-F238E27FC236}">
                <a16:creationId xmlns:a16="http://schemas.microsoft.com/office/drawing/2014/main" id="{7EAE5338-9436-4B0B-A255-8835E678D294}"/>
              </a:ext>
            </a:extLst>
          </p:cNvPr>
          <p:cNvSpPr>
            <a:spLocks noGrp="1"/>
          </p:cNvSpPr>
          <p:nvPr>
            <p:ph sz="half" idx="1"/>
          </p:nvPr>
        </p:nvSpPr>
        <p:spPr/>
        <p:txBody>
          <a:bodyPr>
            <a:normAutofit/>
          </a:bodyPr>
          <a:lstStyle/>
          <a:p>
            <a:r>
              <a:rPr lang="en-US" sz="1800" dirty="0"/>
              <a:t>~8–10% of patients with PBC </a:t>
            </a:r>
            <a:r>
              <a:rPr lang="en-GB" sz="1800" dirty="0"/>
              <a:t>have features characteristic of AIH</a:t>
            </a:r>
          </a:p>
          <a:p>
            <a:pPr lvl="1"/>
            <a:r>
              <a:rPr lang="en-US" sz="1600" dirty="0"/>
              <a:t>‘AIH</a:t>
            </a:r>
            <a:r>
              <a:rPr lang="en-US" sz="1600" dirty="0">
                <a:sym typeface="Symbol" panose="05050102010706020507" pitchFamily="18" charset="2"/>
              </a:rPr>
              <a:t></a:t>
            </a:r>
            <a:r>
              <a:rPr lang="en-US" sz="1600" dirty="0"/>
              <a:t>PBC overlap syndrome’, ‘</a:t>
            </a:r>
            <a:r>
              <a:rPr lang="en-US" sz="1600" dirty="0" err="1"/>
              <a:t>hepatitic</a:t>
            </a:r>
            <a:r>
              <a:rPr lang="en-US" sz="1600" dirty="0"/>
              <a:t> </a:t>
            </a:r>
            <a:r>
              <a:rPr lang="en-GB" sz="1600" dirty="0"/>
              <a:t>form of PBC’, or ‘PBC with secondary AIH’</a:t>
            </a:r>
            <a:endParaRPr lang="en-US" sz="1600" dirty="0"/>
          </a:p>
          <a:p>
            <a:r>
              <a:rPr lang="en-GB" sz="1800" dirty="0"/>
              <a:t>With non-response to UDCA after 6</a:t>
            </a:r>
            <a:r>
              <a:rPr lang="en-GB" sz="1800" dirty="0">
                <a:sym typeface="Symbol" panose="05050102010706020507" pitchFamily="18" charset="2"/>
              </a:rPr>
              <a:t>12 months additional AIH features</a:t>
            </a:r>
            <a:br>
              <a:rPr lang="en-GB" sz="1800" dirty="0">
                <a:sym typeface="Symbol" panose="05050102010706020507" pitchFamily="18" charset="2"/>
              </a:rPr>
            </a:br>
            <a:r>
              <a:rPr lang="en-GB" sz="1800" dirty="0">
                <a:sym typeface="Symbol" panose="05050102010706020507" pitchFamily="18" charset="2"/>
              </a:rPr>
              <a:t>should be investigated</a:t>
            </a:r>
          </a:p>
          <a:p>
            <a:pPr lvl="1"/>
            <a:r>
              <a:rPr lang="en-GB" sz="1600" dirty="0">
                <a:sym typeface="Symbol" panose="05050102010706020507" pitchFamily="18" charset="2"/>
              </a:rPr>
              <a:t>Paris criteria used most commonly</a:t>
            </a:r>
            <a:r>
              <a:rPr lang="en-GB" sz="1600" baseline="30000" dirty="0"/>
              <a:t>†</a:t>
            </a:r>
            <a:endParaRPr lang="en-GB" sz="1600" dirty="0">
              <a:sym typeface="Symbol" panose="05050102010706020507" pitchFamily="18" charset="2"/>
            </a:endParaRPr>
          </a:p>
          <a:p>
            <a:pPr lvl="1"/>
            <a:endParaRPr lang="en-GB" sz="1600" dirty="0"/>
          </a:p>
          <a:p>
            <a:endParaRPr lang="en-GB" sz="1800" dirty="0"/>
          </a:p>
        </p:txBody>
      </p:sp>
      <p:graphicFrame>
        <p:nvGraphicFramePr>
          <p:cNvPr id="7" name="Table 6">
            <a:extLst>
              <a:ext uri="{FF2B5EF4-FFF2-40B4-BE49-F238E27FC236}">
                <a16:creationId xmlns:a16="http://schemas.microsoft.com/office/drawing/2014/main" id="{4C270A3F-11EA-462C-81DB-893B95ACFA0B}"/>
              </a:ext>
            </a:extLst>
          </p:cNvPr>
          <p:cNvGraphicFramePr>
            <a:graphicFrameLocks noGrp="1"/>
          </p:cNvGraphicFramePr>
          <p:nvPr>
            <p:extLst>
              <p:ext uri="{D42A27DB-BD31-4B8C-83A1-F6EECF244321}">
                <p14:modId xmlns:p14="http://schemas.microsoft.com/office/powerpoint/2010/main" val="2767981726"/>
              </p:ext>
            </p:extLst>
          </p:nvPr>
        </p:nvGraphicFramePr>
        <p:xfrm>
          <a:off x="604839" y="3140968"/>
          <a:ext cx="10982324" cy="1942320"/>
        </p:xfrm>
        <a:graphic>
          <a:graphicData uri="http://schemas.openxmlformats.org/drawingml/2006/table">
            <a:tbl>
              <a:tblPr firstRow="1" bandRow="1">
                <a:tableStyleId>{5C22544A-7EE6-4342-B048-85BDC9FD1C3A}</a:tableStyleId>
              </a:tblPr>
              <a:tblGrid>
                <a:gridCol w="8372664">
                  <a:extLst>
                    <a:ext uri="{9D8B030D-6E8A-4147-A177-3AD203B41FA5}">
                      <a16:colId xmlns:a16="http://schemas.microsoft.com/office/drawing/2014/main" val="20001"/>
                    </a:ext>
                  </a:extLst>
                </a:gridCol>
                <a:gridCol w="1304830">
                  <a:extLst>
                    <a:ext uri="{9D8B030D-6E8A-4147-A177-3AD203B41FA5}">
                      <a16:colId xmlns:a16="http://schemas.microsoft.com/office/drawing/2014/main" val="20002"/>
                    </a:ext>
                  </a:extLst>
                </a:gridCol>
                <a:gridCol w="1304830">
                  <a:extLst>
                    <a:ext uri="{9D8B030D-6E8A-4147-A177-3AD203B41FA5}">
                      <a16:colId xmlns:a16="http://schemas.microsoft.com/office/drawing/2014/main" val="20003"/>
                    </a:ext>
                  </a:extLst>
                </a:gridCol>
              </a:tblGrid>
              <a:tr h="214761">
                <a:tc gridSpan="3">
                  <a:txBody>
                    <a:bodyPr/>
                    <a:lstStyle/>
                    <a:p>
                      <a:r>
                        <a:rPr lang="en-GB" sz="14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GB" sz="1400" b="1" dirty="0">
                          <a:solidFill>
                            <a:schemeClr val="tx2"/>
                          </a:solidFill>
                          <a:effectLst/>
                          <a:latin typeface="+mn-lt"/>
                          <a:ea typeface="Times New Roman" panose="02020603050405020304" pitchFamily="18" charset="0"/>
                          <a:cs typeface="Times New Roman" panose="02020603050405020304" pitchFamily="18" charset="0"/>
                        </a:rPr>
                        <a:t>​Liver biopsy is mandatory </a:t>
                      </a:r>
                      <a:r>
                        <a:rPr lang="en-GB" sz="1400" dirty="0">
                          <a:effectLst/>
                          <a:latin typeface="+mn-lt"/>
                          <a:ea typeface="Times New Roman" panose="02020603050405020304" pitchFamily="18" charset="0"/>
                          <a:cs typeface="Times New Roman" panose="02020603050405020304" pitchFamily="18" charset="0"/>
                        </a:rPr>
                        <a:t>in confirming the features of AIH, and should be considered in patients with disproportionate elevations in ALT and/or IgG</a:t>
                      </a:r>
                    </a:p>
                  </a:txBody>
                  <a:tcPr marL="36000" marR="36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marL="36000" marR="36000"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0">
                <a:tc>
                  <a:txBody>
                    <a:bodyPr/>
                    <a:lstStyle/>
                    <a:p>
                      <a:pPr>
                        <a:lnSpc>
                          <a:spcPct val="100000"/>
                        </a:lnSpc>
                        <a:spcBef>
                          <a:spcPts val="0"/>
                        </a:spcBef>
                        <a:spcAft>
                          <a:spcPts val="0"/>
                        </a:spcAft>
                      </a:pPr>
                      <a:r>
                        <a:rPr lang="en-GB" sz="1400" dirty="0">
                          <a:effectLst/>
                          <a:latin typeface="+mn-lt"/>
                          <a:ea typeface="Times New Roman" panose="02020603050405020304" pitchFamily="18" charset="0"/>
                          <a:cs typeface="Times New Roman" panose="02020603050405020304" pitchFamily="18" charset="0"/>
                        </a:rPr>
                        <a:t>Patients with PBC and typical features of AIH may benefit from </a:t>
                      </a:r>
                      <a:r>
                        <a:rPr lang="en-GB" sz="1400" b="1" dirty="0">
                          <a:solidFill>
                            <a:schemeClr val="tx2"/>
                          </a:solidFill>
                          <a:effectLst/>
                          <a:latin typeface="+mn-lt"/>
                          <a:ea typeface="Times New Roman" panose="02020603050405020304" pitchFamily="18" charset="0"/>
                          <a:cs typeface="Times New Roman" panose="02020603050405020304" pitchFamily="18" charset="0"/>
                        </a:rPr>
                        <a:t>immunosuppressive treatment </a:t>
                      </a:r>
                      <a:r>
                        <a:rPr lang="en-GB" sz="1400" dirty="0">
                          <a:effectLst/>
                          <a:latin typeface="+mn-lt"/>
                          <a:ea typeface="Times New Roman" panose="02020603050405020304" pitchFamily="18" charset="0"/>
                          <a:cs typeface="Times New Roman" panose="02020603050405020304" pitchFamily="18" charset="0"/>
                        </a:rPr>
                        <a:t>in addition to </a:t>
                      </a:r>
                      <a:r>
                        <a:rPr lang="en-GB" sz="1400" b="1" dirty="0">
                          <a:solidFill>
                            <a:schemeClr val="tx2"/>
                          </a:solidFill>
                          <a:effectLst/>
                          <a:latin typeface="+mn-lt"/>
                          <a:ea typeface="Times New Roman" panose="02020603050405020304" pitchFamily="18" charset="0"/>
                          <a:cs typeface="Times New Roman" panose="02020603050405020304" pitchFamily="18" charset="0"/>
                        </a:rPr>
                        <a:t>UDCA</a:t>
                      </a:r>
                    </a:p>
                    <a:p>
                      <a:pPr marL="180975" indent="-180975">
                        <a:lnSpc>
                          <a:spcPct val="100000"/>
                        </a:lnSpc>
                        <a:spcBef>
                          <a:spcPts val="0"/>
                        </a:spcBef>
                        <a:spcAft>
                          <a:spcPts val="0"/>
                        </a:spcAft>
                        <a:buFont typeface="Arial" panose="020B0604020202020204" pitchFamily="34" charset="0"/>
                        <a:buChar char="•"/>
                      </a:pPr>
                      <a:r>
                        <a:rPr lang="en-GB" sz="1400" dirty="0">
                          <a:effectLst/>
                          <a:latin typeface="+mn-lt"/>
                          <a:ea typeface="Times New Roman" panose="02020603050405020304" pitchFamily="18" charset="0"/>
                          <a:cs typeface="Times New Roman" panose="02020603050405020304" pitchFamily="18" charset="0"/>
                        </a:rPr>
                        <a:t>Use</a:t>
                      </a:r>
                      <a:r>
                        <a:rPr lang="en-GB" sz="1400" baseline="0" dirty="0">
                          <a:effectLst/>
                          <a:latin typeface="+mn-lt"/>
                          <a:ea typeface="Times New Roman" panose="02020603050405020304" pitchFamily="18" charset="0"/>
                          <a:cs typeface="Times New Roman" panose="02020603050405020304" pitchFamily="18" charset="0"/>
                        </a:rPr>
                        <a:t> i</a:t>
                      </a:r>
                      <a:r>
                        <a:rPr lang="en-GB" sz="1400" dirty="0">
                          <a:effectLst/>
                          <a:latin typeface="+mn-lt"/>
                          <a:ea typeface="Times New Roman" panose="02020603050405020304" pitchFamily="18" charset="0"/>
                          <a:cs typeface="Times New Roman" panose="02020603050405020304" pitchFamily="18" charset="0"/>
                        </a:rPr>
                        <a:t>mmunosuppressive treatment in patients with </a:t>
                      </a:r>
                      <a:r>
                        <a:rPr lang="en-GB" sz="1400" b="1" dirty="0">
                          <a:solidFill>
                            <a:schemeClr val="tx2"/>
                          </a:solidFill>
                          <a:effectLst/>
                          <a:latin typeface="+mn-lt"/>
                          <a:ea typeface="Times New Roman" panose="02020603050405020304" pitchFamily="18" charset="0"/>
                          <a:cs typeface="Times New Roman" panose="02020603050405020304" pitchFamily="18" charset="0"/>
                        </a:rPr>
                        <a:t>severe interface hepatitis</a:t>
                      </a:r>
                      <a:r>
                        <a:rPr lang="en-GB" sz="1400" dirty="0">
                          <a:effectLst/>
                          <a:latin typeface="+mn-lt"/>
                          <a:ea typeface="Times New Roman" panose="02020603050405020304" pitchFamily="18" charset="0"/>
                          <a:cs typeface="Times New Roman" panose="02020603050405020304" pitchFamily="18" charset="0"/>
                        </a:rPr>
                        <a:t>, and consider in patients with moderate interface hepatitis</a:t>
                      </a:r>
                    </a:p>
                    <a:p>
                      <a:pPr marL="180975" indent="-180975">
                        <a:lnSpc>
                          <a:spcPct val="100000"/>
                        </a:lnSpc>
                        <a:spcBef>
                          <a:spcPts val="0"/>
                        </a:spcBef>
                        <a:spcAft>
                          <a:spcPts val="0"/>
                        </a:spcAft>
                        <a:buFont typeface="Arial" panose="020B0604020202020204" pitchFamily="34" charset="0"/>
                        <a:buChar char="•"/>
                      </a:pPr>
                      <a:r>
                        <a:rPr lang="en-GB" sz="1400" dirty="0">
                          <a:effectLst/>
                          <a:latin typeface="+mn-lt"/>
                          <a:ea typeface="Times New Roman" panose="02020603050405020304" pitchFamily="18" charset="0"/>
                          <a:cs typeface="Times New Roman" panose="02020603050405020304" pitchFamily="18" charset="0"/>
                        </a:rPr>
                        <a:t>Counsel patients about immunosuppressive treatment side effects</a:t>
                      </a:r>
                    </a:p>
                  </a:txBody>
                  <a:tcPr marL="36000" marR="36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marL="36000" marR="36000" marT="36000" marB="36000"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2</a:t>
                      </a:r>
                    </a:p>
                  </a:txBody>
                  <a:tcPr marL="36000" marR="36000" marT="36000" marB="36000"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B1319BBE-2E27-43C8-8FB2-1083038AD2FE}"/>
              </a:ext>
            </a:extLst>
          </p:cNvPr>
          <p:cNvGrpSpPr/>
          <p:nvPr/>
        </p:nvGrpSpPr>
        <p:grpSpPr>
          <a:xfrm>
            <a:off x="7805830" y="3131905"/>
            <a:ext cx="3693418" cy="276999"/>
            <a:chOff x="4262958" y="3212976"/>
            <a:chExt cx="3693418" cy="276999"/>
          </a:xfrm>
        </p:grpSpPr>
        <p:sp>
          <p:nvSpPr>
            <p:cNvPr id="9" name="Rectangle 8">
              <a:extLst>
                <a:ext uri="{FF2B5EF4-FFF2-40B4-BE49-F238E27FC236}">
                  <a16:creationId xmlns:a16="http://schemas.microsoft.com/office/drawing/2014/main" id="{6B4D4E78-8BCF-4F26-A302-3F74258F5924}"/>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0" name="Rectangle 9">
              <a:extLst>
                <a:ext uri="{FF2B5EF4-FFF2-40B4-BE49-F238E27FC236}">
                  <a16:creationId xmlns:a16="http://schemas.microsoft.com/office/drawing/2014/main" id="{9DC93795-B2FB-4249-B7EE-CD8B60841303}"/>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TextBox 10">
              <a:extLst>
                <a:ext uri="{FF2B5EF4-FFF2-40B4-BE49-F238E27FC236}">
                  <a16:creationId xmlns:a16="http://schemas.microsoft.com/office/drawing/2014/main" id="{0F3BDDA9-722F-406E-9249-3CB89F8FABFD}"/>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2" name="TextBox 11">
              <a:extLst>
                <a:ext uri="{FF2B5EF4-FFF2-40B4-BE49-F238E27FC236}">
                  <a16:creationId xmlns:a16="http://schemas.microsoft.com/office/drawing/2014/main" id="{567F2BA9-D0A5-41F9-971D-88961BA53C27}"/>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F6A1D681-0544-44FC-94D3-35D618AF1FC3}"/>
              </a:ext>
            </a:extLst>
          </p:cNvPr>
          <p:cNvPicPr>
            <a:picLocks noChangeAspect="1"/>
          </p:cNvPicPr>
          <p:nvPr/>
        </p:nvPicPr>
        <p:blipFill rotWithShape="1">
          <a:blip r:embed="rId4" cstate="screen">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880" y="442233"/>
            <a:ext cx="381237" cy="377560"/>
          </a:xfrm>
          <a:prstGeom prst="rect">
            <a:avLst/>
          </a:prstGeom>
        </p:spPr>
      </p:pic>
    </p:spTree>
    <p:extLst>
      <p:ext uri="{BB962C8B-B14F-4D97-AF65-F5344CB8AC3E}">
        <p14:creationId xmlns:p14="http://schemas.microsoft.com/office/powerpoint/2010/main" val="35655546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9D073-A9B7-41F6-89B6-5C1B43F590F1}"/>
              </a:ext>
            </a:extLst>
          </p:cNvPr>
          <p:cNvSpPr>
            <a:spLocks noGrp="1"/>
          </p:cNvSpPr>
          <p:nvPr>
            <p:ph type="title"/>
          </p:nvPr>
        </p:nvSpPr>
        <p:spPr/>
        <p:txBody>
          <a:bodyPr>
            <a:normAutofit/>
          </a:bodyPr>
          <a:lstStyle/>
          <a:p>
            <a:r>
              <a:rPr lang="en-GB" dirty="0"/>
              <a:t>Management of symptoms</a:t>
            </a:r>
          </a:p>
        </p:txBody>
      </p:sp>
      <p:sp>
        <p:nvSpPr>
          <p:cNvPr id="3" name="Text Placeholder 2">
            <a:extLst>
              <a:ext uri="{FF2B5EF4-FFF2-40B4-BE49-F238E27FC236}">
                <a16:creationId xmlns:a16="http://schemas.microsoft.com/office/drawing/2014/main" id="{CFE983CE-E1ED-4A08-BA4C-914ACD7081BF}"/>
              </a:ext>
            </a:extLst>
          </p:cNvPr>
          <p:cNvSpPr>
            <a:spLocks noGrp="1"/>
          </p:cNvSpPr>
          <p:nvPr>
            <p:ph type="body" sz="quarter" idx="10"/>
          </p:nvPr>
        </p:nvSpPr>
        <p:spPr/>
        <p:txBody>
          <a:bodyPr/>
          <a:lstStyle/>
          <a:p>
            <a:r>
              <a:rPr lang="en-GB" dirty="0"/>
              <a:t>*Statements 26–33;</a:t>
            </a:r>
          </a:p>
          <a:p>
            <a:r>
              <a:rPr lang="en-GB" baseline="30000" dirty="0"/>
              <a:t>†</a:t>
            </a:r>
            <a:r>
              <a:rPr lang="en-GB" dirty="0">
                <a:solidFill>
                  <a:schemeClr val="dk1"/>
                </a:solidFill>
                <a:ea typeface="Times New Roman" panose="02020603050405020304" pitchFamily="18" charset="0"/>
                <a:cs typeface="Times New Roman" panose="02020603050405020304" pitchFamily="18" charset="0"/>
              </a:rPr>
              <a:t>150–300 mg daily. Monitor serum liver tests after initial use (after 6 and 12 weeks) and after dose increase.</a:t>
            </a:r>
            <a:br>
              <a:rPr lang="en-GB" dirty="0">
                <a:solidFill>
                  <a:schemeClr val="dk1"/>
                </a:solidFill>
                <a:ea typeface="Times New Roman" panose="02020603050405020304" pitchFamily="18" charset="0"/>
                <a:cs typeface="Times New Roman" panose="02020603050405020304" pitchFamily="18" charset="0"/>
              </a:rPr>
            </a:br>
            <a:r>
              <a:rPr lang="en-GB" dirty="0">
                <a:solidFill>
                  <a:schemeClr val="dk1"/>
                </a:solidFill>
                <a:ea typeface="Times New Roman" panose="02020603050405020304" pitchFamily="18" charset="0"/>
                <a:cs typeface="Times New Roman" panose="02020603050405020304" pitchFamily="18" charset="0"/>
              </a:rPr>
              <a:t>Stop if hepatotoxicity observed</a:t>
            </a:r>
            <a:br>
              <a:rPr lang="en-GB" dirty="0"/>
            </a:br>
            <a:r>
              <a:rPr lang="en-GB" dirty="0"/>
              <a:t>EASL CPG PBC. J </a:t>
            </a:r>
            <a:r>
              <a:rPr lang="en-GB" dirty="0" err="1"/>
              <a:t>Hepatol</a:t>
            </a:r>
            <a:r>
              <a:rPr lang="en-GB" dirty="0"/>
              <a:t> 2017;67:145–72</a:t>
            </a:r>
          </a:p>
        </p:txBody>
      </p:sp>
      <p:sp>
        <p:nvSpPr>
          <p:cNvPr id="14" name="Content Placeholder 13"/>
          <p:cNvSpPr>
            <a:spLocks noGrp="1"/>
          </p:cNvSpPr>
          <p:nvPr>
            <p:ph sz="half" idx="1"/>
          </p:nvPr>
        </p:nvSpPr>
        <p:spPr/>
        <p:txBody>
          <a:bodyPr/>
          <a:lstStyle/>
          <a:p>
            <a:r>
              <a:rPr lang="en-GB" dirty="0"/>
              <a:t>Symptoms associated with PBC have a significant impact on </a:t>
            </a:r>
            <a:r>
              <a:rPr lang="en-GB" dirty="0" err="1"/>
              <a:t>QoL</a:t>
            </a:r>
            <a:endParaRPr lang="en-GB" dirty="0"/>
          </a:p>
        </p:txBody>
      </p:sp>
      <p:graphicFrame>
        <p:nvGraphicFramePr>
          <p:cNvPr id="7" name="Table 6">
            <a:extLst>
              <a:ext uri="{FF2B5EF4-FFF2-40B4-BE49-F238E27FC236}">
                <a16:creationId xmlns:a16="http://schemas.microsoft.com/office/drawing/2014/main" id="{86CE4AF5-1517-4075-939B-A3480D76D31E}"/>
              </a:ext>
            </a:extLst>
          </p:cNvPr>
          <p:cNvGraphicFramePr>
            <a:graphicFrameLocks noGrp="1"/>
          </p:cNvGraphicFramePr>
          <p:nvPr>
            <p:extLst>
              <p:ext uri="{D42A27DB-BD31-4B8C-83A1-F6EECF244321}">
                <p14:modId xmlns:p14="http://schemas.microsoft.com/office/powerpoint/2010/main" val="4046555201"/>
              </p:ext>
            </p:extLst>
          </p:nvPr>
        </p:nvGraphicFramePr>
        <p:xfrm>
          <a:off x="604839" y="1818880"/>
          <a:ext cx="10982324" cy="3666201"/>
        </p:xfrm>
        <a:graphic>
          <a:graphicData uri="http://schemas.openxmlformats.org/drawingml/2006/table">
            <a:tbl>
              <a:tblPr firstRow="1" bandRow="1">
                <a:tableStyleId>{5C22544A-7EE6-4342-B048-85BDC9FD1C3A}</a:tableStyleId>
              </a:tblPr>
              <a:tblGrid>
                <a:gridCol w="8372664">
                  <a:extLst>
                    <a:ext uri="{9D8B030D-6E8A-4147-A177-3AD203B41FA5}">
                      <a16:colId xmlns:a16="http://schemas.microsoft.com/office/drawing/2014/main" val="20001"/>
                    </a:ext>
                  </a:extLst>
                </a:gridCol>
                <a:gridCol w="1304830">
                  <a:extLst>
                    <a:ext uri="{9D8B030D-6E8A-4147-A177-3AD203B41FA5}">
                      <a16:colId xmlns:a16="http://schemas.microsoft.com/office/drawing/2014/main" val="20002"/>
                    </a:ext>
                  </a:extLst>
                </a:gridCol>
                <a:gridCol w="1304830">
                  <a:extLst>
                    <a:ext uri="{9D8B030D-6E8A-4147-A177-3AD203B41FA5}">
                      <a16:colId xmlns:a16="http://schemas.microsoft.com/office/drawing/2014/main" val="20003"/>
                    </a:ext>
                  </a:extLst>
                </a:gridCol>
              </a:tblGrid>
              <a:tr h="205699">
                <a:tc gridSpan="3">
                  <a:txBody>
                    <a:bodyPr/>
                    <a:lstStyle/>
                    <a:p>
                      <a:pPr marL="61913" indent="0">
                        <a:lnSpc>
                          <a:spcPct val="100000"/>
                        </a:lnSpc>
                      </a:pPr>
                      <a:r>
                        <a:rPr lang="en-GB" sz="1400" dirty="0">
                          <a:solidFill>
                            <a:schemeClr val="bg1"/>
                          </a:solidFill>
                          <a:latin typeface="Arial" panose="020B0604020202020204" pitchFamily="34" charset="0"/>
                          <a:cs typeface="Arial" panose="020B0604020202020204" pitchFamily="34" charset="0"/>
                        </a:rPr>
                        <a:t>Recommendations*</a:t>
                      </a:r>
                    </a:p>
                  </a:txBody>
                  <a:tcPr marL="36000" marR="36000" marT="18000" marB="18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532433">
                <a:tc>
                  <a:txBody>
                    <a:bodyPr/>
                    <a:lstStyle/>
                    <a:p>
                      <a:pPr>
                        <a:lnSpc>
                          <a:spcPct val="100000"/>
                        </a:lnSpc>
                        <a:spcBef>
                          <a:spcPts val="0"/>
                        </a:spcBef>
                        <a:spcAft>
                          <a:spcPts val="0"/>
                        </a:spcAft>
                      </a:pPr>
                      <a:r>
                        <a:rPr lang="en-GB" sz="1400" b="1" dirty="0">
                          <a:solidFill>
                            <a:schemeClr val="tx2"/>
                          </a:solidFill>
                          <a:effectLst/>
                          <a:latin typeface="+mj-lt"/>
                          <a:ea typeface="Times New Roman" panose="02020603050405020304" pitchFamily="18" charset="0"/>
                          <a:cs typeface="Times New Roman" panose="02020603050405020304" pitchFamily="18" charset="0"/>
                        </a:rPr>
                        <a:t>Screening: </a:t>
                      </a:r>
                      <a:r>
                        <a:rPr lang="en-GB" sz="1400" dirty="0">
                          <a:effectLst/>
                          <a:latin typeface="+mj-lt"/>
                          <a:ea typeface="Times New Roman" panose="02020603050405020304" pitchFamily="18" charset="0"/>
                          <a:cs typeface="Times New Roman" panose="02020603050405020304" pitchFamily="18" charset="0"/>
                        </a:rPr>
                        <a:t>Evaluate all patients for presence of symptoms, particularly pruritus, sicca complex and fatigue. Severity of symptoms not necessarily correlated with stage of disease in PBC</a:t>
                      </a:r>
                    </a:p>
                  </a:txBody>
                  <a:tcPr marL="36000" marR="36000" marT="18000" marB="18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lnSpc>
                          <a:spcPct val="100000"/>
                        </a:lnSpc>
                        <a:spcBef>
                          <a:spcPts val="0"/>
                        </a:spcBef>
                        <a:spcAft>
                          <a:spcPts val="0"/>
                        </a:spcAft>
                      </a:pPr>
                      <a:r>
                        <a:rPr lang="en-GB" sz="1400" dirty="0">
                          <a:solidFill>
                            <a:schemeClr val="tx1"/>
                          </a:solidFill>
                          <a:latin typeface="+mj-lt"/>
                          <a:cs typeface="Arial" panose="020B0604020202020204" pitchFamily="34" charset="0"/>
                        </a:rPr>
                        <a:t>III</a:t>
                      </a:r>
                    </a:p>
                  </a:txBody>
                  <a:tcPr marL="36000" marR="36000" marT="18000" marB="18000" anchor="ctr">
                    <a:lnL w="6350" cap="flat" cmpd="sng" algn="ctr">
                      <a:noFill/>
                      <a:prstDash val="solid"/>
                      <a:round/>
                      <a:headEnd type="none" w="med" len="med"/>
                      <a:tailEnd type="none" w="med" len="med"/>
                    </a:lnL>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lnSpc>
                          <a:spcPct val="100000"/>
                        </a:lnSpc>
                        <a:spcBef>
                          <a:spcPts val="0"/>
                        </a:spcBef>
                        <a:spcAft>
                          <a:spcPts val="0"/>
                        </a:spcAft>
                      </a:pPr>
                      <a:r>
                        <a:rPr lang="en-GB" sz="1400" dirty="0">
                          <a:solidFill>
                            <a:schemeClr val="tx1"/>
                          </a:solidFill>
                          <a:latin typeface="+mj-lt"/>
                          <a:cs typeface="Arial" panose="020B0604020202020204" pitchFamily="34" charset="0"/>
                        </a:rPr>
                        <a:t>1</a:t>
                      </a:r>
                    </a:p>
                  </a:txBody>
                  <a:tcPr marL="36000" marR="36000" marT="18000" marB="18000" anchor="ctr">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r h="196378">
                <a:tc>
                  <a:txBody>
                    <a:bodyPr/>
                    <a:lstStyle/>
                    <a:p>
                      <a:pPr marL="0" marR="0" lvl="0" indent="0" algn="l" defTabSz="914400" rtl="0" eaLnBrk="1" fontAlgn="auto" latinLnBrk="0" hangingPunct="1">
                        <a:lnSpc>
                          <a:spcPct val="100000"/>
                        </a:lnSpc>
                        <a:spcBef>
                          <a:spcPts val="0"/>
                        </a:spcBef>
                        <a:spcAft>
                          <a:spcPts val="0"/>
                        </a:spcAft>
                        <a:buClr>
                          <a:schemeClr val="tx1"/>
                        </a:buClr>
                        <a:buSzTx/>
                        <a:buFont typeface="Arial" panose="020B0604020202020204" pitchFamily="34" charset="0"/>
                        <a:buNone/>
                        <a:tabLst/>
                        <a:defRPr/>
                      </a:pPr>
                      <a:r>
                        <a:rPr lang="en-GB" sz="1400" b="1" i="0" kern="1200" dirty="0">
                          <a:solidFill>
                            <a:schemeClr val="tx2"/>
                          </a:solidFill>
                          <a:effectLst/>
                          <a:latin typeface="+mn-lt"/>
                          <a:ea typeface="Times New Roman" panose="02020603050405020304" pitchFamily="18" charset="0"/>
                          <a:cs typeface="Times New Roman" panose="02020603050405020304" pitchFamily="18" charset="0"/>
                        </a:rPr>
                        <a:t>Pruritus</a:t>
                      </a:r>
                      <a:endParaRPr kumimoji="0" lang="en-US" sz="1400" b="0" i="0" u="none" strike="noStrike" kern="120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endParaRPr>
                    </a:p>
                  </a:txBody>
                  <a:tcPr marL="36000" marR="36000" marT="18000" marB="18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EFCFC"/>
                    </a:solidFill>
                  </a:tcPr>
                </a:tc>
                <a:tc rowSpan="2">
                  <a:txBody>
                    <a:bodyPr/>
                    <a:lstStyle/>
                    <a:p>
                      <a:pPr algn="ctr">
                        <a:lnSpc>
                          <a:spcPct val="100000"/>
                        </a:lnSpc>
                      </a:pPr>
                      <a:r>
                        <a:rPr lang="en-GB" sz="1400" dirty="0">
                          <a:solidFill>
                            <a:schemeClr val="tx1"/>
                          </a:solidFill>
                          <a:latin typeface="Arial" panose="020B0604020202020204" pitchFamily="34" charset="0"/>
                          <a:cs typeface="Arial" panose="020B0604020202020204" pitchFamily="34" charset="0"/>
                        </a:rPr>
                        <a:t>III</a:t>
                      </a:r>
                    </a:p>
                  </a:txBody>
                  <a:tcPr marL="36000" marR="36000" marT="18000" marB="18000" anchor="ctr">
                    <a:lnL w="6350" cap="flat" cmpd="sng" algn="ctr">
                      <a:noFill/>
                      <a:prstDash val="solid"/>
                      <a:round/>
                      <a:headEnd type="none" w="med" len="med"/>
                      <a:tailEnd type="none" w="med" len="med"/>
                    </a:lnL>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solidFill>
                      <a:srgbClr val="7DCBEC"/>
                    </a:solidFill>
                  </a:tcPr>
                </a:tc>
                <a:tc rowSpan="2">
                  <a:txBody>
                    <a:bodyPr/>
                    <a:lstStyle/>
                    <a:p>
                      <a:pPr algn="ctr">
                        <a:lnSpc>
                          <a:spcPct val="100000"/>
                        </a:lnSpc>
                      </a:pPr>
                      <a:r>
                        <a:rPr lang="en-GB" sz="1400" dirty="0">
                          <a:solidFill>
                            <a:schemeClr val="tx1"/>
                          </a:solidFill>
                          <a:latin typeface="Arial" panose="020B0604020202020204" pitchFamily="34" charset="0"/>
                          <a:cs typeface="Arial" panose="020B0604020202020204" pitchFamily="34" charset="0"/>
                        </a:rPr>
                        <a:t>1</a:t>
                      </a:r>
                    </a:p>
                  </a:txBody>
                  <a:tcPr marL="36000" marR="36000" marT="18000" marB="18000" anchor="ctr">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219058671"/>
                  </a:ext>
                </a:extLst>
              </a:tr>
              <a:tr h="364406">
                <a:tc>
                  <a:txBody>
                    <a:bodyPr/>
                    <a:lstStyle/>
                    <a:p>
                      <a:pPr marL="285750" marR="0" lvl="0" indent="-285750" algn="l" defTabSz="914400"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en-GB" sz="1400" i="0" kern="1200" dirty="0">
                          <a:solidFill>
                            <a:schemeClr val="dk1"/>
                          </a:solidFill>
                          <a:effectLst/>
                          <a:latin typeface="+mn-lt"/>
                          <a:ea typeface="Times New Roman" panose="02020603050405020304" pitchFamily="18" charset="0"/>
                          <a:cs typeface="Times New Roman" panose="02020603050405020304" pitchFamily="18" charset="0"/>
                        </a:rPr>
                        <a:t>Treat using a step-wise approach. Severe pruritus may indicate</a:t>
                      </a:r>
                      <a:r>
                        <a:rPr lang="en-GB" sz="1400" i="0" kern="1200" baseline="0" dirty="0">
                          <a:solidFill>
                            <a:schemeClr val="dk1"/>
                          </a:solidFill>
                          <a:effectLst/>
                          <a:latin typeface="+mn-lt"/>
                          <a:ea typeface="Times New Roman" panose="02020603050405020304" pitchFamily="18" charset="0"/>
                          <a:cs typeface="Times New Roman" panose="02020603050405020304" pitchFamily="18" charset="0"/>
                        </a:rPr>
                        <a:t> an</a:t>
                      </a:r>
                      <a:r>
                        <a:rPr lang="en-GB" sz="1400" i="0" kern="1200" dirty="0">
                          <a:solidFill>
                            <a:schemeClr val="dk1"/>
                          </a:solidFill>
                          <a:effectLst/>
                          <a:latin typeface="+mn-lt"/>
                          <a:ea typeface="Times New Roman" panose="02020603050405020304" pitchFamily="18" charset="0"/>
                          <a:cs typeface="Times New Roman" panose="02020603050405020304" pitchFamily="18" charset="0"/>
                        </a:rPr>
                        <a:t> aggressively ductopenic variant of PBC. These</a:t>
                      </a:r>
                      <a:r>
                        <a:rPr lang="en-GB" sz="1400" i="0" kern="1200" baseline="0" dirty="0">
                          <a:solidFill>
                            <a:schemeClr val="dk1"/>
                          </a:solidFill>
                          <a:effectLst/>
                          <a:latin typeface="+mn-lt"/>
                          <a:ea typeface="Times New Roman" panose="02020603050405020304" pitchFamily="18" charset="0"/>
                          <a:cs typeface="Times New Roman" panose="02020603050405020304" pitchFamily="18" charset="0"/>
                        </a:rPr>
                        <a:t> patients have</a:t>
                      </a:r>
                      <a:r>
                        <a:rPr lang="en-GB" sz="1400" i="0" kern="1200" dirty="0">
                          <a:solidFill>
                            <a:schemeClr val="dk1"/>
                          </a:solidFill>
                          <a:effectLst/>
                          <a:latin typeface="+mn-lt"/>
                          <a:ea typeface="Times New Roman" panose="02020603050405020304" pitchFamily="18" charset="0"/>
                          <a:cs typeface="Times New Roman" panose="02020603050405020304" pitchFamily="18" charset="0"/>
                        </a:rPr>
                        <a:t> a poor prognosis and should be referred to an expert centre</a:t>
                      </a:r>
                    </a:p>
                  </a:txBody>
                  <a:tcPr marL="36000" marR="36000" marT="18000" marB="18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9525" cap="flat" cmpd="sng" algn="ctr">
                      <a:noFill/>
                      <a:prstDash val="solid"/>
                      <a:round/>
                      <a:headEnd type="none" w="med" len="med"/>
                      <a:tailEnd type="none" w="med" len="med"/>
                    </a:lnB>
                    <a:solidFill>
                      <a:srgbClr val="FEFCFC"/>
                    </a:solidFill>
                  </a:tcPr>
                </a:tc>
                <a:tc vMerge="1">
                  <a:txBody>
                    <a:bodyPr/>
                    <a:lstStyle/>
                    <a:p>
                      <a:pPr algn="ctr">
                        <a:lnSpc>
                          <a:spcPct val="100000"/>
                        </a:lnSpc>
                      </a:pPr>
                      <a:endParaRPr lang="en-GB" sz="1400" dirty="0">
                        <a:solidFill>
                          <a:schemeClr val="tx1"/>
                        </a:solidFill>
                        <a:latin typeface="Arial" panose="020B0604020202020204" pitchFamily="34" charset="0"/>
                        <a:cs typeface="Arial" panose="020B0604020202020204" pitchFamily="34" charset="0"/>
                      </a:endParaRPr>
                    </a:p>
                  </a:txBody>
                  <a:tcPr marL="36000" marR="36000" marT="18000" marB="18000" anchor="ctr">
                    <a:lnL w="6350" cap="flat" cmpd="sng" algn="ctr">
                      <a:noFill/>
                      <a:prstDash val="solid"/>
                      <a:round/>
                      <a:headEnd type="none" w="med" len="med"/>
                      <a:tailEnd type="none" w="med" len="med"/>
                    </a:lnL>
                    <a:lnT w="6350" cap="flat" cmpd="sng" algn="ctr">
                      <a:solidFill>
                        <a:schemeClr val="bg1"/>
                      </a:solidFill>
                      <a:prstDash val="solid"/>
                      <a:round/>
                      <a:headEnd type="none" w="med" len="med"/>
                      <a:tailEnd type="none" w="med" len="med"/>
                    </a:lnT>
                    <a:lnB w="9525" cap="flat" cmpd="sng" algn="ctr">
                      <a:noFill/>
                      <a:prstDash val="solid"/>
                      <a:round/>
                      <a:headEnd type="none" w="med" len="med"/>
                      <a:tailEnd type="none" w="med" len="med"/>
                    </a:lnB>
                    <a:solidFill>
                      <a:srgbClr val="7DCBEC"/>
                    </a:solidFill>
                  </a:tcPr>
                </a:tc>
                <a:tc vMerge="1">
                  <a:txBody>
                    <a:bodyPr/>
                    <a:lstStyle/>
                    <a:p>
                      <a:pPr algn="ctr">
                        <a:lnSpc>
                          <a:spcPct val="100000"/>
                        </a:lnSpc>
                      </a:pPr>
                      <a:endParaRPr lang="en-GB" sz="1400" dirty="0">
                        <a:solidFill>
                          <a:schemeClr val="tx1"/>
                        </a:solidFill>
                        <a:latin typeface="Arial" panose="020B0604020202020204" pitchFamily="34" charset="0"/>
                        <a:cs typeface="Arial" panose="020B0604020202020204" pitchFamily="34" charset="0"/>
                      </a:endParaRPr>
                    </a:p>
                  </a:txBody>
                  <a:tcPr marL="36000" marR="36000" marT="18000" marB="18000" anchor="ctr">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9525" cap="flat" cmpd="sng" algn="ctr">
                      <a:no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745950388"/>
                  </a:ext>
                </a:extLst>
              </a:tr>
              <a:tr h="364406">
                <a:tc>
                  <a:txBody>
                    <a:bodyPr/>
                    <a:lstStyle/>
                    <a:p>
                      <a:pPr marL="285750" indent="-285750">
                        <a:lnSpc>
                          <a:spcPct val="100000"/>
                        </a:lnSpc>
                        <a:spcBef>
                          <a:spcPts val="0"/>
                        </a:spcBef>
                        <a:spcAft>
                          <a:spcPts val="0"/>
                        </a:spcAft>
                        <a:buFont typeface="Arial" panose="020B0604020202020204" pitchFamily="34" charset="0"/>
                        <a:buChar char="•"/>
                      </a:pPr>
                      <a:r>
                        <a:rPr lang="en-GB" sz="1400" kern="1200" dirty="0">
                          <a:solidFill>
                            <a:schemeClr val="dk1"/>
                          </a:solidFill>
                          <a:effectLst/>
                          <a:latin typeface="+mn-lt"/>
                          <a:ea typeface="Times New Roman" panose="02020603050405020304" pitchFamily="18" charset="0"/>
                          <a:cs typeface="Times New Roman" panose="02020603050405020304" pitchFamily="18" charset="0"/>
                        </a:rPr>
                        <a:t>First</a:t>
                      </a:r>
                      <a:r>
                        <a:rPr lang="en-GB" sz="1400" kern="1200" baseline="0" dirty="0">
                          <a:solidFill>
                            <a:schemeClr val="dk1"/>
                          </a:solidFill>
                          <a:effectLst/>
                          <a:latin typeface="+mn-lt"/>
                          <a:ea typeface="Times New Roman" panose="02020603050405020304" pitchFamily="18" charset="0"/>
                          <a:cs typeface="Times New Roman" panose="02020603050405020304" pitchFamily="18" charset="0"/>
                        </a:rPr>
                        <a:t>-line: c</a:t>
                      </a:r>
                      <a:r>
                        <a:rPr lang="en-GB" sz="1400" kern="1200" dirty="0">
                          <a:solidFill>
                            <a:schemeClr val="dk1"/>
                          </a:solidFill>
                          <a:effectLst/>
                          <a:latin typeface="+mn-lt"/>
                          <a:ea typeface="Times New Roman" panose="02020603050405020304" pitchFamily="18" charset="0"/>
                          <a:cs typeface="Times New Roman" panose="02020603050405020304" pitchFamily="18" charset="0"/>
                        </a:rPr>
                        <a:t>holestyramine as first-line therapy. Avoid interaction with other medications</a:t>
                      </a:r>
                    </a:p>
                  </a:txBody>
                  <a:tcPr marL="36000" marR="36000" marT="18000" marB="18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latin typeface="Arial" panose="020B0604020202020204" pitchFamily="34" charset="0"/>
                          <a:cs typeface="Arial" panose="020B0604020202020204" pitchFamily="34" charset="0"/>
                        </a:rPr>
                        <a:t>II-2</a:t>
                      </a:r>
                    </a:p>
                  </a:txBody>
                  <a:tcPr marL="36000" marR="36000" marT="18000" marB="18000" anchor="ctr">
                    <a:lnL w="6350" cap="flat" cmpd="sng" algn="ctr">
                      <a:noFill/>
                      <a:prstDash val="solid"/>
                      <a:round/>
                      <a:headEnd type="none" w="med" len="med"/>
                      <a:tailEnd type="none" w="med" len="med"/>
                    </a:lnL>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7DCBEC"/>
                    </a:solidFill>
                  </a:tcPr>
                </a:tc>
                <a:tc>
                  <a:txBody>
                    <a:bodyPr/>
                    <a:lstStyle/>
                    <a:p>
                      <a:pPr algn="ctr">
                        <a:lnSpc>
                          <a:spcPct val="100000"/>
                        </a:lnSpc>
                      </a:pPr>
                      <a:r>
                        <a:rPr lang="en-GB" sz="1400" dirty="0">
                          <a:solidFill>
                            <a:schemeClr val="tx1"/>
                          </a:solidFill>
                          <a:latin typeface="Arial" panose="020B0604020202020204" pitchFamily="34" charset="0"/>
                          <a:cs typeface="Arial" panose="020B0604020202020204" pitchFamily="34" charset="0"/>
                        </a:rPr>
                        <a:t>1</a:t>
                      </a:r>
                    </a:p>
                  </a:txBody>
                  <a:tcPr marL="36000" marR="36000" marT="18000" marB="18000" anchor="ctr">
                    <a:lnR w="6350" cap="flat" cmpd="sng" algn="ctr">
                      <a:solidFill>
                        <a:schemeClr val="tx2"/>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3"/>
                  </a:ext>
                </a:extLst>
              </a:tr>
              <a:tr h="320216">
                <a:tc>
                  <a:txBody>
                    <a:bodyPr/>
                    <a:lstStyle/>
                    <a:p>
                      <a:pPr marL="285750" indent="-285750">
                        <a:lnSpc>
                          <a:spcPct val="100000"/>
                        </a:lnSpc>
                        <a:spcBef>
                          <a:spcPts val="0"/>
                        </a:spcBef>
                        <a:spcAft>
                          <a:spcPts val="0"/>
                        </a:spcAft>
                        <a:buFont typeface="Arial" panose="020B0604020202020204" pitchFamily="34" charset="0"/>
                        <a:buChar char="•"/>
                      </a:pPr>
                      <a:r>
                        <a:rPr lang="en-GB" sz="1400" kern="1200" dirty="0">
                          <a:solidFill>
                            <a:schemeClr val="dk1"/>
                          </a:solidFill>
                          <a:effectLst/>
                          <a:latin typeface="+mn-lt"/>
                          <a:ea typeface="Times New Roman" panose="02020603050405020304" pitchFamily="18" charset="0"/>
                          <a:cs typeface="Times New Roman" panose="02020603050405020304" pitchFamily="18" charset="0"/>
                        </a:rPr>
                        <a:t>Second</a:t>
                      </a:r>
                      <a:r>
                        <a:rPr lang="en-GB" sz="1400" kern="1200" baseline="0" dirty="0">
                          <a:solidFill>
                            <a:schemeClr val="dk1"/>
                          </a:solidFill>
                          <a:effectLst/>
                          <a:latin typeface="+mn-lt"/>
                          <a:ea typeface="Times New Roman" panose="02020603050405020304" pitchFamily="18" charset="0"/>
                          <a:cs typeface="Times New Roman" panose="02020603050405020304" pitchFamily="18" charset="0"/>
                        </a:rPr>
                        <a:t>-line: r</a:t>
                      </a:r>
                      <a:r>
                        <a:rPr lang="en-GB" sz="1400" kern="1200" dirty="0">
                          <a:solidFill>
                            <a:schemeClr val="dk1"/>
                          </a:solidFill>
                          <a:effectLst/>
                          <a:latin typeface="+mn-lt"/>
                          <a:ea typeface="Times New Roman" panose="02020603050405020304" pitchFamily="18" charset="0"/>
                          <a:cs typeface="Times New Roman" panose="02020603050405020304" pitchFamily="18" charset="0"/>
                        </a:rPr>
                        <a:t>ifampicin</a:t>
                      </a:r>
                      <a:r>
                        <a:rPr lang="en-GB" sz="1400" baseline="30000" dirty="0"/>
                        <a:t>†</a:t>
                      </a:r>
                      <a:endParaRPr lang="en-GB" sz="1400" kern="1200" baseline="30000" dirty="0">
                        <a:solidFill>
                          <a:schemeClr val="dk1"/>
                        </a:solidFill>
                        <a:effectLst/>
                        <a:latin typeface="+mn-lt"/>
                        <a:ea typeface="Times New Roman" panose="02020603050405020304" pitchFamily="18" charset="0"/>
                        <a:cs typeface="Times New Roman" panose="02020603050405020304" pitchFamily="18" charset="0"/>
                      </a:endParaRPr>
                    </a:p>
                  </a:txBody>
                  <a:tcPr marL="36000" marR="36000" marT="18000" marB="18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latin typeface="Arial" panose="020B0604020202020204" pitchFamily="34" charset="0"/>
                          <a:cs typeface="Arial" panose="020B0604020202020204" pitchFamily="34" charset="0"/>
                        </a:rPr>
                        <a:t>II-2</a:t>
                      </a:r>
                    </a:p>
                  </a:txBody>
                  <a:tcPr marL="36000" marR="36000" marT="18000" marB="18000" anchor="ctr">
                    <a:lnL w="6350" cap="flat" cmpd="sng" algn="ctr">
                      <a:noFill/>
                      <a:prstDash val="solid"/>
                      <a:round/>
                      <a:headEnd type="none" w="med" len="med"/>
                      <a:tailEnd type="none" w="med" len="med"/>
                    </a:lnL>
                    <a:lnT w="9525" cap="flat" cmpd="sng" algn="ctr">
                      <a:noFill/>
                      <a:prstDash val="solid"/>
                      <a:round/>
                      <a:headEnd type="none" w="med" len="med"/>
                      <a:tailEnd type="none" w="med" len="med"/>
                    </a:lnT>
                    <a:solidFill>
                      <a:srgbClr val="7DCBEC"/>
                    </a:solidFill>
                  </a:tcPr>
                </a:tc>
                <a:tc>
                  <a:txBody>
                    <a:bodyPr/>
                    <a:lstStyle/>
                    <a:p>
                      <a:pPr algn="ctr">
                        <a:lnSpc>
                          <a:spcPct val="100000"/>
                        </a:lnSpc>
                      </a:pPr>
                      <a:r>
                        <a:rPr lang="en-GB" sz="1400" dirty="0">
                          <a:solidFill>
                            <a:schemeClr val="tx1"/>
                          </a:solidFill>
                          <a:latin typeface="Arial" panose="020B0604020202020204" pitchFamily="34" charset="0"/>
                          <a:cs typeface="Arial" panose="020B0604020202020204" pitchFamily="34" charset="0"/>
                        </a:rPr>
                        <a:t>1</a:t>
                      </a:r>
                    </a:p>
                  </a:txBody>
                  <a:tcPr marL="36000" marR="36000" marT="18000" marB="18000" anchor="ctr">
                    <a:lnR w="6350" cap="flat" cmpd="sng" algn="ctr">
                      <a:solidFill>
                        <a:schemeClr val="tx2"/>
                      </a:solidFill>
                      <a:prstDash val="solid"/>
                      <a:round/>
                      <a:headEnd type="none" w="med" len="med"/>
                      <a:tailEnd type="none" w="med" len="med"/>
                    </a:lnR>
                    <a:lnT w="9525" cap="flat" cmpd="sng" algn="ctr">
                      <a:no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4"/>
                  </a:ext>
                </a:extLst>
              </a:tr>
              <a:tr h="196378">
                <a:tc>
                  <a:txBody>
                    <a:bodyPr/>
                    <a:lstStyle/>
                    <a:p>
                      <a:pPr marL="0" indent="0" defTabSz="914400">
                        <a:lnSpc>
                          <a:spcPct val="100000"/>
                        </a:lnSpc>
                        <a:spcBef>
                          <a:spcPts val="600"/>
                        </a:spcBef>
                        <a:buClr>
                          <a:srgbClr val="000000"/>
                        </a:buClr>
                        <a:buFont typeface="+mj-lt"/>
                        <a:buNone/>
                        <a:defRPr/>
                      </a:pPr>
                      <a:r>
                        <a:rPr lang="en-US" sz="1400" b="1" dirty="0">
                          <a:solidFill>
                            <a:schemeClr val="tx2"/>
                          </a:solidFill>
                          <a:latin typeface="Arial" panose="020B0604020202020204" pitchFamily="34" charset="0"/>
                          <a:cs typeface="Arial" panose="020B0604020202020204" pitchFamily="34" charset="0"/>
                        </a:rPr>
                        <a:t>Fatigue</a:t>
                      </a:r>
                    </a:p>
                  </a:txBody>
                  <a:tcPr marL="36000" marR="36000" marT="18000" marB="18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rgbClr val="FEFCFC"/>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latin typeface="Arial" panose="020B0604020202020204" pitchFamily="34" charset="0"/>
                          <a:cs typeface="Arial" panose="020B0604020202020204" pitchFamily="34" charset="0"/>
                        </a:rPr>
                        <a:t>III</a:t>
                      </a:r>
                    </a:p>
                  </a:txBody>
                  <a:tcPr marL="36000" marR="36000" marT="18000" marB="18000" anchor="ctr">
                    <a:lnL w="6350" cap="flat" cmpd="sng" algn="ctr">
                      <a:noFill/>
                      <a:prstDash val="solid"/>
                      <a:round/>
                      <a:headEnd type="none" w="med" len="med"/>
                      <a:tailEnd type="none" w="med" len="med"/>
                    </a:lnL>
                    <a:lnB w="6350" cap="flat" cmpd="sng" algn="ctr">
                      <a:noFill/>
                      <a:prstDash val="solid"/>
                      <a:round/>
                      <a:headEnd type="none" w="med" len="med"/>
                      <a:tailEnd type="none" w="med" len="med"/>
                    </a:lnB>
                    <a:solidFill>
                      <a:srgbClr val="7DCBEC"/>
                    </a:solidFill>
                  </a:tcPr>
                </a:tc>
                <a:tc rowSpan="2">
                  <a:txBody>
                    <a:bodyPr/>
                    <a:lstStyle/>
                    <a:p>
                      <a:pPr algn="ctr">
                        <a:lnSpc>
                          <a:spcPct val="100000"/>
                        </a:lnSpc>
                      </a:pPr>
                      <a:r>
                        <a:rPr lang="en-GB" sz="1400" dirty="0">
                          <a:solidFill>
                            <a:schemeClr val="tx1"/>
                          </a:solidFill>
                          <a:latin typeface="Arial" panose="020B0604020202020204" pitchFamily="34" charset="0"/>
                          <a:cs typeface="Arial" panose="020B0604020202020204" pitchFamily="34" charset="0"/>
                        </a:rPr>
                        <a:t>1</a:t>
                      </a:r>
                    </a:p>
                  </a:txBody>
                  <a:tcPr marL="36000" marR="36000" marT="18000" marB="18000" anchor="ctr">
                    <a:lnR w="6350" cap="flat" cmpd="sng" algn="ctr">
                      <a:solidFill>
                        <a:schemeClr val="tx2"/>
                      </a:solidFill>
                      <a:prstDash val="solid"/>
                      <a:round/>
                      <a:headEnd type="none" w="med" len="med"/>
                      <a:tailEnd type="none" w="med" len="med"/>
                    </a:lnR>
                    <a:lnB w="6350" cap="flat" cmpd="sng" algn="ctr">
                      <a:no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866784347"/>
                  </a:ext>
                </a:extLst>
              </a:tr>
              <a:tr h="182688">
                <a:tc>
                  <a:txBody>
                    <a:bodyPr/>
                    <a:lstStyle/>
                    <a:p>
                      <a:pPr marL="285750" marR="0" lvl="0" indent="-285750" algn="l" defTabSz="914400" rtl="0" eaLnBrk="1" fontAlgn="auto" latinLnBrk="0" hangingPunct="1">
                        <a:lnSpc>
                          <a:spcPct val="100000"/>
                        </a:lnSpc>
                        <a:spcBef>
                          <a:spcPts val="600"/>
                        </a:spcBef>
                        <a:spcAft>
                          <a:spcPts val="0"/>
                        </a:spcAft>
                        <a:buClr>
                          <a:srgbClr val="000000"/>
                        </a:buClr>
                        <a:buSzTx/>
                        <a:buFont typeface="Arial" panose="020B0604020202020204" pitchFamily="34" charset="0"/>
                        <a:buChar char="•"/>
                        <a:tabLst/>
                        <a:defRPr/>
                      </a:pPr>
                      <a:r>
                        <a:rPr lang="en-GB" sz="1400" b="0" kern="1200" dirty="0">
                          <a:solidFill>
                            <a:schemeClr val="dk1"/>
                          </a:solidFill>
                          <a:effectLst/>
                          <a:latin typeface="+mn-lt"/>
                          <a:ea typeface="Times New Roman" panose="02020603050405020304" pitchFamily="18" charset="0"/>
                          <a:cs typeface="Times New Roman" panose="02020603050405020304" pitchFamily="18" charset="0"/>
                        </a:rPr>
                        <a:t>Seek and treat associated and alternate causes of fatigue</a:t>
                      </a:r>
                    </a:p>
                  </a:txBody>
                  <a:tcPr marL="36000" marR="36000" marT="18000" marB="18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rgbClr val="FEFCFC"/>
                    </a:solid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dirty="0">
                        <a:solidFill>
                          <a:schemeClr val="tx1"/>
                        </a:solidFill>
                        <a:latin typeface="Arial" panose="020B0604020202020204" pitchFamily="34" charset="0"/>
                        <a:cs typeface="Arial" panose="020B0604020202020204" pitchFamily="34" charset="0"/>
                      </a:endParaRPr>
                    </a:p>
                  </a:txBody>
                  <a:tcPr marL="36000" marR="36000" marT="18000" marB="18000" anchor="ctr">
                    <a:lnL w="6350" cap="flat" cmpd="sng" algn="ctr">
                      <a:noFill/>
                      <a:prstDash val="solid"/>
                      <a:round/>
                      <a:headEnd type="none" w="med" len="med"/>
                      <a:tailEnd type="none" w="med" len="med"/>
                    </a:lnL>
                    <a:lnT w="12700" cmpd="sng">
                      <a:noFill/>
                    </a:lnT>
                    <a:lnB w="6350" cap="flat" cmpd="sng" algn="ctr">
                      <a:noFill/>
                      <a:prstDash val="solid"/>
                      <a:round/>
                      <a:headEnd type="none" w="med" len="med"/>
                      <a:tailEnd type="none" w="med" len="med"/>
                    </a:lnB>
                    <a:solidFill>
                      <a:srgbClr val="7DCBEC"/>
                    </a:solidFill>
                  </a:tcPr>
                </a:tc>
                <a:tc vMerge="1">
                  <a:txBody>
                    <a:bodyPr/>
                    <a:lstStyle/>
                    <a:p>
                      <a:pPr algn="ctr">
                        <a:lnSpc>
                          <a:spcPct val="100000"/>
                        </a:lnSpc>
                      </a:pPr>
                      <a:endParaRPr lang="en-GB" sz="1400" dirty="0">
                        <a:solidFill>
                          <a:schemeClr val="tx1"/>
                        </a:solidFill>
                        <a:latin typeface="Arial" panose="020B0604020202020204" pitchFamily="34" charset="0"/>
                        <a:cs typeface="Arial" panose="020B0604020202020204" pitchFamily="34" charset="0"/>
                      </a:endParaRPr>
                    </a:p>
                  </a:txBody>
                  <a:tcPr marL="36000" marR="36000" marT="18000" marB="18000" anchor="ctr">
                    <a:lnR w="6350" cap="flat" cmpd="sng" algn="ctr">
                      <a:solidFill>
                        <a:schemeClr val="tx2"/>
                      </a:solidFill>
                      <a:prstDash val="solid"/>
                      <a:round/>
                      <a:headEnd type="none" w="med" len="med"/>
                      <a:tailEnd type="none" w="med" len="med"/>
                    </a:lnR>
                    <a:lnT w="12700" cmpd="sng">
                      <a:noFill/>
                    </a:lnT>
                    <a:lnB w="6350" cap="flat" cmpd="sng" algn="ctr">
                      <a:no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818985730"/>
                  </a:ext>
                </a:extLst>
              </a:tr>
              <a:tr h="196378">
                <a:tc>
                  <a:txBody>
                    <a:bodyPr/>
                    <a:lstStyle/>
                    <a:p>
                      <a:pPr marL="285750" marR="0" lvl="0" indent="-285750" algn="l" defTabSz="914400" rtl="0" eaLnBrk="1" fontAlgn="auto" latinLnBrk="0" hangingPunct="1">
                        <a:lnSpc>
                          <a:spcPct val="100000"/>
                        </a:lnSpc>
                        <a:spcBef>
                          <a:spcPts val="600"/>
                        </a:spcBef>
                        <a:spcAft>
                          <a:spcPts val="0"/>
                        </a:spcAft>
                        <a:buClr>
                          <a:srgbClr val="000000"/>
                        </a:buClr>
                        <a:buSzTx/>
                        <a:buFont typeface="Arial" panose="020B0604020202020204" pitchFamily="34" charset="0"/>
                        <a:buChar char="•"/>
                        <a:tabLst/>
                        <a:defRPr/>
                      </a:pPr>
                      <a:r>
                        <a:rPr lang="en-GB" sz="1400" b="0" kern="1200" dirty="0">
                          <a:solidFill>
                            <a:schemeClr val="dk1"/>
                          </a:solidFill>
                          <a:effectLst/>
                          <a:latin typeface="+mn-lt"/>
                          <a:ea typeface="Times New Roman" panose="02020603050405020304" pitchFamily="18" charset="0"/>
                          <a:cs typeface="Times New Roman" panose="02020603050405020304" pitchFamily="18" charset="0"/>
                        </a:rPr>
                        <a:t>Advise patients with fatigue on developing coping strategies</a:t>
                      </a:r>
                    </a:p>
                  </a:txBody>
                  <a:tcPr marL="36000" marR="36000" marT="18000" marB="18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latin typeface="Arial" panose="020B0604020202020204" pitchFamily="34" charset="0"/>
                          <a:cs typeface="Arial" panose="020B0604020202020204" pitchFamily="34" charset="0"/>
                        </a:rPr>
                        <a:t>III</a:t>
                      </a:r>
                    </a:p>
                  </a:txBody>
                  <a:tcPr marL="36000" marR="36000" marT="18000" marB="18000" anchor="ctr">
                    <a:lnL w="6350" cap="flat" cmpd="sng" algn="ctr">
                      <a:noFill/>
                      <a:prstDash val="solid"/>
                      <a:round/>
                      <a:headEnd type="none" w="med" len="med"/>
                      <a:tailEnd type="none" w="med" len="med"/>
                    </a:lnL>
                    <a:lnT w="6350" cap="flat" cmpd="sng" algn="ctr">
                      <a:noFill/>
                      <a:prstDash val="solid"/>
                      <a:round/>
                      <a:headEnd type="none" w="med" len="med"/>
                      <a:tailEnd type="none" w="med" len="med"/>
                    </a:lnT>
                    <a:solidFill>
                      <a:srgbClr val="7DCBEC"/>
                    </a:solidFill>
                  </a:tcPr>
                </a:tc>
                <a:tc>
                  <a:txBody>
                    <a:bodyPr/>
                    <a:lstStyle/>
                    <a:p>
                      <a:pPr algn="ctr">
                        <a:lnSpc>
                          <a:spcPct val="100000"/>
                        </a:lnSpc>
                      </a:pPr>
                      <a:r>
                        <a:rPr lang="en-GB" sz="1400" dirty="0">
                          <a:solidFill>
                            <a:schemeClr val="tx1"/>
                          </a:solidFill>
                          <a:latin typeface="Arial" panose="020B0604020202020204" pitchFamily="34" charset="0"/>
                          <a:cs typeface="Arial" panose="020B0604020202020204" pitchFamily="34" charset="0"/>
                        </a:rPr>
                        <a:t>2</a:t>
                      </a:r>
                    </a:p>
                  </a:txBody>
                  <a:tcPr marL="36000" marR="36000" marT="18000" marB="18000" anchor="ctr">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226509800"/>
                  </a:ext>
                </a:extLst>
              </a:tr>
              <a:tr h="276906">
                <a:tc>
                  <a:txBody>
                    <a:bodyPr/>
                    <a:lstStyle/>
                    <a:p>
                      <a:pPr marL="0" indent="0">
                        <a:lnSpc>
                          <a:spcPct val="100000"/>
                        </a:lnSpc>
                        <a:spcBef>
                          <a:spcPts val="0"/>
                        </a:spcBef>
                        <a:spcAft>
                          <a:spcPts val="0"/>
                        </a:spcAft>
                        <a:buFont typeface="Arial" panose="020B0604020202020204" pitchFamily="34" charset="0"/>
                        <a:buNone/>
                      </a:pPr>
                      <a:r>
                        <a:rPr lang="en-GB" sz="1400" b="1" dirty="0">
                          <a:solidFill>
                            <a:schemeClr val="tx2"/>
                          </a:solidFill>
                          <a:effectLst/>
                          <a:latin typeface="+mj-lt"/>
                          <a:ea typeface="Times New Roman" panose="02020603050405020304" pitchFamily="18" charset="0"/>
                          <a:cs typeface="Times New Roman" panose="02020603050405020304" pitchFamily="18" charset="0"/>
                        </a:rPr>
                        <a:t>Sicca complex: </a:t>
                      </a:r>
                      <a:r>
                        <a:rPr lang="en-GB" sz="1400" b="0" dirty="0">
                          <a:effectLst/>
                          <a:latin typeface="+mj-lt"/>
                          <a:ea typeface="Times New Roman" panose="02020603050405020304" pitchFamily="18" charset="0"/>
                          <a:cs typeface="Times New Roman" panose="02020603050405020304" pitchFamily="18" charset="0"/>
                        </a:rPr>
                        <a:t>where appropriate consider expert referral</a:t>
                      </a:r>
                    </a:p>
                  </a:txBody>
                  <a:tcPr marL="36000" marR="36000" marT="18000" marB="18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lnSpc>
                          <a:spcPct val="100000"/>
                        </a:lnSpc>
                        <a:spcBef>
                          <a:spcPts val="0"/>
                        </a:spcBef>
                        <a:spcAft>
                          <a:spcPts val="0"/>
                        </a:spcAft>
                      </a:pPr>
                      <a:r>
                        <a:rPr lang="en-GB" sz="1400" dirty="0">
                          <a:solidFill>
                            <a:schemeClr val="tx1"/>
                          </a:solidFill>
                          <a:latin typeface="+mj-lt"/>
                          <a:cs typeface="Arial" panose="020B0604020202020204" pitchFamily="34" charset="0"/>
                        </a:rPr>
                        <a:t>III</a:t>
                      </a:r>
                    </a:p>
                  </a:txBody>
                  <a:tcPr marL="36000" marR="36000" marT="18000" marB="18000" anchor="ctr">
                    <a:lnL w="6350" cap="flat" cmpd="sng" algn="ctr">
                      <a:noFill/>
                      <a:prstDash val="solid"/>
                      <a:round/>
                      <a:headEnd type="none" w="med" len="med"/>
                      <a:tailEnd type="none" w="med" len="med"/>
                    </a:lnL>
                    <a:solidFill>
                      <a:srgbClr val="7DCBEC"/>
                    </a:solidFill>
                  </a:tcPr>
                </a:tc>
                <a:tc>
                  <a:txBody>
                    <a:bodyPr/>
                    <a:lstStyle/>
                    <a:p>
                      <a:pPr algn="ctr">
                        <a:lnSpc>
                          <a:spcPct val="100000"/>
                        </a:lnSpc>
                        <a:spcBef>
                          <a:spcPts val="0"/>
                        </a:spcBef>
                        <a:spcAft>
                          <a:spcPts val="0"/>
                        </a:spcAft>
                      </a:pPr>
                      <a:r>
                        <a:rPr lang="en-GB" sz="1400" dirty="0">
                          <a:solidFill>
                            <a:schemeClr val="tx1"/>
                          </a:solidFill>
                          <a:latin typeface="+mj-lt"/>
                          <a:cs typeface="Arial" panose="020B0604020202020204" pitchFamily="34" charset="0"/>
                        </a:rPr>
                        <a:t>1</a:t>
                      </a:r>
                    </a:p>
                  </a:txBody>
                  <a:tcPr marL="36000" marR="36000" marT="18000" marB="18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976227756"/>
                  </a:ext>
                </a:extLst>
              </a:tr>
              <a:tr h="364406">
                <a:tc>
                  <a:txBody>
                    <a:bodyPr/>
                    <a:lstStyle/>
                    <a:p>
                      <a:pPr marL="0" indent="0">
                        <a:lnSpc>
                          <a:spcPct val="100000"/>
                        </a:lnSpc>
                        <a:spcBef>
                          <a:spcPts val="0"/>
                        </a:spcBef>
                        <a:spcAft>
                          <a:spcPts val="0"/>
                        </a:spcAft>
                        <a:buFont typeface="Arial" panose="020B0604020202020204" pitchFamily="34" charset="0"/>
                        <a:buNone/>
                      </a:pPr>
                      <a:r>
                        <a:rPr lang="en-GB" sz="1400" b="1" dirty="0">
                          <a:solidFill>
                            <a:schemeClr val="tx2"/>
                          </a:solidFill>
                          <a:effectLst/>
                          <a:latin typeface="+mj-lt"/>
                          <a:ea typeface="Times New Roman" panose="02020603050405020304" pitchFamily="18" charset="0"/>
                          <a:cs typeface="Times New Roman" panose="02020603050405020304" pitchFamily="18" charset="0"/>
                        </a:rPr>
                        <a:t>Miscellaneous: </a:t>
                      </a:r>
                      <a:r>
                        <a:rPr lang="en-GB" sz="1400" b="0" dirty="0">
                          <a:effectLst/>
                          <a:latin typeface="+mj-lt"/>
                          <a:ea typeface="Times New Roman" panose="02020603050405020304" pitchFamily="18" charset="0"/>
                          <a:cs typeface="Times New Roman" panose="02020603050405020304" pitchFamily="18" charset="0"/>
                        </a:rPr>
                        <a:t>Refer patients with symptoms resistant to medical therapy for specialist management, regardless of disease severity</a:t>
                      </a:r>
                    </a:p>
                  </a:txBody>
                  <a:tcPr marL="36000" marR="36000" marT="18000" marB="18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lnSpc>
                          <a:spcPct val="100000"/>
                        </a:lnSpc>
                        <a:spcBef>
                          <a:spcPts val="0"/>
                        </a:spcBef>
                        <a:spcAft>
                          <a:spcPts val="0"/>
                        </a:spcAft>
                      </a:pPr>
                      <a:r>
                        <a:rPr lang="en-GB" sz="1400" dirty="0">
                          <a:solidFill>
                            <a:schemeClr val="tx1"/>
                          </a:solidFill>
                          <a:latin typeface="+mj-lt"/>
                          <a:cs typeface="Arial" panose="020B0604020202020204" pitchFamily="34" charset="0"/>
                        </a:rPr>
                        <a:t>III</a:t>
                      </a:r>
                    </a:p>
                  </a:txBody>
                  <a:tcPr marL="36000" marR="36000" marT="18000" marB="18000"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lnSpc>
                          <a:spcPct val="100000"/>
                        </a:lnSpc>
                        <a:spcBef>
                          <a:spcPts val="0"/>
                        </a:spcBef>
                        <a:spcAft>
                          <a:spcPts val="0"/>
                        </a:spcAft>
                      </a:pPr>
                      <a:r>
                        <a:rPr lang="en-GB" sz="1400" dirty="0">
                          <a:solidFill>
                            <a:schemeClr val="tx1"/>
                          </a:solidFill>
                          <a:latin typeface="+mj-lt"/>
                          <a:cs typeface="Arial" panose="020B0604020202020204" pitchFamily="34" charset="0"/>
                        </a:rPr>
                        <a:t>1</a:t>
                      </a:r>
                    </a:p>
                  </a:txBody>
                  <a:tcPr marL="36000" marR="36000" marT="18000" marB="18000"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108126312"/>
                  </a:ext>
                </a:extLst>
              </a:tr>
            </a:tbl>
          </a:graphicData>
        </a:graphic>
      </p:graphicFrame>
      <p:grpSp>
        <p:nvGrpSpPr>
          <p:cNvPr id="8" name="Group 7">
            <a:extLst>
              <a:ext uri="{FF2B5EF4-FFF2-40B4-BE49-F238E27FC236}">
                <a16:creationId xmlns:a16="http://schemas.microsoft.com/office/drawing/2014/main" id="{2AF2AED0-886D-4CAC-8CE3-FF6DDCC7C7C1}"/>
              </a:ext>
            </a:extLst>
          </p:cNvPr>
          <p:cNvGrpSpPr/>
          <p:nvPr/>
        </p:nvGrpSpPr>
        <p:grpSpPr>
          <a:xfrm>
            <a:off x="7812951" y="1797279"/>
            <a:ext cx="3693418" cy="276999"/>
            <a:chOff x="4262958" y="3212976"/>
            <a:chExt cx="3693418" cy="276999"/>
          </a:xfrm>
        </p:grpSpPr>
        <p:sp>
          <p:nvSpPr>
            <p:cNvPr id="9" name="Rectangle 8">
              <a:extLst>
                <a:ext uri="{FF2B5EF4-FFF2-40B4-BE49-F238E27FC236}">
                  <a16:creationId xmlns:a16="http://schemas.microsoft.com/office/drawing/2014/main" id="{D91F7AF2-D588-4DD4-9C82-07AE4FDAFF5E}"/>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0" name="Rectangle 9">
              <a:extLst>
                <a:ext uri="{FF2B5EF4-FFF2-40B4-BE49-F238E27FC236}">
                  <a16:creationId xmlns:a16="http://schemas.microsoft.com/office/drawing/2014/main" id="{1046148A-AE0B-41D8-95EA-13E4E056988D}"/>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TextBox 10">
              <a:extLst>
                <a:ext uri="{FF2B5EF4-FFF2-40B4-BE49-F238E27FC236}">
                  <a16:creationId xmlns:a16="http://schemas.microsoft.com/office/drawing/2014/main" id="{FD1A964B-A092-4095-9478-E7CFAD5A7C18}"/>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2" name="TextBox 11">
              <a:extLst>
                <a:ext uri="{FF2B5EF4-FFF2-40B4-BE49-F238E27FC236}">
                  <a16:creationId xmlns:a16="http://schemas.microsoft.com/office/drawing/2014/main" id="{F2FD79E9-B4DD-4D3D-A07E-94DBEC2FCB7B}"/>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5" name="Picture 14">
            <a:hlinkClick r:id="rId3" action="ppaction://hlinksldjump"/>
            <a:extLst>
              <a:ext uri="{FF2B5EF4-FFF2-40B4-BE49-F238E27FC236}">
                <a16:creationId xmlns:a16="http://schemas.microsoft.com/office/drawing/2014/main" id="{6A73F1A4-D1BD-40B4-8EFD-23F2B9D00F2D}"/>
              </a:ext>
            </a:extLst>
          </p:cNvPr>
          <p:cNvPicPr>
            <a:picLocks noChangeAspect="1"/>
          </p:cNvPicPr>
          <p:nvPr/>
        </p:nvPicPr>
        <p:blipFill rotWithShape="1">
          <a:blip r:embed="rId4" cstate="screen">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880" y="442233"/>
            <a:ext cx="381237" cy="377560"/>
          </a:xfrm>
          <a:prstGeom prst="rect">
            <a:avLst/>
          </a:prstGeom>
        </p:spPr>
      </p:pic>
    </p:spTree>
    <p:extLst>
      <p:ext uri="{BB962C8B-B14F-4D97-AF65-F5344CB8AC3E}">
        <p14:creationId xmlns:p14="http://schemas.microsoft.com/office/powerpoint/2010/main" val="37812114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9D073-A9B7-41F6-89B6-5C1B43F590F1}"/>
              </a:ext>
            </a:extLst>
          </p:cNvPr>
          <p:cNvSpPr>
            <a:spLocks noGrp="1"/>
          </p:cNvSpPr>
          <p:nvPr>
            <p:ph type="title"/>
          </p:nvPr>
        </p:nvSpPr>
        <p:spPr/>
        <p:txBody>
          <a:bodyPr/>
          <a:lstStyle/>
          <a:p>
            <a:r>
              <a:rPr lang="en-GB" dirty="0"/>
              <a:t>Management of complications of liver disease</a:t>
            </a:r>
          </a:p>
        </p:txBody>
      </p:sp>
      <p:sp>
        <p:nvSpPr>
          <p:cNvPr id="3" name="Text Placeholder 2">
            <a:extLst>
              <a:ext uri="{FF2B5EF4-FFF2-40B4-BE49-F238E27FC236}">
                <a16:creationId xmlns:a16="http://schemas.microsoft.com/office/drawing/2014/main" id="{CFE983CE-E1ED-4A08-BA4C-914ACD7081BF}"/>
              </a:ext>
            </a:extLst>
          </p:cNvPr>
          <p:cNvSpPr>
            <a:spLocks noGrp="1"/>
          </p:cNvSpPr>
          <p:nvPr>
            <p:ph type="body" sz="quarter" idx="10"/>
          </p:nvPr>
        </p:nvSpPr>
        <p:spPr/>
        <p:txBody>
          <a:bodyPr/>
          <a:lstStyle/>
          <a:p>
            <a:r>
              <a:rPr lang="en-GB" dirty="0"/>
              <a:t>*Statements 34–37</a:t>
            </a:r>
            <a:br>
              <a:rPr lang="en-GB" dirty="0"/>
            </a:br>
            <a:r>
              <a:rPr lang="en-GB" dirty="0"/>
              <a:t>EASL CPG PBC. J </a:t>
            </a:r>
            <a:r>
              <a:rPr lang="en-GB" dirty="0" err="1"/>
              <a:t>Hepatol</a:t>
            </a:r>
            <a:r>
              <a:rPr lang="en-GB" dirty="0"/>
              <a:t> 2017;67:145–72</a:t>
            </a:r>
          </a:p>
        </p:txBody>
      </p:sp>
      <p:sp>
        <p:nvSpPr>
          <p:cNvPr id="4" name="Content Placeholder 3">
            <a:extLst>
              <a:ext uri="{FF2B5EF4-FFF2-40B4-BE49-F238E27FC236}">
                <a16:creationId xmlns:a16="http://schemas.microsoft.com/office/drawing/2014/main" id="{7EAE5338-9436-4B0B-A255-8835E678D294}"/>
              </a:ext>
            </a:extLst>
          </p:cNvPr>
          <p:cNvSpPr>
            <a:spLocks noGrp="1"/>
          </p:cNvSpPr>
          <p:nvPr>
            <p:ph sz="half" idx="1"/>
          </p:nvPr>
        </p:nvSpPr>
        <p:spPr/>
        <p:txBody>
          <a:bodyPr/>
          <a:lstStyle/>
          <a:p>
            <a:r>
              <a:rPr lang="en-GB" b="1" dirty="0">
                <a:solidFill>
                  <a:schemeClr val="tx2"/>
                </a:solidFill>
              </a:rPr>
              <a:t>Osteoporosis</a:t>
            </a:r>
            <a:r>
              <a:rPr lang="en-GB" dirty="0">
                <a:solidFill>
                  <a:schemeClr val="tx2"/>
                </a:solidFill>
              </a:rPr>
              <a:t> </a:t>
            </a:r>
            <a:r>
              <a:rPr lang="en-GB" dirty="0"/>
              <a:t>is a common complication in PBC</a:t>
            </a:r>
          </a:p>
          <a:p>
            <a:endParaRPr lang="en-GB" dirty="0"/>
          </a:p>
        </p:txBody>
      </p:sp>
      <p:graphicFrame>
        <p:nvGraphicFramePr>
          <p:cNvPr id="7" name="Table 6">
            <a:extLst>
              <a:ext uri="{FF2B5EF4-FFF2-40B4-BE49-F238E27FC236}">
                <a16:creationId xmlns:a16="http://schemas.microsoft.com/office/drawing/2014/main" id="{5AFB1305-E890-45A5-9E3F-811C7DA8CF85}"/>
              </a:ext>
            </a:extLst>
          </p:cNvPr>
          <p:cNvGraphicFramePr>
            <a:graphicFrameLocks noGrp="1"/>
          </p:cNvGraphicFramePr>
          <p:nvPr>
            <p:extLst>
              <p:ext uri="{D42A27DB-BD31-4B8C-83A1-F6EECF244321}">
                <p14:modId xmlns:p14="http://schemas.microsoft.com/office/powerpoint/2010/main" val="1316301843"/>
              </p:ext>
            </p:extLst>
          </p:nvPr>
        </p:nvGraphicFramePr>
        <p:xfrm>
          <a:off x="604839" y="1826584"/>
          <a:ext cx="10982324" cy="2166053"/>
        </p:xfrm>
        <a:graphic>
          <a:graphicData uri="http://schemas.openxmlformats.org/drawingml/2006/table">
            <a:tbl>
              <a:tblPr firstRow="1" bandRow="1">
                <a:tableStyleId>{5C22544A-7EE6-4342-B048-85BDC9FD1C3A}</a:tableStyleId>
              </a:tblPr>
              <a:tblGrid>
                <a:gridCol w="8372664">
                  <a:extLst>
                    <a:ext uri="{9D8B030D-6E8A-4147-A177-3AD203B41FA5}">
                      <a16:colId xmlns:a16="http://schemas.microsoft.com/office/drawing/2014/main" val="20001"/>
                    </a:ext>
                  </a:extLst>
                </a:gridCol>
                <a:gridCol w="1304830">
                  <a:extLst>
                    <a:ext uri="{9D8B030D-6E8A-4147-A177-3AD203B41FA5}">
                      <a16:colId xmlns:a16="http://schemas.microsoft.com/office/drawing/2014/main" val="20002"/>
                    </a:ext>
                  </a:extLst>
                </a:gridCol>
                <a:gridCol w="1304830">
                  <a:extLst>
                    <a:ext uri="{9D8B030D-6E8A-4147-A177-3AD203B41FA5}">
                      <a16:colId xmlns:a16="http://schemas.microsoft.com/office/drawing/2014/main" val="20003"/>
                    </a:ext>
                  </a:extLst>
                </a:gridCol>
              </a:tblGrid>
              <a:tr h="214761">
                <a:tc gridSpan="3">
                  <a:txBody>
                    <a:bodyPr/>
                    <a:lstStyle/>
                    <a:p>
                      <a:r>
                        <a:rPr lang="en-GB" sz="14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GB" sz="1400" b="0" dirty="0">
                          <a:effectLst/>
                          <a:latin typeface="+mn-lt"/>
                          <a:ea typeface="Times New Roman" panose="02020603050405020304" pitchFamily="18" charset="0"/>
                          <a:cs typeface="Times New Roman" panose="02020603050405020304" pitchFamily="18" charset="0"/>
                        </a:rPr>
                        <a:t>Consider the </a:t>
                      </a:r>
                      <a:r>
                        <a:rPr lang="en-GB" sz="1400" b="1" dirty="0">
                          <a:solidFill>
                            <a:schemeClr val="tx2"/>
                          </a:solidFill>
                          <a:effectLst/>
                          <a:latin typeface="+mn-lt"/>
                          <a:ea typeface="Times New Roman" panose="02020603050405020304" pitchFamily="18" charset="0"/>
                          <a:cs typeface="Times New Roman" panose="02020603050405020304" pitchFamily="18" charset="0"/>
                        </a:rPr>
                        <a:t>risk of osteoporosis </a:t>
                      </a:r>
                      <a:r>
                        <a:rPr lang="en-GB" sz="1400" b="0" dirty="0">
                          <a:effectLst/>
                          <a:latin typeface="+mn-lt"/>
                          <a:ea typeface="Times New Roman" panose="02020603050405020304" pitchFamily="18" charset="0"/>
                          <a:cs typeface="Times New Roman" panose="02020603050405020304" pitchFamily="18" charset="0"/>
                        </a:rPr>
                        <a:t>in all patients with PBC</a:t>
                      </a:r>
                    </a:p>
                  </a:txBody>
                  <a:tcPr marL="36000" marR="36000" marT="36000" marB="36000" anchor="ct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marL="36000" marR="36000"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214761">
                <a:tc>
                  <a:txBody>
                    <a:bodyPr/>
                    <a:lstStyle/>
                    <a:p>
                      <a:r>
                        <a:rPr lang="en-GB" sz="1400" b="0" dirty="0">
                          <a:effectLst/>
                          <a:latin typeface="+mn-lt"/>
                          <a:ea typeface="Times New Roman" panose="02020603050405020304" pitchFamily="18" charset="0"/>
                          <a:cs typeface="Times New Roman" panose="02020603050405020304" pitchFamily="18" charset="0"/>
                        </a:rPr>
                        <a:t>To assess risk, consider use of </a:t>
                      </a:r>
                      <a:r>
                        <a:rPr lang="en-GB" sz="1400" b="1" dirty="0">
                          <a:solidFill>
                            <a:schemeClr val="tx2"/>
                          </a:solidFill>
                          <a:effectLst/>
                          <a:latin typeface="+mn-lt"/>
                          <a:ea typeface="Times New Roman" panose="02020603050405020304" pitchFamily="18" charset="0"/>
                          <a:cs typeface="Times New Roman" panose="02020603050405020304" pitchFamily="18" charset="0"/>
                        </a:rPr>
                        <a:t>DEXA</a:t>
                      </a:r>
                      <a:r>
                        <a:rPr lang="en-GB" sz="1400" b="0" dirty="0">
                          <a:effectLst/>
                          <a:latin typeface="+mn-lt"/>
                          <a:ea typeface="Times New Roman" panose="02020603050405020304" pitchFamily="18" charset="0"/>
                          <a:cs typeface="Times New Roman" panose="02020603050405020304" pitchFamily="18" charset="0"/>
                        </a:rPr>
                        <a:t> to assess </a:t>
                      </a:r>
                      <a:r>
                        <a:rPr lang="en-GB" sz="1400" b="1" dirty="0">
                          <a:solidFill>
                            <a:schemeClr val="tx2"/>
                          </a:solidFill>
                          <a:effectLst/>
                          <a:latin typeface="+mn-lt"/>
                          <a:ea typeface="Times New Roman" panose="02020603050405020304" pitchFamily="18" charset="0"/>
                          <a:cs typeface="Times New Roman" panose="02020603050405020304" pitchFamily="18" charset="0"/>
                        </a:rPr>
                        <a:t>bone mineral density </a:t>
                      </a:r>
                      <a:r>
                        <a:rPr lang="en-GB" sz="1400" b="0" dirty="0">
                          <a:effectLst/>
                          <a:latin typeface="+mn-lt"/>
                          <a:ea typeface="Times New Roman" panose="02020603050405020304" pitchFamily="18" charset="0"/>
                          <a:cs typeface="Times New Roman" panose="02020603050405020304" pitchFamily="18" charset="0"/>
                        </a:rPr>
                        <a:t>at presentation and at follow-up where Indicated</a:t>
                      </a:r>
                    </a:p>
                  </a:txBody>
                  <a:tcPr marL="36000" marR="36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marL="36000" marR="36000" marT="36000" marB="36000" anchor="ctr">
                    <a:lnL w="6350" cap="flat" cmpd="sng" algn="ctr">
                      <a:noFill/>
                      <a:prstDash val="solid"/>
                      <a:round/>
                      <a:headEnd type="none" w="med" len="med"/>
                      <a:tailEnd type="none" w="med" len="med"/>
                    </a:lnL>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marL="36000" marR="36000" marT="36000" marB="36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214761">
                <a:tc>
                  <a:txBody>
                    <a:bodyPr/>
                    <a:lstStyle/>
                    <a:p>
                      <a:pPr marL="0" indent="0">
                        <a:buFont typeface="Arial" panose="020B0604020202020204" pitchFamily="34" charset="0"/>
                        <a:buNone/>
                      </a:pPr>
                      <a:r>
                        <a:rPr lang="en-GB" sz="1400" b="0" dirty="0">
                          <a:effectLst/>
                          <a:latin typeface="+mn-lt"/>
                          <a:ea typeface="Times New Roman" panose="02020603050405020304" pitchFamily="18" charset="0"/>
                          <a:cs typeface="Times New Roman" panose="02020603050405020304" pitchFamily="18" charset="0"/>
                        </a:rPr>
                        <a:t>Supplement patients with PBC with </a:t>
                      </a:r>
                      <a:r>
                        <a:rPr lang="en-GB" sz="1400" b="1" dirty="0">
                          <a:solidFill>
                            <a:schemeClr val="tx2"/>
                          </a:solidFill>
                          <a:effectLst/>
                          <a:latin typeface="+mn-lt"/>
                          <a:ea typeface="Times New Roman" panose="02020603050405020304" pitchFamily="18" charset="0"/>
                          <a:cs typeface="Times New Roman" panose="02020603050405020304" pitchFamily="18" charset="0"/>
                        </a:rPr>
                        <a:t>calcium</a:t>
                      </a:r>
                      <a:r>
                        <a:rPr lang="en-GB" sz="1400" b="0" dirty="0">
                          <a:effectLst/>
                          <a:latin typeface="+mn-lt"/>
                          <a:ea typeface="Times New Roman" panose="02020603050405020304" pitchFamily="18" charset="0"/>
                          <a:cs typeface="Times New Roman" panose="02020603050405020304" pitchFamily="18" charset="0"/>
                        </a:rPr>
                        <a:t> and </a:t>
                      </a:r>
                      <a:r>
                        <a:rPr lang="en-GB" sz="1400" b="1" dirty="0">
                          <a:solidFill>
                            <a:schemeClr val="tx2"/>
                          </a:solidFill>
                          <a:effectLst/>
                          <a:latin typeface="+mn-lt"/>
                          <a:ea typeface="Times New Roman" panose="02020603050405020304" pitchFamily="18" charset="0"/>
                          <a:cs typeface="Times New Roman" panose="02020603050405020304" pitchFamily="18" charset="0"/>
                        </a:rPr>
                        <a:t>vitamin D</a:t>
                      </a:r>
                      <a:r>
                        <a:rPr lang="en-GB" sz="1400" b="0" dirty="0">
                          <a:effectLst/>
                          <a:latin typeface="+mn-lt"/>
                          <a:ea typeface="Times New Roman" panose="02020603050405020304" pitchFamily="18" charset="0"/>
                          <a:cs typeface="Times New Roman" panose="02020603050405020304" pitchFamily="18" charset="0"/>
                        </a:rPr>
                        <a:t>, according to local practice</a:t>
                      </a:r>
                    </a:p>
                  </a:txBody>
                  <a:tcPr marL="36000" marR="36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marL="36000" marR="36000" marT="36000" marB="36000" anchor="ctr">
                    <a:lnL w="6350" cap="flat" cmpd="sng" algn="ctr">
                      <a:noFill/>
                      <a:prstDash val="solid"/>
                      <a:round/>
                      <a:headEnd type="none" w="med" len="med"/>
                      <a:tailEnd type="none" w="med" len="med"/>
                    </a:lnL>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2</a:t>
                      </a:r>
                    </a:p>
                  </a:txBody>
                  <a:tcPr marL="36000" marR="36000" marT="36000" marB="36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866820180"/>
                  </a:ext>
                </a:extLst>
              </a:tr>
              <a:tr h="0">
                <a:tc>
                  <a:txBody>
                    <a:bodyPr/>
                    <a:lstStyle/>
                    <a:p>
                      <a:pPr marL="0" indent="0">
                        <a:buFont typeface="Arial" panose="020B0604020202020204" pitchFamily="34" charset="0"/>
                        <a:buNone/>
                      </a:pPr>
                      <a:r>
                        <a:rPr lang="en-GB" sz="1400" b="1" dirty="0">
                          <a:solidFill>
                            <a:schemeClr val="tx2"/>
                          </a:solidFill>
                          <a:effectLst/>
                          <a:latin typeface="+mn-lt"/>
                          <a:ea typeface="Times New Roman" panose="02020603050405020304" pitchFamily="18" charset="0"/>
                          <a:cs typeface="Times New Roman" panose="02020603050405020304" pitchFamily="18" charset="0"/>
                        </a:rPr>
                        <a:t>Bisphosphonates</a:t>
                      </a:r>
                      <a:r>
                        <a:rPr lang="en-GB" sz="1400" b="0" dirty="0">
                          <a:effectLst/>
                          <a:latin typeface="+mn-lt"/>
                          <a:ea typeface="Times New Roman" panose="02020603050405020304" pitchFamily="18" charset="0"/>
                          <a:cs typeface="Times New Roman" panose="02020603050405020304" pitchFamily="18" charset="0"/>
                        </a:rPr>
                        <a:t> are safe and effective treatments for patients with PBC and significantly elevated fracture risk from osteoporosis. Use with</a:t>
                      </a:r>
                      <a:r>
                        <a:rPr lang="en-GB" sz="1400" b="0" baseline="0" dirty="0">
                          <a:effectLst/>
                          <a:latin typeface="+mn-lt"/>
                          <a:ea typeface="Times New Roman" panose="02020603050405020304" pitchFamily="18" charset="0"/>
                          <a:cs typeface="Times New Roman" panose="02020603050405020304" pitchFamily="18" charset="0"/>
                        </a:rPr>
                        <a:t> </a:t>
                      </a:r>
                      <a:r>
                        <a:rPr lang="en-GB" sz="1400" b="0" dirty="0">
                          <a:effectLst/>
                          <a:latin typeface="+mn-lt"/>
                          <a:ea typeface="Times New Roman" panose="02020603050405020304" pitchFamily="18" charset="0"/>
                          <a:cs typeface="Times New Roman" panose="02020603050405020304" pitchFamily="18" charset="0"/>
                        </a:rPr>
                        <a:t>caution in patients with varices. Initiate therapy according</a:t>
                      </a:r>
                      <a:r>
                        <a:rPr lang="en-GB" sz="1400" b="0" baseline="0" dirty="0">
                          <a:effectLst/>
                          <a:latin typeface="+mn-lt"/>
                          <a:ea typeface="Times New Roman" panose="02020603050405020304" pitchFamily="18" charset="0"/>
                          <a:cs typeface="Times New Roman" panose="02020603050405020304" pitchFamily="18" charset="0"/>
                        </a:rPr>
                        <a:t> to </a:t>
                      </a:r>
                      <a:r>
                        <a:rPr lang="en-GB" sz="1400" b="0" dirty="0">
                          <a:effectLst/>
                          <a:latin typeface="+mn-lt"/>
                          <a:ea typeface="Times New Roman" panose="02020603050405020304" pitchFamily="18" charset="0"/>
                          <a:cs typeface="Times New Roman" panose="02020603050405020304" pitchFamily="18" charset="0"/>
                        </a:rPr>
                        <a:t>specific osteoporosis guidelines</a:t>
                      </a:r>
                    </a:p>
                  </a:txBody>
                  <a:tcPr marL="36000" marR="36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marL="36000" marR="36000" marT="36000" marB="36000"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marL="36000" marR="36000" marT="36000" marB="36000"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ACDD3089-7A08-4688-9608-0F408068CD1A}"/>
              </a:ext>
            </a:extLst>
          </p:cNvPr>
          <p:cNvGrpSpPr/>
          <p:nvPr/>
        </p:nvGrpSpPr>
        <p:grpSpPr>
          <a:xfrm>
            <a:off x="7809946" y="1826584"/>
            <a:ext cx="3693418" cy="276999"/>
            <a:chOff x="4262958" y="3212976"/>
            <a:chExt cx="3693418" cy="276999"/>
          </a:xfrm>
        </p:grpSpPr>
        <p:sp>
          <p:nvSpPr>
            <p:cNvPr id="9" name="Rectangle 8">
              <a:extLst>
                <a:ext uri="{FF2B5EF4-FFF2-40B4-BE49-F238E27FC236}">
                  <a16:creationId xmlns:a16="http://schemas.microsoft.com/office/drawing/2014/main" id="{B5355372-5B1F-4DB2-9103-7757CF4F2589}"/>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0" name="Rectangle 9">
              <a:extLst>
                <a:ext uri="{FF2B5EF4-FFF2-40B4-BE49-F238E27FC236}">
                  <a16:creationId xmlns:a16="http://schemas.microsoft.com/office/drawing/2014/main" id="{59FDB8D5-46E7-474D-909E-F6FD6E414EB0}"/>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TextBox 10">
              <a:extLst>
                <a:ext uri="{FF2B5EF4-FFF2-40B4-BE49-F238E27FC236}">
                  <a16:creationId xmlns:a16="http://schemas.microsoft.com/office/drawing/2014/main" id="{D8A4410D-0068-440A-9171-E86909FEE5D7}"/>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2" name="TextBox 11">
              <a:extLst>
                <a:ext uri="{FF2B5EF4-FFF2-40B4-BE49-F238E27FC236}">
                  <a16:creationId xmlns:a16="http://schemas.microsoft.com/office/drawing/2014/main" id="{8E583C2A-92D5-4774-AA59-5EA8DF30A5E4}"/>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603747E9-3BB5-481A-A580-1E6D5B7C98EE}"/>
              </a:ext>
            </a:extLst>
          </p:cNvPr>
          <p:cNvPicPr>
            <a:picLocks noChangeAspect="1"/>
          </p:cNvPicPr>
          <p:nvPr/>
        </p:nvPicPr>
        <p:blipFill rotWithShape="1">
          <a:blip r:embed="rId4" cstate="screen">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880" y="442233"/>
            <a:ext cx="381237" cy="377560"/>
          </a:xfrm>
          <a:prstGeom prst="rect">
            <a:avLst/>
          </a:prstGeom>
        </p:spPr>
      </p:pic>
    </p:spTree>
    <p:extLst>
      <p:ext uri="{BB962C8B-B14F-4D97-AF65-F5344CB8AC3E}">
        <p14:creationId xmlns:p14="http://schemas.microsoft.com/office/powerpoint/2010/main" val="8030177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9D073-A9B7-41F6-89B6-5C1B43F590F1}"/>
              </a:ext>
            </a:extLst>
          </p:cNvPr>
          <p:cNvSpPr>
            <a:spLocks noGrp="1"/>
          </p:cNvSpPr>
          <p:nvPr>
            <p:ph type="title"/>
          </p:nvPr>
        </p:nvSpPr>
        <p:spPr/>
        <p:txBody>
          <a:bodyPr/>
          <a:lstStyle/>
          <a:p>
            <a:r>
              <a:rPr lang="en-GB" dirty="0"/>
              <a:t>Management of complications of liver disease</a:t>
            </a:r>
          </a:p>
        </p:txBody>
      </p:sp>
      <p:sp>
        <p:nvSpPr>
          <p:cNvPr id="3" name="Text Placeholder 2">
            <a:extLst>
              <a:ext uri="{FF2B5EF4-FFF2-40B4-BE49-F238E27FC236}">
                <a16:creationId xmlns:a16="http://schemas.microsoft.com/office/drawing/2014/main" id="{CFE983CE-E1ED-4A08-BA4C-914ACD7081BF}"/>
              </a:ext>
            </a:extLst>
          </p:cNvPr>
          <p:cNvSpPr>
            <a:spLocks noGrp="1"/>
          </p:cNvSpPr>
          <p:nvPr>
            <p:ph type="body" sz="quarter" idx="10"/>
          </p:nvPr>
        </p:nvSpPr>
        <p:spPr/>
        <p:txBody>
          <a:bodyPr/>
          <a:lstStyle/>
          <a:p>
            <a:r>
              <a:rPr lang="en-GB" dirty="0"/>
              <a:t>*Statement 38; </a:t>
            </a:r>
            <a:r>
              <a:rPr lang="en-GB" baseline="30000" dirty="0"/>
              <a:t>†</a:t>
            </a:r>
            <a:r>
              <a:rPr lang="en-GB" dirty="0"/>
              <a:t>Statement 39</a:t>
            </a:r>
          </a:p>
          <a:p>
            <a:r>
              <a:rPr lang="en-GB" dirty="0"/>
              <a:t>EASL CPG PBC. J </a:t>
            </a:r>
            <a:r>
              <a:rPr lang="en-GB" dirty="0" err="1"/>
              <a:t>Hepatol</a:t>
            </a:r>
            <a:r>
              <a:rPr lang="en-GB" dirty="0"/>
              <a:t> 2017;67:145–72</a:t>
            </a:r>
          </a:p>
        </p:txBody>
      </p:sp>
      <p:sp>
        <p:nvSpPr>
          <p:cNvPr id="4" name="Content Placeholder 3"/>
          <p:cNvSpPr>
            <a:spLocks noGrp="1"/>
          </p:cNvSpPr>
          <p:nvPr>
            <p:ph sz="half" idx="1"/>
          </p:nvPr>
        </p:nvSpPr>
        <p:spPr/>
        <p:txBody>
          <a:bodyPr/>
          <a:lstStyle/>
          <a:p>
            <a:r>
              <a:rPr lang="en-GB" dirty="0"/>
              <a:t>Fat soluble vitamin malabsorption can occur in PBC</a:t>
            </a:r>
          </a:p>
          <a:p>
            <a:endParaRPr lang="en-GB" dirty="0"/>
          </a:p>
          <a:p>
            <a:endParaRPr lang="en-GB" dirty="0"/>
          </a:p>
          <a:p>
            <a:endParaRPr lang="en-GB" dirty="0"/>
          </a:p>
          <a:p>
            <a:endParaRPr lang="en-GB" dirty="0"/>
          </a:p>
          <a:p>
            <a:r>
              <a:rPr lang="en-GB" dirty="0"/>
              <a:t>Serum lipids can be elevated in up to 80% of patients with PBC</a:t>
            </a:r>
          </a:p>
          <a:p>
            <a:pPr lvl="1"/>
            <a:r>
              <a:rPr lang="en-GB" dirty="0"/>
              <a:t>Underlying mechanism is different to that of other conditions</a:t>
            </a:r>
          </a:p>
          <a:p>
            <a:pPr lvl="1"/>
            <a:r>
              <a:rPr lang="en-GB" dirty="0"/>
              <a:t>No substantial evidence to support an elevated CV risk</a:t>
            </a:r>
          </a:p>
          <a:p>
            <a:endParaRPr lang="en-GB" dirty="0"/>
          </a:p>
        </p:txBody>
      </p:sp>
      <p:graphicFrame>
        <p:nvGraphicFramePr>
          <p:cNvPr id="7" name="Table 6">
            <a:extLst>
              <a:ext uri="{FF2B5EF4-FFF2-40B4-BE49-F238E27FC236}">
                <a16:creationId xmlns:a16="http://schemas.microsoft.com/office/drawing/2014/main" id="{F16830D4-6834-4986-AC1C-9131061CFBA9}"/>
              </a:ext>
            </a:extLst>
          </p:cNvPr>
          <p:cNvGraphicFramePr>
            <a:graphicFrameLocks noGrp="1"/>
          </p:cNvGraphicFramePr>
          <p:nvPr>
            <p:extLst>
              <p:ext uri="{D42A27DB-BD31-4B8C-83A1-F6EECF244321}">
                <p14:modId xmlns:p14="http://schemas.microsoft.com/office/powerpoint/2010/main" val="2850063396"/>
              </p:ext>
            </p:extLst>
          </p:nvPr>
        </p:nvGraphicFramePr>
        <p:xfrm>
          <a:off x="604839" y="1823496"/>
          <a:ext cx="10982323" cy="784080"/>
        </p:xfrm>
        <a:graphic>
          <a:graphicData uri="http://schemas.openxmlformats.org/drawingml/2006/table">
            <a:tbl>
              <a:tblPr firstRow="1" bandRow="1">
                <a:tableStyleId>{5C22544A-7EE6-4342-B048-85BDC9FD1C3A}</a:tableStyleId>
              </a:tblPr>
              <a:tblGrid>
                <a:gridCol w="8372663">
                  <a:extLst>
                    <a:ext uri="{9D8B030D-6E8A-4147-A177-3AD203B41FA5}">
                      <a16:colId xmlns:a16="http://schemas.microsoft.com/office/drawing/2014/main" val="20001"/>
                    </a:ext>
                  </a:extLst>
                </a:gridCol>
                <a:gridCol w="1304830">
                  <a:extLst>
                    <a:ext uri="{9D8B030D-6E8A-4147-A177-3AD203B41FA5}">
                      <a16:colId xmlns:a16="http://schemas.microsoft.com/office/drawing/2014/main" val="20002"/>
                    </a:ext>
                  </a:extLst>
                </a:gridCol>
                <a:gridCol w="1304830">
                  <a:extLst>
                    <a:ext uri="{9D8B030D-6E8A-4147-A177-3AD203B41FA5}">
                      <a16:colId xmlns:a16="http://schemas.microsoft.com/office/drawing/2014/main" val="20003"/>
                    </a:ext>
                  </a:extLst>
                </a:gridCol>
              </a:tblGrid>
              <a:tr h="162547">
                <a:tc gridSpan="3">
                  <a:txBody>
                    <a:bodyPr/>
                    <a:lstStyle/>
                    <a:p>
                      <a:r>
                        <a:rPr lang="en-GB" sz="1400" dirty="0">
                          <a:solidFill>
                            <a:schemeClr val="bg1"/>
                          </a:solidFill>
                          <a:latin typeface="Arial" panose="020B0604020202020204" pitchFamily="34" charset="0"/>
                          <a:cs typeface="Arial" panose="020B0604020202020204" pitchFamily="34" charset="0"/>
                        </a:rPr>
                        <a:t>Recommendations*</a:t>
                      </a:r>
                    </a:p>
                  </a:txBody>
                  <a:tcPr marL="36000" marR="36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4056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chemeClr val="tx2"/>
                          </a:solidFill>
                        </a:rPr>
                        <a:t>Fat-soluble vitamin malabsorption: </a:t>
                      </a:r>
                      <a:r>
                        <a:rPr lang="en-GB" sz="1400" b="0" dirty="0">
                          <a:effectLst/>
                          <a:latin typeface="+mn-lt"/>
                          <a:ea typeface="Times New Roman" panose="02020603050405020304" pitchFamily="18" charset="0"/>
                          <a:cs typeface="Times New Roman" panose="02020603050405020304" pitchFamily="18" charset="0"/>
                        </a:rPr>
                        <a:t>Can occur in PBC, particularly with prolonged jaundice. Supplementation should be considered on an individual basis</a:t>
                      </a:r>
                    </a:p>
                  </a:txBody>
                  <a:tcPr marL="36000" marR="36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marL="36000" marR="36000"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2</a:t>
                      </a: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1"/>
                  </a:ext>
                </a:extLst>
              </a:tr>
            </a:tbl>
          </a:graphicData>
        </a:graphic>
      </p:graphicFrame>
      <p:grpSp>
        <p:nvGrpSpPr>
          <p:cNvPr id="8" name="Group 7">
            <a:extLst>
              <a:ext uri="{FF2B5EF4-FFF2-40B4-BE49-F238E27FC236}">
                <a16:creationId xmlns:a16="http://schemas.microsoft.com/office/drawing/2014/main" id="{11B3BD5D-11E4-4388-98C5-2F21C326AA6C}"/>
              </a:ext>
            </a:extLst>
          </p:cNvPr>
          <p:cNvGrpSpPr/>
          <p:nvPr/>
        </p:nvGrpSpPr>
        <p:grpSpPr>
          <a:xfrm>
            <a:off x="7782513" y="1813337"/>
            <a:ext cx="3693418" cy="276999"/>
            <a:chOff x="4262958" y="3212976"/>
            <a:chExt cx="3693418" cy="276999"/>
          </a:xfrm>
        </p:grpSpPr>
        <p:sp>
          <p:nvSpPr>
            <p:cNvPr id="9" name="Rectangle 8">
              <a:extLst>
                <a:ext uri="{FF2B5EF4-FFF2-40B4-BE49-F238E27FC236}">
                  <a16:creationId xmlns:a16="http://schemas.microsoft.com/office/drawing/2014/main" id="{7AC7BAE6-C89C-44E9-AD9D-6368A9C611B9}"/>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0" name="Rectangle 9">
              <a:extLst>
                <a:ext uri="{FF2B5EF4-FFF2-40B4-BE49-F238E27FC236}">
                  <a16:creationId xmlns:a16="http://schemas.microsoft.com/office/drawing/2014/main" id="{55E98587-DB9E-4BB6-8D7A-CDC6D5D8E5FD}"/>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TextBox 10">
              <a:extLst>
                <a:ext uri="{FF2B5EF4-FFF2-40B4-BE49-F238E27FC236}">
                  <a16:creationId xmlns:a16="http://schemas.microsoft.com/office/drawing/2014/main" id="{21291DF1-2B23-4549-B7CF-FB0CC68F277A}"/>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2" name="TextBox 11">
              <a:extLst>
                <a:ext uri="{FF2B5EF4-FFF2-40B4-BE49-F238E27FC236}">
                  <a16:creationId xmlns:a16="http://schemas.microsoft.com/office/drawing/2014/main" id="{B4E96226-CCD4-4F06-9D9C-2A4250AB7CF2}"/>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graphicFrame>
        <p:nvGraphicFramePr>
          <p:cNvPr id="14" name="Table 13">
            <a:extLst>
              <a:ext uri="{FF2B5EF4-FFF2-40B4-BE49-F238E27FC236}">
                <a16:creationId xmlns:a16="http://schemas.microsoft.com/office/drawing/2014/main" id="{F16830D4-6834-4986-AC1C-9131061CFBA9}"/>
              </a:ext>
            </a:extLst>
          </p:cNvPr>
          <p:cNvGraphicFramePr>
            <a:graphicFrameLocks noGrp="1"/>
          </p:cNvGraphicFramePr>
          <p:nvPr>
            <p:extLst>
              <p:ext uri="{D42A27DB-BD31-4B8C-83A1-F6EECF244321}">
                <p14:modId xmlns:p14="http://schemas.microsoft.com/office/powerpoint/2010/main" val="633840542"/>
              </p:ext>
            </p:extLst>
          </p:nvPr>
        </p:nvGraphicFramePr>
        <p:xfrm>
          <a:off x="604839" y="4453112"/>
          <a:ext cx="10982327" cy="997440"/>
        </p:xfrm>
        <a:graphic>
          <a:graphicData uri="http://schemas.openxmlformats.org/drawingml/2006/table">
            <a:tbl>
              <a:tblPr firstRow="1" bandRow="1">
                <a:tableStyleId>{5C22544A-7EE6-4342-B048-85BDC9FD1C3A}</a:tableStyleId>
              </a:tblPr>
              <a:tblGrid>
                <a:gridCol w="8372665">
                  <a:extLst>
                    <a:ext uri="{9D8B030D-6E8A-4147-A177-3AD203B41FA5}">
                      <a16:colId xmlns:a16="http://schemas.microsoft.com/office/drawing/2014/main" val="20001"/>
                    </a:ext>
                  </a:extLst>
                </a:gridCol>
                <a:gridCol w="1304831">
                  <a:extLst>
                    <a:ext uri="{9D8B030D-6E8A-4147-A177-3AD203B41FA5}">
                      <a16:colId xmlns:a16="http://schemas.microsoft.com/office/drawing/2014/main" val="20002"/>
                    </a:ext>
                  </a:extLst>
                </a:gridCol>
                <a:gridCol w="1304831">
                  <a:extLst>
                    <a:ext uri="{9D8B030D-6E8A-4147-A177-3AD203B41FA5}">
                      <a16:colId xmlns:a16="http://schemas.microsoft.com/office/drawing/2014/main" val="20003"/>
                    </a:ext>
                  </a:extLst>
                </a:gridCol>
              </a:tblGrid>
              <a:tr h="162547">
                <a:tc gridSpan="3">
                  <a:txBody>
                    <a:bodyPr/>
                    <a:lstStyle/>
                    <a:p>
                      <a:r>
                        <a:rPr lang="en-GB" sz="1400" dirty="0">
                          <a:solidFill>
                            <a:schemeClr val="bg1"/>
                          </a:solidFill>
                          <a:latin typeface="Arial" panose="020B0604020202020204" pitchFamily="34" charset="0"/>
                          <a:cs typeface="Arial" panose="020B0604020202020204" pitchFamily="34" charset="0"/>
                        </a:rPr>
                        <a:t>Recommendations</a:t>
                      </a:r>
                      <a:r>
                        <a:rPr lang="en-GB" sz="1400" baseline="30000" dirty="0">
                          <a:solidFill>
                            <a:schemeClr val="bg1"/>
                          </a:solidFill>
                          <a:latin typeface="Arial" panose="020B0604020202020204" pitchFamily="34" charset="0"/>
                          <a:cs typeface="Arial" panose="020B0604020202020204" pitchFamily="34" charset="0"/>
                        </a:rPr>
                        <a:t>†</a:t>
                      </a:r>
                      <a:endParaRPr lang="en-GB" sz="1400" dirty="0">
                        <a:solidFill>
                          <a:schemeClr val="bg1"/>
                        </a:solidFill>
                        <a:latin typeface="Arial" panose="020B0604020202020204" pitchFamily="34" charset="0"/>
                        <a:cs typeface="Arial" panose="020B0604020202020204" pitchFamily="34" charset="0"/>
                      </a:endParaRPr>
                    </a:p>
                  </a:txBody>
                  <a:tcPr marL="36000" marR="36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405615">
                <a:tc>
                  <a:txBody>
                    <a:bodyPr/>
                    <a:lstStyle/>
                    <a:p>
                      <a:r>
                        <a:rPr lang="en-GB" sz="1400" b="1" dirty="0">
                          <a:solidFill>
                            <a:schemeClr val="tx2"/>
                          </a:solidFill>
                          <a:effectLst/>
                          <a:latin typeface="+mn-lt"/>
                          <a:ea typeface="Times New Roman" panose="02020603050405020304" pitchFamily="18" charset="0"/>
                          <a:cs typeface="Times New Roman" panose="02020603050405020304" pitchFamily="18" charset="0"/>
                        </a:rPr>
                        <a:t>Hyperlipidaemia: </a:t>
                      </a:r>
                      <a:r>
                        <a:rPr lang="en-GB" sz="1400" b="0" dirty="0">
                          <a:effectLst/>
                          <a:latin typeface="+mn-lt"/>
                          <a:ea typeface="Times New Roman" panose="02020603050405020304" pitchFamily="18" charset="0"/>
                          <a:cs typeface="Times New Roman" panose="02020603050405020304" pitchFamily="18" charset="0"/>
                        </a:rPr>
                        <a:t>In patients</a:t>
                      </a:r>
                      <a:r>
                        <a:rPr lang="en-GB" sz="1400" b="0" baseline="0" dirty="0">
                          <a:effectLst/>
                          <a:latin typeface="+mn-lt"/>
                          <a:ea typeface="Times New Roman" panose="02020603050405020304" pitchFamily="18" charset="0"/>
                          <a:cs typeface="Times New Roman" panose="02020603050405020304" pitchFamily="18" charset="0"/>
                        </a:rPr>
                        <a:t> with </a:t>
                      </a:r>
                      <a:r>
                        <a:rPr lang="en-GB" sz="1400" b="0" dirty="0">
                          <a:effectLst/>
                          <a:latin typeface="+mn-lt"/>
                          <a:ea typeface="Times New Roman" panose="02020603050405020304" pitchFamily="18" charset="0"/>
                          <a:cs typeface="Times New Roman" panose="02020603050405020304" pitchFamily="18" charset="0"/>
                        </a:rPr>
                        <a:t>PBC and metabolic syndrome (high cholesterol, low HDL-C cholesterol, high LDL-C, consider cholesterol-lowering agents on a case-by-case basis; treatment is not contraindicated </a:t>
                      </a:r>
                    </a:p>
                  </a:txBody>
                  <a:tcPr marL="36000" marR="36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marL="36000" marR="36000"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2</a:t>
                      </a: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1"/>
                  </a:ext>
                </a:extLst>
              </a:tr>
            </a:tbl>
          </a:graphicData>
        </a:graphic>
      </p:graphicFrame>
      <p:grpSp>
        <p:nvGrpSpPr>
          <p:cNvPr id="15" name="Group 14">
            <a:extLst>
              <a:ext uri="{FF2B5EF4-FFF2-40B4-BE49-F238E27FC236}">
                <a16:creationId xmlns:a16="http://schemas.microsoft.com/office/drawing/2014/main" id="{11B3BD5D-11E4-4388-98C5-2F21C326AA6C}"/>
              </a:ext>
            </a:extLst>
          </p:cNvPr>
          <p:cNvGrpSpPr/>
          <p:nvPr/>
        </p:nvGrpSpPr>
        <p:grpSpPr>
          <a:xfrm>
            <a:off x="7784296" y="4438079"/>
            <a:ext cx="3693418" cy="276999"/>
            <a:chOff x="4262958" y="3212976"/>
            <a:chExt cx="3693418" cy="276999"/>
          </a:xfrm>
        </p:grpSpPr>
        <p:sp>
          <p:nvSpPr>
            <p:cNvPr id="16" name="Rectangle 15">
              <a:extLst>
                <a:ext uri="{FF2B5EF4-FFF2-40B4-BE49-F238E27FC236}">
                  <a16:creationId xmlns:a16="http://schemas.microsoft.com/office/drawing/2014/main" id="{7AC7BAE6-C89C-44E9-AD9D-6368A9C611B9}"/>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Rectangle 16">
              <a:extLst>
                <a:ext uri="{FF2B5EF4-FFF2-40B4-BE49-F238E27FC236}">
                  <a16:creationId xmlns:a16="http://schemas.microsoft.com/office/drawing/2014/main" id="{55E98587-DB9E-4BB6-8D7A-CDC6D5D8E5FD}"/>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8" name="TextBox 17">
              <a:extLst>
                <a:ext uri="{FF2B5EF4-FFF2-40B4-BE49-F238E27FC236}">
                  <a16:creationId xmlns:a16="http://schemas.microsoft.com/office/drawing/2014/main" id="{21291DF1-2B23-4549-B7CF-FB0CC68F277A}"/>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9" name="TextBox 18">
              <a:extLst>
                <a:ext uri="{FF2B5EF4-FFF2-40B4-BE49-F238E27FC236}">
                  <a16:creationId xmlns:a16="http://schemas.microsoft.com/office/drawing/2014/main" id="{B4E96226-CCD4-4F06-9D9C-2A4250AB7CF2}"/>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20" name="Picture 19">
            <a:hlinkClick r:id="rId3" action="ppaction://hlinksldjump"/>
            <a:extLst>
              <a:ext uri="{FF2B5EF4-FFF2-40B4-BE49-F238E27FC236}">
                <a16:creationId xmlns:a16="http://schemas.microsoft.com/office/drawing/2014/main" id="{16394D84-B24C-46B2-BEFD-E90034501975}"/>
              </a:ext>
            </a:extLst>
          </p:cNvPr>
          <p:cNvPicPr>
            <a:picLocks noChangeAspect="1"/>
          </p:cNvPicPr>
          <p:nvPr/>
        </p:nvPicPr>
        <p:blipFill rotWithShape="1">
          <a:blip r:embed="rId4" cstate="screen">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880" y="442233"/>
            <a:ext cx="381237" cy="377560"/>
          </a:xfrm>
          <a:prstGeom prst="rect">
            <a:avLst/>
          </a:prstGeom>
        </p:spPr>
      </p:pic>
    </p:spTree>
    <p:extLst>
      <p:ext uri="{BB962C8B-B14F-4D97-AF65-F5344CB8AC3E}">
        <p14:creationId xmlns:p14="http://schemas.microsoft.com/office/powerpoint/2010/main" val="3952497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9D073-A9B7-41F6-89B6-5C1B43F590F1}"/>
              </a:ext>
            </a:extLst>
          </p:cNvPr>
          <p:cNvSpPr>
            <a:spLocks noGrp="1"/>
          </p:cNvSpPr>
          <p:nvPr>
            <p:ph type="title"/>
          </p:nvPr>
        </p:nvSpPr>
        <p:spPr/>
        <p:txBody>
          <a:bodyPr/>
          <a:lstStyle/>
          <a:p>
            <a:r>
              <a:rPr lang="en-GB" dirty="0"/>
              <a:t>Management of complications of liver disease</a:t>
            </a:r>
          </a:p>
        </p:txBody>
      </p:sp>
      <p:sp>
        <p:nvSpPr>
          <p:cNvPr id="3" name="Text Placeholder 2">
            <a:extLst>
              <a:ext uri="{FF2B5EF4-FFF2-40B4-BE49-F238E27FC236}">
                <a16:creationId xmlns:a16="http://schemas.microsoft.com/office/drawing/2014/main" id="{CFE983CE-E1ED-4A08-BA4C-914ACD7081BF}"/>
              </a:ext>
            </a:extLst>
          </p:cNvPr>
          <p:cNvSpPr>
            <a:spLocks noGrp="1"/>
          </p:cNvSpPr>
          <p:nvPr>
            <p:ph type="body" sz="quarter" idx="10"/>
          </p:nvPr>
        </p:nvSpPr>
        <p:spPr/>
        <p:txBody>
          <a:bodyPr/>
          <a:lstStyle/>
          <a:p>
            <a:r>
              <a:rPr lang="en-GB" dirty="0"/>
              <a:t>*Statement 40; </a:t>
            </a:r>
            <a:r>
              <a:rPr lang="en-GB" baseline="30000" dirty="0"/>
              <a:t>†</a:t>
            </a:r>
            <a:r>
              <a:rPr lang="en-GB" dirty="0"/>
              <a:t>Statement 41</a:t>
            </a:r>
          </a:p>
          <a:p>
            <a:r>
              <a:rPr lang="en-GB" dirty="0"/>
              <a:t>EASL CPG PBC. J </a:t>
            </a:r>
            <a:r>
              <a:rPr lang="en-GB" dirty="0" err="1"/>
              <a:t>Hepatol</a:t>
            </a:r>
            <a:r>
              <a:rPr lang="en-GB" dirty="0"/>
              <a:t> 2017;67:145–72</a:t>
            </a:r>
          </a:p>
        </p:txBody>
      </p:sp>
      <p:sp>
        <p:nvSpPr>
          <p:cNvPr id="4" name="Content Placeholder 3"/>
          <p:cNvSpPr>
            <a:spLocks noGrp="1"/>
          </p:cNvSpPr>
          <p:nvPr>
            <p:ph sz="half" idx="1"/>
          </p:nvPr>
        </p:nvSpPr>
        <p:spPr/>
        <p:txBody>
          <a:bodyPr/>
          <a:lstStyle/>
          <a:p>
            <a:r>
              <a:rPr lang="en-GB" dirty="0"/>
              <a:t>Patients with PBC may develop portal hypertension as a result of biliary cirrhosis</a:t>
            </a:r>
          </a:p>
          <a:p>
            <a:pPr lvl="1"/>
            <a:r>
              <a:rPr lang="en-GB" dirty="0"/>
              <a:t>Associated with a poor prognosis</a:t>
            </a:r>
          </a:p>
          <a:p>
            <a:pPr lvl="1"/>
            <a:endParaRPr lang="en-GB" dirty="0"/>
          </a:p>
          <a:p>
            <a:pPr lvl="1"/>
            <a:endParaRPr lang="en-GB" dirty="0"/>
          </a:p>
          <a:p>
            <a:pPr lvl="1"/>
            <a:endParaRPr lang="en-GB" dirty="0"/>
          </a:p>
          <a:p>
            <a:pPr lvl="1"/>
            <a:endParaRPr lang="en-GB" dirty="0"/>
          </a:p>
          <a:p>
            <a:endParaRPr lang="en-GB" dirty="0"/>
          </a:p>
          <a:p>
            <a:r>
              <a:rPr lang="en-GB" dirty="0"/>
              <a:t>HCC is one of the most serious complications of PBC</a:t>
            </a:r>
          </a:p>
          <a:p>
            <a:pPr lvl="1"/>
            <a:r>
              <a:rPr lang="en-GB" dirty="0"/>
              <a:t>Incidence of HCC in those with diagnosed PBC is 0.36 per 100 person years</a:t>
            </a:r>
          </a:p>
          <a:p>
            <a:pPr lvl="1"/>
            <a:endParaRPr lang="en-GB" dirty="0"/>
          </a:p>
        </p:txBody>
      </p:sp>
      <p:graphicFrame>
        <p:nvGraphicFramePr>
          <p:cNvPr id="7" name="Table 6">
            <a:extLst>
              <a:ext uri="{FF2B5EF4-FFF2-40B4-BE49-F238E27FC236}">
                <a16:creationId xmlns:a16="http://schemas.microsoft.com/office/drawing/2014/main" id="{F16830D4-6834-4986-AC1C-9131061CFBA9}"/>
              </a:ext>
            </a:extLst>
          </p:cNvPr>
          <p:cNvGraphicFramePr>
            <a:graphicFrameLocks noGrp="1"/>
          </p:cNvGraphicFramePr>
          <p:nvPr>
            <p:extLst>
              <p:ext uri="{D42A27DB-BD31-4B8C-83A1-F6EECF244321}">
                <p14:modId xmlns:p14="http://schemas.microsoft.com/office/powerpoint/2010/main" val="4281438907"/>
              </p:ext>
            </p:extLst>
          </p:nvPr>
        </p:nvGraphicFramePr>
        <p:xfrm>
          <a:off x="604839" y="2547445"/>
          <a:ext cx="10982323" cy="784080"/>
        </p:xfrm>
        <a:graphic>
          <a:graphicData uri="http://schemas.openxmlformats.org/drawingml/2006/table">
            <a:tbl>
              <a:tblPr firstRow="1" bandRow="1">
                <a:tableStyleId>{5C22544A-7EE6-4342-B048-85BDC9FD1C3A}</a:tableStyleId>
              </a:tblPr>
              <a:tblGrid>
                <a:gridCol w="8372663">
                  <a:extLst>
                    <a:ext uri="{9D8B030D-6E8A-4147-A177-3AD203B41FA5}">
                      <a16:colId xmlns:a16="http://schemas.microsoft.com/office/drawing/2014/main" val="20001"/>
                    </a:ext>
                  </a:extLst>
                </a:gridCol>
                <a:gridCol w="1304830">
                  <a:extLst>
                    <a:ext uri="{9D8B030D-6E8A-4147-A177-3AD203B41FA5}">
                      <a16:colId xmlns:a16="http://schemas.microsoft.com/office/drawing/2014/main" val="20002"/>
                    </a:ext>
                  </a:extLst>
                </a:gridCol>
                <a:gridCol w="1304830">
                  <a:extLst>
                    <a:ext uri="{9D8B030D-6E8A-4147-A177-3AD203B41FA5}">
                      <a16:colId xmlns:a16="http://schemas.microsoft.com/office/drawing/2014/main" val="20003"/>
                    </a:ext>
                  </a:extLst>
                </a:gridCol>
              </a:tblGrid>
              <a:tr h="162547">
                <a:tc gridSpan="3">
                  <a:txBody>
                    <a:bodyPr/>
                    <a:lstStyle/>
                    <a:p>
                      <a:r>
                        <a:rPr lang="en-GB" sz="1400" dirty="0">
                          <a:solidFill>
                            <a:schemeClr val="bg1"/>
                          </a:solidFill>
                          <a:latin typeface="Arial" panose="020B0604020202020204" pitchFamily="34" charset="0"/>
                          <a:cs typeface="Arial" panose="020B0604020202020204" pitchFamily="34" charset="0"/>
                        </a:rPr>
                        <a:t>Recommendations*</a:t>
                      </a:r>
                    </a:p>
                  </a:txBody>
                  <a:tcPr marL="36000" marR="36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405615">
                <a:tc>
                  <a:txBody>
                    <a:bodyPr/>
                    <a:lstStyle/>
                    <a:p>
                      <a:pPr marL="0" indent="0">
                        <a:buFont typeface="Arial" panose="020B0604020202020204" pitchFamily="34" charset="0"/>
                        <a:buNone/>
                      </a:pPr>
                      <a:r>
                        <a:rPr lang="en-GB" sz="1400" b="1" dirty="0">
                          <a:solidFill>
                            <a:schemeClr val="tx2"/>
                          </a:solidFill>
                          <a:effectLst/>
                          <a:latin typeface="+mn-lt"/>
                          <a:ea typeface="Times New Roman" panose="02020603050405020304" pitchFamily="18" charset="0"/>
                          <a:cs typeface="Times New Roman" panose="02020603050405020304" pitchFamily="18" charset="0"/>
                        </a:rPr>
                        <a:t>Varices: </a:t>
                      </a:r>
                      <a:r>
                        <a:rPr lang="en-GB" sz="1400" b="0" dirty="0" err="1">
                          <a:effectLst/>
                          <a:latin typeface="+mn-lt"/>
                          <a:ea typeface="Times New Roman" panose="02020603050405020304" pitchFamily="18" charset="0"/>
                          <a:cs typeface="Times New Roman" panose="02020603050405020304" pitchFamily="18" charset="0"/>
                        </a:rPr>
                        <a:t>Baveno</a:t>
                      </a:r>
                      <a:r>
                        <a:rPr lang="en-GB" sz="1400" b="0" dirty="0">
                          <a:effectLst/>
                          <a:latin typeface="+mn-lt"/>
                          <a:ea typeface="Times New Roman" panose="02020603050405020304" pitchFamily="18" charset="0"/>
                          <a:cs typeface="Times New Roman" panose="02020603050405020304" pitchFamily="18" charset="0"/>
                        </a:rPr>
                        <a:t>-VI guidelines for screening and management of varices apply equally to patients with PBC</a:t>
                      </a:r>
                    </a:p>
                  </a:txBody>
                  <a:tcPr marL="36000" marR="36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marL="36000" marR="36000"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2</a:t>
                      </a: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1"/>
                  </a:ext>
                </a:extLst>
              </a:tr>
            </a:tbl>
          </a:graphicData>
        </a:graphic>
      </p:graphicFrame>
      <p:grpSp>
        <p:nvGrpSpPr>
          <p:cNvPr id="8" name="Group 7">
            <a:extLst>
              <a:ext uri="{FF2B5EF4-FFF2-40B4-BE49-F238E27FC236}">
                <a16:creationId xmlns:a16="http://schemas.microsoft.com/office/drawing/2014/main" id="{11B3BD5D-11E4-4388-98C5-2F21C326AA6C}"/>
              </a:ext>
            </a:extLst>
          </p:cNvPr>
          <p:cNvGrpSpPr/>
          <p:nvPr/>
        </p:nvGrpSpPr>
        <p:grpSpPr>
          <a:xfrm>
            <a:off x="7782515" y="2537286"/>
            <a:ext cx="3693418" cy="276999"/>
            <a:chOff x="4262958" y="3212976"/>
            <a:chExt cx="3693418" cy="276999"/>
          </a:xfrm>
        </p:grpSpPr>
        <p:sp>
          <p:nvSpPr>
            <p:cNvPr id="9" name="Rectangle 8">
              <a:extLst>
                <a:ext uri="{FF2B5EF4-FFF2-40B4-BE49-F238E27FC236}">
                  <a16:creationId xmlns:a16="http://schemas.microsoft.com/office/drawing/2014/main" id="{7AC7BAE6-C89C-44E9-AD9D-6368A9C611B9}"/>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0" name="Rectangle 9">
              <a:extLst>
                <a:ext uri="{FF2B5EF4-FFF2-40B4-BE49-F238E27FC236}">
                  <a16:creationId xmlns:a16="http://schemas.microsoft.com/office/drawing/2014/main" id="{55E98587-DB9E-4BB6-8D7A-CDC6D5D8E5FD}"/>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TextBox 10">
              <a:extLst>
                <a:ext uri="{FF2B5EF4-FFF2-40B4-BE49-F238E27FC236}">
                  <a16:creationId xmlns:a16="http://schemas.microsoft.com/office/drawing/2014/main" id="{21291DF1-2B23-4549-B7CF-FB0CC68F277A}"/>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2" name="TextBox 11">
              <a:extLst>
                <a:ext uri="{FF2B5EF4-FFF2-40B4-BE49-F238E27FC236}">
                  <a16:creationId xmlns:a16="http://schemas.microsoft.com/office/drawing/2014/main" id="{B4E96226-CCD4-4F06-9D9C-2A4250AB7CF2}"/>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graphicFrame>
        <p:nvGraphicFramePr>
          <p:cNvPr id="14" name="Table 13">
            <a:extLst>
              <a:ext uri="{FF2B5EF4-FFF2-40B4-BE49-F238E27FC236}">
                <a16:creationId xmlns:a16="http://schemas.microsoft.com/office/drawing/2014/main" id="{F16830D4-6834-4986-AC1C-9131061CFBA9}"/>
              </a:ext>
            </a:extLst>
          </p:cNvPr>
          <p:cNvGraphicFramePr>
            <a:graphicFrameLocks noGrp="1"/>
          </p:cNvGraphicFramePr>
          <p:nvPr>
            <p:extLst>
              <p:ext uri="{D42A27DB-BD31-4B8C-83A1-F6EECF244321}">
                <p14:modId xmlns:p14="http://schemas.microsoft.com/office/powerpoint/2010/main" val="2303633810"/>
              </p:ext>
            </p:extLst>
          </p:nvPr>
        </p:nvGraphicFramePr>
        <p:xfrm>
          <a:off x="604838" y="4689033"/>
          <a:ext cx="10982322" cy="784080"/>
        </p:xfrm>
        <a:graphic>
          <a:graphicData uri="http://schemas.openxmlformats.org/drawingml/2006/table">
            <a:tbl>
              <a:tblPr firstRow="1" bandRow="1">
                <a:tableStyleId>{5C22544A-7EE6-4342-B048-85BDC9FD1C3A}</a:tableStyleId>
              </a:tblPr>
              <a:tblGrid>
                <a:gridCol w="8372664">
                  <a:extLst>
                    <a:ext uri="{9D8B030D-6E8A-4147-A177-3AD203B41FA5}">
                      <a16:colId xmlns:a16="http://schemas.microsoft.com/office/drawing/2014/main" val="20001"/>
                    </a:ext>
                  </a:extLst>
                </a:gridCol>
                <a:gridCol w="1304829">
                  <a:extLst>
                    <a:ext uri="{9D8B030D-6E8A-4147-A177-3AD203B41FA5}">
                      <a16:colId xmlns:a16="http://schemas.microsoft.com/office/drawing/2014/main" val="20002"/>
                    </a:ext>
                  </a:extLst>
                </a:gridCol>
                <a:gridCol w="1304829">
                  <a:extLst>
                    <a:ext uri="{9D8B030D-6E8A-4147-A177-3AD203B41FA5}">
                      <a16:colId xmlns:a16="http://schemas.microsoft.com/office/drawing/2014/main" val="20003"/>
                    </a:ext>
                  </a:extLst>
                </a:gridCol>
              </a:tblGrid>
              <a:tr h="162547">
                <a:tc gridSpan="3">
                  <a:txBody>
                    <a:bodyPr/>
                    <a:lstStyle/>
                    <a:p>
                      <a:r>
                        <a:rPr lang="en-GB" sz="1400" dirty="0">
                          <a:solidFill>
                            <a:schemeClr val="bg1"/>
                          </a:solidFill>
                          <a:latin typeface="Arial" panose="020B0604020202020204" pitchFamily="34" charset="0"/>
                          <a:cs typeface="Arial" panose="020B0604020202020204" pitchFamily="34" charset="0"/>
                        </a:rPr>
                        <a:t>Recommendations</a:t>
                      </a:r>
                      <a:r>
                        <a:rPr lang="en-GB" sz="1400" baseline="30000" dirty="0">
                          <a:solidFill>
                            <a:schemeClr val="bg1"/>
                          </a:solidFill>
                          <a:latin typeface="Arial" panose="020B0604020202020204" pitchFamily="34" charset="0"/>
                          <a:cs typeface="Arial" panose="020B0604020202020204" pitchFamily="34" charset="0"/>
                        </a:rPr>
                        <a:t>†</a:t>
                      </a:r>
                    </a:p>
                  </a:txBody>
                  <a:tcPr marL="36000" marR="36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405615">
                <a:tc>
                  <a:txBody>
                    <a:bodyPr/>
                    <a:lstStyle/>
                    <a:p>
                      <a:pPr marL="0" indent="0">
                        <a:buFont typeface="Arial" panose="020B0604020202020204" pitchFamily="34" charset="0"/>
                        <a:buNone/>
                      </a:pPr>
                      <a:r>
                        <a:rPr lang="en-GB" sz="1400" b="1" dirty="0">
                          <a:solidFill>
                            <a:schemeClr val="tx2"/>
                          </a:solidFill>
                          <a:effectLst/>
                          <a:latin typeface="+mn-lt"/>
                          <a:ea typeface="Times New Roman" panose="02020603050405020304" pitchFamily="18" charset="0"/>
                          <a:cs typeface="Times New Roman" panose="02020603050405020304" pitchFamily="18" charset="0"/>
                        </a:rPr>
                        <a:t>Hepatocellular carcinoma: </a:t>
                      </a:r>
                      <a:r>
                        <a:rPr lang="en-GB" sz="1400" b="0" dirty="0">
                          <a:effectLst/>
                          <a:latin typeface="+mn-lt"/>
                          <a:ea typeface="Times New Roman" panose="02020603050405020304" pitchFamily="18" charset="0"/>
                          <a:cs typeface="Times New Roman" panose="02020603050405020304" pitchFamily="18" charset="0"/>
                        </a:rPr>
                        <a:t>In patients with suspected cirrhosis, HCC surveillance according to EASL guidelines is indicated</a:t>
                      </a:r>
                    </a:p>
                  </a:txBody>
                  <a:tcPr marL="36000" marR="36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marL="36000" marR="36000"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2</a:t>
                      </a:r>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1"/>
                  </a:ext>
                </a:extLst>
              </a:tr>
            </a:tbl>
          </a:graphicData>
        </a:graphic>
      </p:graphicFrame>
      <p:grpSp>
        <p:nvGrpSpPr>
          <p:cNvPr id="15" name="Group 14">
            <a:extLst>
              <a:ext uri="{FF2B5EF4-FFF2-40B4-BE49-F238E27FC236}">
                <a16:creationId xmlns:a16="http://schemas.microsoft.com/office/drawing/2014/main" id="{11B3BD5D-11E4-4388-98C5-2F21C326AA6C}"/>
              </a:ext>
            </a:extLst>
          </p:cNvPr>
          <p:cNvGrpSpPr/>
          <p:nvPr/>
        </p:nvGrpSpPr>
        <p:grpSpPr>
          <a:xfrm>
            <a:off x="7784306" y="4674000"/>
            <a:ext cx="3693418" cy="276999"/>
            <a:chOff x="4262958" y="3212976"/>
            <a:chExt cx="3693418" cy="276999"/>
          </a:xfrm>
        </p:grpSpPr>
        <p:sp>
          <p:nvSpPr>
            <p:cNvPr id="16" name="Rectangle 15">
              <a:extLst>
                <a:ext uri="{FF2B5EF4-FFF2-40B4-BE49-F238E27FC236}">
                  <a16:creationId xmlns:a16="http://schemas.microsoft.com/office/drawing/2014/main" id="{7AC7BAE6-C89C-44E9-AD9D-6368A9C611B9}"/>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Rectangle 16">
              <a:extLst>
                <a:ext uri="{FF2B5EF4-FFF2-40B4-BE49-F238E27FC236}">
                  <a16:creationId xmlns:a16="http://schemas.microsoft.com/office/drawing/2014/main" id="{55E98587-DB9E-4BB6-8D7A-CDC6D5D8E5FD}"/>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8" name="TextBox 17">
              <a:extLst>
                <a:ext uri="{FF2B5EF4-FFF2-40B4-BE49-F238E27FC236}">
                  <a16:creationId xmlns:a16="http://schemas.microsoft.com/office/drawing/2014/main" id="{21291DF1-2B23-4549-B7CF-FB0CC68F277A}"/>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9" name="TextBox 18">
              <a:extLst>
                <a:ext uri="{FF2B5EF4-FFF2-40B4-BE49-F238E27FC236}">
                  <a16:creationId xmlns:a16="http://schemas.microsoft.com/office/drawing/2014/main" id="{B4E96226-CCD4-4F06-9D9C-2A4250AB7CF2}"/>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20" name="Picture 19">
            <a:hlinkClick r:id="rId3" action="ppaction://hlinksldjump"/>
            <a:extLst>
              <a:ext uri="{FF2B5EF4-FFF2-40B4-BE49-F238E27FC236}">
                <a16:creationId xmlns:a16="http://schemas.microsoft.com/office/drawing/2014/main" id="{0CE19D88-4D00-4B10-B009-166B30D576C3}"/>
              </a:ext>
            </a:extLst>
          </p:cNvPr>
          <p:cNvPicPr>
            <a:picLocks noChangeAspect="1"/>
          </p:cNvPicPr>
          <p:nvPr/>
        </p:nvPicPr>
        <p:blipFill rotWithShape="1">
          <a:blip r:embed="rId4" cstate="screen">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880" y="442233"/>
            <a:ext cx="381237" cy="377560"/>
          </a:xfrm>
          <a:prstGeom prst="rect">
            <a:avLst/>
          </a:prstGeom>
        </p:spPr>
      </p:pic>
    </p:spTree>
    <p:extLst>
      <p:ext uri="{BB962C8B-B14F-4D97-AF65-F5344CB8AC3E}">
        <p14:creationId xmlns:p14="http://schemas.microsoft.com/office/powerpoint/2010/main" val="36829527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9D073-A9B7-41F6-89B6-5C1B43F590F1}"/>
              </a:ext>
            </a:extLst>
          </p:cNvPr>
          <p:cNvSpPr>
            <a:spLocks noGrp="1"/>
          </p:cNvSpPr>
          <p:nvPr>
            <p:ph type="title"/>
          </p:nvPr>
        </p:nvSpPr>
        <p:spPr/>
        <p:txBody>
          <a:bodyPr/>
          <a:lstStyle/>
          <a:p>
            <a:r>
              <a:rPr lang="en-GB" dirty="0"/>
              <a:t>Management of complications of liver disease</a:t>
            </a:r>
          </a:p>
        </p:txBody>
      </p:sp>
      <p:sp>
        <p:nvSpPr>
          <p:cNvPr id="3" name="Text Placeholder 2">
            <a:extLst>
              <a:ext uri="{FF2B5EF4-FFF2-40B4-BE49-F238E27FC236}">
                <a16:creationId xmlns:a16="http://schemas.microsoft.com/office/drawing/2014/main" id="{CFE983CE-E1ED-4A08-BA4C-914ACD7081BF}"/>
              </a:ext>
            </a:extLst>
          </p:cNvPr>
          <p:cNvSpPr>
            <a:spLocks noGrp="1"/>
          </p:cNvSpPr>
          <p:nvPr>
            <p:ph type="body" sz="quarter" idx="10"/>
          </p:nvPr>
        </p:nvSpPr>
        <p:spPr/>
        <p:txBody>
          <a:bodyPr/>
          <a:lstStyle/>
          <a:p>
            <a:r>
              <a:rPr lang="en-GB" dirty="0"/>
              <a:t>*Statements 42, 43</a:t>
            </a:r>
          </a:p>
          <a:p>
            <a:r>
              <a:rPr lang="en-GB" dirty="0"/>
              <a:t>EASL CPG PBC. J </a:t>
            </a:r>
            <a:r>
              <a:rPr lang="en-GB" dirty="0" err="1"/>
              <a:t>Hepatol</a:t>
            </a:r>
            <a:r>
              <a:rPr lang="en-GB" dirty="0"/>
              <a:t> 2017;67:145–72</a:t>
            </a:r>
          </a:p>
        </p:txBody>
      </p:sp>
      <p:sp>
        <p:nvSpPr>
          <p:cNvPr id="4" name="Content Placeholder 3"/>
          <p:cNvSpPr>
            <a:spLocks noGrp="1"/>
          </p:cNvSpPr>
          <p:nvPr>
            <p:ph sz="half" idx="1"/>
          </p:nvPr>
        </p:nvSpPr>
        <p:spPr/>
        <p:txBody>
          <a:bodyPr/>
          <a:lstStyle/>
          <a:p>
            <a:r>
              <a:rPr lang="en-GB" dirty="0"/>
              <a:t>PBC as an indication for liver transplant is declining</a:t>
            </a:r>
          </a:p>
          <a:p>
            <a:pPr lvl="1"/>
            <a:r>
              <a:rPr lang="en-GB" dirty="0"/>
              <a:t>Despite increasing prevalence of PBC</a:t>
            </a:r>
          </a:p>
          <a:p>
            <a:r>
              <a:rPr lang="en-GB" dirty="0"/>
              <a:t>Outcome post-liver transplant is usually favourable and better for most other liver transplant indications</a:t>
            </a:r>
          </a:p>
          <a:p>
            <a:pPr lvl="1"/>
            <a:r>
              <a:rPr lang="en-GB" dirty="0"/>
              <a:t>5-year survival of 80</a:t>
            </a:r>
            <a:r>
              <a:rPr lang="en-GB" dirty="0">
                <a:sym typeface="Symbol" panose="05050102010706020507" pitchFamily="18" charset="2"/>
              </a:rPr>
              <a:t>85%</a:t>
            </a:r>
            <a:endParaRPr lang="en-GB" dirty="0"/>
          </a:p>
        </p:txBody>
      </p:sp>
      <p:graphicFrame>
        <p:nvGraphicFramePr>
          <p:cNvPr id="7" name="Table 6">
            <a:extLst>
              <a:ext uri="{FF2B5EF4-FFF2-40B4-BE49-F238E27FC236}">
                <a16:creationId xmlns:a16="http://schemas.microsoft.com/office/drawing/2014/main" id="{F16830D4-6834-4986-AC1C-9131061CFBA9}"/>
              </a:ext>
            </a:extLst>
          </p:cNvPr>
          <p:cNvGraphicFramePr>
            <a:graphicFrameLocks noGrp="1"/>
          </p:cNvGraphicFramePr>
          <p:nvPr>
            <p:extLst>
              <p:ext uri="{D42A27DB-BD31-4B8C-83A1-F6EECF244321}">
                <p14:modId xmlns:p14="http://schemas.microsoft.com/office/powerpoint/2010/main" val="189945372"/>
              </p:ext>
            </p:extLst>
          </p:nvPr>
        </p:nvGraphicFramePr>
        <p:xfrm>
          <a:off x="604839" y="3295144"/>
          <a:ext cx="10982324" cy="1994880"/>
        </p:xfrm>
        <a:graphic>
          <a:graphicData uri="http://schemas.openxmlformats.org/drawingml/2006/table">
            <a:tbl>
              <a:tblPr firstRow="1" bandRow="1">
                <a:tableStyleId>{5C22544A-7EE6-4342-B048-85BDC9FD1C3A}</a:tableStyleId>
              </a:tblPr>
              <a:tblGrid>
                <a:gridCol w="8372664">
                  <a:extLst>
                    <a:ext uri="{9D8B030D-6E8A-4147-A177-3AD203B41FA5}">
                      <a16:colId xmlns:a16="http://schemas.microsoft.com/office/drawing/2014/main" val="20001"/>
                    </a:ext>
                  </a:extLst>
                </a:gridCol>
                <a:gridCol w="1304830">
                  <a:extLst>
                    <a:ext uri="{9D8B030D-6E8A-4147-A177-3AD203B41FA5}">
                      <a16:colId xmlns:a16="http://schemas.microsoft.com/office/drawing/2014/main" val="20002"/>
                    </a:ext>
                  </a:extLst>
                </a:gridCol>
                <a:gridCol w="1304830">
                  <a:extLst>
                    <a:ext uri="{9D8B030D-6E8A-4147-A177-3AD203B41FA5}">
                      <a16:colId xmlns:a16="http://schemas.microsoft.com/office/drawing/2014/main" val="20003"/>
                    </a:ext>
                  </a:extLst>
                </a:gridCol>
              </a:tblGrid>
              <a:tr h="162547">
                <a:tc gridSpan="3">
                  <a:txBody>
                    <a:bodyPr/>
                    <a:lstStyle/>
                    <a:p>
                      <a:pPr marL="61913" indent="0"/>
                      <a:r>
                        <a:rPr lang="en-GB" sz="1400" dirty="0">
                          <a:solidFill>
                            <a:schemeClr val="bg1"/>
                          </a:solidFill>
                          <a:latin typeface="Arial" panose="020B0604020202020204" pitchFamily="34" charset="0"/>
                          <a:cs typeface="Arial" panose="020B0604020202020204" pitchFamily="34" charset="0"/>
                        </a:rPr>
                        <a:t>Recommendations*</a:t>
                      </a:r>
                    </a:p>
                  </a:txBody>
                  <a:tcPr marL="36000" marR="36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162547">
                <a:tc>
                  <a:txBody>
                    <a:bodyPr/>
                    <a:lstStyle/>
                    <a:p>
                      <a:pPr marL="0" indent="0">
                        <a:buFont typeface="Arial" panose="020B0604020202020204" pitchFamily="34" charset="0"/>
                        <a:buNone/>
                      </a:pPr>
                      <a:r>
                        <a:rPr lang="en-GB" sz="1400" b="1" dirty="0">
                          <a:solidFill>
                            <a:schemeClr val="tx2"/>
                          </a:solidFill>
                          <a:effectLst/>
                          <a:latin typeface="+mn-lt"/>
                          <a:ea typeface="Times New Roman" panose="02020603050405020304" pitchFamily="18" charset="0"/>
                          <a:cs typeface="Times New Roman" panose="02020603050405020304" pitchFamily="18" charset="0"/>
                        </a:rPr>
                        <a:t>Liver transplantation</a:t>
                      </a:r>
                    </a:p>
                  </a:txBody>
                  <a:tcPr marL="36000" marR="36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bg1"/>
                      </a:solidFill>
                      <a:prstDash val="solid"/>
                      <a:round/>
                      <a:headEnd type="none" w="med" len="med"/>
                      <a:tailEnd type="none" w="med" len="med"/>
                    </a:lnB>
                    <a:solidFill>
                      <a:srgbClr val="FEFCFC"/>
                    </a:solidFill>
                  </a:tcPr>
                </a:tc>
                <a:tc rowSpan="2">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marL="36000" marR="36000" marT="36000" marB="36000" anchor="ctr">
                    <a:lnL w="6350" cap="flat" cmpd="sng" algn="ctr">
                      <a:noFill/>
                      <a:prstDash val="solid"/>
                      <a:round/>
                      <a:headEnd type="none" w="med" len="med"/>
                      <a:tailEnd type="none" w="med" len="med"/>
                    </a:lnL>
                    <a:lnB w="6350" cap="flat" cmpd="sng" algn="ctr">
                      <a:solidFill>
                        <a:schemeClr val="bg1"/>
                      </a:solidFill>
                      <a:prstDash val="solid"/>
                      <a:round/>
                      <a:headEnd type="none" w="med" len="med"/>
                      <a:tailEnd type="none" w="med" len="med"/>
                    </a:lnB>
                    <a:solidFill>
                      <a:srgbClr val="7DCBEC"/>
                    </a:solidFill>
                  </a:tcPr>
                </a:tc>
                <a:tc rowSpan="2">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marL="36000" marR="36000" marT="36000" marB="36000" anchor="ctr">
                    <a:lnR w="6350" cap="flat" cmpd="sng" algn="ctr">
                      <a:solidFill>
                        <a:schemeClr val="tx2"/>
                      </a:solidFill>
                      <a:prstDash val="solid"/>
                      <a:round/>
                      <a:headEnd type="none" w="med" len="med"/>
                      <a:tailEnd type="none" w="med" len="med"/>
                    </a:lnR>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698750852"/>
                  </a:ext>
                </a:extLst>
              </a:tr>
              <a:tr h="648684">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dirty="0">
                          <a:effectLst/>
                          <a:latin typeface="+mn-lt"/>
                          <a:ea typeface="Times New Roman" panose="02020603050405020304" pitchFamily="18" charset="0"/>
                          <a:cs typeface="Times New Roman" panose="02020603050405020304" pitchFamily="18" charset="0"/>
                        </a:rPr>
                        <a:t>Consider patients for transplant assessment when presenting with complications of cirrhosis, markers of disease severity </a:t>
                      </a:r>
                      <a:br>
                        <a:rPr lang="en-GB" sz="1400" b="0" dirty="0">
                          <a:effectLst/>
                          <a:latin typeface="+mn-lt"/>
                          <a:ea typeface="Times New Roman" panose="02020603050405020304" pitchFamily="18" charset="0"/>
                          <a:cs typeface="Times New Roman" panose="02020603050405020304" pitchFamily="18" charset="0"/>
                        </a:rPr>
                      </a:br>
                      <a:r>
                        <a:rPr lang="en-GB" sz="1400" b="0" dirty="0">
                          <a:effectLst/>
                          <a:latin typeface="+mn-lt"/>
                          <a:ea typeface="Times New Roman" panose="02020603050405020304" pitchFamily="18" charset="0"/>
                          <a:cs typeface="Times New Roman" panose="02020603050405020304" pitchFamily="18" charset="0"/>
                        </a:rPr>
                        <a:t>(e.g. persistent elevated bilirubin values [50 </a:t>
                      </a:r>
                      <a:r>
                        <a:rPr lang="el-GR" sz="1400" kern="1200" dirty="0">
                          <a:solidFill>
                            <a:schemeClr val="tx1"/>
                          </a:solidFill>
                          <a:sym typeface="Symbol" panose="05050102010706020507" pitchFamily="18" charset="2"/>
                        </a:rPr>
                        <a:t>μ</a:t>
                      </a:r>
                      <a:r>
                        <a:rPr lang="en-GB" sz="1400" b="0" dirty="0">
                          <a:effectLst/>
                          <a:latin typeface="+mn-lt"/>
                          <a:ea typeface="Times New Roman" panose="02020603050405020304" pitchFamily="18" charset="0"/>
                          <a:cs typeface="Times New Roman" panose="02020603050405020304" pitchFamily="18" charset="0"/>
                        </a:rPr>
                        <a:t>mol/l or 3 mg/dl] or </a:t>
                      </a:r>
                      <a:br>
                        <a:rPr lang="en-GB" sz="1400" b="0" dirty="0">
                          <a:effectLst/>
                          <a:latin typeface="+mn-lt"/>
                          <a:ea typeface="Times New Roman" panose="02020603050405020304" pitchFamily="18" charset="0"/>
                          <a:cs typeface="Times New Roman" panose="02020603050405020304" pitchFamily="18" charset="0"/>
                        </a:rPr>
                      </a:br>
                      <a:r>
                        <a:rPr lang="en-GB" sz="1400" b="0" dirty="0">
                          <a:effectLst/>
                          <a:latin typeface="+mn-lt"/>
                          <a:ea typeface="Times New Roman" panose="02020603050405020304" pitchFamily="18" charset="0"/>
                          <a:cs typeface="Times New Roman" panose="02020603050405020304" pitchFamily="18" charset="0"/>
                        </a:rPr>
                        <a:t>MELD &gt;15), or severe medically resistant pruritus. Follow local (usually national) guidelines </a:t>
                      </a:r>
                    </a:p>
                  </a:txBody>
                  <a:tcPr marL="36000" marR="36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vMerge="1">
                  <a:txBody>
                    <a:bodyPr/>
                    <a:lstStyle/>
                    <a:p>
                      <a:pPr algn="ctr"/>
                      <a:endParaRPr lang="en-GB" sz="1400" dirty="0">
                        <a:solidFill>
                          <a:schemeClr val="tx1"/>
                        </a:solidFill>
                        <a:latin typeface="Arial" panose="020B0604020202020204" pitchFamily="34" charset="0"/>
                        <a:cs typeface="Arial" panose="020B0604020202020204" pitchFamily="34" charset="0"/>
                      </a:endParaRPr>
                    </a:p>
                  </a:txBody>
                  <a:tcPr marL="36000" marR="36000" marT="36000" marB="36000" anchor="ctr">
                    <a:lnL w="6350" cap="flat" cmpd="sng" algn="ctr">
                      <a:noFill/>
                      <a:prstDash val="solid"/>
                      <a:round/>
                      <a:headEnd type="none" w="med" len="med"/>
                      <a:tailEnd type="none" w="med" len="med"/>
                    </a:lnL>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rgbClr val="7DCBEC"/>
                    </a:solidFill>
                  </a:tcPr>
                </a:tc>
                <a:tc vMerge="1">
                  <a:txBody>
                    <a:bodyPr/>
                    <a:lstStyle/>
                    <a:p>
                      <a:pPr algn="ctr"/>
                      <a:endParaRPr lang="en-GB" sz="1400" dirty="0">
                        <a:solidFill>
                          <a:schemeClr val="tx1"/>
                        </a:solidFill>
                        <a:latin typeface="Arial" panose="020B0604020202020204" pitchFamily="34" charset="0"/>
                        <a:cs typeface="Arial" panose="020B0604020202020204" pitchFamily="34" charset="0"/>
                      </a:endParaRPr>
                    </a:p>
                  </a:txBody>
                  <a:tcPr marL="36000" marR="36000" marT="36000" marB="36000" anchor="ctr">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754719803"/>
                  </a:ext>
                </a:extLst>
              </a:tr>
              <a:tr h="284081">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dirty="0">
                          <a:effectLst/>
                          <a:latin typeface="+mn-lt"/>
                          <a:ea typeface="Times New Roman" panose="02020603050405020304" pitchFamily="18" charset="0"/>
                          <a:cs typeface="Times New Roman" panose="02020603050405020304" pitchFamily="18" charset="0"/>
                        </a:rPr>
                        <a:t>In patients with proven or likely recurrent PBC post-liver transplant, use of UDCA is safe and can improve liver biochemistry </a:t>
                      </a:r>
                    </a:p>
                  </a:txBody>
                  <a:tcPr marL="36000" marR="36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marL="36000" marR="36000" marT="36000" marB="36000" anchor="ctr">
                    <a:lnL w="6350" cap="flat" cmpd="sng" algn="ctr">
                      <a:noFill/>
                      <a:prstDash val="solid"/>
                      <a:round/>
                      <a:headEnd type="none" w="med" len="med"/>
                      <a:tailEnd type="none" w="med" len="med"/>
                    </a:lnL>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2</a:t>
                      </a:r>
                    </a:p>
                  </a:txBody>
                  <a:tcPr marL="36000" marR="36000" marT="36000" marB="36000" anchor="ctr">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862317303"/>
                  </a:ext>
                </a:extLst>
              </a:tr>
            </a:tbl>
          </a:graphicData>
        </a:graphic>
      </p:graphicFrame>
      <p:grpSp>
        <p:nvGrpSpPr>
          <p:cNvPr id="8" name="Group 7">
            <a:extLst>
              <a:ext uri="{FF2B5EF4-FFF2-40B4-BE49-F238E27FC236}">
                <a16:creationId xmlns:a16="http://schemas.microsoft.com/office/drawing/2014/main" id="{11B3BD5D-11E4-4388-98C5-2F21C326AA6C}"/>
              </a:ext>
            </a:extLst>
          </p:cNvPr>
          <p:cNvGrpSpPr/>
          <p:nvPr/>
        </p:nvGrpSpPr>
        <p:grpSpPr>
          <a:xfrm>
            <a:off x="7805759" y="3284985"/>
            <a:ext cx="3693418" cy="276999"/>
            <a:chOff x="4262958" y="3212976"/>
            <a:chExt cx="3693418" cy="276999"/>
          </a:xfrm>
        </p:grpSpPr>
        <p:sp>
          <p:nvSpPr>
            <p:cNvPr id="9" name="Rectangle 8">
              <a:extLst>
                <a:ext uri="{FF2B5EF4-FFF2-40B4-BE49-F238E27FC236}">
                  <a16:creationId xmlns:a16="http://schemas.microsoft.com/office/drawing/2014/main" id="{7AC7BAE6-C89C-44E9-AD9D-6368A9C611B9}"/>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0" name="Rectangle 9">
              <a:extLst>
                <a:ext uri="{FF2B5EF4-FFF2-40B4-BE49-F238E27FC236}">
                  <a16:creationId xmlns:a16="http://schemas.microsoft.com/office/drawing/2014/main" id="{55E98587-DB9E-4BB6-8D7A-CDC6D5D8E5FD}"/>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TextBox 10">
              <a:extLst>
                <a:ext uri="{FF2B5EF4-FFF2-40B4-BE49-F238E27FC236}">
                  <a16:creationId xmlns:a16="http://schemas.microsoft.com/office/drawing/2014/main" id="{21291DF1-2B23-4549-B7CF-FB0CC68F277A}"/>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2" name="TextBox 11">
              <a:extLst>
                <a:ext uri="{FF2B5EF4-FFF2-40B4-BE49-F238E27FC236}">
                  <a16:creationId xmlns:a16="http://schemas.microsoft.com/office/drawing/2014/main" id="{B4E96226-CCD4-4F06-9D9C-2A4250AB7CF2}"/>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8A7F8899-D3E2-4D63-BB73-EF595F0FD2FE}"/>
              </a:ext>
            </a:extLst>
          </p:cNvPr>
          <p:cNvPicPr>
            <a:picLocks noChangeAspect="1"/>
          </p:cNvPicPr>
          <p:nvPr/>
        </p:nvPicPr>
        <p:blipFill rotWithShape="1">
          <a:blip r:embed="rId4" cstate="screen">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880" y="442233"/>
            <a:ext cx="381237" cy="377560"/>
          </a:xfrm>
          <a:prstGeom prst="rect">
            <a:avLst/>
          </a:prstGeom>
        </p:spPr>
      </p:pic>
    </p:spTree>
    <p:extLst>
      <p:ext uri="{BB962C8B-B14F-4D97-AF65-F5344CB8AC3E}">
        <p14:creationId xmlns:p14="http://schemas.microsoft.com/office/powerpoint/2010/main" val="32448457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DBFDE51-1699-4C0B-B687-58EDAD99C5A4}"/>
              </a:ext>
            </a:extLst>
          </p:cNvPr>
          <p:cNvSpPr>
            <a:spLocks noGrp="1"/>
          </p:cNvSpPr>
          <p:nvPr>
            <p:ph type="title"/>
          </p:nvPr>
        </p:nvSpPr>
        <p:spPr/>
        <p:txBody>
          <a:bodyPr/>
          <a:lstStyle/>
          <a:p>
            <a:r>
              <a:rPr lang="en-GB" dirty="0"/>
              <a:t>Organisation of clinical care delivery</a:t>
            </a:r>
          </a:p>
        </p:txBody>
      </p:sp>
      <p:sp>
        <p:nvSpPr>
          <p:cNvPr id="3" name="Text Placeholder 2">
            <a:extLst>
              <a:ext uri="{FF2B5EF4-FFF2-40B4-BE49-F238E27FC236}">
                <a16:creationId xmlns:a16="http://schemas.microsoft.com/office/drawing/2014/main" id="{CFE983CE-E1ED-4A08-BA4C-914ACD7081BF}"/>
              </a:ext>
            </a:extLst>
          </p:cNvPr>
          <p:cNvSpPr>
            <a:spLocks noGrp="1"/>
          </p:cNvSpPr>
          <p:nvPr>
            <p:ph type="body" sz="quarter" idx="10"/>
          </p:nvPr>
        </p:nvSpPr>
        <p:spPr/>
        <p:txBody>
          <a:bodyPr/>
          <a:lstStyle/>
          <a:p>
            <a:r>
              <a:rPr lang="en-GB" dirty="0"/>
              <a:t>*Statements 44–47</a:t>
            </a:r>
            <a:br>
              <a:rPr lang="en-GB" dirty="0"/>
            </a:br>
            <a:r>
              <a:rPr lang="en-GB" dirty="0"/>
              <a:t>EASL CPG PBC. J </a:t>
            </a:r>
            <a:r>
              <a:rPr lang="en-GB" dirty="0" err="1"/>
              <a:t>Hepatol</a:t>
            </a:r>
            <a:r>
              <a:rPr lang="en-GB" dirty="0"/>
              <a:t> 2017;67:145–72</a:t>
            </a:r>
          </a:p>
        </p:txBody>
      </p:sp>
      <p:sp>
        <p:nvSpPr>
          <p:cNvPr id="2" name="Content Placeholder 1"/>
          <p:cNvSpPr>
            <a:spLocks noGrp="1"/>
          </p:cNvSpPr>
          <p:nvPr>
            <p:ph sz="half" idx="1"/>
          </p:nvPr>
        </p:nvSpPr>
        <p:spPr/>
        <p:txBody>
          <a:bodyPr/>
          <a:lstStyle/>
          <a:p>
            <a:r>
              <a:rPr lang="en-GB" dirty="0"/>
              <a:t>Advent of stratified therapy has increased the complexity of</a:t>
            </a:r>
            <a:br>
              <a:rPr lang="en-GB" dirty="0"/>
            </a:br>
            <a:r>
              <a:rPr lang="en-GB" dirty="0"/>
              <a:t>managing patients with PBC</a:t>
            </a:r>
          </a:p>
          <a:p>
            <a:r>
              <a:rPr lang="en-GB" dirty="0"/>
              <a:t>Optimal care models must be flexible</a:t>
            </a:r>
          </a:p>
          <a:p>
            <a:pPr lvl="1"/>
            <a:r>
              <a:rPr lang="en-GB" dirty="0"/>
              <a:t>Effectively manage high-risk patients/those with a high symptom burden</a:t>
            </a:r>
          </a:p>
          <a:p>
            <a:pPr lvl="1"/>
            <a:r>
              <a:rPr lang="en-GB" dirty="0"/>
              <a:t>Avoid over-management of low-risk asymptomatic patients</a:t>
            </a:r>
          </a:p>
        </p:txBody>
      </p:sp>
      <p:graphicFrame>
        <p:nvGraphicFramePr>
          <p:cNvPr id="8" name="Table 7">
            <a:extLst>
              <a:ext uri="{FF2B5EF4-FFF2-40B4-BE49-F238E27FC236}">
                <a16:creationId xmlns:a16="http://schemas.microsoft.com/office/drawing/2014/main" id="{DD48792F-31E2-475A-9184-6DB241BFDCF1}"/>
              </a:ext>
            </a:extLst>
          </p:cNvPr>
          <p:cNvGraphicFramePr>
            <a:graphicFrameLocks noGrp="1"/>
          </p:cNvGraphicFramePr>
          <p:nvPr>
            <p:extLst>
              <p:ext uri="{D42A27DB-BD31-4B8C-83A1-F6EECF244321}">
                <p14:modId xmlns:p14="http://schemas.microsoft.com/office/powerpoint/2010/main" val="2758079855"/>
              </p:ext>
            </p:extLst>
          </p:nvPr>
        </p:nvGraphicFramePr>
        <p:xfrm>
          <a:off x="604838" y="3293863"/>
          <a:ext cx="10982325" cy="2219280"/>
        </p:xfrm>
        <a:graphic>
          <a:graphicData uri="http://schemas.openxmlformats.org/drawingml/2006/table">
            <a:tbl>
              <a:tblPr firstRow="1" bandRow="1">
                <a:tableStyleId>{5C22544A-7EE6-4342-B048-85BDC9FD1C3A}</a:tableStyleId>
              </a:tblPr>
              <a:tblGrid>
                <a:gridCol w="8372665">
                  <a:extLst>
                    <a:ext uri="{9D8B030D-6E8A-4147-A177-3AD203B41FA5}">
                      <a16:colId xmlns:a16="http://schemas.microsoft.com/office/drawing/2014/main" val="20001"/>
                    </a:ext>
                  </a:extLst>
                </a:gridCol>
                <a:gridCol w="1304830">
                  <a:extLst>
                    <a:ext uri="{9D8B030D-6E8A-4147-A177-3AD203B41FA5}">
                      <a16:colId xmlns:a16="http://schemas.microsoft.com/office/drawing/2014/main" val="20002"/>
                    </a:ext>
                  </a:extLst>
                </a:gridCol>
                <a:gridCol w="1304830">
                  <a:extLst>
                    <a:ext uri="{9D8B030D-6E8A-4147-A177-3AD203B41FA5}">
                      <a16:colId xmlns:a16="http://schemas.microsoft.com/office/drawing/2014/main" val="20003"/>
                    </a:ext>
                  </a:extLst>
                </a:gridCol>
              </a:tblGrid>
              <a:tr h="0">
                <a:tc gridSpan="3">
                  <a:txBody>
                    <a:bodyPr/>
                    <a:lstStyle/>
                    <a:p>
                      <a:r>
                        <a:rPr lang="en-GB" sz="14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r>
                        <a:rPr lang="en-GB" sz="1400" b="1" dirty="0">
                          <a:solidFill>
                            <a:schemeClr val="tx2"/>
                          </a:solidFill>
                          <a:effectLst/>
                          <a:latin typeface="+mn-lt"/>
                          <a:ea typeface="Times New Roman" panose="02020603050405020304" pitchFamily="18" charset="0"/>
                          <a:cs typeface="Times New Roman" panose="02020603050405020304" pitchFamily="18" charset="0"/>
                        </a:rPr>
                        <a:t>Care pathways:</a:t>
                      </a:r>
                    </a:p>
                  </a:txBody>
                  <a:tcPr marL="36000" marR="36000" marT="36000" marB="36000" anchor="ct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bg1"/>
                      </a:solidFill>
                      <a:prstDash val="solid"/>
                      <a:round/>
                      <a:headEnd type="none" w="med" len="med"/>
                      <a:tailEnd type="none" w="med" len="med"/>
                    </a:lnB>
                    <a:solidFill>
                      <a:srgbClr val="FEFCFC"/>
                    </a:solidFill>
                  </a:tcPr>
                </a:tc>
                <a:tc>
                  <a:txBody>
                    <a:bodyPr/>
                    <a:lstStyle/>
                    <a:p>
                      <a:endParaRPr lang="en-GB"/>
                    </a:p>
                  </a:txBody>
                  <a:tcPr marL="36000" marR="36000"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solidFill>
                      <a:srgbClr val="7DCBEC"/>
                    </a:solidFill>
                  </a:tcPr>
                </a:tc>
                <a:tc>
                  <a:txBody>
                    <a:bodyPr/>
                    <a:lstStyle/>
                    <a:p>
                      <a:endParaRPr lang="en-GB" dirty="0"/>
                    </a:p>
                  </a:txBody>
                  <a:tcPr marL="36000" marR="36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1"/>
                  </a:ext>
                </a:extLst>
              </a:tr>
              <a:tr h="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kern="1200" dirty="0">
                          <a:solidFill>
                            <a:schemeClr val="dk1"/>
                          </a:solidFill>
                          <a:effectLst/>
                          <a:latin typeface="+mn-lt"/>
                          <a:ea typeface="Times New Roman" panose="02020603050405020304" pitchFamily="18" charset="0"/>
                          <a:cs typeface="Times New Roman" panose="02020603050405020304" pitchFamily="18" charset="0"/>
                        </a:rPr>
                        <a:t>All patients with PBC should have </a:t>
                      </a:r>
                      <a:r>
                        <a:rPr lang="en-GB" sz="1400" b="1" kern="1200" dirty="0">
                          <a:solidFill>
                            <a:schemeClr val="tx2"/>
                          </a:solidFill>
                          <a:effectLst/>
                          <a:latin typeface="+mn-lt"/>
                          <a:ea typeface="Times New Roman" panose="02020603050405020304" pitchFamily="18" charset="0"/>
                          <a:cs typeface="Times New Roman" panose="02020603050405020304" pitchFamily="18" charset="0"/>
                        </a:rPr>
                        <a:t>structured life-long follow-up</a:t>
                      </a:r>
                      <a:endParaRPr lang="en-GB" sz="1400" b="0" kern="1200" dirty="0">
                        <a:solidFill>
                          <a:schemeClr val="dk1"/>
                        </a:solidFill>
                        <a:effectLst/>
                        <a:latin typeface="+mn-lt"/>
                        <a:ea typeface="Times New Roman" panose="02020603050405020304" pitchFamily="18" charset="0"/>
                        <a:cs typeface="Times New Roman" panose="02020603050405020304" pitchFamily="18" charset="0"/>
                      </a:endParaRPr>
                    </a:p>
                  </a:txBody>
                  <a:tcPr marL="36000" marR="36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marL="36000" marR="36000" marT="36000" marB="36000" anchor="ctr">
                    <a:lnL w="6350" cap="flat" cmpd="sng" algn="ctr">
                      <a:noFill/>
                      <a:prstDash val="solid"/>
                      <a:round/>
                      <a:headEnd type="none" w="med" len="med"/>
                      <a:tailEnd type="none" w="med" len="med"/>
                    </a:lnL>
                    <a:lnT w="6350" cap="flat" cmpd="sng" algn="ctr">
                      <a:noFill/>
                      <a:prstDash val="solid"/>
                      <a:round/>
                      <a:headEnd type="none" w="med" len="med"/>
                      <a:tailEnd type="none" w="med" len="med"/>
                    </a:lnT>
                    <a:lnB w="12700" cmpd="sng">
                      <a:noFill/>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1</a:t>
                      </a:r>
                    </a:p>
                  </a:txBody>
                  <a:tcPr marL="36000" marR="36000" marT="36000" marB="36000" anchor="ctr">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12700" cmpd="sng">
                      <a:noFill/>
                    </a:lnB>
                    <a:solidFill>
                      <a:srgbClr val="7DCBEC">
                        <a:alpha val="50000"/>
                      </a:srgbClr>
                    </a:solidFill>
                  </a:tcPr>
                </a:tc>
                <a:extLst>
                  <a:ext uri="{0D108BD9-81ED-4DB2-BD59-A6C34878D82A}">
                    <a16:rowId xmlns:a16="http://schemas.microsoft.com/office/drawing/2014/main" val="1424872332"/>
                  </a:ext>
                </a:extLst>
              </a:tr>
              <a:tr h="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kern="1200" dirty="0">
                          <a:solidFill>
                            <a:schemeClr val="dk1"/>
                          </a:solidFill>
                          <a:effectLst/>
                          <a:latin typeface="+mn-lt"/>
                          <a:ea typeface="Times New Roman" panose="02020603050405020304" pitchFamily="18" charset="0"/>
                          <a:cs typeface="Times New Roman" panose="02020603050405020304" pitchFamily="18" charset="0"/>
                        </a:rPr>
                        <a:t>Develop care pathway for PBC based on these guidelines</a:t>
                      </a:r>
                    </a:p>
                  </a:txBody>
                  <a:tcPr marL="36000" marR="36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marL="36000" marR="36000" marT="36000" marB="36000">
                    <a:lnL w="6350" cap="flat" cmpd="sng" algn="ctr">
                      <a:noFill/>
                      <a:prstDash val="solid"/>
                      <a:round/>
                      <a:headEnd type="none" w="med" len="med"/>
                      <a:tailEnd type="none" w="med" len="med"/>
                    </a:lnL>
                    <a:lnT w="6350" cap="flat" cmpd="sng" algn="ctr">
                      <a:noFill/>
                      <a:prstDash val="solid"/>
                      <a:round/>
                      <a:headEnd type="none" w="med" len="med"/>
                      <a:tailEnd type="none" w="med" len="med"/>
                    </a:lnT>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2</a:t>
                      </a:r>
                    </a:p>
                  </a:txBody>
                  <a:tcPr marL="36000" marR="36000" marT="36000" marB="36000">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3"/>
                  </a:ext>
                </a:extLst>
              </a:tr>
              <a:tr h="0">
                <a:tc>
                  <a:txBody>
                    <a:bodyPr/>
                    <a:lstStyle/>
                    <a:p>
                      <a:pPr>
                        <a:lnSpc>
                          <a:spcPct val="100000"/>
                        </a:lnSpc>
                      </a:pPr>
                      <a:r>
                        <a:rPr lang="en-GB" sz="1400" b="1" dirty="0">
                          <a:solidFill>
                            <a:schemeClr val="tx2"/>
                          </a:solidFill>
                          <a:effectLst/>
                          <a:latin typeface="+mj-lt"/>
                          <a:ea typeface="Times New Roman" panose="02020603050405020304" pitchFamily="18" charset="0"/>
                          <a:cs typeface="Times New Roman" panose="02020603050405020304" pitchFamily="18" charset="0"/>
                        </a:rPr>
                        <a:t>Clinical care standards: </a:t>
                      </a:r>
                      <a:r>
                        <a:rPr lang="en-GB" sz="1400" b="0" dirty="0">
                          <a:effectLst/>
                          <a:latin typeface="+mj-lt"/>
                          <a:ea typeface="Times New Roman" panose="02020603050405020304" pitchFamily="18" charset="0"/>
                          <a:cs typeface="Times New Roman" panose="02020603050405020304" pitchFamily="18" charset="0"/>
                        </a:rPr>
                        <a:t>Use standardized clinical audit tools to document and improve the quality of care delivered to patients</a:t>
                      </a:r>
                    </a:p>
                  </a:txBody>
                  <a:tcPr marL="36000" marR="36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marL="36000" marR="36000" marT="36000" marB="36000" anchor="ctr">
                    <a:lnL w="6350" cap="flat" cmpd="sng" algn="ctr">
                      <a:noFill/>
                      <a:prstDash val="solid"/>
                      <a:round/>
                      <a:headEnd type="none" w="med" len="med"/>
                      <a:tailEnd type="none" w="med" len="med"/>
                    </a:lnL>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2</a:t>
                      </a:r>
                    </a:p>
                  </a:txBody>
                  <a:tcPr marL="36000" marR="36000" marT="36000" marB="36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866820180"/>
                  </a:ext>
                </a:extLst>
              </a:tr>
              <a:tr h="0">
                <a:tc>
                  <a:txBody>
                    <a:bodyPr/>
                    <a:lstStyle/>
                    <a:p>
                      <a:pPr marL="0" indent="0">
                        <a:lnSpc>
                          <a:spcPct val="100000"/>
                        </a:lnSpc>
                        <a:buFont typeface="Arial" panose="020B0604020202020204" pitchFamily="34" charset="0"/>
                        <a:buNone/>
                      </a:pPr>
                      <a:r>
                        <a:rPr lang="en-GB" sz="1400" b="1" dirty="0">
                          <a:solidFill>
                            <a:schemeClr val="tx2"/>
                          </a:solidFill>
                          <a:effectLst/>
                          <a:latin typeface="+mj-lt"/>
                          <a:ea typeface="Times New Roman" panose="02020603050405020304" pitchFamily="18" charset="0"/>
                          <a:cs typeface="Times New Roman" panose="02020603050405020304" pitchFamily="18" charset="0"/>
                        </a:rPr>
                        <a:t>Patient support: </a:t>
                      </a:r>
                      <a:r>
                        <a:rPr lang="en-GB" sz="1400" b="0" dirty="0">
                          <a:effectLst/>
                          <a:latin typeface="+mj-lt"/>
                          <a:ea typeface="Times New Roman" panose="02020603050405020304" pitchFamily="18" charset="0"/>
                          <a:cs typeface="Times New Roman" panose="02020603050405020304" pitchFamily="18" charset="0"/>
                        </a:rPr>
                        <a:t>Inform patients of support available from patient support groups, including access to patient education material</a:t>
                      </a:r>
                    </a:p>
                  </a:txBody>
                  <a:tcPr marL="36000" marR="36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marL="36000" marR="36000" marT="36000" marB="36000"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2</a:t>
                      </a:r>
                    </a:p>
                  </a:txBody>
                  <a:tcPr marL="36000" marR="36000" marT="36000" marB="36000"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9" name="Group 8">
            <a:extLst>
              <a:ext uri="{FF2B5EF4-FFF2-40B4-BE49-F238E27FC236}">
                <a16:creationId xmlns:a16="http://schemas.microsoft.com/office/drawing/2014/main" id="{4BD84791-F1C3-434E-82BA-FEE8DEE5268D}"/>
              </a:ext>
            </a:extLst>
          </p:cNvPr>
          <p:cNvGrpSpPr/>
          <p:nvPr/>
        </p:nvGrpSpPr>
        <p:grpSpPr>
          <a:xfrm>
            <a:off x="7805826" y="3293863"/>
            <a:ext cx="3693418" cy="276999"/>
            <a:chOff x="4262958" y="3212976"/>
            <a:chExt cx="3693418" cy="276999"/>
          </a:xfrm>
        </p:grpSpPr>
        <p:sp>
          <p:nvSpPr>
            <p:cNvPr id="10" name="Rectangle 9">
              <a:extLst>
                <a:ext uri="{FF2B5EF4-FFF2-40B4-BE49-F238E27FC236}">
                  <a16:creationId xmlns:a16="http://schemas.microsoft.com/office/drawing/2014/main" id="{0FFE465E-1C01-407F-A6E8-0B6E6EBFBD4C}"/>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Rectangle 10">
              <a:extLst>
                <a:ext uri="{FF2B5EF4-FFF2-40B4-BE49-F238E27FC236}">
                  <a16:creationId xmlns:a16="http://schemas.microsoft.com/office/drawing/2014/main" id="{C1D7E5A8-42B8-4A5D-A0AE-376D7D14D0D3}"/>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Box 11">
              <a:extLst>
                <a:ext uri="{FF2B5EF4-FFF2-40B4-BE49-F238E27FC236}">
                  <a16:creationId xmlns:a16="http://schemas.microsoft.com/office/drawing/2014/main" id="{DB0C8AFB-F7EB-493F-BA84-82B910301A8B}"/>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3" name="TextBox 12">
              <a:extLst>
                <a:ext uri="{FF2B5EF4-FFF2-40B4-BE49-F238E27FC236}">
                  <a16:creationId xmlns:a16="http://schemas.microsoft.com/office/drawing/2014/main" id="{86A8F8E3-1009-4767-B06E-BDEB1A6A0503}"/>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4" name="Picture 13">
            <a:hlinkClick r:id="rId3" action="ppaction://hlinksldjump"/>
            <a:extLst>
              <a:ext uri="{FF2B5EF4-FFF2-40B4-BE49-F238E27FC236}">
                <a16:creationId xmlns:a16="http://schemas.microsoft.com/office/drawing/2014/main" id="{ADF421CE-3EDC-4CB3-9DEC-D6839D584221}"/>
              </a:ext>
            </a:extLst>
          </p:cNvPr>
          <p:cNvPicPr>
            <a:picLocks noChangeAspect="1"/>
          </p:cNvPicPr>
          <p:nvPr/>
        </p:nvPicPr>
        <p:blipFill rotWithShape="1">
          <a:blip r:embed="rId4" cstate="screen">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880" y="442233"/>
            <a:ext cx="381237" cy="377560"/>
          </a:xfrm>
          <a:prstGeom prst="rect">
            <a:avLst/>
          </a:prstGeom>
        </p:spPr>
      </p:pic>
    </p:spTree>
    <p:extLst>
      <p:ext uri="{BB962C8B-B14F-4D97-AF65-F5344CB8AC3E}">
        <p14:creationId xmlns:p14="http://schemas.microsoft.com/office/powerpoint/2010/main" val="28426101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AE5C8-54F0-42E2-8C39-C381007EA32C}"/>
              </a:ext>
            </a:extLst>
          </p:cNvPr>
          <p:cNvSpPr>
            <a:spLocks noGrp="1"/>
          </p:cNvSpPr>
          <p:nvPr>
            <p:ph type="title"/>
          </p:nvPr>
        </p:nvSpPr>
        <p:spPr/>
        <p:txBody>
          <a:bodyPr/>
          <a:lstStyle/>
          <a:p>
            <a:r>
              <a:rPr lang="en-US" dirty="0"/>
              <a:t>Proposed clinical care standards for PBC</a:t>
            </a:r>
          </a:p>
        </p:txBody>
      </p:sp>
      <p:sp>
        <p:nvSpPr>
          <p:cNvPr id="3" name="Text Placeholder 2">
            <a:extLst>
              <a:ext uri="{FF2B5EF4-FFF2-40B4-BE49-F238E27FC236}">
                <a16:creationId xmlns:a16="http://schemas.microsoft.com/office/drawing/2014/main" id="{DBC2B006-0430-4D95-A91C-DDF5DFD2DD16}"/>
              </a:ext>
            </a:extLst>
          </p:cNvPr>
          <p:cNvSpPr>
            <a:spLocks noGrp="1"/>
          </p:cNvSpPr>
          <p:nvPr>
            <p:ph type="body" sz="quarter" idx="10"/>
          </p:nvPr>
        </p:nvSpPr>
        <p:spPr/>
        <p:txBody>
          <a:bodyPr/>
          <a:lstStyle/>
          <a:p>
            <a:r>
              <a:rPr lang="en-GB" dirty="0"/>
              <a:t>*Variceal bleed, ascites, encephalopathy</a:t>
            </a:r>
          </a:p>
          <a:p>
            <a:r>
              <a:rPr lang="en-GB" dirty="0"/>
              <a:t>EASL CPG PBC. J </a:t>
            </a:r>
            <a:r>
              <a:rPr lang="en-GB" dirty="0" err="1"/>
              <a:t>Hepatol</a:t>
            </a:r>
            <a:r>
              <a:rPr lang="en-GB" dirty="0"/>
              <a:t> 2017;67:145–72</a:t>
            </a:r>
            <a:endParaRPr lang="en-US" dirty="0"/>
          </a:p>
        </p:txBody>
      </p:sp>
      <p:grpSp>
        <p:nvGrpSpPr>
          <p:cNvPr id="6" name="Group 5">
            <a:extLst>
              <a:ext uri="{FF2B5EF4-FFF2-40B4-BE49-F238E27FC236}">
                <a16:creationId xmlns:a16="http://schemas.microsoft.com/office/drawing/2014/main" id="{787ACEE3-A1F4-4AC2-BDCF-CF4956B0CFDC}"/>
              </a:ext>
            </a:extLst>
          </p:cNvPr>
          <p:cNvGrpSpPr/>
          <p:nvPr/>
        </p:nvGrpSpPr>
        <p:grpSpPr>
          <a:xfrm>
            <a:off x="604837" y="1236602"/>
            <a:ext cx="10982325" cy="4818995"/>
            <a:chOff x="319142" y="1199522"/>
            <a:chExt cx="8507302" cy="4818995"/>
          </a:xfrm>
        </p:grpSpPr>
        <p:sp>
          <p:nvSpPr>
            <p:cNvPr id="7" name="Freeform: Shape 6">
              <a:extLst>
                <a:ext uri="{FF2B5EF4-FFF2-40B4-BE49-F238E27FC236}">
                  <a16:creationId xmlns:a16="http://schemas.microsoft.com/office/drawing/2014/main" id="{9F01BDBE-EEF2-4417-B510-77C91CD7B0B9}"/>
                </a:ext>
              </a:extLst>
            </p:cNvPr>
            <p:cNvSpPr/>
            <p:nvPr/>
          </p:nvSpPr>
          <p:spPr>
            <a:xfrm>
              <a:off x="5471334" y="1228222"/>
              <a:ext cx="3355110" cy="579826"/>
            </a:xfrm>
            <a:custGeom>
              <a:avLst/>
              <a:gdLst>
                <a:gd name="connsiteX0" fmla="*/ 84965 w 509780"/>
                <a:gd name="connsiteY0" fmla="*/ 0 h 3355110"/>
                <a:gd name="connsiteX1" fmla="*/ 424815 w 509780"/>
                <a:gd name="connsiteY1" fmla="*/ 0 h 3355110"/>
                <a:gd name="connsiteX2" fmla="*/ 509780 w 509780"/>
                <a:gd name="connsiteY2" fmla="*/ 84965 h 3355110"/>
                <a:gd name="connsiteX3" fmla="*/ 509780 w 509780"/>
                <a:gd name="connsiteY3" fmla="*/ 3355110 h 3355110"/>
                <a:gd name="connsiteX4" fmla="*/ 509780 w 509780"/>
                <a:gd name="connsiteY4" fmla="*/ 3355110 h 3355110"/>
                <a:gd name="connsiteX5" fmla="*/ 0 w 509780"/>
                <a:gd name="connsiteY5" fmla="*/ 3355110 h 3355110"/>
                <a:gd name="connsiteX6" fmla="*/ 0 w 509780"/>
                <a:gd name="connsiteY6" fmla="*/ 3355110 h 3355110"/>
                <a:gd name="connsiteX7" fmla="*/ 0 w 509780"/>
                <a:gd name="connsiteY7" fmla="*/ 84965 h 3355110"/>
                <a:gd name="connsiteX8" fmla="*/ 84965 w 509780"/>
                <a:gd name="connsiteY8" fmla="*/ 0 h 3355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780" h="3355110">
                  <a:moveTo>
                    <a:pt x="509780" y="559198"/>
                  </a:moveTo>
                  <a:lnTo>
                    <a:pt x="509780" y="2795912"/>
                  </a:lnTo>
                  <a:cubicBezTo>
                    <a:pt x="509780" y="3104747"/>
                    <a:pt x="504000" y="3355107"/>
                    <a:pt x="496870" y="3355107"/>
                  </a:cubicBezTo>
                  <a:lnTo>
                    <a:pt x="0" y="3355107"/>
                  </a:lnTo>
                  <a:lnTo>
                    <a:pt x="0" y="3355107"/>
                  </a:lnTo>
                  <a:lnTo>
                    <a:pt x="0" y="3"/>
                  </a:lnTo>
                  <a:lnTo>
                    <a:pt x="0" y="3"/>
                  </a:lnTo>
                  <a:lnTo>
                    <a:pt x="496870" y="3"/>
                  </a:lnTo>
                  <a:cubicBezTo>
                    <a:pt x="504000" y="3"/>
                    <a:pt x="509780" y="250363"/>
                    <a:pt x="509780" y="559198"/>
                  </a:cubicBezTo>
                  <a:close/>
                </a:path>
              </a:pathLst>
            </a:custGeom>
            <a:solidFill>
              <a:srgbClr val="CCDBE7">
                <a:alpha val="90000"/>
              </a:srgbClr>
            </a:solidFill>
            <a:ln>
              <a:noFill/>
            </a:ln>
          </p:spPr>
          <p:style>
            <a:lnRef idx="2">
              <a:scrgbClr r="0" g="0" b="0"/>
            </a:lnRef>
            <a:fillRef idx="1">
              <a:scrgbClr r="0" g="0" b="0"/>
            </a:fillRef>
            <a:effectRef idx="0">
              <a:schemeClr val="dk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2001" tIns="60884" rIns="96884" bIns="60886" numCol="1" spcCol="1270" anchor="ctr" anchorCtr="0">
              <a:noAutofit/>
            </a:bodyPr>
            <a:lstStyle/>
            <a:p>
              <a:pPr marL="57150" lvl="1" indent="-57150" defTabSz="488950">
                <a:lnSpc>
                  <a:spcPct val="90000"/>
                </a:lnSpc>
                <a:spcBef>
                  <a:spcPct val="0"/>
                </a:spcBef>
                <a:spcAft>
                  <a:spcPct val="15000"/>
                </a:spcAft>
                <a:buChar char="•"/>
              </a:pPr>
              <a:r>
                <a:rPr lang="en-GB" sz="1400" b="1" dirty="0">
                  <a:solidFill>
                    <a:schemeClr val="tx2"/>
                  </a:solidFill>
                  <a:cs typeface="Times New Roman" panose="02020603050405020304" pitchFamily="18" charset="0"/>
                </a:rPr>
                <a:t>Standard 90%</a:t>
              </a:r>
              <a:endParaRPr lang="en-US" sz="1400" b="1" dirty="0">
                <a:solidFill>
                  <a:schemeClr val="tx2"/>
                </a:solidFill>
                <a:cs typeface="Times New Roman" panose="02020603050405020304" pitchFamily="18" charset="0"/>
              </a:endParaRPr>
            </a:p>
          </p:txBody>
        </p:sp>
        <p:sp>
          <p:nvSpPr>
            <p:cNvPr id="8" name="Freeform: Shape 7">
              <a:extLst>
                <a:ext uri="{FF2B5EF4-FFF2-40B4-BE49-F238E27FC236}">
                  <a16:creationId xmlns:a16="http://schemas.microsoft.com/office/drawing/2014/main" id="{E5A4BFF3-F5EB-4F6A-A3FD-359CFC4C9DD4}"/>
                </a:ext>
              </a:extLst>
            </p:cNvPr>
            <p:cNvSpPr/>
            <p:nvPr/>
          </p:nvSpPr>
          <p:spPr>
            <a:xfrm>
              <a:off x="319142" y="1199522"/>
              <a:ext cx="5152191" cy="637225"/>
            </a:xfrm>
            <a:custGeom>
              <a:avLst/>
              <a:gdLst>
                <a:gd name="connsiteX0" fmla="*/ 0 w 5152191"/>
                <a:gd name="connsiteY0" fmla="*/ 106206 h 637225"/>
                <a:gd name="connsiteX1" fmla="*/ 106206 w 5152191"/>
                <a:gd name="connsiteY1" fmla="*/ 0 h 637225"/>
                <a:gd name="connsiteX2" fmla="*/ 5045985 w 5152191"/>
                <a:gd name="connsiteY2" fmla="*/ 0 h 637225"/>
                <a:gd name="connsiteX3" fmla="*/ 5152191 w 5152191"/>
                <a:gd name="connsiteY3" fmla="*/ 106206 h 637225"/>
                <a:gd name="connsiteX4" fmla="*/ 5152191 w 5152191"/>
                <a:gd name="connsiteY4" fmla="*/ 531019 h 637225"/>
                <a:gd name="connsiteX5" fmla="*/ 5045985 w 5152191"/>
                <a:gd name="connsiteY5" fmla="*/ 637225 h 637225"/>
                <a:gd name="connsiteX6" fmla="*/ 106206 w 5152191"/>
                <a:gd name="connsiteY6" fmla="*/ 637225 h 637225"/>
                <a:gd name="connsiteX7" fmla="*/ 0 w 5152191"/>
                <a:gd name="connsiteY7" fmla="*/ 531019 h 637225"/>
                <a:gd name="connsiteX8" fmla="*/ 0 w 5152191"/>
                <a:gd name="connsiteY8" fmla="*/ 106206 h 63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52191" h="637225">
                  <a:moveTo>
                    <a:pt x="0" y="106206"/>
                  </a:moveTo>
                  <a:cubicBezTo>
                    <a:pt x="0" y="47550"/>
                    <a:pt x="47550" y="0"/>
                    <a:pt x="106206" y="0"/>
                  </a:cubicBezTo>
                  <a:lnTo>
                    <a:pt x="5045985" y="0"/>
                  </a:lnTo>
                  <a:cubicBezTo>
                    <a:pt x="5104641" y="0"/>
                    <a:pt x="5152191" y="47550"/>
                    <a:pt x="5152191" y="106206"/>
                  </a:cubicBezTo>
                  <a:lnTo>
                    <a:pt x="5152191" y="531019"/>
                  </a:lnTo>
                  <a:cubicBezTo>
                    <a:pt x="5152191" y="589675"/>
                    <a:pt x="5104641" y="637225"/>
                    <a:pt x="5045985" y="637225"/>
                  </a:cubicBezTo>
                  <a:lnTo>
                    <a:pt x="106206" y="637225"/>
                  </a:lnTo>
                  <a:cubicBezTo>
                    <a:pt x="47550" y="637225"/>
                    <a:pt x="0" y="589675"/>
                    <a:pt x="0" y="531019"/>
                  </a:cubicBezTo>
                  <a:lnTo>
                    <a:pt x="0" y="106206"/>
                  </a:lnTo>
                  <a:close/>
                </a:path>
              </a:pathLst>
            </a:custGeom>
            <a:noFill/>
            <a:ln>
              <a:solidFill>
                <a:schemeClr val="tx2"/>
              </a:solidFill>
            </a:ln>
          </p:spPr>
          <p:style>
            <a:lnRef idx="2">
              <a:scrgbClr r="0" g="0" b="0"/>
            </a:lnRef>
            <a:fillRef idx="1">
              <a:scrgbClr r="0" g="0" b="0"/>
            </a:fillRef>
            <a:effectRef idx="0">
              <a:schemeClr val="dk2">
                <a:hueOff val="0"/>
                <a:satOff val="0"/>
                <a:lumOff val="0"/>
                <a:alphaOff val="0"/>
              </a:schemeClr>
            </a:effectRef>
            <a:fontRef idx="minor">
              <a:schemeClr val="lt1"/>
            </a:fontRef>
          </p:style>
          <p:txBody>
            <a:bodyPr spcFirstLastPara="0" vert="horz" wrap="square" lIns="76827" tIns="53967" rIns="76827" bIns="53967" numCol="1" spcCol="1270" anchor="ctr" anchorCtr="0">
              <a:noAutofit/>
            </a:bodyPr>
            <a:lstStyle/>
            <a:p>
              <a:pPr algn="ctr" defTabSz="533400">
                <a:lnSpc>
                  <a:spcPct val="90000"/>
                </a:lnSpc>
                <a:spcBef>
                  <a:spcPct val="0"/>
                </a:spcBef>
                <a:spcAft>
                  <a:spcPct val="35000"/>
                </a:spcAft>
              </a:pPr>
              <a:r>
                <a:rPr lang="en-GB" sz="1400" b="1" dirty="0">
                  <a:solidFill>
                    <a:schemeClr val="tx2"/>
                  </a:solidFill>
                  <a:cs typeface="Times New Roman" panose="02020603050405020304" pitchFamily="18" charset="0"/>
                </a:rPr>
                <a:t>Exclude alternate aetiologies for cholestasis: </a:t>
              </a:r>
              <a:r>
                <a:rPr lang="en-GB" sz="1400" dirty="0">
                  <a:solidFill>
                    <a:schemeClr val="tx1"/>
                  </a:solidFill>
                </a:rPr>
                <a:t>Undertake abdominal US in all patients with suspected PBC as part of baseline assessment</a:t>
              </a:r>
              <a:endParaRPr lang="en-US" sz="1400" dirty="0">
                <a:solidFill>
                  <a:schemeClr val="tx1"/>
                </a:solidFill>
              </a:endParaRPr>
            </a:p>
          </p:txBody>
        </p:sp>
        <p:sp>
          <p:nvSpPr>
            <p:cNvPr id="9" name="Freeform: Shape 8">
              <a:extLst>
                <a:ext uri="{FF2B5EF4-FFF2-40B4-BE49-F238E27FC236}">
                  <a16:creationId xmlns:a16="http://schemas.microsoft.com/office/drawing/2014/main" id="{7CC781DC-0C30-4AD0-9C79-42A9495E0957}"/>
                </a:ext>
              </a:extLst>
            </p:cNvPr>
            <p:cNvSpPr/>
            <p:nvPr/>
          </p:nvSpPr>
          <p:spPr>
            <a:xfrm>
              <a:off x="5471334" y="1897308"/>
              <a:ext cx="3355110" cy="579826"/>
            </a:xfrm>
            <a:custGeom>
              <a:avLst/>
              <a:gdLst>
                <a:gd name="connsiteX0" fmla="*/ 84965 w 509780"/>
                <a:gd name="connsiteY0" fmla="*/ 0 h 3355110"/>
                <a:gd name="connsiteX1" fmla="*/ 424815 w 509780"/>
                <a:gd name="connsiteY1" fmla="*/ 0 h 3355110"/>
                <a:gd name="connsiteX2" fmla="*/ 509780 w 509780"/>
                <a:gd name="connsiteY2" fmla="*/ 84965 h 3355110"/>
                <a:gd name="connsiteX3" fmla="*/ 509780 w 509780"/>
                <a:gd name="connsiteY3" fmla="*/ 3355110 h 3355110"/>
                <a:gd name="connsiteX4" fmla="*/ 509780 w 509780"/>
                <a:gd name="connsiteY4" fmla="*/ 3355110 h 3355110"/>
                <a:gd name="connsiteX5" fmla="*/ 0 w 509780"/>
                <a:gd name="connsiteY5" fmla="*/ 3355110 h 3355110"/>
                <a:gd name="connsiteX6" fmla="*/ 0 w 509780"/>
                <a:gd name="connsiteY6" fmla="*/ 3355110 h 3355110"/>
                <a:gd name="connsiteX7" fmla="*/ 0 w 509780"/>
                <a:gd name="connsiteY7" fmla="*/ 84965 h 3355110"/>
                <a:gd name="connsiteX8" fmla="*/ 84965 w 509780"/>
                <a:gd name="connsiteY8" fmla="*/ 0 h 3355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780" h="3355110">
                  <a:moveTo>
                    <a:pt x="509780" y="559198"/>
                  </a:moveTo>
                  <a:lnTo>
                    <a:pt x="509780" y="2795912"/>
                  </a:lnTo>
                  <a:cubicBezTo>
                    <a:pt x="509780" y="3104747"/>
                    <a:pt x="504000" y="3355107"/>
                    <a:pt x="496870" y="3355107"/>
                  </a:cubicBezTo>
                  <a:lnTo>
                    <a:pt x="0" y="3355107"/>
                  </a:lnTo>
                  <a:lnTo>
                    <a:pt x="0" y="3355107"/>
                  </a:lnTo>
                  <a:lnTo>
                    <a:pt x="0" y="3"/>
                  </a:lnTo>
                  <a:lnTo>
                    <a:pt x="0" y="3"/>
                  </a:lnTo>
                  <a:lnTo>
                    <a:pt x="496870" y="3"/>
                  </a:lnTo>
                  <a:cubicBezTo>
                    <a:pt x="504000" y="3"/>
                    <a:pt x="509780" y="250363"/>
                    <a:pt x="509780" y="559198"/>
                  </a:cubicBezTo>
                  <a:close/>
                </a:path>
              </a:pathLst>
            </a:custGeom>
            <a:solidFill>
              <a:srgbClr val="CCDBE7">
                <a:alpha val="90000"/>
              </a:srgbClr>
            </a:solidFill>
            <a:ln>
              <a:noFill/>
            </a:ln>
          </p:spPr>
          <p:style>
            <a:lnRef idx="2">
              <a:scrgbClr r="0" g="0" b="0"/>
            </a:lnRef>
            <a:fillRef idx="1">
              <a:scrgbClr r="0" g="0" b="0"/>
            </a:fillRef>
            <a:effectRef idx="0">
              <a:schemeClr val="dk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2001" tIns="60884" rIns="96884" bIns="60886" numCol="1" spcCol="1270" anchor="ctr" anchorCtr="0">
              <a:noAutofit/>
            </a:bodyPr>
            <a:lstStyle/>
            <a:p>
              <a:pPr marL="57150" lvl="1" indent="-57150" defTabSz="488950">
                <a:lnSpc>
                  <a:spcPct val="90000"/>
                </a:lnSpc>
                <a:spcBef>
                  <a:spcPct val="0"/>
                </a:spcBef>
                <a:spcAft>
                  <a:spcPct val="15000"/>
                </a:spcAft>
                <a:buChar char="•"/>
              </a:pPr>
              <a:r>
                <a:rPr lang="en-GB" sz="1400" b="1" dirty="0">
                  <a:solidFill>
                    <a:schemeClr val="tx2"/>
                  </a:solidFill>
                  <a:cs typeface="Times New Roman" panose="02020603050405020304" pitchFamily="18" charset="0"/>
                </a:rPr>
                <a:t>Standard 90% </a:t>
              </a:r>
              <a:r>
                <a:rPr lang="en-GB" sz="1200" dirty="0"/>
                <a:t>of patients receiving therapy at adequate dose or documented to </a:t>
              </a:r>
              <a:r>
                <a:rPr lang="en-US" sz="1200" dirty="0"/>
                <a:t>be intolerant</a:t>
              </a:r>
            </a:p>
          </p:txBody>
        </p:sp>
        <p:sp>
          <p:nvSpPr>
            <p:cNvPr id="10" name="Freeform: Shape 9">
              <a:extLst>
                <a:ext uri="{FF2B5EF4-FFF2-40B4-BE49-F238E27FC236}">
                  <a16:creationId xmlns:a16="http://schemas.microsoft.com/office/drawing/2014/main" id="{3261D3DC-C073-4D3D-A20F-08E589D9578B}"/>
                </a:ext>
              </a:extLst>
            </p:cNvPr>
            <p:cNvSpPr/>
            <p:nvPr/>
          </p:nvSpPr>
          <p:spPr>
            <a:xfrm>
              <a:off x="319142" y="1868608"/>
              <a:ext cx="5152191" cy="637225"/>
            </a:xfrm>
            <a:custGeom>
              <a:avLst/>
              <a:gdLst>
                <a:gd name="connsiteX0" fmla="*/ 0 w 5152191"/>
                <a:gd name="connsiteY0" fmla="*/ 106206 h 637225"/>
                <a:gd name="connsiteX1" fmla="*/ 106206 w 5152191"/>
                <a:gd name="connsiteY1" fmla="*/ 0 h 637225"/>
                <a:gd name="connsiteX2" fmla="*/ 5045985 w 5152191"/>
                <a:gd name="connsiteY2" fmla="*/ 0 h 637225"/>
                <a:gd name="connsiteX3" fmla="*/ 5152191 w 5152191"/>
                <a:gd name="connsiteY3" fmla="*/ 106206 h 637225"/>
                <a:gd name="connsiteX4" fmla="*/ 5152191 w 5152191"/>
                <a:gd name="connsiteY4" fmla="*/ 531019 h 637225"/>
                <a:gd name="connsiteX5" fmla="*/ 5045985 w 5152191"/>
                <a:gd name="connsiteY5" fmla="*/ 637225 h 637225"/>
                <a:gd name="connsiteX6" fmla="*/ 106206 w 5152191"/>
                <a:gd name="connsiteY6" fmla="*/ 637225 h 637225"/>
                <a:gd name="connsiteX7" fmla="*/ 0 w 5152191"/>
                <a:gd name="connsiteY7" fmla="*/ 531019 h 637225"/>
                <a:gd name="connsiteX8" fmla="*/ 0 w 5152191"/>
                <a:gd name="connsiteY8" fmla="*/ 106206 h 63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52191" h="637225">
                  <a:moveTo>
                    <a:pt x="0" y="106206"/>
                  </a:moveTo>
                  <a:cubicBezTo>
                    <a:pt x="0" y="47550"/>
                    <a:pt x="47550" y="0"/>
                    <a:pt x="106206" y="0"/>
                  </a:cubicBezTo>
                  <a:lnTo>
                    <a:pt x="5045985" y="0"/>
                  </a:lnTo>
                  <a:cubicBezTo>
                    <a:pt x="5104641" y="0"/>
                    <a:pt x="5152191" y="47550"/>
                    <a:pt x="5152191" y="106206"/>
                  </a:cubicBezTo>
                  <a:lnTo>
                    <a:pt x="5152191" y="531019"/>
                  </a:lnTo>
                  <a:cubicBezTo>
                    <a:pt x="5152191" y="589675"/>
                    <a:pt x="5104641" y="637225"/>
                    <a:pt x="5045985" y="637225"/>
                  </a:cubicBezTo>
                  <a:lnTo>
                    <a:pt x="106206" y="637225"/>
                  </a:lnTo>
                  <a:cubicBezTo>
                    <a:pt x="47550" y="637225"/>
                    <a:pt x="0" y="589675"/>
                    <a:pt x="0" y="531019"/>
                  </a:cubicBezTo>
                  <a:lnTo>
                    <a:pt x="0" y="106206"/>
                  </a:lnTo>
                  <a:close/>
                </a:path>
              </a:pathLst>
            </a:custGeom>
            <a:noFill/>
            <a:ln>
              <a:solidFill>
                <a:schemeClr val="tx2"/>
              </a:solidFill>
            </a:ln>
          </p:spPr>
          <p:style>
            <a:lnRef idx="2">
              <a:scrgbClr r="0" g="0" b="0"/>
            </a:lnRef>
            <a:fillRef idx="1">
              <a:scrgbClr r="0" g="0" b="0"/>
            </a:fillRef>
            <a:effectRef idx="0">
              <a:schemeClr val="dk2">
                <a:hueOff val="0"/>
                <a:satOff val="0"/>
                <a:lumOff val="0"/>
                <a:alphaOff val="0"/>
              </a:schemeClr>
            </a:effectRef>
            <a:fontRef idx="minor">
              <a:schemeClr val="lt1"/>
            </a:fontRef>
          </p:style>
          <p:txBody>
            <a:bodyPr spcFirstLastPara="0" vert="horz" wrap="square" lIns="76827" tIns="53967" rIns="76827" bIns="53967" numCol="1" spcCol="1270" anchor="ctr" anchorCtr="0">
              <a:noAutofit/>
            </a:bodyPr>
            <a:lstStyle/>
            <a:p>
              <a:pPr algn="ctr" defTabSz="533400">
                <a:lnSpc>
                  <a:spcPct val="90000"/>
                </a:lnSpc>
                <a:spcBef>
                  <a:spcPct val="0"/>
                </a:spcBef>
                <a:spcAft>
                  <a:spcPct val="35000"/>
                </a:spcAft>
              </a:pPr>
              <a:r>
                <a:rPr lang="en-GB" sz="1400" b="1" dirty="0">
                  <a:solidFill>
                    <a:schemeClr val="tx2"/>
                  </a:solidFill>
                  <a:cs typeface="Times New Roman" panose="02020603050405020304" pitchFamily="18" charset="0"/>
                </a:rPr>
                <a:t>1st line treatment: </a:t>
              </a:r>
              <a:r>
                <a:rPr lang="en-GB" sz="1400" dirty="0">
                  <a:solidFill>
                    <a:schemeClr val="tx1"/>
                  </a:solidFill>
                </a:rPr>
                <a:t>UDCA at 13–15 mg/kg/day in all patients with PBC</a:t>
              </a:r>
              <a:endParaRPr lang="en-US" sz="1400" dirty="0">
                <a:solidFill>
                  <a:schemeClr val="tx1"/>
                </a:solidFill>
              </a:endParaRPr>
            </a:p>
          </p:txBody>
        </p:sp>
        <p:sp>
          <p:nvSpPr>
            <p:cNvPr id="11" name="Freeform: Shape 10">
              <a:extLst>
                <a:ext uri="{FF2B5EF4-FFF2-40B4-BE49-F238E27FC236}">
                  <a16:creationId xmlns:a16="http://schemas.microsoft.com/office/drawing/2014/main" id="{15AEBAF3-50C4-4304-A2C4-E0BB8B3FDCD6}"/>
                </a:ext>
              </a:extLst>
            </p:cNvPr>
            <p:cNvSpPr/>
            <p:nvPr/>
          </p:nvSpPr>
          <p:spPr>
            <a:xfrm>
              <a:off x="5471334" y="2566395"/>
              <a:ext cx="3355110" cy="579826"/>
            </a:xfrm>
            <a:custGeom>
              <a:avLst/>
              <a:gdLst>
                <a:gd name="connsiteX0" fmla="*/ 84965 w 509780"/>
                <a:gd name="connsiteY0" fmla="*/ 0 h 3355110"/>
                <a:gd name="connsiteX1" fmla="*/ 424815 w 509780"/>
                <a:gd name="connsiteY1" fmla="*/ 0 h 3355110"/>
                <a:gd name="connsiteX2" fmla="*/ 509780 w 509780"/>
                <a:gd name="connsiteY2" fmla="*/ 84965 h 3355110"/>
                <a:gd name="connsiteX3" fmla="*/ 509780 w 509780"/>
                <a:gd name="connsiteY3" fmla="*/ 3355110 h 3355110"/>
                <a:gd name="connsiteX4" fmla="*/ 509780 w 509780"/>
                <a:gd name="connsiteY4" fmla="*/ 3355110 h 3355110"/>
                <a:gd name="connsiteX5" fmla="*/ 0 w 509780"/>
                <a:gd name="connsiteY5" fmla="*/ 3355110 h 3355110"/>
                <a:gd name="connsiteX6" fmla="*/ 0 w 509780"/>
                <a:gd name="connsiteY6" fmla="*/ 3355110 h 3355110"/>
                <a:gd name="connsiteX7" fmla="*/ 0 w 509780"/>
                <a:gd name="connsiteY7" fmla="*/ 84965 h 3355110"/>
                <a:gd name="connsiteX8" fmla="*/ 84965 w 509780"/>
                <a:gd name="connsiteY8" fmla="*/ 0 h 3355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780" h="3355110">
                  <a:moveTo>
                    <a:pt x="509780" y="559198"/>
                  </a:moveTo>
                  <a:lnTo>
                    <a:pt x="509780" y="2795912"/>
                  </a:lnTo>
                  <a:cubicBezTo>
                    <a:pt x="509780" y="3104747"/>
                    <a:pt x="504000" y="3355107"/>
                    <a:pt x="496870" y="3355107"/>
                  </a:cubicBezTo>
                  <a:lnTo>
                    <a:pt x="0" y="3355107"/>
                  </a:lnTo>
                  <a:lnTo>
                    <a:pt x="0" y="3355107"/>
                  </a:lnTo>
                  <a:lnTo>
                    <a:pt x="0" y="3"/>
                  </a:lnTo>
                  <a:lnTo>
                    <a:pt x="0" y="3"/>
                  </a:lnTo>
                  <a:lnTo>
                    <a:pt x="496870" y="3"/>
                  </a:lnTo>
                  <a:cubicBezTo>
                    <a:pt x="504000" y="3"/>
                    <a:pt x="509780" y="250363"/>
                    <a:pt x="509780" y="559198"/>
                  </a:cubicBezTo>
                  <a:close/>
                </a:path>
              </a:pathLst>
            </a:custGeom>
            <a:solidFill>
              <a:srgbClr val="CCDBE7">
                <a:alpha val="90000"/>
              </a:srgbClr>
            </a:solidFill>
            <a:ln>
              <a:noFill/>
            </a:ln>
          </p:spPr>
          <p:style>
            <a:lnRef idx="2">
              <a:scrgbClr r="0" g="0" b="0"/>
            </a:lnRef>
            <a:fillRef idx="1">
              <a:scrgbClr r="0" g="0" b="0"/>
            </a:fillRef>
            <a:effectRef idx="0">
              <a:schemeClr val="dk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2001" tIns="60884" rIns="96884" bIns="60886" numCol="1" spcCol="1270" anchor="ctr" anchorCtr="0">
              <a:noAutofit/>
            </a:bodyPr>
            <a:lstStyle/>
            <a:p>
              <a:pPr marL="57150" lvl="1" indent="-57150" defTabSz="488950">
                <a:lnSpc>
                  <a:spcPct val="90000"/>
                </a:lnSpc>
                <a:spcBef>
                  <a:spcPct val="0"/>
                </a:spcBef>
                <a:spcAft>
                  <a:spcPct val="15000"/>
                </a:spcAft>
                <a:buChar char="•"/>
              </a:pPr>
              <a:r>
                <a:rPr lang="en-GB" sz="1400" b="1" dirty="0">
                  <a:solidFill>
                    <a:schemeClr val="tx2"/>
                  </a:solidFill>
                  <a:cs typeface="Times New Roman" panose="02020603050405020304" pitchFamily="18" charset="0"/>
                </a:rPr>
                <a:t>Standard 80% </a:t>
              </a:r>
              <a:r>
                <a:rPr lang="en-GB" sz="1200" dirty="0"/>
                <a:t>of patients receiving UDCA to have response status and criteria used </a:t>
              </a:r>
              <a:r>
                <a:rPr lang="en-US" sz="1200" dirty="0"/>
                <a:t>recorded</a:t>
              </a:r>
            </a:p>
          </p:txBody>
        </p:sp>
        <p:sp>
          <p:nvSpPr>
            <p:cNvPr id="12" name="Freeform: Shape 11">
              <a:extLst>
                <a:ext uri="{FF2B5EF4-FFF2-40B4-BE49-F238E27FC236}">
                  <a16:creationId xmlns:a16="http://schemas.microsoft.com/office/drawing/2014/main" id="{5E8E95D7-28BA-4C69-9A34-B9529DD2A324}"/>
                </a:ext>
              </a:extLst>
            </p:cNvPr>
            <p:cNvSpPr/>
            <p:nvPr/>
          </p:nvSpPr>
          <p:spPr>
            <a:xfrm>
              <a:off x="319142" y="2537694"/>
              <a:ext cx="5152191" cy="637225"/>
            </a:xfrm>
            <a:custGeom>
              <a:avLst/>
              <a:gdLst>
                <a:gd name="connsiteX0" fmla="*/ 0 w 5152191"/>
                <a:gd name="connsiteY0" fmla="*/ 106206 h 637225"/>
                <a:gd name="connsiteX1" fmla="*/ 106206 w 5152191"/>
                <a:gd name="connsiteY1" fmla="*/ 0 h 637225"/>
                <a:gd name="connsiteX2" fmla="*/ 5045985 w 5152191"/>
                <a:gd name="connsiteY2" fmla="*/ 0 h 637225"/>
                <a:gd name="connsiteX3" fmla="*/ 5152191 w 5152191"/>
                <a:gd name="connsiteY3" fmla="*/ 106206 h 637225"/>
                <a:gd name="connsiteX4" fmla="*/ 5152191 w 5152191"/>
                <a:gd name="connsiteY4" fmla="*/ 531019 h 637225"/>
                <a:gd name="connsiteX5" fmla="*/ 5045985 w 5152191"/>
                <a:gd name="connsiteY5" fmla="*/ 637225 h 637225"/>
                <a:gd name="connsiteX6" fmla="*/ 106206 w 5152191"/>
                <a:gd name="connsiteY6" fmla="*/ 637225 h 637225"/>
                <a:gd name="connsiteX7" fmla="*/ 0 w 5152191"/>
                <a:gd name="connsiteY7" fmla="*/ 531019 h 637225"/>
                <a:gd name="connsiteX8" fmla="*/ 0 w 5152191"/>
                <a:gd name="connsiteY8" fmla="*/ 106206 h 63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52191" h="637225">
                  <a:moveTo>
                    <a:pt x="0" y="106206"/>
                  </a:moveTo>
                  <a:cubicBezTo>
                    <a:pt x="0" y="47550"/>
                    <a:pt x="47550" y="0"/>
                    <a:pt x="106206" y="0"/>
                  </a:cubicBezTo>
                  <a:lnTo>
                    <a:pt x="5045985" y="0"/>
                  </a:lnTo>
                  <a:cubicBezTo>
                    <a:pt x="5104641" y="0"/>
                    <a:pt x="5152191" y="47550"/>
                    <a:pt x="5152191" y="106206"/>
                  </a:cubicBezTo>
                  <a:lnTo>
                    <a:pt x="5152191" y="531019"/>
                  </a:lnTo>
                  <a:cubicBezTo>
                    <a:pt x="5152191" y="589675"/>
                    <a:pt x="5104641" y="637225"/>
                    <a:pt x="5045985" y="637225"/>
                  </a:cubicBezTo>
                  <a:lnTo>
                    <a:pt x="106206" y="637225"/>
                  </a:lnTo>
                  <a:cubicBezTo>
                    <a:pt x="47550" y="637225"/>
                    <a:pt x="0" y="589675"/>
                    <a:pt x="0" y="531019"/>
                  </a:cubicBezTo>
                  <a:lnTo>
                    <a:pt x="0" y="106206"/>
                  </a:lnTo>
                  <a:close/>
                </a:path>
              </a:pathLst>
            </a:custGeom>
            <a:noFill/>
            <a:ln>
              <a:solidFill>
                <a:schemeClr val="tx2"/>
              </a:solidFill>
            </a:ln>
          </p:spPr>
          <p:style>
            <a:lnRef idx="2">
              <a:scrgbClr r="0" g="0" b="0"/>
            </a:lnRef>
            <a:fillRef idx="1">
              <a:scrgbClr r="0" g="0" b="0"/>
            </a:fillRef>
            <a:effectRef idx="0">
              <a:schemeClr val="dk2">
                <a:hueOff val="0"/>
                <a:satOff val="0"/>
                <a:lumOff val="0"/>
                <a:alphaOff val="0"/>
              </a:schemeClr>
            </a:effectRef>
            <a:fontRef idx="minor">
              <a:schemeClr val="lt1"/>
            </a:fontRef>
          </p:style>
          <p:txBody>
            <a:bodyPr spcFirstLastPara="0" vert="horz" wrap="square" lIns="76827" tIns="53967" rIns="76827" bIns="53967" numCol="1" spcCol="1270" anchor="ctr" anchorCtr="0">
              <a:noAutofit/>
            </a:bodyPr>
            <a:lstStyle/>
            <a:p>
              <a:pPr algn="ctr" defTabSz="533400">
                <a:lnSpc>
                  <a:spcPct val="90000"/>
                </a:lnSpc>
                <a:spcBef>
                  <a:spcPct val="0"/>
                </a:spcBef>
                <a:spcAft>
                  <a:spcPct val="35000"/>
                </a:spcAft>
              </a:pPr>
              <a:r>
                <a:rPr lang="en-GB" sz="1400" b="1" dirty="0">
                  <a:solidFill>
                    <a:schemeClr val="tx2"/>
                  </a:solidFill>
                  <a:cs typeface="Times New Roman" panose="02020603050405020304" pitchFamily="18" charset="0"/>
                </a:rPr>
                <a:t>Identify patients at risk of progressive disease: </a:t>
              </a:r>
              <a:r>
                <a:rPr lang="en-GB" sz="1400" dirty="0">
                  <a:solidFill>
                    <a:schemeClr val="tx1"/>
                  </a:solidFill>
                </a:rPr>
                <a:t>Document risk using biochemical response indices after 1 year of UDCA therapy</a:t>
              </a:r>
              <a:endParaRPr lang="en-US" sz="1400" dirty="0">
                <a:solidFill>
                  <a:schemeClr val="tx1"/>
                </a:solidFill>
              </a:endParaRPr>
            </a:p>
          </p:txBody>
        </p:sp>
        <p:sp>
          <p:nvSpPr>
            <p:cNvPr id="13" name="Freeform: Shape 12">
              <a:extLst>
                <a:ext uri="{FF2B5EF4-FFF2-40B4-BE49-F238E27FC236}">
                  <a16:creationId xmlns:a16="http://schemas.microsoft.com/office/drawing/2014/main" id="{D60831FC-DE29-49BF-B3F0-9D50DC2D24EA}"/>
                </a:ext>
              </a:extLst>
            </p:cNvPr>
            <p:cNvSpPr/>
            <p:nvPr/>
          </p:nvSpPr>
          <p:spPr>
            <a:xfrm>
              <a:off x="5471334" y="3235480"/>
              <a:ext cx="3355110" cy="579826"/>
            </a:xfrm>
            <a:custGeom>
              <a:avLst/>
              <a:gdLst>
                <a:gd name="connsiteX0" fmla="*/ 84965 w 509780"/>
                <a:gd name="connsiteY0" fmla="*/ 0 h 3355110"/>
                <a:gd name="connsiteX1" fmla="*/ 424815 w 509780"/>
                <a:gd name="connsiteY1" fmla="*/ 0 h 3355110"/>
                <a:gd name="connsiteX2" fmla="*/ 509780 w 509780"/>
                <a:gd name="connsiteY2" fmla="*/ 84965 h 3355110"/>
                <a:gd name="connsiteX3" fmla="*/ 509780 w 509780"/>
                <a:gd name="connsiteY3" fmla="*/ 3355110 h 3355110"/>
                <a:gd name="connsiteX4" fmla="*/ 509780 w 509780"/>
                <a:gd name="connsiteY4" fmla="*/ 3355110 h 3355110"/>
                <a:gd name="connsiteX5" fmla="*/ 0 w 509780"/>
                <a:gd name="connsiteY5" fmla="*/ 3355110 h 3355110"/>
                <a:gd name="connsiteX6" fmla="*/ 0 w 509780"/>
                <a:gd name="connsiteY6" fmla="*/ 3355110 h 3355110"/>
                <a:gd name="connsiteX7" fmla="*/ 0 w 509780"/>
                <a:gd name="connsiteY7" fmla="*/ 84965 h 3355110"/>
                <a:gd name="connsiteX8" fmla="*/ 84965 w 509780"/>
                <a:gd name="connsiteY8" fmla="*/ 0 h 3355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780" h="3355110">
                  <a:moveTo>
                    <a:pt x="509780" y="559198"/>
                  </a:moveTo>
                  <a:lnTo>
                    <a:pt x="509780" y="2795912"/>
                  </a:lnTo>
                  <a:cubicBezTo>
                    <a:pt x="509780" y="3104747"/>
                    <a:pt x="504000" y="3355107"/>
                    <a:pt x="496870" y="3355107"/>
                  </a:cubicBezTo>
                  <a:lnTo>
                    <a:pt x="0" y="3355107"/>
                  </a:lnTo>
                  <a:lnTo>
                    <a:pt x="0" y="3355107"/>
                  </a:lnTo>
                  <a:lnTo>
                    <a:pt x="0" y="3"/>
                  </a:lnTo>
                  <a:lnTo>
                    <a:pt x="0" y="3"/>
                  </a:lnTo>
                  <a:lnTo>
                    <a:pt x="496870" y="3"/>
                  </a:lnTo>
                  <a:cubicBezTo>
                    <a:pt x="504000" y="3"/>
                    <a:pt x="509780" y="250363"/>
                    <a:pt x="509780" y="559198"/>
                  </a:cubicBezTo>
                  <a:close/>
                </a:path>
              </a:pathLst>
            </a:custGeom>
            <a:solidFill>
              <a:srgbClr val="CCDBE7">
                <a:alpha val="90000"/>
              </a:srgbClr>
            </a:solidFill>
            <a:ln>
              <a:noFill/>
            </a:ln>
          </p:spPr>
          <p:style>
            <a:lnRef idx="2">
              <a:scrgbClr r="0" g="0" b="0"/>
            </a:lnRef>
            <a:fillRef idx="1">
              <a:scrgbClr r="0" g="0" b="0"/>
            </a:fillRef>
            <a:effectRef idx="0">
              <a:schemeClr val="dk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2001" tIns="60885" rIns="96884" bIns="60885" numCol="1" spcCol="1270" anchor="ctr" anchorCtr="0">
              <a:noAutofit/>
            </a:bodyPr>
            <a:lstStyle/>
            <a:p>
              <a:pPr marL="57150" lvl="1" indent="-57150" defTabSz="488950">
                <a:lnSpc>
                  <a:spcPct val="90000"/>
                </a:lnSpc>
                <a:spcBef>
                  <a:spcPct val="0"/>
                </a:spcBef>
                <a:spcAft>
                  <a:spcPct val="15000"/>
                </a:spcAft>
                <a:buChar char="•"/>
              </a:pPr>
              <a:r>
                <a:rPr lang="en-GB" sz="1400" b="1" dirty="0">
                  <a:solidFill>
                    <a:schemeClr val="tx2"/>
                  </a:solidFill>
                  <a:cs typeface="Times New Roman" panose="02020603050405020304" pitchFamily="18" charset="0"/>
                </a:rPr>
                <a:t>Standard 90% </a:t>
              </a:r>
              <a:r>
                <a:rPr lang="en-GB" sz="1200" dirty="0"/>
                <a:t>of patients have the presence/ absence of pruritus, sicca complex and fatigue recorded in notes in the last year</a:t>
              </a:r>
              <a:endParaRPr lang="en-US" sz="1200" dirty="0"/>
            </a:p>
          </p:txBody>
        </p:sp>
        <p:sp>
          <p:nvSpPr>
            <p:cNvPr id="14" name="Freeform: Shape 13">
              <a:extLst>
                <a:ext uri="{FF2B5EF4-FFF2-40B4-BE49-F238E27FC236}">
                  <a16:creationId xmlns:a16="http://schemas.microsoft.com/office/drawing/2014/main" id="{1A9C6A86-FD83-4637-903F-1DC00BB16D01}"/>
                </a:ext>
              </a:extLst>
            </p:cNvPr>
            <p:cNvSpPr/>
            <p:nvPr/>
          </p:nvSpPr>
          <p:spPr>
            <a:xfrm>
              <a:off x="319142" y="3206780"/>
              <a:ext cx="5152191" cy="637225"/>
            </a:xfrm>
            <a:custGeom>
              <a:avLst/>
              <a:gdLst>
                <a:gd name="connsiteX0" fmla="*/ 0 w 5152191"/>
                <a:gd name="connsiteY0" fmla="*/ 106206 h 637225"/>
                <a:gd name="connsiteX1" fmla="*/ 106206 w 5152191"/>
                <a:gd name="connsiteY1" fmla="*/ 0 h 637225"/>
                <a:gd name="connsiteX2" fmla="*/ 5045985 w 5152191"/>
                <a:gd name="connsiteY2" fmla="*/ 0 h 637225"/>
                <a:gd name="connsiteX3" fmla="*/ 5152191 w 5152191"/>
                <a:gd name="connsiteY3" fmla="*/ 106206 h 637225"/>
                <a:gd name="connsiteX4" fmla="*/ 5152191 w 5152191"/>
                <a:gd name="connsiteY4" fmla="*/ 531019 h 637225"/>
                <a:gd name="connsiteX5" fmla="*/ 5045985 w 5152191"/>
                <a:gd name="connsiteY5" fmla="*/ 637225 h 637225"/>
                <a:gd name="connsiteX6" fmla="*/ 106206 w 5152191"/>
                <a:gd name="connsiteY6" fmla="*/ 637225 h 637225"/>
                <a:gd name="connsiteX7" fmla="*/ 0 w 5152191"/>
                <a:gd name="connsiteY7" fmla="*/ 531019 h 637225"/>
                <a:gd name="connsiteX8" fmla="*/ 0 w 5152191"/>
                <a:gd name="connsiteY8" fmla="*/ 106206 h 63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52191" h="637225">
                  <a:moveTo>
                    <a:pt x="0" y="106206"/>
                  </a:moveTo>
                  <a:cubicBezTo>
                    <a:pt x="0" y="47550"/>
                    <a:pt x="47550" y="0"/>
                    <a:pt x="106206" y="0"/>
                  </a:cubicBezTo>
                  <a:lnTo>
                    <a:pt x="5045985" y="0"/>
                  </a:lnTo>
                  <a:cubicBezTo>
                    <a:pt x="5104641" y="0"/>
                    <a:pt x="5152191" y="47550"/>
                    <a:pt x="5152191" y="106206"/>
                  </a:cubicBezTo>
                  <a:lnTo>
                    <a:pt x="5152191" y="531019"/>
                  </a:lnTo>
                  <a:cubicBezTo>
                    <a:pt x="5152191" y="589675"/>
                    <a:pt x="5104641" y="637225"/>
                    <a:pt x="5045985" y="637225"/>
                  </a:cubicBezTo>
                  <a:lnTo>
                    <a:pt x="106206" y="637225"/>
                  </a:lnTo>
                  <a:cubicBezTo>
                    <a:pt x="47550" y="637225"/>
                    <a:pt x="0" y="589675"/>
                    <a:pt x="0" y="531019"/>
                  </a:cubicBezTo>
                  <a:lnTo>
                    <a:pt x="0" y="106206"/>
                  </a:lnTo>
                  <a:close/>
                </a:path>
              </a:pathLst>
            </a:custGeom>
            <a:noFill/>
            <a:ln>
              <a:solidFill>
                <a:schemeClr val="tx2"/>
              </a:solidFill>
            </a:ln>
          </p:spPr>
          <p:style>
            <a:lnRef idx="2">
              <a:scrgbClr r="0" g="0" b="0"/>
            </a:lnRef>
            <a:fillRef idx="1">
              <a:scrgbClr r="0" g="0" b="0"/>
            </a:fillRef>
            <a:effectRef idx="0">
              <a:schemeClr val="dk2">
                <a:hueOff val="0"/>
                <a:satOff val="0"/>
                <a:lumOff val="0"/>
                <a:alphaOff val="0"/>
              </a:schemeClr>
            </a:effectRef>
            <a:fontRef idx="minor">
              <a:schemeClr val="lt1"/>
            </a:fontRef>
          </p:style>
          <p:txBody>
            <a:bodyPr spcFirstLastPara="0" vert="horz" wrap="square" lIns="76827" tIns="53967" rIns="76827" bIns="53967" numCol="1" spcCol="1270" anchor="ctr" anchorCtr="0">
              <a:noAutofit/>
            </a:bodyPr>
            <a:lstStyle/>
            <a:p>
              <a:pPr algn="ctr" defTabSz="533400">
                <a:lnSpc>
                  <a:spcPct val="90000"/>
                </a:lnSpc>
                <a:spcBef>
                  <a:spcPct val="0"/>
                </a:spcBef>
                <a:spcAft>
                  <a:spcPct val="35000"/>
                </a:spcAft>
              </a:pPr>
              <a:r>
                <a:rPr lang="en-GB" sz="1400" b="1" dirty="0">
                  <a:solidFill>
                    <a:schemeClr val="tx2"/>
                  </a:solidFill>
                  <a:cs typeface="Times New Roman" panose="02020603050405020304" pitchFamily="18" charset="0"/>
                </a:rPr>
                <a:t>Recognize impact on QoL: </a:t>
              </a:r>
              <a:r>
                <a:rPr lang="en-GB" sz="1400" dirty="0">
                  <a:solidFill>
                    <a:schemeClr val="tx1"/>
                  </a:solidFill>
                  <a:cs typeface="Times New Roman" panose="02020603050405020304" pitchFamily="18" charset="0"/>
                </a:rPr>
                <a:t>Ensure appropriate investigation and treatment of</a:t>
              </a:r>
              <a:r>
                <a:rPr lang="en-GB" sz="1400" dirty="0">
                  <a:solidFill>
                    <a:schemeClr val="tx1"/>
                  </a:solidFill>
                </a:rPr>
                <a:t> symptoms (particularly pruritus, sicca complex, fatigue)</a:t>
              </a:r>
              <a:endParaRPr lang="en-US" sz="1400" dirty="0">
                <a:solidFill>
                  <a:schemeClr val="tx1"/>
                </a:solidFill>
              </a:endParaRPr>
            </a:p>
          </p:txBody>
        </p:sp>
        <p:sp>
          <p:nvSpPr>
            <p:cNvPr id="15" name="Freeform: Shape 14">
              <a:extLst>
                <a:ext uri="{FF2B5EF4-FFF2-40B4-BE49-F238E27FC236}">
                  <a16:creationId xmlns:a16="http://schemas.microsoft.com/office/drawing/2014/main" id="{35544C31-9B34-4B85-8538-9B43657B5D7F}"/>
                </a:ext>
              </a:extLst>
            </p:cNvPr>
            <p:cNvSpPr/>
            <p:nvPr/>
          </p:nvSpPr>
          <p:spPr>
            <a:xfrm>
              <a:off x="5471334" y="3988193"/>
              <a:ext cx="3355110" cy="579826"/>
            </a:xfrm>
            <a:custGeom>
              <a:avLst/>
              <a:gdLst>
                <a:gd name="connsiteX0" fmla="*/ 84965 w 509780"/>
                <a:gd name="connsiteY0" fmla="*/ 0 h 3355110"/>
                <a:gd name="connsiteX1" fmla="*/ 424815 w 509780"/>
                <a:gd name="connsiteY1" fmla="*/ 0 h 3355110"/>
                <a:gd name="connsiteX2" fmla="*/ 509780 w 509780"/>
                <a:gd name="connsiteY2" fmla="*/ 84965 h 3355110"/>
                <a:gd name="connsiteX3" fmla="*/ 509780 w 509780"/>
                <a:gd name="connsiteY3" fmla="*/ 3355110 h 3355110"/>
                <a:gd name="connsiteX4" fmla="*/ 509780 w 509780"/>
                <a:gd name="connsiteY4" fmla="*/ 3355110 h 3355110"/>
                <a:gd name="connsiteX5" fmla="*/ 0 w 509780"/>
                <a:gd name="connsiteY5" fmla="*/ 3355110 h 3355110"/>
                <a:gd name="connsiteX6" fmla="*/ 0 w 509780"/>
                <a:gd name="connsiteY6" fmla="*/ 3355110 h 3355110"/>
                <a:gd name="connsiteX7" fmla="*/ 0 w 509780"/>
                <a:gd name="connsiteY7" fmla="*/ 84965 h 3355110"/>
                <a:gd name="connsiteX8" fmla="*/ 84965 w 509780"/>
                <a:gd name="connsiteY8" fmla="*/ 0 h 3355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780" h="3355110">
                  <a:moveTo>
                    <a:pt x="509780" y="559198"/>
                  </a:moveTo>
                  <a:lnTo>
                    <a:pt x="509780" y="2795912"/>
                  </a:lnTo>
                  <a:cubicBezTo>
                    <a:pt x="509780" y="3104747"/>
                    <a:pt x="504000" y="3355107"/>
                    <a:pt x="496870" y="3355107"/>
                  </a:cubicBezTo>
                  <a:lnTo>
                    <a:pt x="0" y="3355107"/>
                  </a:lnTo>
                  <a:lnTo>
                    <a:pt x="0" y="3355107"/>
                  </a:lnTo>
                  <a:lnTo>
                    <a:pt x="0" y="3"/>
                  </a:lnTo>
                  <a:lnTo>
                    <a:pt x="0" y="3"/>
                  </a:lnTo>
                  <a:lnTo>
                    <a:pt x="496870" y="3"/>
                  </a:lnTo>
                  <a:cubicBezTo>
                    <a:pt x="504000" y="3"/>
                    <a:pt x="509780" y="250363"/>
                    <a:pt x="509780" y="559198"/>
                  </a:cubicBezTo>
                  <a:close/>
                </a:path>
              </a:pathLst>
            </a:custGeom>
            <a:solidFill>
              <a:srgbClr val="CCDBE7">
                <a:alpha val="90000"/>
              </a:srgbClr>
            </a:solidFill>
            <a:ln>
              <a:noFill/>
            </a:ln>
          </p:spPr>
          <p:style>
            <a:lnRef idx="2">
              <a:scrgbClr r="0" g="0" b="0"/>
            </a:lnRef>
            <a:fillRef idx="1">
              <a:scrgbClr r="0" g="0" b="0"/>
            </a:fillRef>
            <a:effectRef idx="0">
              <a:schemeClr val="dk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2001" tIns="60885" rIns="96884" bIns="60885" numCol="1" spcCol="1270" anchor="ctr" anchorCtr="0">
              <a:noAutofit/>
            </a:bodyPr>
            <a:lstStyle/>
            <a:p>
              <a:pPr marL="57150" lvl="1" indent="-57150" defTabSz="488950">
                <a:lnSpc>
                  <a:spcPct val="90000"/>
                </a:lnSpc>
                <a:spcBef>
                  <a:spcPct val="0"/>
                </a:spcBef>
                <a:spcAft>
                  <a:spcPct val="15000"/>
                </a:spcAft>
                <a:buChar char="•"/>
              </a:pPr>
              <a:r>
                <a:rPr lang="en-US" sz="1400" b="1" dirty="0">
                  <a:solidFill>
                    <a:schemeClr val="tx2"/>
                  </a:solidFill>
                  <a:cs typeface="Times New Roman" panose="02020603050405020304" pitchFamily="18" charset="0"/>
                </a:rPr>
                <a:t>Standard 90% </a:t>
              </a:r>
              <a:r>
                <a:rPr lang="en-GB" sz="1200" dirty="0"/>
                <a:t>documentation that discussion has taken place within 3 months of relevant clinical event and the actions </a:t>
              </a:r>
              <a:r>
                <a:rPr lang="en-US" sz="1200" dirty="0"/>
                <a:t>taken recorded</a:t>
              </a:r>
            </a:p>
          </p:txBody>
        </p:sp>
        <p:sp>
          <p:nvSpPr>
            <p:cNvPr id="16" name="Freeform: Shape 15">
              <a:extLst>
                <a:ext uri="{FF2B5EF4-FFF2-40B4-BE49-F238E27FC236}">
                  <a16:creationId xmlns:a16="http://schemas.microsoft.com/office/drawing/2014/main" id="{FCFFA5B8-2C42-49EA-9354-1A4B8CA76B5E}"/>
                </a:ext>
              </a:extLst>
            </p:cNvPr>
            <p:cNvSpPr/>
            <p:nvPr/>
          </p:nvSpPr>
          <p:spPr>
            <a:xfrm>
              <a:off x="319142" y="3875866"/>
              <a:ext cx="5152191" cy="804477"/>
            </a:xfrm>
            <a:custGeom>
              <a:avLst/>
              <a:gdLst>
                <a:gd name="connsiteX0" fmla="*/ 0 w 5152191"/>
                <a:gd name="connsiteY0" fmla="*/ 134082 h 804477"/>
                <a:gd name="connsiteX1" fmla="*/ 134082 w 5152191"/>
                <a:gd name="connsiteY1" fmla="*/ 0 h 804477"/>
                <a:gd name="connsiteX2" fmla="*/ 5018109 w 5152191"/>
                <a:gd name="connsiteY2" fmla="*/ 0 h 804477"/>
                <a:gd name="connsiteX3" fmla="*/ 5152191 w 5152191"/>
                <a:gd name="connsiteY3" fmla="*/ 134082 h 804477"/>
                <a:gd name="connsiteX4" fmla="*/ 5152191 w 5152191"/>
                <a:gd name="connsiteY4" fmla="*/ 670395 h 804477"/>
                <a:gd name="connsiteX5" fmla="*/ 5018109 w 5152191"/>
                <a:gd name="connsiteY5" fmla="*/ 804477 h 804477"/>
                <a:gd name="connsiteX6" fmla="*/ 134082 w 5152191"/>
                <a:gd name="connsiteY6" fmla="*/ 804477 h 804477"/>
                <a:gd name="connsiteX7" fmla="*/ 0 w 5152191"/>
                <a:gd name="connsiteY7" fmla="*/ 670395 h 804477"/>
                <a:gd name="connsiteX8" fmla="*/ 0 w 5152191"/>
                <a:gd name="connsiteY8" fmla="*/ 134082 h 804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52191" h="804477">
                  <a:moveTo>
                    <a:pt x="0" y="134082"/>
                  </a:moveTo>
                  <a:cubicBezTo>
                    <a:pt x="0" y="60031"/>
                    <a:pt x="60031" y="0"/>
                    <a:pt x="134082" y="0"/>
                  </a:cubicBezTo>
                  <a:lnTo>
                    <a:pt x="5018109" y="0"/>
                  </a:lnTo>
                  <a:cubicBezTo>
                    <a:pt x="5092160" y="0"/>
                    <a:pt x="5152191" y="60031"/>
                    <a:pt x="5152191" y="134082"/>
                  </a:cubicBezTo>
                  <a:lnTo>
                    <a:pt x="5152191" y="670395"/>
                  </a:lnTo>
                  <a:cubicBezTo>
                    <a:pt x="5152191" y="744446"/>
                    <a:pt x="5092160" y="804477"/>
                    <a:pt x="5018109" y="804477"/>
                  </a:cubicBezTo>
                  <a:lnTo>
                    <a:pt x="134082" y="804477"/>
                  </a:lnTo>
                  <a:cubicBezTo>
                    <a:pt x="60031" y="804477"/>
                    <a:pt x="0" y="744446"/>
                    <a:pt x="0" y="670395"/>
                  </a:cubicBezTo>
                  <a:lnTo>
                    <a:pt x="0" y="134082"/>
                  </a:lnTo>
                  <a:close/>
                </a:path>
              </a:pathLst>
            </a:custGeom>
            <a:noFill/>
            <a:ln>
              <a:solidFill>
                <a:schemeClr val="tx2"/>
              </a:solidFill>
            </a:ln>
          </p:spPr>
          <p:style>
            <a:lnRef idx="2">
              <a:scrgbClr r="0" g="0" b="0"/>
            </a:lnRef>
            <a:fillRef idx="1">
              <a:scrgbClr r="0" g="0" b="0"/>
            </a:fillRef>
            <a:effectRef idx="0">
              <a:schemeClr val="dk2">
                <a:hueOff val="0"/>
                <a:satOff val="0"/>
                <a:lumOff val="0"/>
                <a:alphaOff val="0"/>
              </a:schemeClr>
            </a:effectRef>
            <a:fontRef idx="minor">
              <a:schemeClr val="lt1"/>
            </a:fontRef>
          </p:style>
          <p:txBody>
            <a:bodyPr spcFirstLastPara="0" vert="horz" wrap="square" lIns="84991" tIns="62131" rIns="84991" bIns="62131" numCol="1" spcCol="1270" anchor="ctr" anchorCtr="0">
              <a:noAutofit/>
            </a:bodyPr>
            <a:lstStyle/>
            <a:p>
              <a:pPr algn="ctr" defTabSz="533400">
                <a:lnSpc>
                  <a:spcPct val="90000"/>
                </a:lnSpc>
                <a:spcBef>
                  <a:spcPct val="0"/>
                </a:spcBef>
                <a:spcAft>
                  <a:spcPct val="35000"/>
                </a:spcAft>
              </a:pPr>
              <a:r>
                <a:rPr lang="en-GB" sz="1400" b="1" dirty="0">
                  <a:solidFill>
                    <a:schemeClr val="tx2"/>
                  </a:solidFill>
                  <a:cs typeface="Times New Roman" panose="02020603050405020304" pitchFamily="18" charset="0"/>
                </a:rPr>
                <a:t>Maximise opportunity for timely </a:t>
              </a:r>
              <a:r>
                <a:rPr lang="en-GB" sz="1400" b="1" dirty="0" err="1">
                  <a:solidFill>
                    <a:schemeClr val="tx2"/>
                  </a:solidFill>
                  <a:cs typeface="Times New Roman" panose="02020603050405020304" pitchFamily="18" charset="0"/>
                </a:rPr>
                <a:t>LTx</a:t>
              </a:r>
              <a:r>
                <a:rPr lang="en-GB" sz="1400" b="1" dirty="0">
                  <a:solidFill>
                    <a:schemeClr val="tx2"/>
                  </a:solidFill>
                  <a:cs typeface="Times New Roman" panose="02020603050405020304" pitchFamily="18" charset="0"/>
                </a:rPr>
                <a:t>: </a:t>
              </a:r>
              <a:r>
                <a:rPr lang="en-GB" sz="1400" dirty="0">
                  <a:solidFill>
                    <a:schemeClr val="tx1"/>
                  </a:solidFill>
                </a:rPr>
                <a:t>Discuss all established patients with bilirubin &gt;50 </a:t>
              </a:r>
              <a:r>
                <a:rPr lang="el-GR" sz="1400" dirty="0">
                  <a:solidFill>
                    <a:schemeClr val="tx1"/>
                  </a:solidFill>
                  <a:sym typeface="Symbol" panose="05050102010706020507" pitchFamily="18" charset="2"/>
                </a:rPr>
                <a:t>μ</a:t>
              </a:r>
              <a:r>
                <a:rPr lang="en-GB" sz="1400" dirty="0">
                  <a:solidFill>
                    <a:schemeClr val="tx1"/>
                  </a:solidFill>
                </a:rPr>
                <a:t>mol/L (3 mg/dl) or evidence of decompensated liver disease* with a hepatologist </a:t>
              </a:r>
              <a:r>
                <a:rPr lang="en-US" sz="1400" dirty="0">
                  <a:solidFill>
                    <a:schemeClr val="tx1"/>
                  </a:solidFill>
                </a:rPr>
                <a:t>linked to a transplant programme</a:t>
              </a:r>
            </a:p>
          </p:txBody>
        </p:sp>
        <p:sp>
          <p:nvSpPr>
            <p:cNvPr id="17" name="Freeform: Shape 16">
              <a:extLst>
                <a:ext uri="{FF2B5EF4-FFF2-40B4-BE49-F238E27FC236}">
                  <a16:creationId xmlns:a16="http://schemas.microsoft.com/office/drawing/2014/main" id="{F1824CCF-F90E-4C18-B08D-20C1FDC04408}"/>
                </a:ext>
              </a:extLst>
            </p:cNvPr>
            <p:cNvSpPr/>
            <p:nvPr/>
          </p:nvSpPr>
          <p:spPr>
            <a:xfrm>
              <a:off x="5471334" y="4740905"/>
              <a:ext cx="3355110" cy="579826"/>
            </a:xfrm>
            <a:custGeom>
              <a:avLst/>
              <a:gdLst>
                <a:gd name="connsiteX0" fmla="*/ 84965 w 509780"/>
                <a:gd name="connsiteY0" fmla="*/ 0 h 3355110"/>
                <a:gd name="connsiteX1" fmla="*/ 424815 w 509780"/>
                <a:gd name="connsiteY1" fmla="*/ 0 h 3355110"/>
                <a:gd name="connsiteX2" fmla="*/ 509780 w 509780"/>
                <a:gd name="connsiteY2" fmla="*/ 84965 h 3355110"/>
                <a:gd name="connsiteX3" fmla="*/ 509780 w 509780"/>
                <a:gd name="connsiteY3" fmla="*/ 3355110 h 3355110"/>
                <a:gd name="connsiteX4" fmla="*/ 509780 w 509780"/>
                <a:gd name="connsiteY4" fmla="*/ 3355110 h 3355110"/>
                <a:gd name="connsiteX5" fmla="*/ 0 w 509780"/>
                <a:gd name="connsiteY5" fmla="*/ 3355110 h 3355110"/>
                <a:gd name="connsiteX6" fmla="*/ 0 w 509780"/>
                <a:gd name="connsiteY6" fmla="*/ 3355110 h 3355110"/>
                <a:gd name="connsiteX7" fmla="*/ 0 w 509780"/>
                <a:gd name="connsiteY7" fmla="*/ 84965 h 3355110"/>
                <a:gd name="connsiteX8" fmla="*/ 84965 w 509780"/>
                <a:gd name="connsiteY8" fmla="*/ 0 h 3355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780" h="3355110">
                  <a:moveTo>
                    <a:pt x="509780" y="559198"/>
                  </a:moveTo>
                  <a:lnTo>
                    <a:pt x="509780" y="2795912"/>
                  </a:lnTo>
                  <a:cubicBezTo>
                    <a:pt x="509780" y="3104747"/>
                    <a:pt x="504000" y="3355107"/>
                    <a:pt x="496870" y="3355107"/>
                  </a:cubicBezTo>
                  <a:lnTo>
                    <a:pt x="0" y="3355107"/>
                  </a:lnTo>
                  <a:lnTo>
                    <a:pt x="0" y="3355107"/>
                  </a:lnTo>
                  <a:lnTo>
                    <a:pt x="0" y="3"/>
                  </a:lnTo>
                  <a:lnTo>
                    <a:pt x="0" y="3"/>
                  </a:lnTo>
                  <a:lnTo>
                    <a:pt x="496870" y="3"/>
                  </a:lnTo>
                  <a:cubicBezTo>
                    <a:pt x="504000" y="3"/>
                    <a:pt x="509780" y="250363"/>
                    <a:pt x="509780" y="559198"/>
                  </a:cubicBezTo>
                  <a:close/>
                </a:path>
              </a:pathLst>
            </a:custGeom>
            <a:solidFill>
              <a:srgbClr val="CCDBE7">
                <a:alpha val="90000"/>
              </a:srgbClr>
            </a:solidFill>
            <a:ln>
              <a:noFill/>
            </a:ln>
          </p:spPr>
          <p:style>
            <a:lnRef idx="2">
              <a:scrgbClr r="0" g="0" b="0"/>
            </a:lnRef>
            <a:fillRef idx="1">
              <a:scrgbClr r="0" g="0" b="0"/>
            </a:fillRef>
            <a:effectRef idx="0">
              <a:schemeClr val="dk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2001" tIns="60885" rIns="96884" bIns="60885" numCol="1" spcCol="1270" anchor="ctr" anchorCtr="0">
              <a:noAutofit/>
            </a:bodyPr>
            <a:lstStyle/>
            <a:p>
              <a:pPr marL="57150" lvl="1" indent="-57150" defTabSz="488950">
                <a:lnSpc>
                  <a:spcPct val="90000"/>
                </a:lnSpc>
                <a:spcBef>
                  <a:spcPct val="0"/>
                </a:spcBef>
                <a:spcAft>
                  <a:spcPct val="15000"/>
                </a:spcAft>
                <a:buChar char="•"/>
              </a:pPr>
              <a:r>
                <a:rPr lang="en-GB" sz="1400" b="1" dirty="0">
                  <a:solidFill>
                    <a:schemeClr val="tx2"/>
                  </a:solidFill>
                  <a:cs typeface="Times New Roman" panose="02020603050405020304" pitchFamily="18" charset="0"/>
                </a:rPr>
                <a:t>Standard 80% </a:t>
              </a:r>
              <a:r>
                <a:rPr lang="en-GB" sz="1200" dirty="0"/>
                <a:t>assessment within </a:t>
              </a:r>
              <a:r>
                <a:rPr lang="en-US" sz="1200" dirty="0"/>
                <a:t>the last 5 years</a:t>
              </a:r>
            </a:p>
          </p:txBody>
        </p:sp>
        <p:sp>
          <p:nvSpPr>
            <p:cNvPr id="18" name="Freeform: Shape 17">
              <a:extLst>
                <a:ext uri="{FF2B5EF4-FFF2-40B4-BE49-F238E27FC236}">
                  <a16:creationId xmlns:a16="http://schemas.microsoft.com/office/drawing/2014/main" id="{087E62CE-7346-4D2D-8C88-12150F844181}"/>
                </a:ext>
              </a:extLst>
            </p:cNvPr>
            <p:cNvSpPr/>
            <p:nvPr/>
          </p:nvSpPr>
          <p:spPr>
            <a:xfrm>
              <a:off x="319142" y="4712204"/>
              <a:ext cx="5152191" cy="637225"/>
            </a:xfrm>
            <a:custGeom>
              <a:avLst/>
              <a:gdLst>
                <a:gd name="connsiteX0" fmla="*/ 0 w 5152191"/>
                <a:gd name="connsiteY0" fmla="*/ 106206 h 637225"/>
                <a:gd name="connsiteX1" fmla="*/ 106206 w 5152191"/>
                <a:gd name="connsiteY1" fmla="*/ 0 h 637225"/>
                <a:gd name="connsiteX2" fmla="*/ 5045985 w 5152191"/>
                <a:gd name="connsiteY2" fmla="*/ 0 h 637225"/>
                <a:gd name="connsiteX3" fmla="*/ 5152191 w 5152191"/>
                <a:gd name="connsiteY3" fmla="*/ 106206 h 637225"/>
                <a:gd name="connsiteX4" fmla="*/ 5152191 w 5152191"/>
                <a:gd name="connsiteY4" fmla="*/ 531019 h 637225"/>
                <a:gd name="connsiteX5" fmla="*/ 5045985 w 5152191"/>
                <a:gd name="connsiteY5" fmla="*/ 637225 h 637225"/>
                <a:gd name="connsiteX6" fmla="*/ 106206 w 5152191"/>
                <a:gd name="connsiteY6" fmla="*/ 637225 h 637225"/>
                <a:gd name="connsiteX7" fmla="*/ 0 w 5152191"/>
                <a:gd name="connsiteY7" fmla="*/ 531019 h 637225"/>
                <a:gd name="connsiteX8" fmla="*/ 0 w 5152191"/>
                <a:gd name="connsiteY8" fmla="*/ 106206 h 63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52191" h="637225">
                  <a:moveTo>
                    <a:pt x="0" y="106206"/>
                  </a:moveTo>
                  <a:cubicBezTo>
                    <a:pt x="0" y="47550"/>
                    <a:pt x="47550" y="0"/>
                    <a:pt x="106206" y="0"/>
                  </a:cubicBezTo>
                  <a:lnTo>
                    <a:pt x="5045985" y="0"/>
                  </a:lnTo>
                  <a:cubicBezTo>
                    <a:pt x="5104641" y="0"/>
                    <a:pt x="5152191" y="47550"/>
                    <a:pt x="5152191" y="106206"/>
                  </a:cubicBezTo>
                  <a:lnTo>
                    <a:pt x="5152191" y="531019"/>
                  </a:lnTo>
                  <a:cubicBezTo>
                    <a:pt x="5152191" y="589675"/>
                    <a:pt x="5104641" y="637225"/>
                    <a:pt x="5045985" y="637225"/>
                  </a:cubicBezTo>
                  <a:lnTo>
                    <a:pt x="106206" y="637225"/>
                  </a:lnTo>
                  <a:cubicBezTo>
                    <a:pt x="47550" y="637225"/>
                    <a:pt x="0" y="589675"/>
                    <a:pt x="0" y="531019"/>
                  </a:cubicBezTo>
                  <a:lnTo>
                    <a:pt x="0" y="106206"/>
                  </a:lnTo>
                  <a:close/>
                </a:path>
              </a:pathLst>
            </a:custGeom>
            <a:noFill/>
            <a:ln>
              <a:solidFill>
                <a:schemeClr val="tx2"/>
              </a:solidFill>
            </a:ln>
          </p:spPr>
          <p:style>
            <a:lnRef idx="2">
              <a:scrgbClr r="0" g="0" b="0"/>
            </a:lnRef>
            <a:fillRef idx="1">
              <a:scrgbClr r="0" g="0" b="0"/>
            </a:fillRef>
            <a:effectRef idx="0">
              <a:schemeClr val="dk2">
                <a:hueOff val="0"/>
                <a:satOff val="0"/>
                <a:lumOff val="0"/>
                <a:alphaOff val="0"/>
              </a:schemeClr>
            </a:effectRef>
            <a:fontRef idx="minor">
              <a:schemeClr val="lt1"/>
            </a:fontRef>
          </p:style>
          <p:txBody>
            <a:bodyPr spcFirstLastPara="0" vert="horz" wrap="square" lIns="76827" tIns="53967" rIns="76827" bIns="53967" numCol="1" spcCol="1270" anchor="ctr" anchorCtr="0">
              <a:noAutofit/>
            </a:bodyPr>
            <a:lstStyle/>
            <a:p>
              <a:pPr algn="ctr" defTabSz="533400">
                <a:lnSpc>
                  <a:spcPct val="90000"/>
                </a:lnSpc>
                <a:spcBef>
                  <a:spcPct val="0"/>
                </a:spcBef>
                <a:spcAft>
                  <a:spcPct val="35000"/>
                </a:spcAft>
              </a:pPr>
              <a:r>
                <a:rPr lang="en-GB" sz="1400" b="1" dirty="0">
                  <a:solidFill>
                    <a:schemeClr val="tx2"/>
                  </a:solidFill>
                  <a:cs typeface="Times New Roman" panose="02020603050405020304" pitchFamily="18" charset="0"/>
                </a:rPr>
                <a:t>Optimize prevention of osteoporotic bone fractures: </a:t>
              </a:r>
              <a:r>
                <a:rPr lang="en-GB" sz="1400" dirty="0">
                  <a:solidFill>
                    <a:schemeClr val="tx1"/>
                  </a:solidFill>
                </a:rPr>
                <a:t>Assess risk of osteoporosis in all patients. Treat/follow-up in line with national guidelines</a:t>
              </a:r>
              <a:endParaRPr lang="en-US" sz="1400" dirty="0">
                <a:solidFill>
                  <a:schemeClr val="tx1"/>
                </a:solidFill>
              </a:endParaRPr>
            </a:p>
          </p:txBody>
        </p:sp>
        <p:sp>
          <p:nvSpPr>
            <p:cNvPr id="19" name="Freeform: Shape 18">
              <a:extLst>
                <a:ext uri="{FF2B5EF4-FFF2-40B4-BE49-F238E27FC236}">
                  <a16:creationId xmlns:a16="http://schemas.microsoft.com/office/drawing/2014/main" id="{77243082-0A18-41D2-9FE0-82CA34C33F8C}"/>
                </a:ext>
              </a:extLst>
            </p:cNvPr>
            <p:cNvSpPr/>
            <p:nvPr/>
          </p:nvSpPr>
          <p:spPr>
            <a:xfrm>
              <a:off x="5471334" y="5409991"/>
              <a:ext cx="3355110" cy="579826"/>
            </a:xfrm>
            <a:custGeom>
              <a:avLst/>
              <a:gdLst>
                <a:gd name="connsiteX0" fmla="*/ 84965 w 509780"/>
                <a:gd name="connsiteY0" fmla="*/ 0 h 3355110"/>
                <a:gd name="connsiteX1" fmla="*/ 424815 w 509780"/>
                <a:gd name="connsiteY1" fmla="*/ 0 h 3355110"/>
                <a:gd name="connsiteX2" fmla="*/ 509780 w 509780"/>
                <a:gd name="connsiteY2" fmla="*/ 84965 h 3355110"/>
                <a:gd name="connsiteX3" fmla="*/ 509780 w 509780"/>
                <a:gd name="connsiteY3" fmla="*/ 3355110 h 3355110"/>
                <a:gd name="connsiteX4" fmla="*/ 509780 w 509780"/>
                <a:gd name="connsiteY4" fmla="*/ 3355110 h 3355110"/>
                <a:gd name="connsiteX5" fmla="*/ 0 w 509780"/>
                <a:gd name="connsiteY5" fmla="*/ 3355110 h 3355110"/>
                <a:gd name="connsiteX6" fmla="*/ 0 w 509780"/>
                <a:gd name="connsiteY6" fmla="*/ 3355110 h 3355110"/>
                <a:gd name="connsiteX7" fmla="*/ 0 w 509780"/>
                <a:gd name="connsiteY7" fmla="*/ 84965 h 3355110"/>
                <a:gd name="connsiteX8" fmla="*/ 84965 w 509780"/>
                <a:gd name="connsiteY8" fmla="*/ 0 h 3355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780" h="3355110">
                  <a:moveTo>
                    <a:pt x="509780" y="559198"/>
                  </a:moveTo>
                  <a:lnTo>
                    <a:pt x="509780" y="2795912"/>
                  </a:lnTo>
                  <a:cubicBezTo>
                    <a:pt x="509780" y="3104747"/>
                    <a:pt x="504000" y="3355107"/>
                    <a:pt x="496870" y="3355107"/>
                  </a:cubicBezTo>
                  <a:lnTo>
                    <a:pt x="0" y="3355107"/>
                  </a:lnTo>
                  <a:lnTo>
                    <a:pt x="0" y="3355107"/>
                  </a:lnTo>
                  <a:lnTo>
                    <a:pt x="0" y="3"/>
                  </a:lnTo>
                  <a:lnTo>
                    <a:pt x="0" y="3"/>
                  </a:lnTo>
                  <a:lnTo>
                    <a:pt x="496870" y="3"/>
                  </a:lnTo>
                  <a:cubicBezTo>
                    <a:pt x="504000" y="3"/>
                    <a:pt x="509780" y="250363"/>
                    <a:pt x="509780" y="559198"/>
                  </a:cubicBezTo>
                  <a:close/>
                </a:path>
              </a:pathLst>
            </a:custGeom>
            <a:solidFill>
              <a:srgbClr val="CCDBE7">
                <a:alpha val="90000"/>
              </a:srgbClr>
            </a:solidFill>
            <a:ln>
              <a:noFill/>
            </a:ln>
          </p:spPr>
          <p:style>
            <a:lnRef idx="2">
              <a:scrgbClr r="0" g="0" b="0"/>
            </a:lnRef>
            <a:fillRef idx="1">
              <a:scrgbClr r="0" g="0" b="0"/>
            </a:fillRef>
            <a:effectRef idx="0">
              <a:schemeClr val="dk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72001" tIns="60885" rIns="96884" bIns="60885" numCol="1" spcCol="1270" anchor="ctr" anchorCtr="0">
              <a:noAutofit/>
            </a:bodyPr>
            <a:lstStyle/>
            <a:p>
              <a:pPr marL="57150" lvl="1" indent="-57150" defTabSz="488950">
                <a:lnSpc>
                  <a:spcPct val="90000"/>
                </a:lnSpc>
                <a:spcBef>
                  <a:spcPct val="0"/>
                </a:spcBef>
                <a:spcAft>
                  <a:spcPct val="15000"/>
                </a:spcAft>
                <a:buChar char="•"/>
              </a:pPr>
              <a:r>
                <a:rPr lang="en-GB" sz="1400" b="1" dirty="0">
                  <a:solidFill>
                    <a:schemeClr val="tx2"/>
                  </a:solidFill>
                  <a:cs typeface="Times New Roman" panose="02020603050405020304" pitchFamily="18" charset="0"/>
                </a:rPr>
                <a:t>Standard 90% </a:t>
              </a:r>
              <a:r>
                <a:rPr lang="en-GB" sz="1200" dirty="0"/>
                <a:t>of patients with diagnosis of PBC with features of AIH have liver biopsy confirmation and clinicopathological discussion </a:t>
              </a:r>
              <a:r>
                <a:rPr lang="en-US" sz="1200" dirty="0"/>
                <a:t>noted</a:t>
              </a:r>
            </a:p>
          </p:txBody>
        </p:sp>
        <p:sp>
          <p:nvSpPr>
            <p:cNvPr id="20" name="Freeform: Shape 19">
              <a:extLst>
                <a:ext uri="{FF2B5EF4-FFF2-40B4-BE49-F238E27FC236}">
                  <a16:creationId xmlns:a16="http://schemas.microsoft.com/office/drawing/2014/main" id="{852F7D77-6E5D-432A-A8E1-CE4F48F4DEF3}"/>
                </a:ext>
              </a:extLst>
            </p:cNvPr>
            <p:cNvSpPr/>
            <p:nvPr/>
          </p:nvSpPr>
          <p:spPr>
            <a:xfrm>
              <a:off x="319142" y="5381292"/>
              <a:ext cx="5152191" cy="637225"/>
            </a:xfrm>
            <a:custGeom>
              <a:avLst/>
              <a:gdLst>
                <a:gd name="connsiteX0" fmla="*/ 0 w 5152191"/>
                <a:gd name="connsiteY0" fmla="*/ 106206 h 637225"/>
                <a:gd name="connsiteX1" fmla="*/ 106206 w 5152191"/>
                <a:gd name="connsiteY1" fmla="*/ 0 h 637225"/>
                <a:gd name="connsiteX2" fmla="*/ 5045985 w 5152191"/>
                <a:gd name="connsiteY2" fmla="*/ 0 h 637225"/>
                <a:gd name="connsiteX3" fmla="*/ 5152191 w 5152191"/>
                <a:gd name="connsiteY3" fmla="*/ 106206 h 637225"/>
                <a:gd name="connsiteX4" fmla="*/ 5152191 w 5152191"/>
                <a:gd name="connsiteY4" fmla="*/ 531019 h 637225"/>
                <a:gd name="connsiteX5" fmla="*/ 5045985 w 5152191"/>
                <a:gd name="connsiteY5" fmla="*/ 637225 h 637225"/>
                <a:gd name="connsiteX6" fmla="*/ 106206 w 5152191"/>
                <a:gd name="connsiteY6" fmla="*/ 637225 h 637225"/>
                <a:gd name="connsiteX7" fmla="*/ 0 w 5152191"/>
                <a:gd name="connsiteY7" fmla="*/ 531019 h 637225"/>
                <a:gd name="connsiteX8" fmla="*/ 0 w 5152191"/>
                <a:gd name="connsiteY8" fmla="*/ 106206 h 63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52191" h="637225">
                  <a:moveTo>
                    <a:pt x="0" y="106206"/>
                  </a:moveTo>
                  <a:cubicBezTo>
                    <a:pt x="0" y="47550"/>
                    <a:pt x="47550" y="0"/>
                    <a:pt x="106206" y="0"/>
                  </a:cubicBezTo>
                  <a:lnTo>
                    <a:pt x="5045985" y="0"/>
                  </a:lnTo>
                  <a:cubicBezTo>
                    <a:pt x="5104641" y="0"/>
                    <a:pt x="5152191" y="47550"/>
                    <a:pt x="5152191" y="106206"/>
                  </a:cubicBezTo>
                  <a:lnTo>
                    <a:pt x="5152191" y="531019"/>
                  </a:lnTo>
                  <a:cubicBezTo>
                    <a:pt x="5152191" y="589675"/>
                    <a:pt x="5104641" y="637225"/>
                    <a:pt x="5045985" y="637225"/>
                  </a:cubicBezTo>
                  <a:lnTo>
                    <a:pt x="106206" y="637225"/>
                  </a:lnTo>
                  <a:cubicBezTo>
                    <a:pt x="47550" y="637225"/>
                    <a:pt x="0" y="589675"/>
                    <a:pt x="0" y="531019"/>
                  </a:cubicBezTo>
                  <a:lnTo>
                    <a:pt x="0" y="106206"/>
                  </a:lnTo>
                  <a:close/>
                </a:path>
              </a:pathLst>
            </a:custGeom>
            <a:noFill/>
            <a:ln>
              <a:solidFill>
                <a:schemeClr val="tx2"/>
              </a:solidFill>
            </a:ln>
          </p:spPr>
          <p:style>
            <a:lnRef idx="2">
              <a:scrgbClr r="0" g="0" b="0"/>
            </a:lnRef>
            <a:fillRef idx="1">
              <a:scrgbClr r="0" g="0" b="0"/>
            </a:fillRef>
            <a:effectRef idx="0">
              <a:schemeClr val="dk2">
                <a:hueOff val="0"/>
                <a:satOff val="0"/>
                <a:lumOff val="0"/>
                <a:alphaOff val="0"/>
              </a:schemeClr>
            </a:effectRef>
            <a:fontRef idx="minor">
              <a:schemeClr val="lt1"/>
            </a:fontRef>
          </p:style>
          <p:txBody>
            <a:bodyPr spcFirstLastPara="0" vert="horz" wrap="square" lIns="76827" tIns="53967" rIns="76827" bIns="53967" numCol="1" spcCol="1270" anchor="ctr" anchorCtr="0">
              <a:noAutofit/>
            </a:bodyPr>
            <a:lstStyle/>
            <a:p>
              <a:pPr algn="ctr" defTabSz="533400">
                <a:lnSpc>
                  <a:spcPct val="90000"/>
                </a:lnSpc>
                <a:spcBef>
                  <a:spcPct val="0"/>
                </a:spcBef>
                <a:spcAft>
                  <a:spcPct val="35000"/>
                </a:spcAft>
              </a:pPr>
              <a:r>
                <a:rPr lang="en-GB" sz="1400" b="1" dirty="0">
                  <a:solidFill>
                    <a:schemeClr val="tx2"/>
                  </a:solidFill>
                  <a:cs typeface="Times New Roman" panose="02020603050405020304" pitchFamily="18" charset="0"/>
                </a:rPr>
                <a:t>Diagnose and treat of PBC with features of AIH promptly: </a:t>
              </a:r>
              <a:r>
                <a:rPr lang="en-GB" sz="1400" dirty="0">
                  <a:solidFill>
                    <a:schemeClr val="tx1"/>
                  </a:solidFill>
                </a:rPr>
                <a:t>Recognize as rare and when suspected, perform liver biopsy with expert clinicopathological assessment</a:t>
              </a:r>
              <a:endParaRPr lang="en-US" sz="1400" dirty="0">
                <a:solidFill>
                  <a:schemeClr val="tx1"/>
                </a:solidFill>
              </a:endParaRPr>
            </a:p>
          </p:txBody>
        </p:sp>
      </p:grpSp>
      <p:pic>
        <p:nvPicPr>
          <p:cNvPr id="21" name="Picture 20">
            <a:hlinkClick r:id="rId3" action="ppaction://hlinksldjump"/>
            <a:extLst>
              <a:ext uri="{FF2B5EF4-FFF2-40B4-BE49-F238E27FC236}">
                <a16:creationId xmlns:a16="http://schemas.microsoft.com/office/drawing/2014/main" id="{E16CAF75-891A-4689-97FB-A5BF3470AD77}"/>
              </a:ext>
            </a:extLst>
          </p:cNvPr>
          <p:cNvPicPr>
            <a:picLocks noChangeAspect="1"/>
          </p:cNvPicPr>
          <p:nvPr/>
        </p:nvPicPr>
        <p:blipFill rotWithShape="1">
          <a:blip r:embed="rId4" cstate="screen">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880" y="442233"/>
            <a:ext cx="381237" cy="377560"/>
          </a:xfrm>
          <a:prstGeom prst="rect">
            <a:avLst/>
          </a:prstGeom>
        </p:spPr>
      </p:pic>
    </p:spTree>
    <p:extLst>
      <p:ext uri="{BB962C8B-B14F-4D97-AF65-F5344CB8AC3E}">
        <p14:creationId xmlns:p14="http://schemas.microsoft.com/office/powerpoint/2010/main" val="2228092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CC3323A-152F-47F4-9BBD-CE056723FD00}"/>
              </a:ext>
            </a:extLst>
          </p:cNvPr>
          <p:cNvSpPr>
            <a:spLocks noGrp="1"/>
          </p:cNvSpPr>
          <p:nvPr>
            <p:ph sz="half" idx="1"/>
          </p:nvPr>
        </p:nvSpPr>
        <p:spPr/>
        <p:txBody>
          <a:bodyPr/>
          <a:lstStyle/>
          <a:p>
            <a:r>
              <a:rPr lang="en-US" b="1" dirty="0"/>
              <a:t>Chair</a:t>
            </a:r>
            <a:r>
              <a:rPr lang="en-US" dirty="0"/>
              <a:t> </a:t>
            </a:r>
          </a:p>
          <a:p>
            <a:pPr lvl="1"/>
            <a:r>
              <a:rPr lang="en-US" dirty="0"/>
              <a:t>Gideon M Hirschfield</a:t>
            </a:r>
          </a:p>
          <a:p>
            <a:pPr lvl="1"/>
            <a:endParaRPr lang="en-US" dirty="0"/>
          </a:p>
          <a:p>
            <a:r>
              <a:rPr lang="en-US" b="1" dirty="0"/>
              <a:t>Panel members</a:t>
            </a:r>
            <a:r>
              <a:rPr lang="en-US" dirty="0"/>
              <a:t> </a:t>
            </a:r>
          </a:p>
          <a:p>
            <a:pPr lvl="1"/>
            <a:r>
              <a:rPr lang="it-IT" dirty="0"/>
              <a:t>Ulrich Beuers, Christophe Corpechot, Pietro Invernizzi, </a:t>
            </a:r>
            <a:br>
              <a:rPr lang="it-IT" dirty="0"/>
            </a:br>
            <a:r>
              <a:rPr lang="it-IT" dirty="0"/>
              <a:t>David Jones, Marco Marzioni, Christoph Schramm</a:t>
            </a:r>
          </a:p>
          <a:p>
            <a:pPr lvl="1"/>
            <a:endParaRPr lang="en-US" dirty="0"/>
          </a:p>
          <a:p>
            <a:r>
              <a:rPr lang="en-US" b="1" dirty="0"/>
              <a:t>Reviewers</a:t>
            </a:r>
            <a:r>
              <a:rPr lang="en-US" dirty="0"/>
              <a:t> </a:t>
            </a:r>
          </a:p>
          <a:p>
            <a:pPr lvl="1"/>
            <a:r>
              <a:rPr lang="en-US" dirty="0"/>
              <a:t>Kirsten M </a:t>
            </a:r>
            <a:r>
              <a:rPr lang="en-US" dirty="0" err="1"/>
              <a:t>Boberg</a:t>
            </a:r>
            <a:r>
              <a:rPr lang="en-US" dirty="0"/>
              <a:t>, </a:t>
            </a:r>
            <a:r>
              <a:rPr lang="en-US" dirty="0" err="1"/>
              <a:t>Annarosa</a:t>
            </a:r>
            <a:r>
              <a:rPr lang="en-US" dirty="0"/>
              <a:t> </a:t>
            </a:r>
            <a:r>
              <a:rPr lang="en-US" dirty="0" err="1"/>
              <a:t>Floreani</a:t>
            </a:r>
            <a:r>
              <a:rPr lang="en-US" dirty="0"/>
              <a:t>, Raoul </a:t>
            </a:r>
            <a:r>
              <a:rPr lang="en-US" dirty="0" err="1"/>
              <a:t>Poupon</a:t>
            </a:r>
            <a:endParaRPr lang="it-IT" dirty="0"/>
          </a:p>
          <a:p>
            <a:endParaRPr lang="en-GB" dirty="0"/>
          </a:p>
        </p:txBody>
      </p:sp>
      <p:sp>
        <p:nvSpPr>
          <p:cNvPr id="2" name="Title 1">
            <a:extLst>
              <a:ext uri="{FF2B5EF4-FFF2-40B4-BE49-F238E27FC236}">
                <a16:creationId xmlns:a16="http://schemas.microsoft.com/office/drawing/2014/main" id="{C0589A64-7B8D-4907-9521-0CA318C2EFB3}"/>
              </a:ext>
            </a:extLst>
          </p:cNvPr>
          <p:cNvSpPr>
            <a:spLocks noGrp="1"/>
          </p:cNvSpPr>
          <p:nvPr>
            <p:ph type="title"/>
          </p:nvPr>
        </p:nvSpPr>
        <p:spPr/>
        <p:txBody>
          <a:bodyPr/>
          <a:lstStyle/>
          <a:p>
            <a:r>
              <a:rPr lang="en-US" dirty="0"/>
              <a:t>Guideline panel</a:t>
            </a:r>
            <a:endParaRPr lang="en-GB" dirty="0"/>
          </a:p>
        </p:txBody>
      </p:sp>
      <p:sp>
        <p:nvSpPr>
          <p:cNvPr id="3" name="Text Placeholder 2">
            <a:extLst>
              <a:ext uri="{FF2B5EF4-FFF2-40B4-BE49-F238E27FC236}">
                <a16:creationId xmlns:a16="http://schemas.microsoft.com/office/drawing/2014/main" id="{C475BF0F-5993-4E21-AD84-262563751117}"/>
              </a:ext>
            </a:extLst>
          </p:cNvPr>
          <p:cNvSpPr>
            <a:spLocks noGrp="1"/>
          </p:cNvSpPr>
          <p:nvPr>
            <p:ph type="body" sz="quarter" idx="10"/>
          </p:nvPr>
        </p:nvSpPr>
        <p:spPr/>
        <p:txBody>
          <a:bodyPr/>
          <a:lstStyle/>
          <a:p>
            <a:r>
              <a:rPr lang="en-GB" dirty="0"/>
              <a:t>EASL CPG PBC. J </a:t>
            </a:r>
            <a:r>
              <a:rPr lang="en-GB" dirty="0" err="1"/>
              <a:t>Hepatol</a:t>
            </a:r>
            <a:r>
              <a:rPr lang="en-GB" dirty="0"/>
              <a:t> 2017;67:145–72</a:t>
            </a:r>
          </a:p>
        </p:txBody>
      </p:sp>
      <p:pic>
        <p:nvPicPr>
          <p:cNvPr id="10" name="Content Placeholder 9">
            <a:extLst>
              <a:ext uri="{FF2B5EF4-FFF2-40B4-BE49-F238E27FC236}">
                <a16:creationId xmlns:a16="http://schemas.microsoft.com/office/drawing/2014/main" id="{CE24A1B7-AF1E-4CEF-AE07-855A0E87ADFC}"/>
              </a:ext>
            </a:extLst>
          </p:cNvPr>
          <p:cNvPicPr>
            <a:picLocks noGrp="1" noChangeAspect="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7261327" y="1341438"/>
            <a:ext cx="3436734" cy="4621212"/>
          </a:xfrm>
          <a:prstGeom prst="rect">
            <a:avLst/>
          </a:prstGeom>
          <a:ln>
            <a:solidFill>
              <a:schemeClr val="bg1">
                <a:lumMod val="8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36260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89A64-7B8D-4907-9521-0CA318C2EFB3}"/>
              </a:ext>
            </a:extLst>
          </p:cNvPr>
          <p:cNvSpPr>
            <a:spLocks noGrp="1"/>
          </p:cNvSpPr>
          <p:nvPr>
            <p:ph type="title"/>
          </p:nvPr>
        </p:nvSpPr>
        <p:spPr/>
        <p:txBody>
          <a:bodyPr/>
          <a:lstStyle/>
          <a:p>
            <a:r>
              <a:rPr lang="en-GB" dirty="0"/>
              <a:t>Outline</a:t>
            </a:r>
          </a:p>
        </p:txBody>
      </p:sp>
      <p:sp>
        <p:nvSpPr>
          <p:cNvPr id="3" name="Text Placeholder 2">
            <a:extLst>
              <a:ext uri="{FF2B5EF4-FFF2-40B4-BE49-F238E27FC236}">
                <a16:creationId xmlns:a16="http://schemas.microsoft.com/office/drawing/2014/main" id="{C475BF0F-5993-4E21-AD84-262563751117}"/>
              </a:ext>
            </a:extLst>
          </p:cNvPr>
          <p:cNvSpPr>
            <a:spLocks noGrp="1"/>
          </p:cNvSpPr>
          <p:nvPr>
            <p:ph type="body" sz="quarter" idx="10"/>
          </p:nvPr>
        </p:nvSpPr>
        <p:spPr/>
        <p:txBody>
          <a:bodyPr/>
          <a:lstStyle/>
          <a:p>
            <a:r>
              <a:rPr lang="en-GB" dirty="0"/>
              <a:t>EASL CPG PBC. J </a:t>
            </a:r>
            <a:r>
              <a:rPr lang="en-GB" dirty="0" err="1"/>
              <a:t>Hepatol</a:t>
            </a:r>
            <a:r>
              <a:rPr lang="en-GB" dirty="0"/>
              <a:t> 2017;67:145–72</a:t>
            </a:r>
          </a:p>
        </p:txBody>
      </p:sp>
      <p:graphicFrame>
        <p:nvGraphicFramePr>
          <p:cNvPr id="5" name="Content Placeholder 4">
            <a:extLst>
              <a:ext uri="{FF2B5EF4-FFF2-40B4-BE49-F238E27FC236}">
                <a16:creationId xmlns:a16="http://schemas.microsoft.com/office/drawing/2014/main" id="{6208DB0A-4347-4E8B-B6ED-B546E2405FA0}"/>
              </a:ext>
            </a:extLst>
          </p:cNvPr>
          <p:cNvGraphicFramePr>
            <a:graphicFrameLocks/>
          </p:cNvGraphicFramePr>
          <p:nvPr>
            <p:extLst>
              <p:ext uri="{D42A27DB-BD31-4B8C-83A1-F6EECF244321}">
                <p14:modId xmlns:p14="http://schemas.microsoft.com/office/powerpoint/2010/main" val="3305921676"/>
              </p:ext>
            </p:extLst>
          </p:nvPr>
        </p:nvGraphicFramePr>
        <p:xfrm>
          <a:off x="604839" y="1341438"/>
          <a:ext cx="10982324" cy="46217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11925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E2C914B-F14D-4B40-B098-7DF59207FD6A}"/>
              </a:ext>
            </a:extLst>
          </p:cNvPr>
          <p:cNvSpPr>
            <a:spLocks noGrp="1"/>
          </p:cNvSpPr>
          <p:nvPr>
            <p:ph type="title"/>
          </p:nvPr>
        </p:nvSpPr>
        <p:spPr/>
        <p:txBody>
          <a:bodyPr/>
          <a:lstStyle/>
          <a:p>
            <a:r>
              <a:rPr lang="en-GB" dirty="0"/>
              <a:t>Methods</a:t>
            </a:r>
          </a:p>
        </p:txBody>
      </p:sp>
      <p:sp>
        <p:nvSpPr>
          <p:cNvPr id="3" name="Text Placeholder 2">
            <a:extLst>
              <a:ext uri="{FF2B5EF4-FFF2-40B4-BE49-F238E27FC236}">
                <a16:creationId xmlns:a16="http://schemas.microsoft.com/office/drawing/2014/main" id="{C475BF0F-5993-4E21-AD84-262563751117}"/>
              </a:ext>
            </a:extLst>
          </p:cNvPr>
          <p:cNvSpPr>
            <a:spLocks noGrp="1"/>
          </p:cNvSpPr>
          <p:nvPr>
            <p:ph type="body" idx="1"/>
          </p:nvPr>
        </p:nvSpPr>
        <p:spPr/>
        <p:txBody>
          <a:bodyPr/>
          <a:lstStyle/>
          <a:p>
            <a:r>
              <a:rPr lang="en-GB" dirty="0"/>
              <a:t>Grading evidence and recommendations</a:t>
            </a:r>
          </a:p>
        </p:txBody>
      </p:sp>
    </p:spTree>
    <p:extLst>
      <p:ext uri="{BB962C8B-B14F-4D97-AF65-F5344CB8AC3E}">
        <p14:creationId xmlns:p14="http://schemas.microsoft.com/office/powerpoint/2010/main" val="2122758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89A64-7B8D-4907-9521-0CA318C2EFB3}"/>
              </a:ext>
            </a:extLst>
          </p:cNvPr>
          <p:cNvSpPr>
            <a:spLocks noGrp="1"/>
          </p:cNvSpPr>
          <p:nvPr>
            <p:ph type="title"/>
          </p:nvPr>
        </p:nvSpPr>
        <p:spPr/>
        <p:txBody>
          <a:bodyPr/>
          <a:lstStyle/>
          <a:p>
            <a:r>
              <a:rPr lang="en-GB" dirty="0"/>
              <a:t>Grading evidence and recommendations </a:t>
            </a:r>
          </a:p>
        </p:txBody>
      </p:sp>
      <p:sp>
        <p:nvSpPr>
          <p:cNvPr id="3" name="Text Placeholder 2">
            <a:extLst>
              <a:ext uri="{FF2B5EF4-FFF2-40B4-BE49-F238E27FC236}">
                <a16:creationId xmlns:a16="http://schemas.microsoft.com/office/drawing/2014/main" id="{C475BF0F-5993-4E21-AD84-262563751117}"/>
              </a:ext>
            </a:extLst>
          </p:cNvPr>
          <p:cNvSpPr>
            <a:spLocks noGrp="1"/>
          </p:cNvSpPr>
          <p:nvPr>
            <p:ph type="body" sz="quarter" idx="10"/>
          </p:nvPr>
        </p:nvSpPr>
        <p:spPr/>
        <p:txBody>
          <a:bodyPr/>
          <a:lstStyle/>
          <a:p>
            <a:r>
              <a:rPr lang="en-GB" dirty="0"/>
              <a:t>1. Shaneyfelt TM, et al. JAMA 1999;281:1900–5;</a:t>
            </a:r>
            <a:br>
              <a:rPr lang="en-GB" dirty="0"/>
            </a:br>
            <a:r>
              <a:rPr lang="en-GB" dirty="0"/>
              <a:t>EASL CPG PBC. J </a:t>
            </a:r>
            <a:r>
              <a:rPr lang="en-GB" dirty="0" err="1"/>
              <a:t>Hepatol</a:t>
            </a:r>
            <a:r>
              <a:rPr lang="en-GB" dirty="0"/>
              <a:t> 2017;67:145–72</a:t>
            </a:r>
          </a:p>
        </p:txBody>
      </p:sp>
      <p:sp>
        <p:nvSpPr>
          <p:cNvPr id="4" name="Content Placeholder 3">
            <a:extLst>
              <a:ext uri="{FF2B5EF4-FFF2-40B4-BE49-F238E27FC236}">
                <a16:creationId xmlns:a16="http://schemas.microsoft.com/office/drawing/2014/main" id="{7CC3323A-152F-47F4-9BBD-CE056723FD00}"/>
              </a:ext>
            </a:extLst>
          </p:cNvPr>
          <p:cNvSpPr>
            <a:spLocks noGrp="1"/>
          </p:cNvSpPr>
          <p:nvPr>
            <p:ph sz="half" idx="1"/>
          </p:nvPr>
        </p:nvSpPr>
        <p:spPr/>
        <p:txBody>
          <a:bodyPr/>
          <a:lstStyle/>
          <a:p>
            <a:r>
              <a:rPr lang="en-GB" dirty="0"/>
              <a:t>Grading is adapted from the GRADE system</a:t>
            </a:r>
            <a:r>
              <a:rPr lang="en-GB" baseline="30000" dirty="0"/>
              <a:t>1</a:t>
            </a:r>
          </a:p>
          <a:p>
            <a:endParaRPr lang="en-GB" dirty="0"/>
          </a:p>
        </p:txBody>
      </p:sp>
      <p:graphicFrame>
        <p:nvGraphicFramePr>
          <p:cNvPr id="6" name="Table 5">
            <a:extLst>
              <a:ext uri="{FF2B5EF4-FFF2-40B4-BE49-F238E27FC236}">
                <a16:creationId xmlns:a16="http://schemas.microsoft.com/office/drawing/2014/main" id="{CA8F27F4-0F99-46C0-983B-96BC29D86086}"/>
              </a:ext>
            </a:extLst>
          </p:cNvPr>
          <p:cNvGraphicFramePr>
            <a:graphicFrameLocks noGrp="1"/>
          </p:cNvGraphicFramePr>
          <p:nvPr>
            <p:extLst>
              <p:ext uri="{D42A27DB-BD31-4B8C-83A1-F6EECF244321}">
                <p14:modId xmlns:p14="http://schemas.microsoft.com/office/powerpoint/2010/main" val="4271804791"/>
              </p:ext>
            </p:extLst>
          </p:nvPr>
        </p:nvGraphicFramePr>
        <p:xfrm>
          <a:off x="604839" y="1916832"/>
          <a:ext cx="10982324" cy="3383280"/>
        </p:xfrm>
        <a:graphic>
          <a:graphicData uri="http://schemas.openxmlformats.org/drawingml/2006/table">
            <a:tbl>
              <a:tblPr firstRow="1" bandRow="1">
                <a:tableStyleId>{5C22544A-7EE6-4342-B048-85BDC9FD1C3A}</a:tableStyleId>
              </a:tblPr>
              <a:tblGrid>
                <a:gridCol w="915193">
                  <a:extLst>
                    <a:ext uri="{9D8B030D-6E8A-4147-A177-3AD203B41FA5}">
                      <a16:colId xmlns:a16="http://schemas.microsoft.com/office/drawing/2014/main" val="20000"/>
                    </a:ext>
                  </a:extLst>
                </a:gridCol>
                <a:gridCol w="10067131">
                  <a:extLst>
                    <a:ext uri="{9D8B030D-6E8A-4147-A177-3AD203B41FA5}">
                      <a16:colId xmlns:a16="http://schemas.microsoft.com/office/drawing/2014/main" val="20001"/>
                    </a:ext>
                  </a:extLst>
                </a:gridCol>
              </a:tblGrid>
              <a:tr h="218836">
                <a:tc gridSpan="2">
                  <a:txBody>
                    <a:bodyPr/>
                    <a:lstStyle/>
                    <a:p>
                      <a:r>
                        <a:rPr lang="en-GB" sz="1400" dirty="0">
                          <a:solidFill>
                            <a:schemeClr val="bg1"/>
                          </a:solidFill>
                          <a:latin typeface="Arial" panose="020B0604020202020204" pitchFamily="34" charset="0"/>
                          <a:cs typeface="Arial" panose="020B0604020202020204" pitchFamily="34" charset="0"/>
                        </a:rPr>
                        <a:t>Grade of evidence</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262124">
                <a:tc>
                  <a:txBody>
                    <a:bodyPr/>
                    <a:lstStyle/>
                    <a:p>
                      <a:pPr algn="l"/>
                      <a:r>
                        <a:rPr lang="en-GB" sz="1400" dirty="0">
                          <a:latin typeface="Arial" panose="020B0604020202020204" pitchFamily="34" charset="0"/>
                          <a:cs typeface="Arial" panose="020B0604020202020204" pitchFamily="34" charset="0"/>
                        </a:rPr>
                        <a:t>I</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400" dirty="0">
                          <a:latin typeface="Arial" panose="020B0604020202020204" pitchFamily="34" charset="0"/>
                          <a:cs typeface="Arial" panose="020B0604020202020204" pitchFamily="34" charset="0"/>
                        </a:rPr>
                        <a:t>Randomized, controlled trials</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1"/>
                  </a:ext>
                </a:extLst>
              </a:tr>
              <a:tr h="218836">
                <a:tc>
                  <a:txBody>
                    <a:bodyPr/>
                    <a:lstStyle/>
                    <a:p>
                      <a:pPr algn="l"/>
                      <a:r>
                        <a:rPr lang="en-GB" sz="1400" dirty="0">
                          <a:latin typeface="Arial" panose="020B0604020202020204" pitchFamily="34" charset="0"/>
                          <a:cs typeface="Arial" panose="020B0604020202020204" pitchFamily="34" charset="0"/>
                        </a:rPr>
                        <a:t>II-1</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400" dirty="0">
                          <a:latin typeface="Arial" panose="020B0604020202020204" pitchFamily="34" charset="0"/>
                          <a:cs typeface="Arial" panose="020B0604020202020204" pitchFamily="34" charset="0"/>
                        </a:rPr>
                        <a:t>Controlled trials without randomization</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2"/>
                  </a:ext>
                </a:extLst>
              </a:tr>
              <a:tr h="218836">
                <a:tc>
                  <a:txBody>
                    <a:bodyPr/>
                    <a:lstStyle/>
                    <a:p>
                      <a:pPr algn="l"/>
                      <a:r>
                        <a:rPr lang="en-GB" sz="1400" dirty="0">
                          <a:latin typeface="Arial" panose="020B0604020202020204" pitchFamily="34" charset="0"/>
                          <a:cs typeface="Arial" panose="020B0604020202020204" pitchFamily="34" charset="0"/>
                        </a:rPr>
                        <a:t>II-2</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400" dirty="0">
                          <a:latin typeface="Arial" panose="020B0604020202020204" pitchFamily="34" charset="0"/>
                          <a:cs typeface="Arial" panose="020B0604020202020204" pitchFamily="34" charset="0"/>
                        </a:rPr>
                        <a:t>Cohort or case-control analytical studies</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3"/>
                  </a:ext>
                </a:extLst>
              </a:tr>
              <a:tr h="218836">
                <a:tc>
                  <a:txBody>
                    <a:bodyPr/>
                    <a:lstStyle/>
                    <a:p>
                      <a:pPr algn="l"/>
                      <a:r>
                        <a:rPr lang="en-GB" sz="1400" dirty="0">
                          <a:latin typeface="Arial" panose="020B0604020202020204" pitchFamily="34" charset="0"/>
                          <a:cs typeface="Arial" panose="020B0604020202020204" pitchFamily="34" charset="0"/>
                        </a:rPr>
                        <a:t>II-3</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400" dirty="0">
                          <a:latin typeface="Arial" panose="020B0604020202020204" pitchFamily="34" charset="0"/>
                          <a:cs typeface="Arial" panose="020B0604020202020204" pitchFamily="34" charset="0"/>
                        </a:rPr>
                        <a:t>Multiple time series, dramatic uncontrolled experiments</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4"/>
                  </a:ext>
                </a:extLst>
              </a:tr>
              <a:tr h="218836">
                <a:tc>
                  <a:txBody>
                    <a:bodyPr/>
                    <a:lstStyle/>
                    <a:p>
                      <a:pPr algn="l"/>
                      <a:r>
                        <a:rPr lang="en-GB" sz="1400" dirty="0">
                          <a:latin typeface="Arial" panose="020B0604020202020204" pitchFamily="34" charset="0"/>
                          <a:cs typeface="Arial" panose="020B0604020202020204" pitchFamily="34" charset="0"/>
                        </a:rPr>
                        <a:t>III</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400" dirty="0">
                          <a:latin typeface="Arial" panose="020B0604020202020204" pitchFamily="34" charset="0"/>
                          <a:cs typeface="Arial" panose="020B0604020202020204" pitchFamily="34" charset="0"/>
                        </a:rPr>
                        <a:t>Opinions of respected authorities, descriptive epidemiology</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891900948"/>
                  </a:ext>
                </a:extLst>
              </a:tr>
              <a:tr h="218836">
                <a:tc gridSpan="2">
                  <a:txBody>
                    <a:bodyPr/>
                    <a:lstStyle/>
                    <a:p>
                      <a:pPr algn="l"/>
                      <a:r>
                        <a:rPr lang="en-GB" sz="1400" b="1" dirty="0">
                          <a:solidFill>
                            <a:schemeClr val="bg1"/>
                          </a:solidFill>
                          <a:latin typeface="Arial" panose="020B0604020202020204" pitchFamily="34" charset="0"/>
                          <a:cs typeface="Arial" panose="020B0604020202020204" pitchFamily="34" charset="0"/>
                        </a:rPr>
                        <a:t>Grade of recommendation</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extLst>
                  <a:ext uri="{0D108BD9-81ED-4DB2-BD59-A6C34878D82A}">
                    <a16:rowId xmlns:a16="http://schemas.microsoft.com/office/drawing/2014/main" val="1012377105"/>
                  </a:ext>
                </a:extLst>
              </a:tr>
              <a:tr h="372020">
                <a:tc>
                  <a:txBody>
                    <a:bodyPr/>
                    <a:lstStyle/>
                    <a:p>
                      <a:pPr algn="l"/>
                      <a:r>
                        <a:rPr lang="en-GB" sz="1400" dirty="0">
                          <a:latin typeface="Arial" panose="020B0604020202020204" pitchFamily="34" charset="0"/>
                          <a:cs typeface="Arial" panose="020B0604020202020204" pitchFamily="34" charset="0"/>
                        </a:rPr>
                        <a:t>1</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EE5F5"/>
                    </a:solidFill>
                  </a:tcPr>
                </a:tc>
                <a:tc>
                  <a:txBody>
                    <a:bodyPr/>
                    <a:lstStyle/>
                    <a:p>
                      <a:r>
                        <a:rPr lang="en-GB" sz="1400" dirty="0">
                          <a:latin typeface="Arial" panose="020B0604020202020204" pitchFamily="34" charset="0"/>
                          <a:cs typeface="Arial" panose="020B0604020202020204" pitchFamily="34" charset="0"/>
                        </a:rPr>
                        <a:t>Strong recommendation: Factors influencing the strength of the recommendation included the quality of the evidence, presumed patient-important outcomes, and cost</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22392168"/>
                  </a:ext>
                </a:extLst>
              </a:tr>
              <a:tr h="525205">
                <a:tc>
                  <a:txBody>
                    <a:bodyPr/>
                    <a:lstStyle/>
                    <a:p>
                      <a:pPr algn="l"/>
                      <a:r>
                        <a:rPr lang="en-GB" sz="1400" dirty="0">
                          <a:latin typeface="Arial" panose="020B0604020202020204" pitchFamily="34" charset="0"/>
                          <a:cs typeface="Arial" panose="020B0604020202020204" pitchFamily="34" charset="0"/>
                        </a:rPr>
                        <a:t>2</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BEE5F5"/>
                    </a:solidFill>
                  </a:tcPr>
                </a:tc>
                <a:tc>
                  <a:txBody>
                    <a:bodyPr/>
                    <a:lstStyle/>
                    <a:p>
                      <a:r>
                        <a:rPr lang="en-GB" sz="1400" dirty="0">
                          <a:latin typeface="Arial" panose="020B0604020202020204" pitchFamily="34" charset="0"/>
                          <a:cs typeface="Arial" panose="020B0604020202020204" pitchFamily="34" charset="0"/>
                        </a:rPr>
                        <a:t>Weaker recommendation: Variability in preferences and values, or more uncertainty; more likely a weak recommendation is warranted</a:t>
                      </a:r>
                    </a:p>
                    <a:p>
                      <a:r>
                        <a:rPr lang="en-GB" sz="1400" dirty="0">
                          <a:latin typeface="Arial" panose="020B0604020202020204" pitchFamily="34" charset="0"/>
                          <a:cs typeface="Arial" panose="020B0604020202020204" pitchFamily="34" charset="0"/>
                        </a:rPr>
                        <a:t>Recommendation is made with less certainty: higher cost or resource consumption</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8392469"/>
                  </a:ext>
                </a:extLst>
              </a:tr>
            </a:tbl>
          </a:graphicData>
        </a:graphic>
      </p:graphicFrame>
      <p:pic>
        <p:nvPicPr>
          <p:cNvPr id="9" name="Picture 8">
            <a:hlinkClick r:id="rId3" action="ppaction://hlinksldjump"/>
            <a:extLst>
              <a:ext uri="{FF2B5EF4-FFF2-40B4-BE49-F238E27FC236}">
                <a16:creationId xmlns:a16="http://schemas.microsoft.com/office/drawing/2014/main" id="{0DB0B501-44AD-43A7-8126-B576FDCD0564}"/>
              </a:ext>
            </a:extLst>
          </p:cNvPr>
          <p:cNvPicPr>
            <a:picLocks noChangeAspect="1"/>
          </p:cNvPicPr>
          <p:nvPr/>
        </p:nvPicPr>
        <p:blipFill rotWithShape="1">
          <a:blip r:embed="rId4" cstate="screen">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880" y="442233"/>
            <a:ext cx="381237" cy="377560"/>
          </a:xfrm>
          <a:prstGeom prst="rect">
            <a:avLst/>
          </a:prstGeom>
        </p:spPr>
      </p:pic>
    </p:spTree>
    <p:extLst>
      <p:ext uri="{BB962C8B-B14F-4D97-AF65-F5344CB8AC3E}">
        <p14:creationId xmlns:p14="http://schemas.microsoft.com/office/powerpoint/2010/main" val="1376315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BDD87E7-F05E-4B15-B47D-77EB771B1CAB}"/>
              </a:ext>
            </a:extLst>
          </p:cNvPr>
          <p:cNvSpPr>
            <a:spLocks noGrp="1"/>
          </p:cNvSpPr>
          <p:nvPr>
            <p:ph type="title"/>
          </p:nvPr>
        </p:nvSpPr>
        <p:spPr/>
        <p:txBody>
          <a:bodyPr/>
          <a:lstStyle/>
          <a:p>
            <a:r>
              <a:rPr lang="en-GB" dirty="0"/>
              <a:t>Background</a:t>
            </a:r>
          </a:p>
        </p:txBody>
      </p:sp>
      <p:sp>
        <p:nvSpPr>
          <p:cNvPr id="3" name="Text Placeholder 2">
            <a:extLst>
              <a:ext uri="{FF2B5EF4-FFF2-40B4-BE49-F238E27FC236}">
                <a16:creationId xmlns:a16="http://schemas.microsoft.com/office/drawing/2014/main" id="{C475BF0F-5993-4E21-AD84-262563751117}"/>
              </a:ext>
            </a:extLst>
          </p:cNvPr>
          <p:cNvSpPr>
            <a:spLocks noGrp="1"/>
          </p:cNvSpPr>
          <p:nvPr>
            <p:ph type="body" idx="1"/>
          </p:nvPr>
        </p:nvSpPr>
        <p:spPr/>
        <p:txBody>
          <a:bodyPr/>
          <a:lstStyle/>
          <a:p>
            <a:r>
              <a:rPr lang="en-GB" dirty="0"/>
              <a:t>Epidemiology of PBC</a:t>
            </a:r>
          </a:p>
          <a:p>
            <a:r>
              <a:rPr lang="en-GB" dirty="0"/>
              <a:t>PBC pathogenesis</a:t>
            </a:r>
          </a:p>
        </p:txBody>
      </p:sp>
    </p:spTree>
    <p:extLst>
      <p:ext uri="{BB962C8B-B14F-4D97-AF65-F5344CB8AC3E}">
        <p14:creationId xmlns:p14="http://schemas.microsoft.com/office/powerpoint/2010/main" val="2733908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89A64-7B8D-4907-9521-0CA318C2EFB3}"/>
              </a:ext>
            </a:extLst>
          </p:cNvPr>
          <p:cNvSpPr>
            <a:spLocks noGrp="1"/>
          </p:cNvSpPr>
          <p:nvPr>
            <p:ph type="title"/>
          </p:nvPr>
        </p:nvSpPr>
        <p:spPr/>
        <p:txBody>
          <a:bodyPr/>
          <a:lstStyle/>
          <a:p>
            <a:r>
              <a:rPr lang="en-US" dirty="0"/>
              <a:t>Epidemiology of PBC</a:t>
            </a:r>
            <a:endParaRPr lang="en-GB" dirty="0"/>
          </a:p>
        </p:txBody>
      </p:sp>
      <p:sp>
        <p:nvSpPr>
          <p:cNvPr id="3" name="Text Placeholder 2">
            <a:extLst>
              <a:ext uri="{FF2B5EF4-FFF2-40B4-BE49-F238E27FC236}">
                <a16:creationId xmlns:a16="http://schemas.microsoft.com/office/drawing/2014/main" id="{C475BF0F-5993-4E21-AD84-262563751117}"/>
              </a:ext>
            </a:extLst>
          </p:cNvPr>
          <p:cNvSpPr>
            <a:spLocks noGrp="1"/>
          </p:cNvSpPr>
          <p:nvPr>
            <p:ph type="body" sz="quarter" idx="10"/>
          </p:nvPr>
        </p:nvSpPr>
        <p:spPr/>
        <p:txBody>
          <a:bodyPr/>
          <a:lstStyle/>
          <a:p>
            <a:r>
              <a:rPr lang="en-GB" dirty="0"/>
              <a:t>EASL CPG PBC. J </a:t>
            </a:r>
            <a:r>
              <a:rPr lang="en-GB" dirty="0" err="1"/>
              <a:t>Hepatol</a:t>
            </a:r>
            <a:r>
              <a:rPr lang="en-GB" dirty="0"/>
              <a:t> 2017;67:145–72</a:t>
            </a:r>
          </a:p>
        </p:txBody>
      </p:sp>
      <p:sp>
        <p:nvSpPr>
          <p:cNvPr id="4" name="Content Placeholder 3">
            <a:extLst>
              <a:ext uri="{FF2B5EF4-FFF2-40B4-BE49-F238E27FC236}">
                <a16:creationId xmlns:a16="http://schemas.microsoft.com/office/drawing/2014/main" id="{7CC3323A-152F-47F4-9BBD-CE056723FD00}"/>
              </a:ext>
            </a:extLst>
          </p:cNvPr>
          <p:cNvSpPr>
            <a:spLocks noGrp="1"/>
          </p:cNvSpPr>
          <p:nvPr>
            <p:ph sz="half" idx="1"/>
          </p:nvPr>
        </p:nvSpPr>
        <p:spPr/>
        <p:txBody>
          <a:bodyPr/>
          <a:lstStyle/>
          <a:p>
            <a:r>
              <a:rPr lang="en-GB" dirty="0"/>
              <a:t>Remains a female predominant disease</a:t>
            </a:r>
          </a:p>
          <a:p>
            <a:pPr lvl="1"/>
            <a:r>
              <a:rPr lang="en-GB" dirty="0"/>
              <a:t>Mainly &gt;40 years</a:t>
            </a:r>
          </a:p>
          <a:p>
            <a:pPr lvl="1"/>
            <a:r>
              <a:rPr lang="en-GB" dirty="0"/>
              <a:t>Does not present in childhood</a:t>
            </a:r>
          </a:p>
          <a:p>
            <a:endParaRPr lang="en-US" dirty="0"/>
          </a:p>
          <a:p>
            <a:r>
              <a:rPr lang="en-GB" b="1" dirty="0">
                <a:solidFill>
                  <a:schemeClr val="tx2"/>
                </a:solidFill>
              </a:rPr>
              <a:t>Global: </a:t>
            </a:r>
            <a:r>
              <a:rPr lang="en-GB" dirty="0"/>
              <a:t>Estimated 1 in 1,000 women over the age of 40 years old living with PBC</a:t>
            </a:r>
          </a:p>
          <a:p>
            <a:pPr marL="0" indent="0">
              <a:buNone/>
            </a:pPr>
            <a:endParaRPr lang="en-GB" dirty="0"/>
          </a:p>
          <a:p>
            <a:r>
              <a:rPr lang="en-GB" b="1" dirty="0">
                <a:solidFill>
                  <a:schemeClr val="tx2"/>
                </a:solidFill>
              </a:rPr>
              <a:t>Europe: </a:t>
            </a:r>
            <a:r>
              <a:rPr lang="en-GB" dirty="0"/>
              <a:t>Estimated incidence 1–2 per 100,000 population per year</a:t>
            </a:r>
          </a:p>
          <a:p>
            <a:pPr lvl="1"/>
            <a:r>
              <a:rPr lang="en-GB" dirty="0"/>
              <a:t>Incidence range: 0.3–5.8 per 100,000</a:t>
            </a:r>
          </a:p>
          <a:p>
            <a:pPr lvl="1"/>
            <a:r>
              <a:rPr lang="en-GB" dirty="0"/>
              <a:t>Prevalence range: 1.9–40.2 per 100,000 </a:t>
            </a:r>
          </a:p>
          <a:p>
            <a:endParaRPr lang="en-GB" dirty="0"/>
          </a:p>
        </p:txBody>
      </p:sp>
      <p:pic>
        <p:nvPicPr>
          <p:cNvPr id="6" name="Picture 5">
            <a:hlinkClick r:id="rId2" action="ppaction://hlinksldjump"/>
            <a:extLst>
              <a:ext uri="{FF2B5EF4-FFF2-40B4-BE49-F238E27FC236}">
                <a16:creationId xmlns:a16="http://schemas.microsoft.com/office/drawing/2014/main" id="{75A077C9-67E0-4E02-90CD-F510C3263445}"/>
              </a:ext>
            </a:extLst>
          </p:cNvPr>
          <p:cNvPicPr>
            <a:picLocks noChangeAspect="1"/>
          </p:cNvPicPr>
          <p:nvPr/>
        </p:nvPicPr>
        <p:blipFill rotWithShape="1">
          <a:blip r:embed="rId3" cstate="screen">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880" y="442233"/>
            <a:ext cx="381237" cy="377560"/>
          </a:xfrm>
          <a:prstGeom prst="rect">
            <a:avLst/>
          </a:prstGeom>
        </p:spPr>
      </p:pic>
    </p:spTree>
    <p:extLst>
      <p:ext uri="{BB962C8B-B14F-4D97-AF65-F5344CB8AC3E}">
        <p14:creationId xmlns:p14="http://schemas.microsoft.com/office/powerpoint/2010/main" val="286949926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8693f058-ae25-4086-a3cd-35169a08f853"/>
</p:tagLst>
</file>

<file path=ppt/theme/theme1.xml><?xml version="1.0" encoding="utf-8"?>
<a:theme xmlns:a="http://schemas.openxmlformats.org/drawingml/2006/main" name="4_blank">
  <a:themeElements>
    <a:clrScheme name="ILC 19 Viral Hepatitis">
      <a:dk1>
        <a:sysClr val="windowText" lastClr="000000"/>
      </a:dk1>
      <a:lt1>
        <a:srgbClr val="FFFFFF"/>
      </a:lt1>
      <a:dk2>
        <a:srgbClr val="004B87"/>
      </a:dk2>
      <a:lt2>
        <a:srgbClr val="FFFFFF"/>
      </a:lt2>
      <a:accent1>
        <a:srgbClr val="F8BF3E"/>
      </a:accent1>
      <a:accent2>
        <a:srgbClr val="FBDE9E"/>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accent3"/>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3_blank">
  <a:themeElements>
    <a:clrScheme name="ILC 19 Liver tumours">
      <a:dk1>
        <a:sysClr val="windowText" lastClr="000000"/>
      </a:dk1>
      <a:lt1>
        <a:srgbClr val="FFFFFF"/>
      </a:lt1>
      <a:dk2>
        <a:srgbClr val="004B87"/>
      </a:dk2>
      <a:lt2>
        <a:srgbClr val="FFFFFF"/>
      </a:lt2>
      <a:accent1>
        <a:srgbClr val="DC214E"/>
      </a:accent1>
      <a:accent2>
        <a:srgbClr val="ED8FA6"/>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6350">
          <a:solidFill>
            <a:schemeClr val="tx2"/>
          </a:solidFill>
        </a:ln>
      </a:spPr>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defPPr algn="ctr" defTabSz="457200">
          <a:defRPr sz="12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2_blank">
  <a:themeElements>
    <a:clrScheme name="ILC 19 Metabolic">
      <a:dk1>
        <a:sysClr val="windowText" lastClr="000000"/>
      </a:dk1>
      <a:lt1>
        <a:srgbClr val="FFFFFF"/>
      </a:lt1>
      <a:dk2>
        <a:srgbClr val="004B87"/>
      </a:dk2>
      <a:lt2>
        <a:srgbClr val="FFFFFF"/>
      </a:lt2>
      <a:accent1>
        <a:srgbClr val="0B9490"/>
      </a:accent1>
      <a:accent2>
        <a:srgbClr val="84C9C7"/>
      </a:accent2>
      <a:accent3>
        <a:srgbClr val="004B87"/>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blank">
  <a:themeElements>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blank">
  <a:themeElements>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9050">
          <a:solidFill>
            <a:schemeClr val="tx1"/>
          </a:solidFill>
          <a:tailEnd type="triangle"/>
        </a:ln>
      </a:spPr>
      <a:bodyPr/>
      <a:lstStyle/>
      <a:style>
        <a:lnRef idx="1">
          <a:schemeClr val="dk1"/>
        </a:lnRef>
        <a:fillRef idx="0">
          <a:schemeClr val="dk1"/>
        </a:fillRef>
        <a:effectRef idx="0">
          <a:schemeClr val="dk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21C146104FD2B43B3AB0F7892A0F721" ma:contentTypeVersion="12" ma:contentTypeDescription="Create a new document." ma:contentTypeScope="" ma:versionID="da1c241b758010bc2a17796fe8de206a">
  <xsd:schema xmlns:xsd="http://www.w3.org/2001/XMLSchema" xmlns:xs="http://www.w3.org/2001/XMLSchema" xmlns:p="http://schemas.microsoft.com/office/2006/metadata/properties" xmlns:ns2="7a3f0d49-cb9d-4d28-b6b4-cb24b886583f" xmlns:ns3="8b4f0aa6-f811-4d6e-9450-92a67e22359a" targetNamespace="http://schemas.microsoft.com/office/2006/metadata/properties" ma:root="true" ma:fieldsID="fdc2e42c6862da533f6de81bb7893bbb" ns2:_="" ns3:_="">
    <xsd:import namespace="7a3f0d49-cb9d-4d28-b6b4-cb24b886583f"/>
    <xsd:import namespace="8b4f0aa6-f811-4d6e-9450-92a67e22359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3f0d49-cb9d-4d28-b6b4-cb24b886583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b4f0aa6-f811-4d6e-9450-92a67e22359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C89176F-A8AE-45EE-BEE8-50C3F078B65E}">
  <ds:schemaRefs>
    <ds:schemaRef ds:uri="http://schemas.microsoft.com/sharepoint/v3/contenttype/forms"/>
  </ds:schemaRefs>
</ds:datastoreItem>
</file>

<file path=customXml/itemProps2.xml><?xml version="1.0" encoding="utf-8"?>
<ds:datastoreItem xmlns:ds="http://schemas.openxmlformats.org/officeDocument/2006/customXml" ds:itemID="{4E31ABEC-1BB9-40B7-973C-CC9263F96143}"/>
</file>

<file path=customXml/itemProps3.xml><?xml version="1.0" encoding="utf-8"?>
<ds:datastoreItem xmlns:ds="http://schemas.openxmlformats.org/officeDocument/2006/customXml" ds:itemID="{DC655285-0295-4DC9-BB3C-AA4FB57D4246}">
  <ds:schemaRefs>
    <ds:schemaRef ds:uri="http://purl.org/dc/elements/1.1/"/>
    <ds:schemaRef ds:uri="http://schemas.microsoft.com/office/2006/metadata/properties"/>
    <ds:schemaRef ds:uri="http://purl.org/dc/terms/"/>
    <ds:schemaRef ds:uri="8b4f0aa6-f811-4d6e-9450-92a67e22359a"/>
    <ds:schemaRef ds:uri="http://schemas.microsoft.com/office/infopath/2007/PartnerControls"/>
    <ds:schemaRef ds:uri="http://schemas.microsoft.com/office/2006/documentManagement/types"/>
    <ds:schemaRef ds:uri="http://schemas.openxmlformats.org/package/2006/metadata/core-properties"/>
    <ds:schemaRef ds:uri="7a3f0d49-cb9d-4d28-b6b4-cb24b886583f"/>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blank</Template>
  <TotalTime>449</TotalTime>
  <Words>4681</Words>
  <Application>Microsoft Office PowerPoint</Application>
  <PresentationFormat>Widescreen</PresentationFormat>
  <Paragraphs>787</Paragraphs>
  <Slides>38</Slides>
  <Notes>30</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38</vt:i4>
      </vt:variant>
    </vt:vector>
  </HeadingPairs>
  <TitlesOfParts>
    <vt:vector size="47" baseType="lpstr">
      <vt:lpstr>Arial</vt:lpstr>
      <vt:lpstr>ArialMT</vt:lpstr>
      <vt:lpstr>Symbol</vt:lpstr>
      <vt:lpstr>Times New Roman</vt:lpstr>
      <vt:lpstr>4_blank</vt:lpstr>
      <vt:lpstr>3_blank</vt:lpstr>
      <vt:lpstr>2_blank</vt:lpstr>
      <vt:lpstr>1_blank</vt:lpstr>
      <vt:lpstr>5_blank</vt:lpstr>
      <vt:lpstr>Clinical Practice Guidelines</vt:lpstr>
      <vt:lpstr>About these slides</vt:lpstr>
      <vt:lpstr>About these slides</vt:lpstr>
      <vt:lpstr>Guideline panel</vt:lpstr>
      <vt:lpstr>Outline</vt:lpstr>
      <vt:lpstr>Methods</vt:lpstr>
      <vt:lpstr>Grading evidence and recommendations </vt:lpstr>
      <vt:lpstr>Background</vt:lpstr>
      <vt:lpstr>Epidemiology of PBC</vt:lpstr>
      <vt:lpstr>Pathogenesis of PBC</vt:lpstr>
      <vt:lpstr>Impact of PBC</vt:lpstr>
      <vt:lpstr>Guidelines</vt:lpstr>
      <vt:lpstr>Topics</vt:lpstr>
      <vt:lpstr>Diagnostic approach to cholestasis</vt:lpstr>
      <vt:lpstr>Structured algorithm to diagnose chronic* cholestasis</vt:lpstr>
      <vt:lpstr>Initial diagnosis of PBC</vt:lpstr>
      <vt:lpstr>Overview of utility of investigations in PBC</vt:lpstr>
      <vt:lpstr>Overview of utility of investigations in PBC</vt:lpstr>
      <vt:lpstr>Histopathological features of PBC</vt:lpstr>
      <vt:lpstr>Histopathological features of PBC</vt:lpstr>
      <vt:lpstr>Histopathological features of PBC</vt:lpstr>
      <vt:lpstr>Histopathological features of PBC</vt:lpstr>
      <vt:lpstr>Histopathological features of PBC</vt:lpstr>
      <vt:lpstr>Stratification of risk in PBC</vt:lpstr>
      <vt:lpstr>Stratification of risk in PBC</vt:lpstr>
      <vt:lpstr>Three pillars of PBC management</vt:lpstr>
      <vt:lpstr>Defining inadequate response to treatment</vt:lpstr>
      <vt:lpstr>Prognostic tools for PBC in practice: guidance</vt:lpstr>
      <vt:lpstr>Treatment: therapies to slow disease progression</vt:lpstr>
      <vt:lpstr>Special settings: pregnancy</vt:lpstr>
      <vt:lpstr>PBC with features of autoimmune hepatitis</vt:lpstr>
      <vt:lpstr>Management of symptoms</vt:lpstr>
      <vt:lpstr>Management of complications of liver disease</vt:lpstr>
      <vt:lpstr>Management of complications of liver disease</vt:lpstr>
      <vt:lpstr>Management of complications of liver disease</vt:lpstr>
      <vt:lpstr>Management of complications of liver disease</vt:lpstr>
      <vt:lpstr>Organisation of clinical care delivery</vt:lpstr>
      <vt:lpstr>Proposed clinical care standards for PBC</vt:lpstr>
    </vt:vector>
  </TitlesOfParts>
  <Company>Elements Communications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Jenkins</dc:creator>
  <cp:lastModifiedBy>Simon Lott</cp:lastModifiedBy>
  <cp:revision>22</cp:revision>
  <cp:lastPrinted>2019-04-01T13:28:28Z</cp:lastPrinted>
  <dcterms:created xsi:type="dcterms:W3CDTF">2016-10-10T16:35:57Z</dcterms:created>
  <dcterms:modified xsi:type="dcterms:W3CDTF">2020-05-05T10:28:23Z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0x010100B21C146104FD2B43B3AB0F7892A0F721</vt:lpwstr>
  </property>
</Properties>
</file>