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Lst>
  <p:notesMasterIdLst>
    <p:notesMasterId r:id="rId47"/>
  </p:notesMasterIdLst>
  <p:sldIdLst>
    <p:sldId id="260" r:id="rId9"/>
    <p:sldId id="258" r:id="rId10"/>
    <p:sldId id="30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7" r:id="rId24"/>
    <p:sldId id="295" r:id="rId25"/>
    <p:sldId id="296" r:id="rId26"/>
    <p:sldId id="298" r:id="rId27"/>
    <p:sldId id="297" r:id="rId28"/>
    <p:sldId id="299" r:id="rId29"/>
    <p:sldId id="300" r:id="rId30"/>
    <p:sldId id="301" r:id="rId31"/>
    <p:sldId id="281" r:id="rId32"/>
    <p:sldId id="280" r:id="rId33"/>
    <p:sldId id="282" r:id="rId34"/>
    <p:sldId id="283" r:id="rId35"/>
    <p:sldId id="284" r:id="rId36"/>
    <p:sldId id="285" r:id="rId37"/>
    <p:sldId id="286" r:id="rId38"/>
    <p:sldId id="287" r:id="rId39"/>
    <p:sldId id="288" r:id="rId40"/>
    <p:sldId id="289" r:id="rId41"/>
    <p:sldId id="290" r:id="rId42"/>
    <p:sldId id="305" r:id="rId43"/>
    <p:sldId id="302" r:id="rId44"/>
    <p:sldId id="291" r:id="rId45"/>
    <p:sldId id="306" r:id="rId46"/>
  </p:sldIdLst>
  <p:sldSz cx="12192000" cy="6858000"/>
  <p:notesSz cx="6797675" cy="992822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initials="-" lastIdx="2" clrIdx="6">
    <p:extLst>
      <p:ext uri="{19B8F6BF-5375-455C-9EA6-DF929625EA0E}">
        <p15:presenceInfo xmlns:p15="http://schemas.microsoft.com/office/powerpoint/2012/main" userId="-"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Guest User" initials="GU" lastIdx="4" clrIdx="7">
    <p:extLst>
      <p:ext uri="{19B8F6BF-5375-455C-9EA6-DF929625EA0E}">
        <p15:presenceInfo xmlns:p15="http://schemas.microsoft.com/office/powerpoint/2012/main" userId="S::urn:spo:anon#e2df22deb420785564c0993e08aae129e7c47a9464d628b13671d15640c76ebf::"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3"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7"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F17"/>
    <a:srgbClr val="004A86"/>
    <a:srgbClr val="F8BE3D"/>
    <a:srgbClr val="FEFCFC"/>
    <a:srgbClr val="0A9390"/>
    <a:srgbClr val="DC204E"/>
    <a:srgbClr val="D8E9B1"/>
    <a:srgbClr val="9DC93B"/>
    <a:srgbClr val="71C5E9"/>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660" autoAdjust="0"/>
    <p:restoredTop sz="94660"/>
  </p:normalViewPr>
  <p:slideViewPr>
    <p:cSldViewPr snapToGrid="0">
      <p:cViewPr varScale="1">
        <p:scale>
          <a:sx n="78" d="100"/>
          <a:sy n="78" d="100"/>
        </p:scale>
        <p:origin x="1382" y="58"/>
      </p:cViewPr>
      <p:guideLst>
        <p:guide orient="horz" pos="867"/>
        <p:guide pos="267"/>
        <p:guide pos="7412"/>
        <p:guide pos="381"/>
        <p:guide pos="7299"/>
        <p:guide orient="horz" pos="3987"/>
        <p:guide orient="horz" pos="957"/>
        <p:guide orient="horz" pos="12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400" dirty="0"/>
            <a:t>Methods</a:t>
          </a:r>
        </a:p>
      </dgm:t>
    </dgm:pt>
    <dgm:pt modelId="{F10FF759-4CFB-4977-8AB4-B823181C3B9D}" type="parTrans" cxnId="{F1CB1115-31F0-48DC-8F76-3B31E12C9258}">
      <dgm:prSet/>
      <dgm:spPr/>
      <dgm:t>
        <a:bodyPr/>
        <a:lstStyle/>
        <a:p>
          <a:endParaRPr lang="en-GB" sz="1600"/>
        </a:p>
      </dgm:t>
    </dgm:pt>
    <dgm:pt modelId="{34749C50-268C-40AC-A3C1-20105B60E5C9}" type="sibTrans" cxnId="{F1CB1115-31F0-48DC-8F76-3B31E12C9258}">
      <dgm:prSet/>
      <dgm:spPr/>
      <dgm:t>
        <a:bodyPr/>
        <a:lstStyle/>
        <a:p>
          <a:endParaRPr lang="en-GB" sz="1600"/>
        </a:p>
      </dgm:t>
    </dgm:pt>
    <dgm:pt modelId="{26B8BC63-8816-4EF3-9D7F-52312699CA0C}">
      <dgm:prSet phldrT="[Text]" custT="1"/>
      <dgm:spPr>
        <a:solidFill>
          <a:schemeClr val="bg1">
            <a:alpha val="90000"/>
          </a:schemeClr>
        </a:solidFill>
        <a:ln>
          <a:solidFill>
            <a:schemeClr val="tx2">
              <a:alpha val="90000"/>
            </a:schemeClr>
          </a:solidFill>
        </a:ln>
      </dgm:spPr>
      <dgm:t>
        <a:bodyPr/>
        <a:lstStyle/>
        <a:p>
          <a:r>
            <a:rPr lang="en-GB" sz="1800" dirty="0"/>
            <a:t>Grading evidence and recommendations</a:t>
          </a:r>
        </a:p>
      </dgm:t>
    </dgm:pt>
    <dgm:pt modelId="{D655BD32-D1B4-4E4D-A93D-297EAB8C0E36}" type="parTrans" cxnId="{87F6DA87-AC5E-49C8-B572-80819A164A7A}">
      <dgm:prSet/>
      <dgm:spPr/>
      <dgm:t>
        <a:bodyPr/>
        <a:lstStyle/>
        <a:p>
          <a:endParaRPr lang="en-GB" sz="1600"/>
        </a:p>
      </dgm:t>
    </dgm:pt>
    <dgm:pt modelId="{1D136266-336E-4E75-8B50-C4424E5F255A}" type="sibTrans" cxnId="{87F6DA87-AC5E-49C8-B572-80819A164A7A}">
      <dgm:prSet/>
      <dgm:spPr/>
      <dgm:t>
        <a:bodyPr/>
        <a:lstStyle/>
        <a:p>
          <a:endParaRPr lang="en-GB" sz="1600"/>
        </a:p>
      </dgm:t>
    </dgm:pt>
    <dgm:pt modelId="{89F0AF2C-9BF5-4CF3-9103-6667E274E04F}">
      <dgm:prSet phldrT="[Text]" custT="1"/>
      <dgm:spPr>
        <a:solidFill>
          <a:schemeClr val="tx2"/>
        </a:solidFill>
      </dgm:spPr>
      <dgm:t>
        <a:bodyPr/>
        <a:lstStyle/>
        <a:p>
          <a:r>
            <a:rPr lang="en-GB" sz="2400" dirty="0"/>
            <a:t>Background</a:t>
          </a:r>
        </a:p>
      </dgm:t>
    </dgm:pt>
    <dgm:pt modelId="{6D5D5D97-8F0C-4D6E-B57C-755956F75ACD}" type="parTrans" cxnId="{4B071C4E-601C-4725-865C-AF76EF288D96}">
      <dgm:prSet/>
      <dgm:spPr/>
      <dgm:t>
        <a:bodyPr/>
        <a:lstStyle/>
        <a:p>
          <a:endParaRPr lang="en-GB" sz="1600"/>
        </a:p>
      </dgm:t>
    </dgm:pt>
    <dgm:pt modelId="{B9A237D5-2A55-4F51-B7A3-43D2D5014D9C}" type="sibTrans" cxnId="{4B071C4E-601C-4725-865C-AF76EF288D96}">
      <dgm:prSet/>
      <dgm:spPr/>
      <dgm:t>
        <a:bodyPr/>
        <a:lstStyle/>
        <a:p>
          <a:endParaRPr lang="en-GB" sz="1600"/>
        </a:p>
      </dgm:t>
    </dgm:pt>
    <dgm:pt modelId="{EB418365-0AE8-4522-9042-AF58F698F7BD}">
      <dgm:prSet phldrT="[Text]" custT="1"/>
      <dgm:spPr>
        <a:solidFill>
          <a:schemeClr val="bg1">
            <a:alpha val="90000"/>
          </a:schemeClr>
        </a:solidFill>
        <a:ln>
          <a:solidFill>
            <a:schemeClr val="tx2">
              <a:alpha val="90000"/>
            </a:schemeClr>
          </a:solidFill>
        </a:ln>
      </dgm:spPr>
      <dgm:t>
        <a:bodyPr/>
        <a:lstStyle/>
        <a:p>
          <a:r>
            <a:rPr lang="en-GB" sz="1800" dirty="0"/>
            <a:t>Epidemiology of PBC</a:t>
          </a:r>
        </a:p>
      </dgm:t>
    </dgm:pt>
    <dgm:pt modelId="{115659CD-E830-491F-84E3-2AF0C0D4B699}" type="parTrans" cxnId="{174654BE-3BC0-4F3C-B9E2-B7204AD68EE3}">
      <dgm:prSet/>
      <dgm:spPr/>
      <dgm:t>
        <a:bodyPr/>
        <a:lstStyle/>
        <a:p>
          <a:endParaRPr lang="en-GB" sz="1600"/>
        </a:p>
      </dgm:t>
    </dgm:pt>
    <dgm:pt modelId="{C4F186B8-8CC4-476D-B459-35776E7B4905}" type="sibTrans" cxnId="{174654BE-3BC0-4F3C-B9E2-B7204AD68EE3}">
      <dgm:prSet/>
      <dgm:spPr/>
      <dgm:t>
        <a:bodyPr/>
        <a:lstStyle/>
        <a:p>
          <a:endParaRPr lang="en-GB" sz="1600"/>
        </a:p>
      </dgm:t>
    </dgm:pt>
    <dgm:pt modelId="{EF0FFC98-EB21-409E-9CDD-65B0D3C4EDF9}">
      <dgm:prSet phldrT="[Text]" custT="1"/>
      <dgm:spPr>
        <a:solidFill>
          <a:schemeClr val="bg1">
            <a:alpha val="90000"/>
          </a:schemeClr>
        </a:solidFill>
        <a:ln>
          <a:solidFill>
            <a:schemeClr val="tx2">
              <a:alpha val="90000"/>
            </a:schemeClr>
          </a:solidFill>
        </a:ln>
      </dgm:spPr>
      <dgm:t>
        <a:bodyPr/>
        <a:lstStyle/>
        <a:p>
          <a:r>
            <a:rPr lang="en-GB" sz="1800" dirty="0"/>
            <a:t>Key recommendations</a:t>
          </a:r>
        </a:p>
      </dgm:t>
    </dgm:pt>
    <dgm:pt modelId="{3A21DB61-0E33-43AE-A7DC-97D5B2F14E43}" type="parTrans" cxnId="{4549DFAA-8D92-48F4-B1ED-3F46A10C08D8}">
      <dgm:prSet/>
      <dgm:spPr/>
      <dgm:t>
        <a:bodyPr/>
        <a:lstStyle/>
        <a:p>
          <a:endParaRPr lang="en-GB" sz="1600"/>
        </a:p>
      </dgm:t>
    </dgm:pt>
    <dgm:pt modelId="{E42B58E3-DF66-488E-9D14-795E0694A0A4}" type="sibTrans" cxnId="{4549DFAA-8D92-48F4-B1ED-3F46A10C08D8}">
      <dgm:prSet/>
      <dgm:spPr/>
      <dgm:t>
        <a:bodyPr/>
        <a:lstStyle/>
        <a:p>
          <a:endParaRPr lang="en-GB" sz="1600"/>
        </a:p>
      </dgm:t>
    </dgm:pt>
    <dgm:pt modelId="{6D0C0F05-0B97-4684-A375-BEE53CED5579}">
      <dgm:prSet phldrT="[Text]" custT="1"/>
      <dgm:spPr>
        <a:solidFill>
          <a:schemeClr val="tx2"/>
        </a:solidFill>
      </dgm:spPr>
      <dgm:t>
        <a:bodyPr/>
        <a:lstStyle/>
        <a:p>
          <a:r>
            <a:rPr lang="en-GB" sz="2400" dirty="0"/>
            <a:t>Guidelines</a:t>
          </a:r>
        </a:p>
      </dgm:t>
    </dgm:pt>
    <dgm:pt modelId="{DA79F63C-974A-4571-8664-556CDC18B6D1}" type="sibTrans" cxnId="{20BE6AC8-0B17-4C51-B9AC-C734506A57B1}">
      <dgm:prSet/>
      <dgm:spPr/>
      <dgm:t>
        <a:bodyPr/>
        <a:lstStyle/>
        <a:p>
          <a:endParaRPr lang="en-GB" sz="1600"/>
        </a:p>
      </dgm:t>
    </dgm:pt>
    <dgm:pt modelId="{D918BF3C-5F3F-46DF-8618-834BFC8A7045}" type="parTrans" cxnId="{20BE6AC8-0B17-4C51-B9AC-C734506A57B1}">
      <dgm:prSet/>
      <dgm:spPr/>
      <dgm:t>
        <a:bodyPr/>
        <a:lstStyle/>
        <a:p>
          <a:endParaRPr lang="en-GB" sz="1600"/>
        </a:p>
      </dgm:t>
    </dgm:pt>
    <dgm:pt modelId="{5EFEE304-3E0A-4023-86E2-6DDD084ADA89}">
      <dgm:prSet custT="1"/>
      <dgm:spPr>
        <a:solidFill>
          <a:schemeClr val="bg1">
            <a:alpha val="90000"/>
          </a:schemeClr>
        </a:solidFill>
        <a:ln>
          <a:solidFill>
            <a:schemeClr val="tx2">
              <a:alpha val="90000"/>
            </a:schemeClr>
          </a:solidFill>
        </a:ln>
      </dgm:spPr>
      <dgm:t>
        <a:bodyPr/>
        <a:lstStyle/>
        <a:p>
          <a:r>
            <a:rPr lang="en-GB" sz="1800" dirty="0"/>
            <a:t>PBC pathogenesis</a:t>
          </a:r>
        </a:p>
      </dgm:t>
    </dgm:pt>
    <dgm:pt modelId="{73B90BCE-988B-483D-86A0-7612EAA9CF86}" type="parTrans" cxnId="{268F7A32-6AE9-43AC-91CF-475CDC10773F}">
      <dgm:prSet/>
      <dgm:spPr/>
      <dgm:t>
        <a:bodyPr/>
        <a:lstStyle/>
        <a:p>
          <a:endParaRPr lang="en-US" sz="1600"/>
        </a:p>
      </dgm:t>
    </dgm:pt>
    <dgm:pt modelId="{85FF6409-AEDD-4555-8C2E-92A6717A050E}" type="sibTrans" cxnId="{268F7A32-6AE9-43AC-91CF-475CDC10773F}">
      <dgm:prSet/>
      <dgm:spPr/>
      <dgm:t>
        <a:bodyPr/>
        <a:lstStyle/>
        <a:p>
          <a:endParaRPr lang="en-US" sz="1600"/>
        </a:p>
      </dgm:t>
    </dgm:pt>
    <dgm:pt modelId="{9402A19A-254D-4EC2-9501-0835657FE6BE}">
      <dgm:prSet custT="1"/>
      <dgm:spPr>
        <a:solidFill>
          <a:schemeClr val="bg1">
            <a:alpha val="90000"/>
          </a:schemeClr>
        </a:solidFill>
        <a:ln>
          <a:solidFill>
            <a:schemeClr val="tx2">
              <a:alpha val="90000"/>
            </a:schemeClr>
          </a:solidFill>
        </a:ln>
      </dgm:spPr>
      <dgm:t>
        <a:bodyPr/>
        <a:lstStyle/>
        <a:p>
          <a:r>
            <a:rPr lang="en-GB" sz="1800" dirty="0"/>
            <a:t>Impact of PBC</a:t>
          </a:r>
        </a:p>
      </dgm:t>
    </dgm:pt>
    <dgm:pt modelId="{E0A62B86-082E-4289-A2D4-01B1A364A44F}" type="parTrans" cxnId="{2D0097BA-E43A-47BD-8CB7-93D2FE188983}">
      <dgm:prSet/>
      <dgm:spPr/>
      <dgm:t>
        <a:bodyPr/>
        <a:lstStyle/>
        <a:p>
          <a:endParaRPr lang="en-US"/>
        </a:p>
      </dgm:t>
    </dgm:pt>
    <dgm:pt modelId="{1374CC5F-0C3D-4616-862E-A94041B8FEE3}" type="sibTrans" cxnId="{2D0097BA-E43A-47BD-8CB7-93D2FE188983}">
      <dgm:prSet/>
      <dgm:spPr/>
      <dgm:t>
        <a:bodyPr/>
        <a:lstStyle/>
        <a:p>
          <a:endParaRPr lang="en-US"/>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3">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3">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3">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3">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3">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3">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4FF68222-D58D-4D09-BA41-1FF6202E058D}" type="presOf" srcId="{5EFEE304-3E0A-4023-86E2-6DDD084ADA89}" destId="{32A41B45-68F6-4AC1-9583-5420FD4CFB41}" srcOrd="0" destOrd="1" presId="urn:microsoft.com/office/officeart/2005/8/layout/vList5"/>
    <dgm:cxn modelId="{268F7A32-6AE9-43AC-91CF-475CDC10773F}" srcId="{89F0AF2C-9BF5-4CF3-9103-6667E274E04F}" destId="{5EFEE304-3E0A-4023-86E2-6DDD084ADA89}" srcOrd="1" destOrd="0" parTransId="{73B90BCE-988B-483D-86A0-7612EAA9CF86}" sibTransId="{85FF6409-AEDD-4555-8C2E-92A6717A050E}"/>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9B53CCA3-2EF3-4FEC-AD40-29C4D5CA4030}" type="presOf" srcId="{9402A19A-254D-4EC2-9501-0835657FE6BE}" destId="{32A41B45-68F6-4AC1-9583-5420FD4CFB41}" srcOrd="0" destOrd="2"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2D0097BA-E43A-47BD-8CB7-93D2FE188983}" srcId="{89F0AF2C-9BF5-4CF3-9103-6667E274E04F}" destId="{9402A19A-254D-4EC2-9501-0835657FE6BE}" srcOrd="2" destOrd="0" parTransId="{E0A62B86-082E-4289-A2D4-01B1A364A44F}" sibTransId="{1374CC5F-0C3D-4616-862E-A94041B8FEE3}"/>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6872210" y="-2767374"/>
          <a:ext cx="1191539" cy="7028687"/>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Grading evidence and recommendations</a:t>
          </a:r>
        </a:p>
      </dsp:txBody>
      <dsp:txXfrm rot="-5400000">
        <a:off x="3953636" y="209366"/>
        <a:ext cx="6970521" cy="1075207"/>
      </dsp:txXfrm>
    </dsp:sp>
    <dsp:sp modelId="{558480F4-FAA4-434B-AD99-028C17C687B3}">
      <dsp:nvSpPr>
        <dsp:cNvPr id="0" name=""/>
        <dsp:cNvSpPr/>
      </dsp:nvSpPr>
      <dsp:spPr>
        <a:xfrm>
          <a:off x="0" y="2256"/>
          <a:ext cx="3953636" cy="1489424"/>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Methods</a:t>
          </a:r>
        </a:p>
      </dsp:txBody>
      <dsp:txXfrm>
        <a:off x="72708" y="74964"/>
        <a:ext cx="3808220" cy="1344008"/>
      </dsp:txXfrm>
    </dsp:sp>
    <dsp:sp modelId="{32A41B45-68F6-4AC1-9583-5420FD4CFB41}">
      <dsp:nvSpPr>
        <dsp:cNvPr id="0" name=""/>
        <dsp:cNvSpPr/>
      </dsp:nvSpPr>
      <dsp:spPr>
        <a:xfrm rot="5400000">
          <a:off x="6872210" y="-1203478"/>
          <a:ext cx="1191539" cy="7028687"/>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Epidemiology of PBC</a:t>
          </a:r>
        </a:p>
        <a:p>
          <a:pPr marL="171450" lvl="1" indent="-171450" algn="l" defTabSz="800100">
            <a:lnSpc>
              <a:spcPct val="90000"/>
            </a:lnSpc>
            <a:spcBef>
              <a:spcPct val="0"/>
            </a:spcBef>
            <a:spcAft>
              <a:spcPct val="15000"/>
            </a:spcAft>
            <a:buChar char="•"/>
          </a:pPr>
          <a:r>
            <a:rPr lang="en-GB" sz="1800" kern="1200" dirty="0"/>
            <a:t>PBC pathogenesis</a:t>
          </a:r>
        </a:p>
        <a:p>
          <a:pPr marL="171450" lvl="1" indent="-171450" algn="l" defTabSz="800100">
            <a:lnSpc>
              <a:spcPct val="90000"/>
            </a:lnSpc>
            <a:spcBef>
              <a:spcPct val="0"/>
            </a:spcBef>
            <a:spcAft>
              <a:spcPct val="15000"/>
            </a:spcAft>
            <a:buChar char="•"/>
          </a:pPr>
          <a:r>
            <a:rPr lang="en-GB" sz="1800" kern="1200" dirty="0"/>
            <a:t>Impact of PBC</a:t>
          </a:r>
        </a:p>
      </dsp:txBody>
      <dsp:txXfrm rot="-5400000">
        <a:off x="3953636" y="1773262"/>
        <a:ext cx="6970521" cy="1075207"/>
      </dsp:txXfrm>
    </dsp:sp>
    <dsp:sp modelId="{CCB8CD55-3C3D-4583-82FB-52AAD531040C}">
      <dsp:nvSpPr>
        <dsp:cNvPr id="0" name=""/>
        <dsp:cNvSpPr/>
      </dsp:nvSpPr>
      <dsp:spPr>
        <a:xfrm>
          <a:off x="0" y="1566152"/>
          <a:ext cx="3953636" cy="1489424"/>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Background</a:t>
          </a:r>
        </a:p>
      </dsp:txBody>
      <dsp:txXfrm>
        <a:off x="72708" y="1638860"/>
        <a:ext cx="3808220" cy="1344008"/>
      </dsp:txXfrm>
    </dsp:sp>
    <dsp:sp modelId="{00385CE4-843E-44D2-9505-5E0E8F710E48}">
      <dsp:nvSpPr>
        <dsp:cNvPr id="0" name=""/>
        <dsp:cNvSpPr/>
      </dsp:nvSpPr>
      <dsp:spPr>
        <a:xfrm rot="5400000">
          <a:off x="6872210" y="360417"/>
          <a:ext cx="1191539" cy="7028687"/>
        </a:xfrm>
        <a:prstGeom prst="round2SameRect">
          <a:avLst/>
        </a:prstGeom>
        <a:solidFill>
          <a:schemeClr val="bg1">
            <a:alpha val="9000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Key recommendations</a:t>
          </a:r>
        </a:p>
      </dsp:txBody>
      <dsp:txXfrm rot="-5400000">
        <a:off x="3953636" y="3337157"/>
        <a:ext cx="6970521" cy="1075207"/>
      </dsp:txXfrm>
    </dsp:sp>
    <dsp:sp modelId="{B75631AB-3EF3-4AB2-9679-609D9E2A97C3}">
      <dsp:nvSpPr>
        <dsp:cNvPr id="0" name=""/>
        <dsp:cNvSpPr/>
      </dsp:nvSpPr>
      <dsp:spPr>
        <a:xfrm>
          <a:off x="0" y="3130048"/>
          <a:ext cx="3953636" cy="1489424"/>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Guidelines</a:t>
          </a:r>
        </a:p>
      </dsp:txBody>
      <dsp:txXfrm>
        <a:off x="72708" y="3202756"/>
        <a:ext cx="3808220" cy="13440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05/05/2020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a:t>
            </a:fld>
            <a:endParaRPr lang="en-GB"/>
          </a:p>
        </p:txBody>
      </p:sp>
    </p:spTree>
    <p:extLst>
      <p:ext uri="{BB962C8B-B14F-4D97-AF65-F5344CB8AC3E}">
        <p14:creationId xmlns:p14="http://schemas.microsoft.com/office/powerpoint/2010/main" val="363334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AIH, autoimmune hepatitis; </a:t>
            </a:r>
            <a:r>
              <a:rPr lang="en-US" i="1" dirty="0"/>
              <a:t>ALP, alkaline phosphatase; ALT, alanine aminotransferase; AMA, antimitochondrial antibody; ANA, antinuclear antibody; AST, aspartate aminotransferase; GGT, gamma-</a:t>
            </a:r>
            <a:r>
              <a:rPr lang="en-US" i="1" dirty="0" err="1"/>
              <a:t>glutamyltranspeptidase</a:t>
            </a:r>
            <a:r>
              <a:rPr lang="en-US" i="1" dirty="0"/>
              <a:t>; IgM, immunoglobulin M; INR, international normalized ratio</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426109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129886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208401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119409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114495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75126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UDCA, </a:t>
            </a:r>
            <a:r>
              <a:rPr lang="en-US" i="1" dirty="0" err="1"/>
              <a:t>ursodeoxycholic</a:t>
            </a:r>
            <a:r>
              <a:rPr lang="en-US" i="1" dirty="0"/>
              <a:t> acid</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33473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ALP, alkaline phosphatase; AST, aspartate aminotransferase; UDCA, </a:t>
            </a:r>
            <a:r>
              <a:rPr lang="en-US" i="1" dirty="0" err="1"/>
              <a:t>ursodeoxycholic</a:t>
            </a:r>
            <a:r>
              <a:rPr lang="en-US" i="1" dirty="0"/>
              <a:t> acid; ULN, upper limit of normal</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366157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AIH, autoimmune hepatitis; ALP, alkaline phosphatase; AST, aspartate aminotransferase; HCC, hepatocellular carcinoma; UDCA, </a:t>
            </a:r>
            <a:r>
              <a:rPr lang="en-US" i="1" dirty="0" err="1"/>
              <a:t>ursodeoxycholic</a:t>
            </a:r>
            <a:r>
              <a:rPr lang="en-US" i="1" dirty="0"/>
              <a:t> acid; US, ultrasound</a:t>
            </a:r>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5687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ALP, alkaline phosphatase; ALT, alanine aminotransferase; AST, aspartate aminotransferase; GGT, gamma-</a:t>
            </a:r>
            <a:r>
              <a:rPr lang="en-US" i="1" dirty="0" err="1"/>
              <a:t>glutamyltranspeptidase</a:t>
            </a:r>
            <a:r>
              <a:rPr lang="en-US" i="1" dirty="0"/>
              <a:t>; UDCA, </a:t>
            </a:r>
            <a:r>
              <a:rPr lang="en-US" i="1" dirty="0" err="1"/>
              <a:t>ursodeoxycholic</a:t>
            </a:r>
            <a:r>
              <a:rPr lang="en-US" i="1" dirty="0"/>
              <a:t> acid; ULN, upper limit of normal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1. Angulo P, et al. Liver 1999;19:115–21; 2. Pares A, et al. Gastroenterology 2006;130:715–20; 3. </a:t>
            </a:r>
            <a:r>
              <a:rPr lang="en-US" dirty="0" err="1"/>
              <a:t>Corpechot</a:t>
            </a:r>
            <a:r>
              <a:rPr lang="en-US" dirty="0"/>
              <a:t> C, et al. Hepatology 2008;48:871–7; 4. Kuiper EM, et al. Gastroenterology 2009;136:1281–7; 5. </a:t>
            </a:r>
            <a:r>
              <a:rPr lang="en-US" dirty="0" err="1"/>
              <a:t>Kumagi</a:t>
            </a:r>
            <a:r>
              <a:rPr lang="en-US" dirty="0"/>
              <a:t> T, et al. Am J Gastroenterol 2010;105:2186–94; 6. </a:t>
            </a:r>
            <a:r>
              <a:rPr lang="en-US" dirty="0" err="1"/>
              <a:t>Corpechot</a:t>
            </a:r>
            <a:r>
              <a:rPr lang="en-US" dirty="0"/>
              <a:t> C, et al. J </a:t>
            </a:r>
            <a:r>
              <a:rPr lang="en-US" dirty="0" err="1"/>
              <a:t>Hepatol</a:t>
            </a:r>
            <a:r>
              <a:rPr lang="en-US" dirty="0"/>
              <a:t> 2011;55:1361–7; 7. </a:t>
            </a:r>
            <a:r>
              <a:rPr lang="en-US" dirty="0" err="1"/>
              <a:t>Azemoto</a:t>
            </a:r>
            <a:r>
              <a:rPr lang="en-US" dirty="0"/>
              <a:t> N, et al. J Gastroenterol 2009;44:630–4; 8. Carbone M, et al. Hepatology 2016;63:930–50; 9. </a:t>
            </a:r>
            <a:r>
              <a:rPr lang="en-US" dirty="0" err="1"/>
              <a:t>Lammers</a:t>
            </a:r>
            <a:r>
              <a:rPr lang="en-US" dirty="0"/>
              <a:t> WJ, et al. Gastroenterology 2015;149:1804–12.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401149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 Grading of Recommendations Assessment, Development and Evaluation </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114132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ALP, alkaline phosphatase;</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ANA, antinuclear antibody;</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APRI, aspartate aminotransferase to platelet ratio index;</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ELF, enhanced liver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fibrosis;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LSM, liver stiffness measurement; UDCA,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acid</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187938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ALP, alkaline phosphatase; ULN, upper limit of normal</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3334733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UDCA,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acid</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431227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AIH, autoimmune hepatitis; ALP, alkaline phosphatase; ALT, alanine aminotransferase;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AMA, antimitochondrial antibody; </a:t>
            </a:r>
            <a:r>
              <a:rPr lang="en-US" i="1" dirty="0"/>
              <a:t>GGT, gamma-</a:t>
            </a:r>
            <a:r>
              <a:rPr lang="en-US" i="1" dirty="0" err="1"/>
              <a:t>glutamyltranspeptidase</a:t>
            </a:r>
            <a:r>
              <a:rPr lang="en-US" i="1" dirty="0"/>
              <a:t>; IgG, immunoglobulin G; ULN, upper limit of normal</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3993402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QoL, quality of life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4006616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DEXA,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dual-energy X-ray absorptiometry</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95682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CV, cardiovascular; HDL-C,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high-density lipoprotein cholesterol;</a:t>
            </a:r>
            <a:r>
              <a:rPr lang="en-GB" i="1" dirty="0"/>
              <a:t> LDL-C,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low-density lipoprotein cholesterol</a:t>
            </a: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01119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HCC, hepatocellular carcinoma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1560073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MELD, Model for End-Stage Liver Disease</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UDCA,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acid</a:t>
            </a: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endParaRPr lang="en-GB" i="1" dirty="0"/>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2537899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319639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AE, anion exchanger; AMA, antimitochondrial antibody; BA, bile acid; BSEP, bile salt exporter pump; CCL, CC chemokine ligand; CD, cluster of differentiation; CXCL, chemokine (C-X-C motif) ligand; CYP7A1&amp;2, cholesterol 7-alpha-hydroxylases A1 &amp; A2; ET1, endothelin1;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Fas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FasL</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CD95/CD95 ligand; FGF19, fibroblast growth factor 19; FGFR4, fibroblast growth factor receptor 4; FXR,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farnesoid</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X receptor; HLA-DR, human leukocyte antigen – antigen D-related MHC II subclass; IFN</a:t>
            </a:r>
            <a:r>
              <a:rPr lang="el-GR" sz="1200" b="0" i="0" kern="1200" dirty="0">
                <a:solidFill>
                  <a:schemeClr val="tx1"/>
                </a:solidFill>
                <a:effectLst/>
                <a:latin typeface="Arial" panose="020B0604020202020204" pitchFamily="34" charset="0"/>
                <a:ea typeface="+mn-ea"/>
                <a:cs typeface="Arial" panose="020B0604020202020204" pitchFamily="34" charset="0"/>
              </a:rPr>
              <a:t>γ</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interferon gamma; IL, interleukin; JAK, Janus kinase; MDR3, multidrug resistance protein 3; MHCII, major histocompatibility complex class II; MMP, matrix metalloproteinase; NF</a:t>
            </a:r>
            <a:r>
              <a:rPr lang="el-GR" sz="1200" b="0" i="1" u="none" strike="noStrike" kern="1200" baseline="0" dirty="0">
                <a:solidFill>
                  <a:schemeClr val="tx1"/>
                </a:solidFill>
                <a:latin typeface="Arial" panose="020B0604020202020204" pitchFamily="34" charset="0"/>
                <a:ea typeface="+mn-ea"/>
                <a:cs typeface="Arial" panose="020B0604020202020204" pitchFamily="34" charset="0"/>
              </a:rPr>
              <a:t>κ</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 nuclear factor kappa-light-chain-enhancer of activated B cells; PC, phosphatidylcholine; PDC-E2, pyruvate dehydrogenase complex E2 subunit; PDGF, platelet-derived growth factor; PPAR</a:t>
            </a:r>
            <a:r>
              <a:rPr lang="el-GR" sz="1200" b="0" i="1" u="none" strike="noStrike" kern="1200" baseline="0" dirty="0">
                <a:solidFill>
                  <a:schemeClr val="tx1"/>
                </a:solidFill>
                <a:latin typeface="Arial" panose="020B0604020202020204" pitchFamily="34" charset="0"/>
                <a:ea typeface="+mn-ea"/>
                <a:cs typeface="Arial" panose="020B0604020202020204" pitchFamily="34" charset="0"/>
              </a:rPr>
              <a:t>α</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t>
            </a:r>
            <a:r>
              <a:rPr lang="el-GR" sz="1200" b="0" i="0" kern="1200" dirty="0">
                <a:solidFill>
                  <a:schemeClr val="tx1"/>
                </a:solidFill>
                <a:effectLst/>
                <a:latin typeface="Arial" panose="020B0604020202020204" pitchFamily="34" charset="0"/>
                <a:ea typeface="+mn-ea"/>
                <a:cs typeface="Arial" panose="020B0604020202020204" pitchFamily="34" charset="0"/>
              </a:rPr>
              <a:t>γ</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t>
            </a:r>
            <a:r>
              <a:rPr lang="el-GR" sz="1200" b="0" i="0" kern="1200" dirty="0">
                <a:solidFill>
                  <a:schemeClr val="tx1"/>
                </a:solidFill>
                <a:effectLst/>
                <a:latin typeface="Arial" panose="020B0604020202020204" pitchFamily="34" charset="0"/>
                <a:ea typeface="+mn-ea"/>
                <a:cs typeface="Arial" panose="020B0604020202020204" pitchFamily="34" charset="0"/>
              </a:rPr>
              <a:t>δ</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peroxisome proliferator-activated receptor alpha/gamma/delta; ROS, reactive oxygen species;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sAC</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soluble adenylate cyclase; TCR, T cell receptor; TGF</a:t>
            </a:r>
            <a:r>
              <a:rPr lang="el-GR" sz="1200" b="0" i="1" u="none" strike="noStrike" kern="1200" baseline="0" dirty="0">
                <a:solidFill>
                  <a:schemeClr val="tx1"/>
                </a:solidFill>
                <a:latin typeface="Arial" panose="020B0604020202020204" pitchFamily="34" charset="0"/>
                <a:ea typeface="+mn-ea"/>
                <a:cs typeface="Arial" panose="020B0604020202020204" pitchFamily="34" charset="0"/>
              </a:rPr>
              <a:t>β</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transforming growth factor beta; Th1/Th17, T helper cell type 1/17; TNF</a:t>
            </a:r>
            <a:r>
              <a:rPr lang="el-GR" sz="1200" b="0" i="1" u="none" strike="noStrike" kern="1200" baseline="0" dirty="0">
                <a:solidFill>
                  <a:schemeClr val="tx1"/>
                </a:solidFill>
                <a:latin typeface="Arial" panose="020B0604020202020204" pitchFamily="34" charset="0"/>
                <a:ea typeface="+mn-ea"/>
                <a:cs typeface="Arial" panose="020B0604020202020204" pitchFamily="34" charset="0"/>
              </a:rPr>
              <a:t>α</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tumour necrosis facto alpha; VEGF, vascular endothelial growth factor</a:t>
            </a:r>
            <a:endParaRPr lang="en-US"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2729514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AIH, autoimmune hepatitis; </a:t>
            </a:r>
            <a:r>
              <a:rPr lang="en-US" i="1" dirty="0" err="1"/>
              <a:t>LTx</a:t>
            </a:r>
            <a:r>
              <a:rPr lang="en-US" i="1" dirty="0"/>
              <a:t>, liver transplantation; QoL, quality of life; UDCA, </a:t>
            </a:r>
            <a:r>
              <a:rPr lang="en-US" i="1" dirty="0" err="1"/>
              <a:t>ursodeoxycholic</a:t>
            </a:r>
            <a:r>
              <a:rPr lang="en-US" i="1" dirty="0"/>
              <a:t> acid;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49804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QoL, quality of life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166459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207374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AMA, antimitochondrial antibody; ANA, antinuclear antibody; EUS, endoscopic ultrasound; MRCP, magnetic resonance cholangiopancreatography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60166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ALP, </a:t>
            </a:r>
            <a:r>
              <a:rPr lang="en-GB" sz="1200" b="0" i="1" kern="1200" dirty="0">
                <a:solidFill>
                  <a:schemeClr val="tx1"/>
                </a:solidFill>
                <a:effectLst/>
                <a:latin typeface="Arial" panose="020B0604020202020204" pitchFamily="34" charset="0"/>
                <a:ea typeface="+mn-ea"/>
                <a:cs typeface="Arial" panose="020B0604020202020204" pitchFamily="34" charset="0"/>
              </a:rPr>
              <a:t>alkaline phosphatase</a:t>
            </a:r>
            <a:r>
              <a:rPr lang="en-GB" i="1" dirty="0"/>
              <a:t>; AMA, antimitochondrial antibody; ANA, antinuclear antibody; DILI,</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drug-induced liver injury;</a:t>
            </a:r>
            <a:r>
              <a:rPr lang="en-GB" i="1" dirty="0"/>
              <a:t> EUS, endoscopic ultrasound; GGT,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gamma-</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glutamyltranspeptidase</a:t>
            </a:r>
            <a:r>
              <a:rPr lang="en-GB" i="1" dirty="0"/>
              <a:t>; HBsAg, hepatitis B surface antigen; MRCP, magnetic resonance cholangiopancreatography; US, ultrasound</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249817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ALP,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alkaline phosphatase; </a:t>
            </a:r>
            <a:r>
              <a:rPr lang="en-GB" i="1" dirty="0"/>
              <a:t>AMA, antimitochondrial antibody; ANA, antinuclear antibody; ELISA,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enzyme-linked immunosorbent assay; 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2246143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AIH, autoimmune hepatitis; </a:t>
            </a:r>
            <a:r>
              <a:rPr lang="en-US" i="1" dirty="0"/>
              <a:t>ALP, alkaline phosphatase; ALT, alanine aminotransferase; AMA, antimitochondrial antibody; ANA, antinuclear antibody; AST, aspartate aminotransferase; GGT, gamma-</a:t>
            </a:r>
            <a:r>
              <a:rPr lang="en-US" i="1" dirty="0" err="1"/>
              <a:t>glutamyltranspeptidase</a:t>
            </a:r>
            <a:r>
              <a:rPr lang="en-US" i="1" dirty="0"/>
              <a:t>; IgM, immunoglobulin M; INR, international normalized ratio</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2327391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a:p>
          <a:p>
            <a:pPr lvl="0"/>
            <a:r>
              <a:rPr lang="en-GB"/>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a:p>
          <a:p>
            <a:r>
              <a:rPr lang="en-GB"/>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a:t>Click to edit master title style</a:t>
            </a:r>
            <a:endParaRPr lang="en-GB"/>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7.xml"/><Relationship Id="rId3" Type="http://schemas.openxmlformats.org/officeDocument/2006/relationships/slide" Target="slide14.xml"/><Relationship Id="rId7" Type="http://schemas.openxmlformats.org/officeDocument/2006/relationships/slide" Target="slide28.xml"/><Relationship Id="rId12" Type="http://schemas.openxmlformats.org/officeDocument/2006/relationships/slide" Target="slide33.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slide" Target="slide27.xml"/><Relationship Id="rId11" Type="http://schemas.openxmlformats.org/officeDocument/2006/relationships/slide" Target="slide32.xml"/><Relationship Id="rId5" Type="http://schemas.openxmlformats.org/officeDocument/2006/relationships/slide" Target="slide25.xml"/><Relationship Id="rId15" Type="http://schemas.openxmlformats.org/officeDocument/2006/relationships/image" Target="../media/image11.png"/><Relationship Id="rId10" Type="http://schemas.openxmlformats.org/officeDocument/2006/relationships/slide" Target="slide31.xml"/><Relationship Id="rId4" Type="http://schemas.openxmlformats.org/officeDocument/2006/relationships/slide" Target="slide16.xml"/><Relationship Id="rId9" Type="http://schemas.openxmlformats.org/officeDocument/2006/relationships/slide" Target="slide30.xml"/><Relationship Id="rId1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slide" Target="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mailto:slidedeck_feedback@easloffice.eu"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B6A8F7-ABEB-4017-A65C-66E3A976B995}"/>
              </a:ext>
            </a:extLst>
          </p:cNvPr>
          <p:cNvSpPr>
            <a:spLocks noGrp="1"/>
          </p:cNvSpPr>
          <p:nvPr>
            <p:ph type="body" sz="quarter" idx="11"/>
          </p:nvPr>
        </p:nvSpPr>
        <p:spPr/>
        <p:txBody>
          <a:bodyPr/>
          <a:lstStyle/>
          <a:p>
            <a:endParaRPr lang="en-GB"/>
          </a:p>
        </p:txBody>
      </p:sp>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normAutofit/>
          </a:bodyPr>
          <a:lstStyle/>
          <a:p>
            <a:r>
              <a:rPr lang="en-GB" dirty="0">
                <a:solidFill>
                  <a:srgbClr val="EB5F17"/>
                </a:solidFill>
              </a:rPr>
              <a:t>Primary biliary cholangitis</a:t>
            </a: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dirty="0"/>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normAutofit/>
          </a:bodyPr>
          <a:lstStyle/>
          <a:p>
            <a:r>
              <a:rPr lang="en-GB" dirty="0"/>
              <a:t>Effective biliary secretion is essential for adequate hepatic detoxification and is integral to digestive function</a:t>
            </a:r>
          </a:p>
          <a:p>
            <a:endParaRPr lang="en-GB" dirty="0"/>
          </a:p>
          <a:p>
            <a:r>
              <a:rPr lang="en-GB" b="1" dirty="0">
                <a:solidFill>
                  <a:schemeClr val="tx2"/>
                </a:solidFill>
              </a:rPr>
              <a:t>PBC</a:t>
            </a:r>
            <a:r>
              <a:rPr lang="en-GB" dirty="0"/>
              <a:t> reflects the consequences of immune and cellular injury to biliary epithelial cells, resulting in cholestasis and progressive liver fibrosis</a:t>
            </a:r>
          </a:p>
          <a:p>
            <a:pPr marL="0" indent="0">
              <a:buNone/>
            </a:pPr>
            <a:endParaRPr lang="en-GB" dirty="0">
              <a:solidFill>
                <a:schemeClr val="tx2"/>
              </a:solidFill>
            </a:endParaRPr>
          </a:p>
          <a:p>
            <a:endParaRPr lang="en-GB" dirty="0"/>
          </a:p>
        </p:txBody>
      </p:sp>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dirty="0"/>
              <a:t>Pathogenesis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PBC. J </a:t>
            </a:r>
            <a:r>
              <a:rPr lang="en-GB" dirty="0" err="1"/>
              <a:t>Hepatol</a:t>
            </a:r>
            <a:r>
              <a:rPr lang="en-GB" dirty="0"/>
              <a:t> 2017;67:145–72</a:t>
            </a:r>
          </a:p>
        </p:txBody>
      </p:sp>
      <p:pic>
        <p:nvPicPr>
          <p:cNvPr id="12" name="Content Placeholder 11">
            <a:extLst>
              <a:ext uri="{FF2B5EF4-FFF2-40B4-BE49-F238E27FC236}">
                <a16:creationId xmlns:a16="http://schemas.microsoft.com/office/drawing/2014/main" id="{054BEBC3-6E1A-43EF-8EC1-A3195B856485}"/>
              </a:ext>
            </a:extLst>
          </p:cNvPr>
          <p:cNvPicPr>
            <a:picLocks noGrp="1" noChangeAspect="1"/>
          </p:cNvPicPr>
          <p:nvPr>
            <p:ph sz="half" idx="2"/>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32492" y="1341438"/>
            <a:ext cx="5094403" cy="4621212"/>
          </a:xfrm>
          <a:prstGeom prst="rect">
            <a:avLst/>
          </a:prstGeom>
        </p:spPr>
      </p:pic>
      <p:pic>
        <p:nvPicPr>
          <p:cNvPr id="7" name="Picture 6">
            <a:hlinkClick r:id="rId4" action="ppaction://hlinksldjump"/>
            <a:extLst>
              <a:ext uri="{FF2B5EF4-FFF2-40B4-BE49-F238E27FC236}">
                <a16:creationId xmlns:a16="http://schemas.microsoft.com/office/drawing/2014/main" id="{E7A7DC37-465E-4080-9F6A-1D09C353CC19}"/>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71203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dirty="0"/>
              <a:t>Impact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*Statement 11 (Grade of evidence III, Grade of recommendation 1)</a:t>
            </a:r>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noAutofit/>
          </a:bodyPr>
          <a:lstStyle/>
          <a:p>
            <a:r>
              <a:rPr lang="en-GB" dirty="0"/>
              <a:t>Patients can progress to </a:t>
            </a:r>
            <a:r>
              <a:rPr lang="en-GB" b="1" dirty="0">
                <a:solidFill>
                  <a:schemeClr val="tx2"/>
                </a:solidFill>
              </a:rPr>
              <a:t>end-stage liver disease</a:t>
            </a:r>
            <a:endParaRPr lang="en-GB" sz="2400" b="1" dirty="0">
              <a:solidFill>
                <a:schemeClr val="tx2"/>
              </a:solidFill>
            </a:endParaRPr>
          </a:p>
          <a:p>
            <a:pPr lvl="1"/>
            <a:r>
              <a:rPr lang="en-GB" dirty="0"/>
              <a:t>Average survival (historical) among those untreated is 9</a:t>
            </a:r>
            <a:r>
              <a:rPr lang="en-GB" dirty="0">
                <a:sym typeface="Symbol" panose="05050102010706020507" pitchFamily="18" charset="2"/>
              </a:rPr>
              <a:t>–10 years</a:t>
            </a:r>
            <a:endParaRPr lang="en-GB" dirty="0"/>
          </a:p>
          <a:p>
            <a:r>
              <a:rPr lang="en-GB" b="1" dirty="0">
                <a:solidFill>
                  <a:schemeClr val="tx2"/>
                </a:solidFill>
              </a:rPr>
              <a:t>Symptoms</a:t>
            </a:r>
            <a:r>
              <a:rPr lang="en-GB" dirty="0"/>
              <a:t> associated with PBC </a:t>
            </a:r>
            <a:r>
              <a:rPr lang="en-GB" b="1" dirty="0">
                <a:solidFill>
                  <a:schemeClr val="tx2"/>
                </a:solidFill>
              </a:rPr>
              <a:t>impact on QoL</a:t>
            </a:r>
            <a:r>
              <a:rPr lang="en-GB" dirty="0"/>
              <a:t>, and include:</a:t>
            </a:r>
          </a:p>
          <a:p>
            <a:pPr lvl="1"/>
            <a:r>
              <a:rPr lang="en-GB" dirty="0"/>
              <a:t>Pruritus </a:t>
            </a:r>
          </a:p>
          <a:p>
            <a:pPr lvl="1"/>
            <a:r>
              <a:rPr lang="en-GB" dirty="0"/>
              <a:t>Sicca complex </a:t>
            </a:r>
          </a:p>
          <a:p>
            <a:pPr lvl="1"/>
            <a:r>
              <a:rPr lang="en-GB" dirty="0"/>
              <a:t>Abdominal discomfort </a:t>
            </a:r>
          </a:p>
          <a:p>
            <a:pPr lvl="1"/>
            <a:r>
              <a:rPr lang="en-GB" dirty="0"/>
              <a:t>Jaundice</a:t>
            </a:r>
          </a:p>
          <a:p>
            <a:pPr lvl="1"/>
            <a:r>
              <a:rPr lang="en-GB" dirty="0"/>
              <a:t>Fatigue </a:t>
            </a:r>
          </a:p>
          <a:p>
            <a:pPr lvl="1"/>
            <a:r>
              <a:rPr lang="en-GB" dirty="0"/>
              <a:t>Restless legs</a:t>
            </a:r>
          </a:p>
          <a:p>
            <a:pPr lvl="1"/>
            <a:r>
              <a:rPr lang="en-GB" dirty="0"/>
              <a:t>Insomnia</a:t>
            </a:r>
          </a:p>
          <a:p>
            <a:pPr lvl="1"/>
            <a:r>
              <a:rPr lang="en-GB" dirty="0"/>
              <a:t>Depression </a:t>
            </a:r>
          </a:p>
          <a:p>
            <a:pPr lvl="1"/>
            <a:r>
              <a:rPr lang="en-GB" dirty="0"/>
              <a:t>Cognitive dysfunction</a:t>
            </a:r>
          </a:p>
        </p:txBody>
      </p:sp>
      <p:sp>
        <p:nvSpPr>
          <p:cNvPr id="6" name="TextBox 5"/>
          <p:cNvSpPr txBox="1"/>
          <p:nvPr/>
        </p:nvSpPr>
        <p:spPr>
          <a:xfrm>
            <a:off x="6344470" y="2564905"/>
            <a:ext cx="2659702" cy="1323439"/>
          </a:xfrm>
          <a:prstGeom prst="rect">
            <a:avLst/>
          </a:prstGeom>
          <a:noFill/>
          <a:ln>
            <a:solidFill>
              <a:srgbClr val="EB5F17"/>
            </a:solidFill>
          </a:ln>
        </p:spPr>
        <p:txBody>
          <a:bodyPr wrap="none" rtlCol="0">
            <a:spAutoFit/>
          </a:bodyPr>
          <a:lstStyle/>
          <a:p>
            <a:pPr algn="ctr"/>
            <a:r>
              <a:rPr lang="en-GB" sz="2000" b="1" dirty="0">
                <a:solidFill>
                  <a:schemeClr val="tx2"/>
                </a:solidFill>
              </a:rPr>
              <a:t>Life-long</a:t>
            </a:r>
            <a:r>
              <a:rPr lang="en-GB" sz="2000" dirty="0"/>
              <a:t> care that is </a:t>
            </a:r>
          </a:p>
          <a:p>
            <a:pPr algn="ctr"/>
            <a:r>
              <a:rPr lang="en-US" sz="2000" b="1" dirty="0">
                <a:solidFill>
                  <a:schemeClr val="tx2"/>
                </a:solidFill>
              </a:rPr>
              <a:t>structured </a:t>
            </a:r>
            <a:r>
              <a:rPr lang="en-US" sz="2000" dirty="0"/>
              <a:t>and</a:t>
            </a:r>
          </a:p>
          <a:p>
            <a:pPr algn="ctr"/>
            <a:r>
              <a:rPr lang="en-US" sz="2000" b="1" dirty="0" err="1">
                <a:solidFill>
                  <a:schemeClr val="tx2"/>
                </a:solidFill>
              </a:rPr>
              <a:t>i</a:t>
            </a:r>
            <a:r>
              <a:rPr lang="en-GB" sz="2000" b="1" dirty="0" err="1">
                <a:solidFill>
                  <a:schemeClr val="tx2"/>
                </a:solidFill>
              </a:rPr>
              <a:t>ndividualized</a:t>
            </a:r>
            <a:r>
              <a:rPr lang="en-GB" sz="2000" b="1" dirty="0">
                <a:solidFill>
                  <a:schemeClr val="tx2"/>
                </a:solidFill>
              </a:rPr>
              <a:t> </a:t>
            </a:r>
          </a:p>
          <a:p>
            <a:pPr algn="ctr"/>
            <a:r>
              <a:rPr lang="en-GB" sz="2000" dirty="0"/>
              <a:t>is required</a:t>
            </a:r>
          </a:p>
        </p:txBody>
      </p:sp>
      <p:sp>
        <p:nvSpPr>
          <p:cNvPr id="7" name="TextBox 6"/>
          <p:cNvSpPr txBox="1"/>
          <p:nvPr/>
        </p:nvSpPr>
        <p:spPr>
          <a:xfrm>
            <a:off x="5573436" y="4273109"/>
            <a:ext cx="4201791" cy="1631216"/>
          </a:xfrm>
          <a:prstGeom prst="rect">
            <a:avLst/>
          </a:prstGeom>
          <a:noFill/>
          <a:ln>
            <a:solidFill>
              <a:srgbClr val="EB5F17"/>
            </a:solidFill>
          </a:ln>
        </p:spPr>
        <p:txBody>
          <a:bodyPr wrap="none" rtlCol="0">
            <a:spAutoFit/>
          </a:bodyPr>
          <a:lstStyle/>
          <a:p>
            <a:pPr algn="ctr"/>
            <a:r>
              <a:rPr lang="en-GB" sz="2000" b="1" dirty="0">
                <a:solidFill>
                  <a:schemeClr val="tx2"/>
                </a:solidFill>
              </a:rPr>
              <a:t>Goal</a:t>
            </a:r>
            <a:r>
              <a:rPr lang="en-GB" sz="2000" dirty="0"/>
              <a:t> is to </a:t>
            </a:r>
          </a:p>
          <a:p>
            <a:pPr algn="ctr"/>
            <a:r>
              <a:rPr lang="en-GB" sz="2000" b="1" dirty="0">
                <a:solidFill>
                  <a:schemeClr val="tx2"/>
                </a:solidFill>
              </a:rPr>
              <a:t>prevent end-stage complications</a:t>
            </a:r>
            <a:br>
              <a:rPr lang="en-GB" sz="2000" b="1" dirty="0">
                <a:solidFill>
                  <a:schemeClr val="tx2"/>
                </a:solidFill>
              </a:rPr>
            </a:br>
            <a:r>
              <a:rPr lang="en-US" sz="2000" dirty="0"/>
              <a:t>of liver disease and</a:t>
            </a:r>
            <a:br>
              <a:rPr lang="en-US" sz="2000" dirty="0"/>
            </a:br>
            <a:r>
              <a:rPr lang="en-GB" sz="2000" b="1" dirty="0">
                <a:solidFill>
                  <a:schemeClr val="tx2"/>
                </a:solidFill>
              </a:rPr>
              <a:t>manage associated symptoms*  </a:t>
            </a:r>
          </a:p>
          <a:p>
            <a:pPr algn="ctr"/>
            <a:r>
              <a:rPr lang="en-GB" sz="2000" dirty="0"/>
              <a:t>that reduce </a:t>
            </a:r>
            <a:r>
              <a:rPr lang="en-GB" sz="2000" dirty="0" err="1"/>
              <a:t>QoL</a:t>
            </a:r>
            <a:endParaRPr lang="en-GB" sz="2000" dirty="0"/>
          </a:p>
        </p:txBody>
      </p:sp>
      <p:pic>
        <p:nvPicPr>
          <p:cNvPr id="8" name="Picture 7">
            <a:hlinkClick r:id="rId3" action="ppaction://hlinksldjump"/>
            <a:extLst>
              <a:ext uri="{FF2B5EF4-FFF2-40B4-BE49-F238E27FC236}">
                <a16:creationId xmlns:a16="http://schemas.microsoft.com/office/drawing/2014/main" id="{68097D26-8F53-4C3C-A995-28A9FBD75E0A}"/>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58899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E1C5DE-1E75-4916-9638-FD3B42A03549}"/>
              </a:ext>
            </a:extLst>
          </p:cNvPr>
          <p:cNvSpPr>
            <a:spLocks noGrp="1"/>
          </p:cNvSpPr>
          <p:nvPr>
            <p:ph type="title"/>
          </p:nvPr>
        </p:nvSpPr>
        <p:spPr/>
        <p:txBody>
          <a:bodyPr/>
          <a:lstStyle/>
          <a:p>
            <a:r>
              <a:rPr lang="en-GB" dirty="0"/>
              <a:t>Guidelines</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01524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dirty="0"/>
              <a:t>Topics</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pPr marL="457200" indent="-457200">
              <a:buFont typeface="+mj-lt"/>
              <a:buAutoNum type="arabicPeriod"/>
            </a:pPr>
            <a:r>
              <a:rPr lang="en-GB" dirty="0"/>
              <a:t>Diagnostic approach to cholestasis</a:t>
            </a:r>
          </a:p>
          <a:p>
            <a:pPr marL="457200" indent="-457200">
              <a:buFont typeface="+mj-lt"/>
              <a:buAutoNum type="arabicPeriod"/>
            </a:pPr>
            <a:r>
              <a:rPr lang="en-US" dirty="0"/>
              <a:t>Initial diagnosis of PBC</a:t>
            </a:r>
          </a:p>
          <a:p>
            <a:pPr marL="457200" indent="-457200">
              <a:buFont typeface="+mj-lt"/>
              <a:buAutoNum type="arabicPeriod"/>
            </a:pPr>
            <a:r>
              <a:rPr lang="en-GB" dirty="0"/>
              <a:t>Stratification of risk in PBC</a:t>
            </a:r>
          </a:p>
          <a:p>
            <a:pPr marL="457200" indent="-457200">
              <a:buFont typeface="+mj-lt"/>
              <a:buAutoNum type="arabicPeriod"/>
            </a:pPr>
            <a:r>
              <a:rPr lang="en-GB" dirty="0"/>
              <a:t>Defining inadequate response to treatment</a:t>
            </a:r>
          </a:p>
          <a:p>
            <a:pPr marL="457200" indent="-457200">
              <a:buFont typeface="+mj-lt"/>
              <a:buAutoNum type="arabicPeriod"/>
            </a:pPr>
            <a:r>
              <a:rPr lang="en-GB" dirty="0"/>
              <a:t>Prognostic tools for PBC in practice: guidance</a:t>
            </a:r>
          </a:p>
          <a:p>
            <a:pPr marL="457200" indent="-457200">
              <a:buFont typeface="+mj-lt"/>
              <a:buAutoNum type="arabicPeriod"/>
            </a:pPr>
            <a:r>
              <a:rPr lang="en-GB" dirty="0"/>
              <a:t>Treatment: therapies to slow disease progression</a:t>
            </a:r>
          </a:p>
          <a:p>
            <a:pPr marL="457200" indent="-457200">
              <a:buFont typeface="+mj-lt"/>
              <a:buAutoNum type="arabicPeriod"/>
            </a:pPr>
            <a:r>
              <a:rPr lang="en-US" dirty="0"/>
              <a:t>Special settings: pregnancy</a:t>
            </a:r>
          </a:p>
          <a:p>
            <a:pPr marL="457200" indent="-457200">
              <a:buFont typeface="+mj-lt"/>
              <a:buAutoNum type="arabicPeriod"/>
            </a:pPr>
            <a:r>
              <a:rPr lang="en-GB" dirty="0"/>
              <a:t>PBC with features of autoimmune hepatitis</a:t>
            </a:r>
          </a:p>
          <a:p>
            <a:pPr marL="457200" indent="-457200">
              <a:buFont typeface="+mj-lt"/>
              <a:buAutoNum type="arabicPeriod"/>
            </a:pPr>
            <a:r>
              <a:rPr lang="en-GB" dirty="0"/>
              <a:t>Management of symptoms </a:t>
            </a:r>
            <a:endParaRPr lang="en-US" dirty="0"/>
          </a:p>
          <a:p>
            <a:pPr marL="457200" indent="-457200">
              <a:buFont typeface="+mj-lt"/>
              <a:buAutoNum type="arabicPeriod"/>
            </a:pPr>
            <a:r>
              <a:rPr lang="en-GB" dirty="0"/>
              <a:t>Management of complications of liver disease</a:t>
            </a:r>
          </a:p>
          <a:p>
            <a:pPr marL="457200" indent="-457200">
              <a:buFont typeface="+mj-lt"/>
              <a:buAutoNum type="arabicPeriod"/>
            </a:pPr>
            <a:r>
              <a:rPr lang="en-GB" dirty="0"/>
              <a:t>Organisation of clinical care delivery</a:t>
            </a:r>
          </a:p>
          <a:p>
            <a:endParaRPr lang="en-GB" dirty="0"/>
          </a:p>
        </p:txBody>
      </p:sp>
      <p:sp>
        <p:nvSpPr>
          <p:cNvPr id="5" name="Rectangle 4">
            <a:hlinkClick r:id="rId3" action="ppaction://hlinksldjump"/>
            <a:extLst>
              <a:ext uri="{FF2B5EF4-FFF2-40B4-BE49-F238E27FC236}">
                <a16:creationId xmlns:a16="http://schemas.microsoft.com/office/drawing/2014/main" id="{C3DC6722-4E10-4035-834D-385030FA2509}"/>
              </a:ext>
            </a:extLst>
          </p:cNvPr>
          <p:cNvSpPr/>
          <p:nvPr/>
        </p:nvSpPr>
        <p:spPr>
          <a:xfrm>
            <a:off x="434865" y="1412776"/>
            <a:ext cx="44644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4" action="ppaction://hlinksldjump"/>
            <a:extLst>
              <a:ext uri="{FF2B5EF4-FFF2-40B4-BE49-F238E27FC236}">
                <a16:creationId xmlns:a16="http://schemas.microsoft.com/office/drawing/2014/main" id="{82F2395F-E1EA-4F62-8E91-92966CF5EBE5}"/>
              </a:ext>
            </a:extLst>
          </p:cNvPr>
          <p:cNvSpPr/>
          <p:nvPr/>
        </p:nvSpPr>
        <p:spPr>
          <a:xfrm>
            <a:off x="434865" y="1772816"/>
            <a:ext cx="31683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5" action="ppaction://hlinksldjump"/>
            <a:extLst>
              <a:ext uri="{FF2B5EF4-FFF2-40B4-BE49-F238E27FC236}">
                <a16:creationId xmlns:a16="http://schemas.microsoft.com/office/drawing/2014/main" id="{03B8EEBE-CDF5-4A76-8DD2-145F9FC5CBC1}"/>
              </a:ext>
            </a:extLst>
          </p:cNvPr>
          <p:cNvSpPr/>
          <p:nvPr/>
        </p:nvSpPr>
        <p:spPr>
          <a:xfrm>
            <a:off x="434865" y="2132856"/>
            <a:ext cx="35283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9C5A0DE9-8DD5-4E0A-A4BB-6586D8E23C03}"/>
              </a:ext>
            </a:extLst>
          </p:cNvPr>
          <p:cNvSpPr/>
          <p:nvPr/>
        </p:nvSpPr>
        <p:spPr>
          <a:xfrm>
            <a:off x="434865" y="2492896"/>
            <a:ext cx="53285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7" action="ppaction://hlinksldjump"/>
            <a:extLst>
              <a:ext uri="{FF2B5EF4-FFF2-40B4-BE49-F238E27FC236}">
                <a16:creationId xmlns:a16="http://schemas.microsoft.com/office/drawing/2014/main" id="{BAC2BBA5-1D4E-4AD7-9F8F-6A95B196275A}"/>
              </a:ext>
            </a:extLst>
          </p:cNvPr>
          <p:cNvSpPr/>
          <p:nvPr/>
        </p:nvSpPr>
        <p:spPr>
          <a:xfrm>
            <a:off x="434865" y="2852936"/>
            <a:ext cx="57606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8" action="ppaction://hlinksldjump"/>
            <a:extLst>
              <a:ext uri="{FF2B5EF4-FFF2-40B4-BE49-F238E27FC236}">
                <a16:creationId xmlns:a16="http://schemas.microsoft.com/office/drawing/2014/main" id="{2EE5B39C-15B9-4CBB-8052-56D5C6106CAD}"/>
              </a:ext>
            </a:extLst>
          </p:cNvPr>
          <p:cNvSpPr/>
          <p:nvPr/>
        </p:nvSpPr>
        <p:spPr>
          <a:xfrm>
            <a:off x="434865" y="3228216"/>
            <a:ext cx="61206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9" action="ppaction://hlinksldjump"/>
            <a:extLst>
              <a:ext uri="{FF2B5EF4-FFF2-40B4-BE49-F238E27FC236}">
                <a16:creationId xmlns:a16="http://schemas.microsoft.com/office/drawing/2014/main" id="{BFCB6B9E-EBCB-4B63-8462-CD20183AF4A8}"/>
              </a:ext>
            </a:extLst>
          </p:cNvPr>
          <p:cNvSpPr/>
          <p:nvPr/>
        </p:nvSpPr>
        <p:spPr>
          <a:xfrm>
            <a:off x="434865" y="3595876"/>
            <a:ext cx="36724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10" action="ppaction://hlinksldjump"/>
            <a:extLst>
              <a:ext uri="{FF2B5EF4-FFF2-40B4-BE49-F238E27FC236}">
                <a16:creationId xmlns:a16="http://schemas.microsoft.com/office/drawing/2014/main" id="{CC5245C8-A4EE-499C-9DA2-A0F996C955FE}"/>
              </a:ext>
            </a:extLst>
          </p:cNvPr>
          <p:cNvSpPr/>
          <p:nvPr/>
        </p:nvSpPr>
        <p:spPr>
          <a:xfrm>
            <a:off x="434865" y="3955916"/>
            <a:ext cx="53285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11" action="ppaction://hlinksldjump"/>
            <a:extLst>
              <a:ext uri="{FF2B5EF4-FFF2-40B4-BE49-F238E27FC236}">
                <a16:creationId xmlns:a16="http://schemas.microsoft.com/office/drawing/2014/main" id="{FDD25376-CB32-4BE6-9711-F435B174AC92}"/>
              </a:ext>
            </a:extLst>
          </p:cNvPr>
          <p:cNvSpPr/>
          <p:nvPr/>
        </p:nvSpPr>
        <p:spPr>
          <a:xfrm>
            <a:off x="434865" y="4330432"/>
            <a:ext cx="35283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12" action="ppaction://hlinksldjump"/>
            <a:extLst>
              <a:ext uri="{FF2B5EF4-FFF2-40B4-BE49-F238E27FC236}">
                <a16:creationId xmlns:a16="http://schemas.microsoft.com/office/drawing/2014/main" id="{41C4BA52-5E51-4ADE-BDB0-DE5E37A8BC6E}"/>
              </a:ext>
            </a:extLst>
          </p:cNvPr>
          <p:cNvSpPr/>
          <p:nvPr/>
        </p:nvSpPr>
        <p:spPr>
          <a:xfrm>
            <a:off x="434865" y="4687044"/>
            <a:ext cx="568863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13" action="ppaction://hlinksldjump"/>
            <a:extLst>
              <a:ext uri="{FF2B5EF4-FFF2-40B4-BE49-F238E27FC236}">
                <a16:creationId xmlns:a16="http://schemas.microsoft.com/office/drawing/2014/main" id="{AE97C597-9A08-4E92-AF07-2D30418E1E47}"/>
              </a:ext>
            </a:extLst>
          </p:cNvPr>
          <p:cNvSpPr/>
          <p:nvPr/>
        </p:nvSpPr>
        <p:spPr>
          <a:xfrm>
            <a:off x="434865" y="5062324"/>
            <a:ext cx="46085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3E057AB-A28A-4043-8DDC-2D8EC5A31566}"/>
              </a:ext>
            </a:extLst>
          </p:cNvPr>
          <p:cNvSpPr txBox="1"/>
          <p:nvPr/>
        </p:nvSpPr>
        <p:spPr>
          <a:xfrm>
            <a:off x="7603513" y="1433532"/>
            <a:ext cx="1989619" cy="523220"/>
          </a:xfrm>
          <a:prstGeom prst="rect">
            <a:avLst/>
          </a:prstGeom>
          <a:noFill/>
          <a:ln>
            <a:solidFill>
              <a:schemeClr val="accent1"/>
            </a:solidFill>
          </a:ln>
        </p:spPr>
        <p:txBody>
          <a:bodyPr wrap="square" rtlCol="0">
            <a:spAutoFit/>
          </a:bodyPr>
          <a:lstStyle/>
          <a:p>
            <a:pPr algn="ctr"/>
            <a:r>
              <a:rPr lang="en-GB" sz="1400" dirty="0"/>
              <a:t>Click on a topic to skip to that section</a:t>
            </a:r>
          </a:p>
        </p:txBody>
      </p:sp>
      <p:pic>
        <p:nvPicPr>
          <p:cNvPr id="18" name="Picture 17">
            <a:hlinkClick r:id="rId14" action="ppaction://hlinksldjump"/>
            <a:extLst>
              <a:ext uri="{FF2B5EF4-FFF2-40B4-BE49-F238E27FC236}">
                <a16:creationId xmlns:a16="http://schemas.microsoft.com/office/drawing/2014/main" id="{1A72BFBA-F570-4605-B4F0-E6F18292D335}"/>
              </a:ext>
            </a:extLst>
          </p:cNvPr>
          <p:cNvPicPr>
            <a:picLocks noChangeAspect="1"/>
          </p:cNvPicPr>
          <p:nvPr/>
        </p:nvPicPr>
        <p:blipFill rotWithShape="1">
          <a:blip r:embed="rId1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36964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GB" dirty="0"/>
              <a:t>Diagnostic approach to cholestasis</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br>
              <a:rPr lang="en-GB" dirty="0"/>
            </a:br>
            <a:r>
              <a:rPr lang="en-GB" dirty="0"/>
              <a:t>*Statements 1–6</a:t>
            </a:r>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A systematic approach to diagnosis of PBC is recommended</a:t>
            </a:r>
          </a:p>
          <a:p>
            <a:endParaRPr lang="en-GB" dirty="0"/>
          </a:p>
        </p:txBody>
      </p:sp>
      <p:graphicFrame>
        <p:nvGraphicFramePr>
          <p:cNvPr id="6" name="Table 5">
            <a:extLst>
              <a:ext uri="{FF2B5EF4-FFF2-40B4-BE49-F238E27FC236}">
                <a16:creationId xmlns:a16="http://schemas.microsoft.com/office/drawing/2014/main" id="{C404F5F8-A048-4229-A005-9D278464E823}"/>
              </a:ext>
            </a:extLst>
          </p:cNvPr>
          <p:cNvGraphicFramePr>
            <a:graphicFrameLocks noGrp="1"/>
          </p:cNvGraphicFramePr>
          <p:nvPr>
            <p:extLst>
              <p:ext uri="{D42A27DB-BD31-4B8C-83A1-F6EECF244321}">
                <p14:modId xmlns:p14="http://schemas.microsoft.com/office/powerpoint/2010/main" val="3724373565"/>
              </p:ext>
            </p:extLst>
          </p:nvPr>
        </p:nvGraphicFramePr>
        <p:xfrm>
          <a:off x="604839" y="2060848"/>
          <a:ext cx="10982324" cy="3141345"/>
        </p:xfrm>
        <a:graphic>
          <a:graphicData uri="http://schemas.openxmlformats.org/drawingml/2006/table">
            <a:tbl>
              <a:tblPr firstRow="1" bandRow="1">
                <a:tableStyleId>{5C22544A-7EE6-4342-B048-85BDC9FD1C3A}</a:tableStyleId>
              </a:tblPr>
              <a:tblGrid>
                <a:gridCol w="8372662">
                  <a:extLst>
                    <a:ext uri="{9D8B030D-6E8A-4147-A177-3AD203B41FA5}">
                      <a16:colId xmlns:a16="http://schemas.microsoft.com/office/drawing/2014/main" val="20001"/>
                    </a:ext>
                  </a:extLst>
                </a:gridCol>
                <a:gridCol w="1304831">
                  <a:extLst>
                    <a:ext uri="{9D8B030D-6E8A-4147-A177-3AD203B41FA5}">
                      <a16:colId xmlns:a16="http://schemas.microsoft.com/office/drawing/2014/main" val="20002"/>
                    </a:ext>
                  </a:extLst>
                </a:gridCol>
                <a:gridCol w="1304831">
                  <a:extLst>
                    <a:ext uri="{9D8B030D-6E8A-4147-A177-3AD203B41FA5}">
                      <a16:colId xmlns:a16="http://schemas.microsoft.com/office/drawing/2014/main" val="20003"/>
                    </a:ext>
                  </a:extLst>
                </a:gridCol>
              </a:tblGrid>
              <a:tr h="210064">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12465">
                <a:tc>
                  <a:txBody>
                    <a:bodyPr/>
                    <a:lstStyle/>
                    <a:p>
                      <a:pPr>
                        <a:lnSpc>
                          <a:spcPct val="100000"/>
                        </a:lnSpc>
                        <a:spcBef>
                          <a:spcPts val="0"/>
                        </a:spcBef>
                        <a:spcAft>
                          <a:spcPts val="0"/>
                        </a:spcAft>
                      </a:pPr>
                      <a:r>
                        <a:rPr lang="en-GB" sz="1400" dirty="0">
                          <a:effectLst/>
                          <a:latin typeface="+mj-lt"/>
                          <a:ea typeface="Times New Roman" panose="02020603050405020304" pitchFamily="18" charset="0"/>
                          <a:cs typeface="AdvGulliv-R"/>
                        </a:rPr>
                        <a:t>Take detailed </a:t>
                      </a:r>
                      <a:r>
                        <a:rPr lang="en-GB" sz="1400" b="1" dirty="0">
                          <a:solidFill>
                            <a:schemeClr val="tx2"/>
                          </a:solidFill>
                          <a:effectLst/>
                          <a:latin typeface="+mj-lt"/>
                          <a:ea typeface="Times New Roman" panose="02020603050405020304" pitchFamily="18" charset="0"/>
                          <a:cs typeface="AdvGulliv-R"/>
                        </a:rPr>
                        <a:t>history</a:t>
                      </a:r>
                      <a:r>
                        <a:rPr lang="en-GB" sz="1400" dirty="0">
                          <a:solidFill>
                            <a:schemeClr val="tx2"/>
                          </a:solidFill>
                          <a:effectLst/>
                          <a:latin typeface="+mj-lt"/>
                          <a:ea typeface="Times New Roman" panose="02020603050405020304" pitchFamily="18" charset="0"/>
                          <a:cs typeface="AdvGulliv-R"/>
                        </a:rPr>
                        <a:t> </a:t>
                      </a:r>
                      <a:r>
                        <a:rPr lang="en-GB" sz="1400" dirty="0">
                          <a:effectLst/>
                          <a:latin typeface="+mj-lt"/>
                          <a:ea typeface="Times New Roman" panose="02020603050405020304" pitchFamily="18" charset="0"/>
                          <a:cs typeface="AdvGulliv-R"/>
                        </a:rPr>
                        <a:t>and </a:t>
                      </a:r>
                      <a:r>
                        <a:rPr lang="en-GB" sz="1400" b="1" dirty="0">
                          <a:solidFill>
                            <a:schemeClr val="tx2"/>
                          </a:solidFill>
                          <a:effectLst/>
                          <a:latin typeface="+mj-lt"/>
                          <a:ea typeface="Times New Roman" panose="02020603050405020304" pitchFamily="18" charset="0"/>
                          <a:cs typeface="AdvGulliv-R"/>
                        </a:rPr>
                        <a:t>physical examination </a:t>
                      </a:r>
                      <a:r>
                        <a:rPr lang="en-GB" sz="1400" dirty="0">
                          <a:effectLst/>
                          <a:latin typeface="+mj-lt"/>
                          <a:ea typeface="Times New Roman" panose="02020603050405020304" pitchFamily="18" charset="0"/>
                          <a:cs typeface="AdvGulliv-R"/>
                        </a:rPr>
                        <a:t>when evaluating patients with biochemical tests that suggest cholestatic liver disease </a:t>
                      </a:r>
                      <a:endParaRPr lang="en-GB" sz="1400" dirty="0">
                        <a:effectLst/>
                        <a:latin typeface="+mj-lt"/>
                        <a:ea typeface="Times New Roman" panose="02020603050405020304" pitchFamily="18"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12465">
                <a:tc>
                  <a:txBody>
                    <a:bodyPr/>
                    <a:lstStyle/>
                    <a:p>
                      <a:pPr>
                        <a:lnSpc>
                          <a:spcPct val="100000"/>
                        </a:lnSpc>
                        <a:spcBef>
                          <a:spcPts val="0"/>
                        </a:spcBef>
                        <a:spcAft>
                          <a:spcPts val="0"/>
                        </a:spcAft>
                      </a:pPr>
                      <a:r>
                        <a:rPr lang="en-GB" sz="1400" b="1" dirty="0">
                          <a:solidFill>
                            <a:schemeClr val="tx2"/>
                          </a:solidFill>
                          <a:effectLst/>
                          <a:latin typeface="+mj-lt"/>
                          <a:ea typeface="Times New Roman" panose="02020603050405020304" pitchFamily="18" charset="0"/>
                          <a:cs typeface="AdvGulliv-R"/>
                        </a:rPr>
                        <a:t>Ultrasound</a:t>
                      </a:r>
                      <a:r>
                        <a:rPr lang="en-GB" sz="1400" dirty="0">
                          <a:effectLst/>
                          <a:latin typeface="+mj-lt"/>
                          <a:ea typeface="Times New Roman" panose="02020603050405020304" pitchFamily="18" charset="0"/>
                          <a:cs typeface="AdvGulliv-R"/>
                        </a:rPr>
                        <a:t> should</a:t>
                      </a:r>
                      <a:r>
                        <a:rPr lang="en-GB" sz="1400" baseline="0" dirty="0">
                          <a:effectLst/>
                          <a:latin typeface="+mj-lt"/>
                          <a:ea typeface="Times New Roman" panose="02020603050405020304" pitchFamily="18" charset="0"/>
                          <a:cs typeface="AdvGulliv-R"/>
                        </a:rPr>
                        <a:t> be</a:t>
                      </a:r>
                      <a:r>
                        <a:rPr lang="en-GB" sz="1400" dirty="0">
                          <a:effectLst/>
                          <a:latin typeface="+mj-lt"/>
                          <a:ea typeface="Times New Roman" panose="02020603050405020304" pitchFamily="18" charset="0"/>
                          <a:cs typeface="AdvGulliv-R"/>
                        </a:rPr>
                        <a:t> the first-line non-invasive imaging procedure to differentiate intra- from extrahepatic cholestasis</a:t>
                      </a:r>
                      <a:endParaRPr lang="en-GB" sz="1400" dirty="0">
                        <a:effectLst/>
                        <a:latin typeface="+mj-lt"/>
                        <a:ea typeface="Times New Roman" panose="02020603050405020304" pitchFamily="18"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312465">
                <a:tc>
                  <a:txBody>
                    <a:bodyPr/>
                    <a:lstStyle/>
                    <a:p>
                      <a:pPr>
                        <a:lnSpc>
                          <a:spcPct val="100000"/>
                        </a:lnSpc>
                        <a:spcBef>
                          <a:spcPts val="0"/>
                        </a:spcBef>
                        <a:spcAft>
                          <a:spcPts val="0"/>
                        </a:spcAft>
                      </a:pPr>
                      <a:r>
                        <a:rPr lang="en-GB" sz="1400" dirty="0">
                          <a:effectLst/>
                          <a:latin typeface="+mj-lt"/>
                          <a:ea typeface="Times New Roman" panose="02020603050405020304" pitchFamily="18" charset="0"/>
                          <a:cs typeface="AdvGulliv-R"/>
                        </a:rPr>
                        <a:t>Perform serological screening for </a:t>
                      </a:r>
                      <a:r>
                        <a:rPr lang="en-GB" sz="1400" b="1" dirty="0">
                          <a:solidFill>
                            <a:schemeClr val="tx2"/>
                          </a:solidFill>
                          <a:effectLst/>
                          <a:latin typeface="+mj-lt"/>
                          <a:ea typeface="Times New Roman" panose="02020603050405020304" pitchFamily="18" charset="0"/>
                          <a:cs typeface="AdvGulliv-R"/>
                        </a:rPr>
                        <a:t>AMA</a:t>
                      </a:r>
                      <a:r>
                        <a:rPr lang="en-GB" sz="1400" dirty="0">
                          <a:effectLst/>
                          <a:latin typeface="+mj-lt"/>
                          <a:ea typeface="Times New Roman" panose="02020603050405020304" pitchFamily="18" charset="0"/>
                          <a:cs typeface="AdvGulliv-R"/>
                        </a:rPr>
                        <a:t> and </a:t>
                      </a:r>
                      <a:r>
                        <a:rPr lang="en-GB" sz="1400" b="1" dirty="0">
                          <a:solidFill>
                            <a:schemeClr val="tx2"/>
                          </a:solidFill>
                          <a:effectLst/>
                          <a:latin typeface="+mj-lt"/>
                          <a:ea typeface="Times New Roman" panose="02020603050405020304" pitchFamily="18" charset="0"/>
                          <a:cs typeface="AdvGulliv-R"/>
                        </a:rPr>
                        <a:t>PBC-specific ANA</a:t>
                      </a:r>
                      <a:r>
                        <a:rPr lang="en-GB" sz="1400" dirty="0">
                          <a:effectLst/>
                          <a:latin typeface="+mj-lt"/>
                          <a:ea typeface="Times New Roman" panose="02020603050405020304" pitchFamily="18" charset="0"/>
                          <a:cs typeface="AdvGulliv-R"/>
                        </a:rPr>
                        <a:t> by immunofluorescence in all patients with unexplained cholestasis </a:t>
                      </a:r>
                      <a:endParaRPr lang="en-GB" sz="1400" dirty="0">
                        <a:effectLst/>
                        <a:latin typeface="+mj-lt"/>
                        <a:ea typeface="Times New Roman" panose="02020603050405020304" pitchFamily="18"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312465">
                <a:tc>
                  <a:txBody>
                    <a:bodyPr/>
                    <a:lstStyle/>
                    <a:p>
                      <a:pPr>
                        <a:lnSpc>
                          <a:spcPct val="100000"/>
                        </a:lnSpc>
                        <a:spcBef>
                          <a:spcPts val="0"/>
                        </a:spcBef>
                        <a:spcAft>
                          <a:spcPts val="0"/>
                        </a:spcAft>
                      </a:pPr>
                      <a:r>
                        <a:rPr lang="en-GB" sz="1400" b="1" dirty="0">
                          <a:solidFill>
                            <a:schemeClr val="tx2"/>
                          </a:solidFill>
                          <a:effectLst/>
                          <a:latin typeface="+mj-lt"/>
                          <a:ea typeface="Times New Roman" panose="02020603050405020304" pitchFamily="18" charset="0"/>
                          <a:cs typeface="AdvGulliv-R"/>
                        </a:rPr>
                        <a:t>Image</a:t>
                      </a:r>
                      <a:r>
                        <a:rPr lang="en-GB" sz="1400" dirty="0">
                          <a:effectLst/>
                          <a:latin typeface="+mj-lt"/>
                          <a:ea typeface="Times New Roman" panose="02020603050405020304" pitchFamily="18" charset="0"/>
                          <a:cs typeface="AdvGulliv-R"/>
                        </a:rPr>
                        <a:t> using </a:t>
                      </a:r>
                      <a:r>
                        <a:rPr lang="en-GB" sz="1400" b="1" dirty="0">
                          <a:solidFill>
                            <a:schemeClr val="tx2"/>
                          </a:solidFill>
                          <a:effectLst/>
                          <a:latin typeface="+mj-lt"/>
                          <a:ea typeface="Times New Roman" panose="02020603050405020304" pitchFamily="18" charset="0"/>
                          <a:cs typeface="AdvGulliv-R"/>
                        </a:rPr>
                        <a:t>MRCP</a:t>
                      </a:r>
                      <a:r>
                        <a:rPr lang="en-GB" sz="1400" dirty="0">
                          <a:solidFill>
                            <a:schemeClr val="tx2"/>
                          </a:solidFill>
                          <a:effectLst/>
                          <a:latin typeface="+mj-lt"/>
                          <a:ea typeface="Times New Roman" panose="02020603050405020304" pitchFamily="18" charset="0"/>
                          <a:cs typeface="AdvGulliv-R"/>
                        </a:rPr>
                        <a:t> </a:t>
                      </a:r>
                      <a:r>
                        <a:rPr lang="en-GB" sz="1400" dirty="0">
                          <a:effectLst/>
                          <a:latin typeface="+mj-lt"/>
                          <a:ea typeface="Times New Roman" panose="02020603050405020304" pitchFamily="18" charset="0"/>
                          <a:cs typeface="AdvGulliv-R"/>
                        </a:rPr>
                        <a:t>in patients with unexplained cholestasis. </a:t>
                      </a:r>
                      <a:r>
                        <a:rPr lang="en-GB" sz="1400" b="1" dirty="0">
                          <a:solidFill>
                            <a:schemeClr val="tx2"/>
                          </a:solidFill>
                          <a:effectLst/>
                          <a:latin typeface="+mj-lt"/>
                          <a:ea typeface="Times New Roman" panose="02020603050405020304" pitchFamily="18" charset="0"/>
                          <a:cs typeface="AdvGulliv-R"/>
                        </a:rPr>
                        <a:t>EUS</a:t>
                      </a:r>
                      <a:r>
                        <a:rPr lang="en-GB" sz="1400" dirty="0">
                          <a:effectLst/>
                          <a:latin typeface="+mj-lt"/>
                          <a:ea typeface="Times New Roman" panose="02020603050405020304" pitchFamily="18" charset="0"/>
                          <a:cs typeface="AdvGulliv-R"/>
                        </a:rPr>
                        <a:t> can be an alternative to MRCP to evaluate distal biliary disease</a:t>
                      </a:r>
                      <a:endParaRPr lang="en-GB" sz="1400" dirty="0">
                        <a:effectLst/>
                        <a:latin typeface="+mj-lt"/>
                        <a:ea typeface="Times New Roman" panose="02020603050405020304" pitchFamily="18"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591665638"/>
                  </a:ext>
                </a:extLst>
              </a:tr>
              <a:tr h="387849">
                <a:tc>
                  <a:txBody>
                    <a:bodyPr/>
                    <a:lstStyle/>
                    <a:p>
                      <a:pPr>
                        <a:lnSpc>
                          <a:spcPct val="100000"/>
                        </a:lnSpc>
                        <a:spcBef>
                          <a:spcPts val="0"/>
                        </a:spcBef>
                        <a:spcAft>
                          <a:spcPts val="0"/>
                        </a:spcAft>
                      </a:pPr>
                      <a:r>
                        <a:rPr lang="en-GB" sz="1400" dirty="0">
                          <a:effectLst/>
                          <a:latin typeface="+mj-lt"/>
                          <a:ea typeface="Times New Roman" panose="02020603050405020304" pitchFamily="18" charset="0"/>
                          <a:cs typeface="AdvGulliv-R"/>
                        </a:rPr>
                        <a:t>Consider </a:t>
                      </a:r>
                      <a:r>
                        <a:rPr lang="en-GB" sz="1400" b="1" dirty="0">
                          <a:solidFill>
                            <a:schemeClr val="tx2"/>
                          </a:solidFill>
                          <a:effectLst/>
                          <a:latin typeface="+mj-lt"/>
                          <a:ea typeface="Times New Roman" panose="02020603050405020304" pitchFamily="18" charset="0"/>
                          <a:cs typeface="AdvGulliv-R"/>
                        </a:rPr>
                        <a:t>liver biopsy </a:t>
                      </a:r>
                      <a:r>
                        <a:rPr lang="en-GB" sz="1400" dirty="0">
                          <a:effectLst/>
                          <a:latin typeface="+mj-lt"/>
                          <a:ea typeface="Times New Roman" panose="02020603050405020304" pitchFamily="18" charset="0"/>
                          <a:cs typeface="AdvGulliv-R"/>
                        </a:rPr>
                        <a:t>after serological screening and extended imaging in patients with ongoing unexplained intrahepatic cholestasis</a:t>
                      </a:r>
                      <a:endParaRPr lang="en-GB" sz="1400" dirty="0">
                        <a:effectLst/>
                        <a:latin typeface="+mj-lt"/>
                        <a:ea typeface="Times New Roman" panose="02020603050405020304" pitchFamily="18"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41617964"/>
                  </a:ext>
                </a:extLst>
              </a:tr>
              <a:tr h="312465">
                <a:tc>
                  <a:txBody>
                    <a:bodyPr/>
                    <a:lstStyle/>
                    <a:p>
                      <a:pPr>
                        <a:lnSpc>
                          <a:spcPct val="100000"/>
                        </a:lnSpc>
                        <a:spcBef>
                          <a:spcPts val="0"/>
                        </a:spcBef>
                        <a:spcAft>
                          <a:spcPts val="0"/>
                        </a:spcAft>
                      </a:pPr>
                      <a:r>
                        <a:rPr lang="en-GB" sz="1400" dirty="0">
                          <a:effectLst/>
                          <a:latin typeface="+mj-lt"/>
                          <a:ea typeface="Times New Roman" panose="02020603050405020304" pitchFamily="18" charset="0"/>
                          <a:cs typeface="AdvGulliv-R"/>
                        </a:rPr>
                        <a:t>Consider </a:t>
                      </a:r>
                      <a:r>
                        <a:rPr lang="en-GB" sz="1400" b="1" dirty="0">
                          <a:solidFill>
                            <a:schemeClr val="tx2"/>
                          </a:solidFill>
                          <a:effectLst/>
                          <a:latin typeface="+mj-lt"/>
                          <a:ea typeface="Times New Roman" panose="02020603050405020304" pitchFamily="18" charset="0"/>
                          <a:cs typeface="AdvGulliv-R"/>
                        </a:rPr>
                        <a:t>genetic tests </a:t>
                      </a:r>
                      <a:r>
                        <a:rPr lang="en-GB" sz="1400" dirty="0">
                          <a:effectLst/>
                          <a:latin typeface="+mj-lt"/>
                          <a:ea typeface="Times New Roman" panose="02020603050405020304" pitchFamily="18" charset="0"/>
                          <a:cs typeface="AdvGulliv-R"/>
                        </a:rPr>
                        <a:t>for inherited cholestatic syndromes in patients where clinically appropriate</a:t>
                      </a:r>
                      <a:endParaRPr lang="en-GB" sz="1400" dirty="0">
                        <a:effectLst/>
                        <a:latin typeface="+mj-lt"/>
                        <a:ea typeface="Times New Roman" panose="02020603050405020304" pitchFamily="18"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762929164"/>
                  </a:ext>
                </a:extLst>
              </a:tr>
            </a:tbl>
          </a:graphicData>
        </a:graphic>
      </p:graphicFrame>
      <p:grpSp>
        <p:nvGrpSpPr>
          <p:cNvPr id="7" name="Group 6">
            <a:extLst>
              <a:ext uri="{FF2B5EF4-FFF2-40B4-BE49-F238E27FC236}">
                <a16:creationId xmlns:a16="http://schemas.microsoft.com/office/drawing/2014/main" id="{5B178209-3EB6-4B95-BFFE-90EC198C03E9}"/>
              </a:ext>
            </a:extLst>
          </p:cNvPr>
          <p:cNvGrpSpPr/>
          <p:nvPr/>
        </p:nvGrpSpPr>
        <p:grpSpPr>
          <a:xfrm>
            <a:off x="7805752" y="2088556"/>
            <a:ext cx="3693418" cy="276999"/>
            <a:chOff x="4262958" y="3212976"/>
            <a:chExt cx="3693418" cy="276999"/>
          </a:xfrm>
        </p:grpSpPr>
        <p:sp>
          <p:nvSpPr>
            <p:cNvPr id="8" name="Rectangle 7">
              <a:extLst>
                <a:ext uri="{FF2B5EF4-FFF2-40B4-BE49-F238E27FC236}">
                  <a16:creationId xmlns:a16="http://schemas.microsoft.com/office/drawing/2014/main" id="{18F4AB78-B169-4DF4-BCAC-CCB24B358E8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21119625-7F6A-4784-A43E-EA7576B0049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343FC093-89E6-46D6-B6AA-B9219AF1657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1" name="TextBox 10">
              <a:extLst>
                <a:ext uri="{FF2B5EF4-FFF2-40B4-BE49-F238E27FC236}">
                  <a16:creationId xmlns:a16="http://schemas.microsoft.com/office/drawing/2014/main" id="{B0B4A409-335F-4B84-8E07-3BBA60F6BFA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04DBA370-9970-416E-86BD-45D731BEA7B7}"/>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59589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normAutofit/>
          </a:bodyPr>
          <a:lstStyle/>
          <a:p>
            <a:r>
              <a:rPr lang="en-GB" dirty="0"/>
              <a:t>Structured algorithm to diagnose chronic* cholestasis</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*Lasting for &gt;6 months</a:t>
            </a:r>
          </a:p>
          <a:p>
            <a:r>
              <a:rPr lang="en-GB" dirty="0"/>
              <a:t>EASL CPG PBC. J </a:t>
            </a:r>
            <a:r>
              <a:rPr lang="en-GB" dirty="0" err="1"/>
              <a:t>Hepatol</a:t>
            </a:r>
            <a:r>
              <a:rPr lang="en-GB" dirty="0"/>
              <a:t> 2017;67:145–72</a:t>
            </a:r>
          </a:p>
        </p:txBody>
      </p:sp>
      <p:sp>
        <p:nvSpPr>
          <p:cNvPr id="5" name="Rectangle: Rounded Corners 4">
            <a:extLst>
              <a:ext uri="{FF2B5EF4-FFF2-40B4-BE49-F238E27FC236}">
                <a16:creationId xmlns:a16="http://schemas.microsoft.com/office/drawing/2014/main" id="{0ECAB9B1-F39E-45A6-8A3D-0D548C7E9D4C}"/>
              </a:ext>
            </a:extLst>
          </p:cNvPr>
          <p:cNvSpPr/>
          <p:nvPr/>
        </p:nvSpPr>
        <p:spPr>
          <a:xfrm>
            <a:off x="1942112" y="2132856"/>
            <a:ext cx="3100558" cy="3427812"/>
          </a:xfrm>
          <a:prstGeom prst="roundRect">
            <a:avLst>
              <a:gd name="adj" fmla="val 5358"/>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EF2C47-137F-4BEA-BED1-EC412205E23B}"/>
              </a:ext>
            </a:extLst>
          </p:cNvPr>
          <p:cNvSpPr txBox="1"/>
          <p:nvPr/>
        </p:nvSpPr>
        <p:spPr>
          <a:xfrm>
            <a:off x="2052231" y="1251511"/>
            <a:ext cx="2880320" cy="738664"/>
          </a:xfrm>
          <a:prstGeom prst="rect">
            <a:avLst/>
          </a:prstGeom>
          <a:noFill/>
          <a:ln>
            <a:solidFill>
              <a:schemeClr val="tx2"/>
            </a:solidFill>
          </a:ln>
        </p:spPr>
        <p:txBody>
          <a:bodyPr wrap="square" rtlCol="0">
            <a:spAutoFit/>
          </a:bodyPr>
          <a:lstStyle/>
          <a:p>
            <a:pPr algn="ctr"/>
            <a:r>
              <a:rPr lang="en-GB" sz="1400" b="1" dirty="0"/>
              <a:t>Elevated serum ALP/GGT</a:t>
            </a:r>
          </a:p>
          <a:p>
            <a:pPr algn="ctr"/>
            <a:r>
              <a:rPr lang="en-GB" sz="1400" dirty="0"/>
              <a:t>and/or conjugated bilirubin</a:t>
            </a:r>
          </a:p>
          <a:p>
            <a:pPr algn="ctr"/>
            <a:r>
              <a:rPr lang="en-GB" sz="1400" dirty="0"/>
              <a:t>(HBsAg and anti-HCV negative)</a:t>
            </a:r>
            <a:endParaRPr lang="en-US" sz="1400" dirty="0"/>
          </a:p>
        </p:txBody>
      </p:sp>
      <p:sp>
        <p:nvSpPr>
          <p:cNvPr id="7" name="Rectangle 6">
            <a:extLst>
              <a:ext uri="{FF2B5EF4-FFF2-40B4-BE49-F238E27FC236}">
                <a16:creationId xmlns:a16="http://schemas.microsoft.com/office/drawing/2014/main" id="{9C137739-6E0B-4468-97B6-4821AB41AE88}"/>
              </a:ext>
            </a:extLst>
          </p:cNvPr>
          <p:cNvSpPr/>
          <p:nvPr/>
        </p:nvSpPr>
        <p:spPr>
          <a:xfrm>
            <a:off x="2376391" y="2277626"/>
            <a:ext cx="2232000" cy="432000"/>
          </a:xfrm>
          <a:prstGeom prst="rect">
            <a:avLst/>
          </a:prstGeom>
          <a:solidFill>
            <a:srgbClr val="CCDBE7"/>
          </a:solidFill>
        </p:spPr>
        <p:txBody>
          <a:bodyPr wrap="square" tIns="36000" bIns="36000">
            <a:noAutofit/>
          </a:bodyPr>
          <a:lstStyle/>
          <a:p>
            <a:pPr algn="ctr"/>
            <a:r>
              <a:rPr lang="en-GB" sz="1200" b="1" dirty="0">
                <a:latin typeface="+mj-lt"/>
              </a:rPr>
              <a:t>History, physical examination, abdominal US</a:t>
            </a:r>
            <a:endParaRPr lang="en-US" sz="3600" dirty="0">
              <a:latin typeface="+mj-lt"/>
            </a:endParaRPr>
          </a:p>
        </p:txBody>
      </p:sp>
      <p:sp>
        <p:nvSpPr>
          <p:cNvPr id="8" name="Rectangle 7">
            <a:extLst>
              <a:ext uri="{FF2B5EF4-FFF2-40B4-BE49-F238E27FC236}">
                <a16:creationId xmlns:a16="http://schemas.microsoft.com/office/drawing/2014/main" id="{14591D6D-2F7C-43DC-8367-1424CC5E1982}"/>
              </a:ext>
            </a:extLst>
          </p:cNvPr>
          <p:cNvSpPr/>
          <p:nvPr/>
        </p:nvSpPr>
        <p:spPr>
          <a:xfrm>
            <a:off x="2376391" y="3053591"/>
            <a:ext cx="2232000" cy="432000"/>
          </a:xfrm>
          <a:prstGeom prst="rect">
            <a:avLst/>
          </a:prstGeom>
          <a:solidFill>
            <a:srgbClr val="CCDBE7"/>
          </a:solidFill>
        </p:spPr>
        <p:txBody>
          <a:bodyPr wrap="square" tIns="36000" bIns="36000">
            <a:noAutofit/>
          </a:bodyPr>
          <a:lstStyle/>
          <a:p>
            <a:pPr algn="ctr"/>
            <a:r>
              <a:rPr lang="en-US" sz="1200" b="1" dirty="0">
                <a:latin typeface="+mj-lt"/>
              </a:rPr>
              <a:t>AMA, ANA</a:t>
            </a:r>
          </a:p>
          <a:p>
            <a:pPr algn="ctr"/>
            <a:r>
              <a:rPr lang="en-US" sz="1200" dirty="0">
                <a:latin typeface="+mj-lt"/>
              </a:rPr>
              <a:t>(anti-sp100, anti-gp210)</a:t>
            </a:r>
            <a:endParaRPr lang="en-US" sz="3600" dirty="0">
              <a:latin typeface="+mj-lt"/>
            </a:endParaRPr>
          </a:p>
        </p:txBody>
      </p:sp>
      <p:sp>
        <p:nvSpPr>
          <p:cNvPr id="9" name="Rectangle 8">
            <a:extLst>
              <a:ext uri="{FF2B5EF4-FFF2-40B4-BE49-F238E27FC236}">
                <a16:creationId xmlns:a16="http://schemas.microsoft.com/office/drawing/2014/main" id="{8013933D-0157-457D-B013-5B87AFFC6A95}"/>
              </a:ext>
            </a:extLst>
          </p:cNvPr>
          <p:cNvSpPr/>
          <p:nvPr/>
        </p:nvSpPr>
        <p:spPr>
          <a:xfrm>
            <a:off x="2376391" y="3829879"/>
            <a:ext cx="2232000" cy="432000"/>
          </a:xfrm>
          <a:prstGeom prst="rect">
            <a:avLst/>
          </a:prstGeom>
          <a:solidFill>
            <a:srgbClr val="CCDBE7"/>
          </a:solidFill>
        </p:spPr>
        <p:txBody>
          <a:bodyPr wrap="square" tIns="36000" bIns="36000">
            <a:noAutofit/>
          </a:bodyPr>
          <a:lstStyle/>
          <a:p>
            <a:pPr algn="ctr"/>
            <a:r>
              <a:rPr lang="en-US" sz="1200" b="1" dirty="0">
                <a:latin typeface="+mj-lt"/>
              </a:rPr>
              <a:t>Extended imaging</a:t>
            </a:r>
          </a:p>
          <a:p>
            <a:pPr algn="ctr"/>
            <a:r>
              <a:rPr lang="en-US" sz="1200" dirty="0">
                <a:latin typeface="+mj-lt"/>
              </a:rPr>
              <a:t>MRCP (± EUS)</a:t>
            </a:r>
            <a:endParaRPr lang="en-US" sz="3600" dirty="0">
              <a:latin typeface="+mj-lt"/>
            </a:endParaRPr>
          </a:p>
        </p:txBody>
      </p:sp>
      <p:sp>
        <p:nvSpPr>
          <p:cNvPr id="10" name="Rectangle 9">
            <a:extLst>
              <a:ext uri="{FF2B5EF4-FFF2-40B4-BE49-F238E27FC236}">
                <a16:creationId xmlns:a16="http://schemas.microsoft.com/office/drawing/2014/main" id="{4AF5216A-7F69-4585-AD40-E010CFDCAF0E}"/>
              </a:ext>
            </a:extLst>
          </p:cNvPr>
          <p:cNvSpPr/>
          <p:nvPr/>
        </p:nvSpPr>
        <p:spPr>
          <a:xfrm>
            <a:off x="2376391" y="4600800"/>
            <a:ext cx="2232000" cy="276999"/>
          </a:xfrm>
          <a:prstGeom prst="rect">
            <a:avLst/>
          </a:prstGeom>
          <a:solidFill>
            <a:srgbClr val="CCDBE7"/>
          </a:solidFill>
        </p:spPr>
        <p:txBody>
          <a:bodyPr wrap="none">
            <a:noAutofit/>
          </a:bodyPr>
          <a:lstStyle/>
          <a:p>
            <a:pPr algn="ctr"/>
            <a:r>
              <a:rPr lang="en-US" sz="1200" b="1" dirty="0">
                <a:latin typeface="+mj-lt"/>
              </a:rPr>
              <a:t>Liver biopsy</a:t>
            </a:r>
            <a:endParaRPr lang="en-US" sz="3600" dirty="0">
              <a:latin typeface="+mj-lt"/>
            </a:endParaRPr>
          </a:p>
        </p:txBody>
      </p:sp>
      <p:sp>
        <p:nvSpPr>
          <p:cNvPr id="11" name="Rectangle 10">
            <a:extLst>
              <a:ext uri="{FF2B5EF4-FFF2-40B4-BE49-F238E27FC236}">
                <a16:creationId xmlns:a16="http://schemas.microsoft.com/office/drawing/2014/main" id="{5C4AB343-E309-482A-A51A-E9AAAECC5D4C}"/>
              </a:ext>
            </a:extLst>
          </p:cNvPr>
          <p:cNvSpPr/>
          <p:nvPr/>
        </p:nvSpPr>
        <p:spPr>
          <a:xfrm>
            <a:off x="2376391" y="5165250"/>
            <a:ext cx="2232000" cy="276999"/>
          </a:xfrm>
          <a:prstGeom prst="rect">
            <a:avLst/>
          </a:prstGeom>
          <a:solidFill>
            <a:srgbClr val="CCDBE7"/>
          </a:solidFill>
        </p:spPr>
        <p:txBody>
          <a:bodyPr wrap="none">
            <a:noAutofit/>
          </a:bodyPr>
          <a:lstStyle/>
          <a:p>
            <a:pPr algn="ctr"/>
            <a:r>
              <a:rPr lang="en-US" sz="1200" b="1" dirty="0">
                <a:latin typeface="+mj-lt"/>
              </a:rPr>
              <a:t>Genetics</a:t>
            </a:r>
            <a:endParaRPr lang="en-US" sz="3600" dirty="0">
              <a:latin typeface="+mj-lt"/>
            </a:endParaRPr>
          </a:p>
        </p:txBody>
      </p:sp>
      <p:sp>
        <p:nvSpPr>
          <p:cNvPr id="12" name="TextBox 11">
            <a:extLst>
              <a:ext uri="{FF2B5EF4-FFF2-40B4-BE49-F238E27FC236}">
                <a16:creationId xmlns:a16="http://schemas.microsoft.com/office/drawing/2014/main" id="{A73F9577-8805-4512-8B79-14A4B10AEF40}"/>
              </a:ext>
            </a:extLst>
          </p:cNvPr>
          <p:cNvSpPr txBox="1"/>
          <p:nvPr/>
        </p:nvSpPr>
        <p:spPr>
          <a:xfrm>
            <a:off x="2052231" y="5815137"/>
            <a:ext cx="2880320" cy="307777"/>
          </a:xfrm>
          <a:prstGeom prst="rect">
            <a:avLst/>
          </a:prstGeom>
          <a:noFill/>
          <a:ln>
            <a:solidFill>
              <a:schemeClr val="tx2"/>
            </a:solidFill>
          </a:ln>
        </p:spPr>
        <p:txBody>
          <a:bodyPr wrap="square" rtlCol="0">
            <a:spAutoFit/>
          </a:bodyPr>
          <a:lstStyle/>
          <a:p>
            <a:pPr algn="ctr"/>
            <a:r>
              <a:rPr lang="en-GB" sz="1400" b="1" dirty="0"/>
              <a:t>Observation/re-evaluation</a:t>
            </a:r>
            <a:endParaRPr lang="en-US" sz="1400" dirty="0"/>
          </a:p>
        </p:txBody>
      </p:sp>
      <p:sp>
        <p:nvSpPr>
          <p:cNvPr id="13" name="Rectangle 12">
            <a:extLst>
              <a:ext uri="{FF2B5EF4-FFF2-40B4-BE49-F238E27FC236}">
                <a16:creationId xmlns:a16="http://schemas.microsoft.com/office/drawing/2014/main" id="{33165875-5250-4CE7-8E09-90E1CC315648}"/>
              </a:ext>
            </a:extLst>
          </p:cNvPr>
          <p:cNvSpPr/>
          <p:nvPr/>
        </p:nvSpPr>
        <p:spPr>
          <a:xfrm>
            <a:off x="3492392" y="2750063"/>
            <a:ext cx="1244251" cy="261610"/>
          </a:xfrm>
          <a:prstGeom prst="rect">
            <a:avLst/>
          </a:prstGeom>
        </p:spPr>
        <p:txBody>
          <a:bodyPr wrap="none">
            <a:spAutoFit/>
          </a:bodyPr>
          <a:lstStyle/>
          <a:p>
            <a:r>
              <a:rPr lang="en-US" sz="1100" dirty="0">
                <a:solidFill>
                  <a:schemeClr val="bg1"/>
                </a:solidFill>
                <a:latin typeface="ArialMT"/>
              </a:rPr>
              <a:t>No abnormalities</a:t>
            </a:r>
            <a:endParaRPr lang="en-US" sz="3200" dirty="0">
              <a:solidFill>
                <a:schemeClr val="bg1"/>
              </a:solidFill>
            </a:endParaRPr>
          </a:p>
        </p:txBody>
      </p:sp>
      <p:cxnSp>
        <p:nvCxnSpPr>
          <p:cNvPr id="14" name="Straight Arrow Connector 13">
            <a:extLst>
              <a:ext uri="{FF2B5EF4-FFF2-40B4-BE49-F238E27FC236}">
                <a16:creationId xmlns:a16="http://schemas.microsoft.com/office/drawing/2014/main" id="{4C1B892F-755A-4D4B-A90D-732E1F76BFB5}"/>
              </a:ext>
            </a:extLst>
          </p:cNvPr>
          <p:cNvCxnSpPr>
            <a:cxnSpLocks/>
            <a:stCxn id="11" idx="2"/>
            <a:endCxn id="12" idx="0"/>
          </p:cNvCxnSpPr>
          <p:nvPr/>
        </p:nvCxnSpPr>
        <p:spPr>
          <a:xfrm>
            <a:off x="3492391" y="5442248"/>
            <a:ext cx="0" cy="3728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828A5E-E00A-41A4-B7E3-470FD222A82A}"/>
              </a:ext>
            </a:extLst>
          </p:cNvPr>
          <p:cNvCxnSpPr>
            <a:cxnSpLocks/>
            <a:endCxn id="11" idx="0"/>
          </p:cNvCxnSpPr>
          <p:nvPr/>
        </p:nvCxnSpPr>
        <p:spPr>
          <a:xfrm>
            <a:off x="3492391" y="4878847"/>
            <a:ext cx="0" cy="2864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D1CC51-764B-4F02-9040-07FEE9B3CFE2}"/>
              </a:ext>
            </a:extLst>
          </p:cNvPr>
          <p:cNvCxnSpPr>
            <a:cxnSpLocks/>
          </p:cNvCxnSpPr>
          <p:nvPr/>
        </p:nvCxnSpPr>
        <p:spPr>
          <a:xfrm>
            <a:off x="3492391" y="3488306"/>
            <a:ext cx="0" cy="32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B2F58A-7B5E-44D2-B27A-97DB12BC0E34}"/>
              </a:ext>
            </a:extLst>
          </p:cNvPr>
          <p:cNvCxnSpPr>
            <a:cxnSpLocks/>
          </p:cNvCxnSpPr>
          <p:nvPr/>
        </p:nvCxnSpPr>
        <p:spPr>
          <a:xfrm>
            <a:off x="3492391" y="4257539"/>
            <a:ext cx="0" cy="32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650640-6130-42A8-A2BB-528E960721A6}"/>
              </a:ext>
            </a:extLst>
          </p:cNvPr>
          <p:cNvCxnSpPr>
            <a:cxnSpLocks/>
          </p:cNvCxnSpPr>
          <p:nvPr/>
        </p:nvCxnSpPr>
        <p:spPr>
          <a:xfrm>
            <a:off x="3492391" y="2717487"/>
            <a:ext cx="0" cy="32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14028EE-6412-4674-821C-7764193A0C98}"/>
              </a:ext>
            </a:extLst>
          </p:cNvPr>
          <p:cNvSpPr/>
          <p:nvPr/>
        </p:nvSpPr>
        <p:spPr>
          <a:xfrm>
            <a:off x="3492392" y="4304338"/>
            <a:ext cx="1244251" cy="261610"/>
          </a:xfrm>
          <a:prstGeom prst="rect">
            <a:avLst/>
          </a:prstGeom>
        </p:spPr>
        <p:txBody>
          <a:bodyPr wrap="none">
            <a:spAutoFit/>
          </a:bodyPr>
          <a:lstStyle/>
          <a:p>
            <a:r>
              <a:rPr lang="en-US" sz="1100" dirty="0">
                <a:solidFill>
                  <a:schemeClr val="bg1"/>
                </a:solidFill>
                <a:latin typeface="ArialMT"/>
              </a:rPr>
              <a:t>No abnormalities</a:t>
            </a:r>
            <a:endParaRPr lang="en-US" sz="3200" dirty="0">
              <a:solidFill>
                <a:schemeClr val="bg1"/>
              </a:solidFill>
            </a:endParaRPr>
          </a:p>
        </p:txBody>
      </p:sp>
      <p:sp>
        <p:nvSpPr>
          <p:cNvPr id="20" name="Rectangle 19">
            <a:extLst>
              <a:ext uri="{FF2B5EF4-FFF2-40B4-BE49-F238E27FC236}">
                <a16:creationId xmlns:a16="http://schemas.microsoft.com/office/drawing/2014/main" id="{47CB7317-38B7-47EA-8708-21A1B25F32D3}"/>
              </a:ext>
            </a:extLst>
          </p:cNvPr>
          <p:cNvSpPr/>
          <p:nvPr/>
        </p:nvSpPr>
        <p:spPr>
          <a:xfrm>
            <a:off x="3492392" y="4883725"/>
            <a:ext cx="1244251" cy="261610"/>
          </a:xfrm>
          <a:prstGeom prst="rect">
            <a:avLst/>
          </a:prstGeom>
        </p:spPr>
        <p:txBody>
          <a:bodyPr wrap="none">
            <a:spAutoFit/>
          </a:bodyPr>
          <a:lstStyle/>
          <a:p>
            <a:r>
              <a:rPr lang="en-US" sz="1100" dirty="0">
                <a:solidFill>
                  <a:schemeClr val="bg1"/>
                </a:solidFill>
                <a:latin typeface="ArialMT"/>
              </a:rPr>
              <a:t>No abnormalities</a:t>
            </a:r>
            <a:endParaRPr lang="en-US" sz="3200" dirty="0">
              <a:solidFill>
                <a:schemeClr val="bg1"/>
              </a:solidFill>
            </a:endParaRPr>
          </a:p>
        </p:txBody>
      </p:sp>
      <p:sp>
        <p:nvSpPr>
          <p:cNvPr id="21" name="Rectangle 20">
            <a:extLst>
              <a:ext uri="{FF2B5EF4-FFF2-40B4-BE49-F238E27FC236}">
                <a16:creationId xmlns:a16="http://schemas.microsoft.com/office/drawing/2014/main" id="{C61E304B-1C43-4A74-BCE3-D122D09C45F6}"/>
              </a:ext>
            </a:extLst>
          </p:cNvPr>
          <p:cNvSpPr/>
          <p:nvPr/>
        </p:nvSpPr>
        <p:spPr>
          <a:xfrm>
            <a:off x="3492392" y="3494507"/>
            <a:ext cx="1694294" cy="363176"/>
          </a:xfrm>
          <a:prstGeom prst="rect">
            <a:avLst/>
          </a:prstGeom>
        </p:spPr>
        <p:txBody>
          <a:bodyPr wrap="square">
            <a:spAutoFit/>
          </a:bodyPr>
          <a:lstStyle/>
          <a:p>
            <a:pPr>
              <a:lnSpc>
                <a:spcPct val="80000"/>
              </a:lnSpc>
            </a:pPr>
            <a:r>
              <a:rPr lang="en-US" sz="1100" dirty="0">
                <a:solidFill>
                  <a:schemeClr val="bg1"/>
                </a:solidFill>
                <a:latin typeface="ArialMT"/>
              </a:rPr>
              <a:t>Negative and no specific drug history</a:t>
            </a:r>
            <a:endParaRPr lang="en-US" sz="3200" dirty="0">
              <a:solidFill>
                <a:schemeClr val="bg1"/>
              </a:solidFill>
            </a:endParaRPr>
          </a:p>
        </p:txBody>
      </p:sp>
      <p:cxnSp>
        <p:nvCxnSpPr>
          <p:cNvPr id="22" name="Straight Arrow Connector 21">
            <a:extLst>
              <a:ext uri="{FF2B5EF4-FFF2-40B4-BE49-F238E27FC236}">
                <a16:creationId xmlns:a16="http://schemas.microsoft.com/office/drawing/2014/main" id="{5152AEF9-3B15-483C-A23C-EC87F207AB8E}"/>
              </a:ext>
            </a:extLst>
          </p:cNvPr>
          <p:cNvCxnSpPr>
            <a:cxnSpLocks/>
            <a:stCxn id="6" idx="2"/>
          </p:cNvCxnSpPr>
          <p:nvPr/>
        </p:nvCxnSpPr>
        <p:spPr>
          <a:xfrm>
            <a:off x="3492391" y="1990176"/>
            <a:ext cx="0" cy="2874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24B559F-EE4D-4DD9-9E0C-45AF6DF10BF9}"/>
              </a:ext>
            </a:extLst>
          </p:cNvPr>
          <p:cNvSpPr/>
          <p:nvPr/>
        </p:nvSpPr>
        <p:spPr>
          <a:xfrm>
            <a:off x="7574184" y="2132856"/>
            <a:ext cx="2646040" cy="3427812"/>
          </a:xfrm>
          <a:prstGeom prst="roundRect">
            <a:avLst>
              <a:gd name="adj" fmla="val 53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DIAGNOSIS</a:t>
            </a:r>
          </a:p>
          <a:p>
            <a:pPr algn="ctr"/>
            <a:r>
              <a:rPr lang="en-US" b="1" dirty="0"/>
              <a:t>ESTABLISHED</a:t>
            </a:r>
          </a:p>
          <a:p>
            <a:pPr algn="ctr"/>
            <a:r>
              <a:rPr lang="en-US" dirty="0"/>
              <a:t>(with/without additional specific diagnostic measures)</a:t>
            </a:r>
          </a:p>
        </p:txBody>
      </p:sp>
      <p:sp>
        <p:nvSpPr>
          <p:cNvPr id="24" name="Rectangle 23">
            <a:extLst>
              <a:ext uri="{FF2B5EF4-FFF2-40B4-BE49-F238E27FC236}">
                <a16:creationId xmlns:a16="http://schemas.microsoft.com/office/drawing/2014/main" id="{7965C342-5FFA-4055-9795-AE1FF683A195}"/>
              </a:ext>
            </a:extLst>
          </p:cNvPr>
          <p:cNvSpPr/>
          <p:nvPr/>
        </p:nvSpPr>
        <p:spPr>
          <a:xfrm>
            <a:off x="5042670" y="2255823"/>
            <a:ext cx="2540782" cy="461665"/>
          </a:xfrm>
          <a:prstGeom prst="rect">
            <a:avLst/>
          </a:prstGeom>
        </p:spPr>
        <p:txBody>
          <a:bodyPr wrap="square">
            <a:spAutoFit/>
          </a:bodyPr>
          <a:lstStyle/>
          <a:p>
            <a:pPr algn="ctr"/>
            <a:r>
              <a:rPr lang="en-US" sz="1200" dirty="0"/>
              <a:t>Suspicion of DILI</a:t>
            </a:r>
          </a:p>
          <a:p>
            <a:pPr algn="ctr"/>
            <a:r>
              <a:rPr lang="en-US" sz="1200" dirty="0"/>
              <a:t>Focal lesions; dilated bile ducts</a:t>
            </a:r>
          </a:p>
        </p:txBody>
      </p:sp>
      <p:sp>
        <p:nvSpPr>
          <p:cNvPr id="25" name="Rectangle 24">
            <a:extLst>
              <a:ext uri="{FF2B5EF4-FFF2-40B4-BE49-F238E27FC236}">
                <a16:creationId xmlns:a16="http://schemas.microsoft.com/office/drawing/2014/main" id="{1632CBED-1FEC-4BF2-9733-CEFDD3C45236}"/>
              </a:ext>
            </a:extLst>
          </p:cNvPr>
          <p:cNvSpPr/>
          <p:nvPr/>
        </p:nvSpPr>
        <p:spPr>
          <a:xfrm>
            <a:off x="5042670" y="3053592"/>
            <a:ext cx="2522246" cy="276999"/>
          </a:xfrm>
          <a:prstGeom prst="rect">
            <a:avLst/>
          </a:prstGeom>
        </p:spPr>
        <p:txBody>
          <a:bodyPr wrap="square">
            <a:spAutoFit/>
          </a:bodyPr>
          <a:lstStyle/>
          <a:p>
            <a:pPr algn="ctr"/>
            <a:r>
              <a:rPr lang="en-US" sz="1200" dirty="0"/>
              <a:t>Serum antibodies</a:t>
            </a:r>
          </a:p>
        </p:txBody>
      </p:sp>
      <p:sp>
        <p:nvSpPr>
          <p:cNvPr id="26" name="Rectangle 25">
            <a:extLst>
              <a:ext uri="{FF2B5EF4-FFF2-40B4-BE49-F238E27FC236}">
                <a16:creationId xmlns:a16="http://schemas.microsoft.com/office/drawing/2014/main" id="{C0E1363D-B854-478A-AA81-F6D61EC02A2A}"/>
              </a:ext>
            </a:extLst>
          </p:cNvPr>
          <p:cNvSpPr/>
          <p:nvPr/>
        </p:nvSpPr>
        <p:spPr>
          <a:xfrm>
            <a:off x="5059602" y="3808775"/>
            <a:ext cx="2505314" cy="276999"/>
          </a:xfrm>
          <a:prstGeom prst="rect">
            <a:avLst/>
          </a:prstGeom>
        </p:spPr>
        <p:txBody>
          <a:bodyPr wrap="square">
            <a:spAutoFit/>
          </a:bodyPr>
          <a:lstStyle/>
          <a:p>
            <a:pPr algn="ctr"/>
            <a:r>
              <a:rPr lang="en-US" sz="1200" dirty="0" err="1"/>
              <a:t>Stenoses</a:t>
            </a:r>
            <a:r>
              <a:rPr lang="en-US" sz="1200" dirty="0"/>
              <a:t> (sclerosing cholangitis)</a:t>
            </a:r>
          </a:p>
        </p:txBody>
      </p:sp>
      <p:sp>
        <p:nvSpPr>
          <p:cNvPr id="27" name="Rectangle 26">
            <a:extLst>
              <a:ext uri="{FF2B5EF4-FFF2-40B4-BE49-F238E27FC236}">
                <a16:creationId xmlns:a16="http://schemas.microsoft.com/office/drawing/2014/main" id="{114A482E-3FC4-4595-87D9-4DE73737D22E}"/>
              </a:ext>
            </a:extLst>
          </p:cNvPr>
          <p:cNvSpPr/>
          <p:nvPr/>
        </p:nvSpPr>
        <p:spPr>
          <a:xfrm>
            <a:off x="5059602" y="4513460"/>
            <a:ext cx="2505314" cy="461665"/>
          </a:xfrm>
          <a:prstGeom prst="rect">
            <a:avLst/>
          </a:prstGeom>
        </p:spPr>
        <p:txBody>
          <a:bodyPr wrap="square">
            <a:spAutoFit/>
          </a:bodyPr>
          <a:lstStyle/>
          <a:p>
            <a:pPr algn="ctr"/>
            <a:r>
              <a:rPr lang="en-US" sz="1200" dirty="0"/>
              <a:t>Parenchymal damage</a:t>
            </a:r>
          </a:p>
          <a:p>
            <a:pPr algn="ctr"/>
            <a:r>
              <a:rPr lang="en-US" sz="1200" dirty="0"/>
              <a:t>Biliary lesions</a:t>
            </a:r>
          </a:p>
        </p:txBody>
      </p:sp>
      <p:sp>
        <p:nvSpPr>
          <p:cNvPr id="28" name="Rectangle 27">
            <a:extLst>
              <a:ext uri="{FF2B5EF4-FFF2-40B4-BE49-F238E27FC236}">
                <a16:creationId xmlns:a16="http://schemas.microsoft.com/office/drawing/2014/main" id="{33028F85-AB80-47B8-9563-6DE14CE48AD8}"/>
              </a:ext>
            </a:extLst>
          </p:cNvPr>
          <p:cNvSpPr/>
          <p:nvPr/>
        </p:nvSpPr>
        <p:spPr>
          <a:xfrm>
            <a:off x="5051938" y="5088698"/>
            <a:ext cx="2505314" cy="276999"/>
          </a:xfrm>
          <a:prstGeom prst="rect">
            <a:avLst/>
          </a:prstGeom>
        </p:spPr>
        <p:txBody>
          <a:bodyPr wrap="square">
            <a:spAutoFit/>
          </a:bodyPr>
          <a:lstStyle/>
          <a:p>
            <a:pPr lvl="0" algn="ctr"/>
            <a:r>
              <a:rPr lang="en-US" sz="1200" dirty="0">
                <a:solidFill>
                  <a:prstClr val="black"/>
                </a:solidFill>
              </a:rPr>
              <a:t>Gene mutations</a:t>
            </a:r>
          </a:p>
        </p:txBody>
      </p:sp>
      <p:cxnSp>
        <p:nvCxnSpPr>
          <p:cNvPr id="29" name="Straight Arrow Connector 28">
            <a:extLst>
              <a:ext uri="{FF2B5EF4-FFF2-40B4-BE49-F238E27FC236}">
                <a16:creationId xmlns:a16="http://schemas.microsoft.com/office/drawing/2014/main" id="{13C253C5-65BD-4A64-BF4D-A015B3BBCAC0}"/>
              </a:ext>
            </a:extLst>
          </p:cNvPr>
          <p:cNvCxnSpPr/>
          <p:nvPr/>
        </p:nvCxnSpPr>
        <p:spPr>
          <a:xfrm flipV="1">
            <a:off x="4608392" y="2493261"/>
            <a:ext cx="2965793" cy="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12EA95B-FCC3-43D6-8BBD-D885AB33251F}"/>
              </a:ext>
            </a:extLst>
          </p:cNvPr>
          <p:cNvCxnSpPr/>
          <p:nvPr/>
        </p:nvCxnSpPr>
        <p:spPr>
          <a:xfrm flipV="1">
            <a:off x="4608761" y="3278304"/>
            <a:ext cx="2965793" cy="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F868F70-20B9-461D-812B-56B527EB5448}"/>
              </a:ext>
            </a:extLst>
          </p:cNvPr>
          <p:cNvCxnSpPr/>
          <p:nvPr/>
        </p:nvCxnSpPr>
        <p:spPr>
          <a:xfrm flipV="1">
            <a:off x="4608761" y="4053547"/>
            <a:ext cx="2965793" cy="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BC22CA-DED6-46B4-9B21-5F203E170AF7}"/>
              </a:ext>
            </a:extLst>
          </p:cNvPr>
          <p:cNvCxnSpPr/>
          <p:nvPr/>
        </p:nvCxnSpPr>
        <p:spPr>
          <a:xfrm flipV="1">
            <a:off x="4608761" y="4748600"/>
            <a:ext cx="2965793" cy="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72807CF-9F5F-482B-8C9B-19A4B3A95103}"/>
              </a:ext>
            </a:extLst>
          </p:cNvPr>
          <p:cNvCxnSpPr/>
          <p:nvPr/>
        </p:nvCxnSpPr>
        <p:spPr>
          <a:xfrm flipV="1">
            <a:off x="4608761" y="5319826"/>
            <a:ext cx="2965793" cy="7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hlinkClick r:id="rId3" action="ppaction://hlinksldjump"/>
            <a:extLst>
              <a:ext uri="{FF2B5EF4-FFF2-40B4-BE49-F238E27FC236}">
                <a16:creationId xmlns:a16="http://schemas.microsoft.com/office/drawing/2014/main" id="{66CFE7E7-90A3-46A8-952C-1551156E86D2}"/>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05747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Initial diagnosis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a:t>*Statements 7–10</a:t>
            </a:r>
            <a:br>
              <a:rPr lang="en-GB"/>
            </a:br>
            <a:r>
              <a:rPr lang="en-GB"/>
              <a:t>EASL CPG PBC. J Hepatol 2017;67:145–72</a:t>
            </a:r>
            <a:endParaRPr lang="en-GB" dirty="0"/>
          </a:p>
        </p:txBody>
      </p:sp>
      <p:sp>
        <p:nvSpPr>
          <p:cNvPr id="14" name="Content Placeholder 13"/>
          <p:cNvSpPr>
            <a:spLocks noGrp="1"/>
          </p:cNvSpPr>
          <p:nvPr>
            <p:ph sz="half" idx="1"/>
          </p:nvPr>
        </p:nvSpPr>
        <p:spPr/>
        <p:txBody>
          <a:bodyPr/>
          <a:lstStyle/>
          <a:p>
            <a:r>
              <a:rPr lang="en-GB" dirty="0"/>
              <a:t>PBC should be suspected in patients with persistent </a:t>
            </a:r>
            <a:r>
              <a:rPr lang="en-GB" dirty="0" err="1"/>
              <a:t>cholestatic</a:t>
            </a:r>
            <a:r>
              <a:rPr lang="en-GB" dirty="0"/>
              <a:t> serum liver tests or symptoms</a:t>
            </a:r>
          </a:p>
          <a:p>
            <a:pPr lvl="1"/>
            <a:r>
              <a:rPr lang="en-GB" dirty="0"/>
              <a:t>Including pruritus and fatigue</a:t>
            </a:r>
          </a:p>
        </p:txBody>
      </p:sp>
      <p:graphicFrame>
        <p:nvGraphicFramePr>
          <p:cNvPr id="6" name="Table 5">
            <a:extLst>
              <a:ext uri="{FF2B5EF4-FFF2-40B4-BE49-F238E27FC236}">
                <a16:creationId xmlns:a16="http://schemas.microsoft.com/office/drawing/2014/main" id="{D4144F6B-6189-4438-96F0-E28CCD2F1733}"/>
              </a:ext>
            </a:extLst>
          </p:cNvPr>
          <p:cNvGraphicFramePr>
            <a:graphicFrameLocks noGrp="1"/>
          </p:cNvGraphicFramePr>
          <p:nvPr>
            <p:extLst>
              <p:ext uri="{D42A27DB-BD31-4B8C-83A1-F6EECF244321}">
                <p14:modId xmlns:p14="http://schemas.microsoft.com/office/powerpoint/2010/main" val="3013576321"/>
              </p:ext>
            </p:extLst>
          </p:nvPr>
        </p:nvGraphicFramePr>
        <p:xfrm>
          <a:off x="604839" y="2724120"/>
          <a:ext cx="10982324" cy="2011680"/>
        </p:xfrm>
        <a:graphic>
          <a:graphicData uri="http://schemas.openxmlformats.org/drawingml/2006/table">
            <a:tbl>
              <a:tblPr firstRow="1" bandRow="1">
                <a:tableStyleId>{5C22544A-7EE6-4342-B048-85BDC9FD1C3A}</a:tableStyleId>
              </a:tblPr>
              <a:tblGrid>
                <a:gridCol w="8372664">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a:lnSpc>
                          <a:spcPct val="100000"/>
                        </a:lnSpc>
                        <a:spcBef>
                          <a:spcPts val="0"/>
                        </a:spcBef>
                        <a:spcAft>
                          <a:spcPts val="0"/>
                        </a:spcAft>
                      </a:pPr>
                      <a:r>
                        <a:rPr lang="en-GB" sz="1400" dirty="0">
                          <a:effectLst/>
                          <a:latin typeface="+mj-lt"/>
                          <a:ea typeface="Times New Roman" panose="02020603050405020304" pitchFamily="18" charset="0"/>
                          <a:cs typeface="AdvGulliv-R"/>
                        </a:rPr>
                        <a:t>In adults with cholestasis and no likelihood of systemic disease, an </a:t>
                      </a:r>
                      <a:r>
                        <a:rPr lang="en-GB" sz="1400" b="1" dirty="0">
                          <a:solidFill>
                            <a:schemeClr val="tx2"/>
                          </a:solidFill>
                          <a:effectLst/>
                          <a:latin typeface="+mj-lt"/>
                          <a:ea typeface="Times New Roman" panose="02020603050405020304" pitchFamily="18" charset="0"/>
                          <a:cs typeface="AdvGulliv-R"/>
                        </a:rPr>
                        <a:t>elevated ALP </a:t>
                      </a:r>
                      <a:r>
                        <a:rPr lang="en-GB" sz="1400" dirty="0">
                          <a:effectLst/>
                          <a:latin typeface="+mj-lt"/>
                          <a:ea typeface="Times New Roman" panose="02020603050405020304" pitchFamily="18" charset="0"/>
                          <a:cs typeface="AdvGulliv-R"/>
                        </a:rPr>
                        <a:t>plus </a:t>
                      </a:r>
                      <a:r>
                        <a:rPr lang="en-GB" sz="1400" b="1" dirty="0">
                          <a:solidFill>
                            <a:schemeClr val="tx2"/>
                          </a:solidFill>
                          <a:effectLst/>
                          <a:latin typeface="+mj-lt"/>
                          <a:ea typeface="Times New Roman" panose="02020603050405020304" pitchFamily="18" charset="0"/>
                          <a:cs typeface="AdvGulliv-R"/>
                        </a:rPr>
                        <a:t>AMA</a:t>
                      </a:r>
                      <a:r>
                        <a:rPr lang="en-GB" sz="1400" dirty="0">
                          <a:solidFill>
                            <a:schemeClr val="tx2"/>
                          </a:solidFill>
                          <a:effectLst/>
                          <a:latin typeface="+mj-lt"/>
                          <a:ea typeface="Times New Roman" panose="02020603050405020304" pitchFamily="18" charset="0"/>
                          <a:cs typeface="AdvGulliv-R"/>
                        </a:rPr>
                        <a:t> </a:t>
                      </a:r>
                      <a:r>
                        <a:rPr lang="en-GB" sz="1400" b="1" dirty="0">
                          <a:solidFill>
                            <a:schemeClr val="tx2"/>
                          </a:solidFill>
                          <a:effectLst/>
                          <a:latin typeface="+mj-lt"/>
                          <a:ea typeface="Times New Roman" panose="02020603050405020304" pitchFamily="18" charset="0"/>
                          <a:cs typeface="AdvGulliv-R"/>
                        </a:rPr>
                        <a:t>at a titre &gt;1:40 </a:t>
                      </a:r>
                      <a:r>
                        <a:rPr lang="en-GB" sz="1400" b="0" dirty="0">
                          <a:solidFill>
                            <a:schemeClr val="tx1"/>
                          </a:solidFill>
                          <a:effectLst/>
                          <a:latin typeface="+mj-lt"/>
                          <a:ea typeface="Times New Roman" panose="02020603050405020304" pitchFamily="18" charset="0"/>
                          <a:cs typeface="AdvGulliv-R"/>
                        </a:rPr>
                        <a:t>is</a:t>
                      </a:r>
                      <a:r>
                        <a:rPr lang="en-GB" sz="1400" b="0" baseline="0" dirty="0">
                          <a:solidFill>
                            <a:schemeClr val="tx1"/>
                          </a:solidFill>
                          <a:effectLst/>
                          <a:latin typeface="+mj-lt"/>
                          <a:ea typeface="Times New Roman" panose="02020603050405020304" pitchFamily="18" charset="0"/>
                          <a:cs typeface="AdvGulliv-R"/>
                        </a:rPr>
                        <a:t> diagnostic</a:t>
                      </a:r>
                      <a:endParaRPr lang="en-GB" sz="1400" b="1"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a:lnSpc>
                          <a:spcPct val="100000"/>
                        </a:lnSpc>
                        <a:spcBef>
                          <a:spcPts val="0"/>
                        </a:spcBef>
                        <a:spcAft>
                          <a:spcPts val="0"/>
                        </a:spcAft>
                      </a:pPr>
                      <a:r>
                        <a:rPr lang="en-GB" sz="1400" dirty="0">
                          <a:effectLst/>
                          <a:latin typeface="+mj-lt"/>
                          <a:ea typeface="Times New Roman" panose="02020603050405020304" pitchFamily="18" charset="0"/>
                          <a:cs typeface="AdvGulliv-R"/>
                        </a:rPr>
                        <a:t>In the correct context, a diagnosis of AMA-negative PBC can be made in patients with cholestasis and </a:t>
                      </a:r>
                      <a:r>
                        <a:rPr lang="en-GB" sz="1400" b="1" dirty="0">
                          <a:solidFill>
                            <a:schemeClr val="tx2"/>
                          </a:solidFill>
                          <a:effectLst/>
                          <a:latin typeface="+mj-lt"/>
                          <a:ea typeface="Times New Roman" panose="02020603050405020304" pitchFamily="18" charset="0"/>
                          <a:cs typeface="AdvGulliv-R"/>
                        </a:rPr>
                        <a:t>specific ANA immunofluorescence</a:t>
                      </a:r>
                      <a:r>
                        <a:rPr lang="en-GB" sz="1400" dirty="0">
                          <a:solidFill>
                            <a:schemeClr val="tx2"/>
                          </a:solidFill>
                          <a:effectLst/>
                          <a:latin typeface="+mj-lt"/>
                          <a:ea typeface="Times New Roman" panose="02020603050405020304" pitchFamily="18" charset="0"/>
                          <a:cs typeface="AdvGulliv-R"/>
                        </a:rPr>
                        <a:t> </a:t>
                      </a:r>
                      <a:r>
                        <a:rPr lang="en-GB" sz="1400" dirty="0">
                          <a:effectLst/>
                          <a:latin typeface="+mj-lt"/>
                          <a:ea typeface="Times New Roman" panose="02020603050405020304" pitchFamily="18" charset="0"/>
                          <a:cs typeface="AdvGulliv-R"/>
                        </a:rPr>
                        <a:t>(nuclear dots or perinuclear rims) or ELISA results (sp100, gp210)</a:t>
                      </a:r>
                      <a:endParaRPr lang="en-GB" sz="14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21969">
                <a:tc>
                  <a:txBody>
                    <a:bodyPr/>
                    <a:lstStyle/>
                    <a:p>
                      <a:pPr>
                        <a:lnSpc>
                          <a:spcPct val="100000"/>
                        </a:lnSpc>
                        <a:spcBef>
                          <a:spcPts val="0"/>
                        </a:spcBef>
                        <a:spcAft>
                          <a:spcPts val="0"/>
                        </a:spcAft>
                      </a:pPr>
                      <a:r>
                        <a:rPr lang="en-GB" sz="1400" b="1" dirty="0">
                          <a:solidFill>
                            <a:schemeClr val="tx2"/>
                          </a:solidFill>
                          <a:effectLst/>
                          <a:latin typeface="+mj-lt"/>
                          <a:ea typeface="Times New Roman" panose="02020603050405020304" pitchFamily="18" charset="0"/>
                          <a:cs typeface="AdvGulliv-R"/>
                        </a:rPr>
                        <a:t>Liver biopsy not required </a:t>
                      </a:r>
                      <a:r>
                        <a:rPr lang="en-GB" sz="1400" dirty="0">
                          <a:effectLst/>
                          <a:latin typeface="+mj-lt"/>
                          <a:ea typeface="Times New Roman" panose="02020603050405020304" pitchFamily="18" charset="0"/>
                          <a:cs typeface="AdvGulliv-R"/>
                        </a:rPr>
                        <a:t>for diagnosis of PBC, unless PBC-specific antibodies absent, coexistent AIH or NASH suspected, or other (usually systemic) comorbidities are present</a:t>
                      </a:r>
                      <a:endParaRPr lang="en-GB" sz="14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a:lnSpc>
                          <a:spcPct val="100000"/>
                        </a:lnSpc>
                        <a:spcBef>
                          <a:spcPts val="0"/>
                        </a:spcBef>
                        <a:spcAft>
                          <a:spcPts val="0"/>
                        </a:spcAft>
                      </a:pPr>
                      <a:r>
                        <a:rPr lang="en-GB" sz="1400" b="1" dirty="0">
                          <a:solidFill>
                            <a:schemeClr val="tx2"/>
                          </a:solidFill>
                          <a:effectLst/>
                          <a:latin typeface="+mj-lt"/>
                          <a:ea typeface="Times New Roman" panose="02020603050405020304" pitchFamily="18" charset="0"/>
                          <a:cs typeface="AdvGulliv-R"/>
                        </a:rPr>
                        <a:t>AMA reactivity alone is not sufficient to diagnose PBC</a:t>
                      </a:r>
                      <a:r>
                        <a:rPr lang="en-GB" sz="1400" dirty="0">
                          <a:effectLst/>
                          <a:latin typeface="+mj-lt"/>
                          <a:ea typeface="Times New Roman" panose="02020603050405020304" pitchFamily="18" charset="0"/>
                          <a:cs typeface="AdvGulliv-R"/>
                        </a:rPr>
                        <a:t>. Follow up patients with normal serum liver tests who are AMA positive with annual biochemical reassessment for the presence of liver disease</a:t>
                      </a:r>
                      <a:endParaRPr lang="en-GB" sz="14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DB5F8883-596F-4D3B-890D-C18943D907AD}"/>
              </a:ext>
            </a:extLst>
          </p:cNvPr>
          <p:cNvGrpSpPr/>
          <p:nvPr/>
        </p:nvGrpSpPr>
        <p:grpSpPr>
          <a:xfrm>
            <a:off x="7809949" y="2724121"/>
            <a:ext cx="3693418" cy="276999"/>
            <a:chOff x="4262958" y="3212976"/>
            <a:chExt cx="3693418" cy="276999"/>
          </a:xfrm>
        </p:grpSpPr>
        <p:sp>
          <p:nvSpPr>
            <p:cNvPr id="8" name="Rectangle 7">
              <a:extLst>
                <a:ext uri="{FF2B5EF4-FFF2-40B4-BE49-F238E27FC236}">
                  <a16:creationId xmlns:a16="http://schemas.microsoft.com/office/drawing/2014/main" id="{8A60F642-6DF2-4C69-A492-43E1F6D2B4C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2BB8443E-3EED-43AF-A4B2-A01CD0C93DA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155D11A9-EC4A-435E-BC13-C424F5EDD3C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1" name="TextBox 10">
              <a:extLst>
                <a:ext uri="{FF2B5EF4-FFF2-40B4-BE49-F238E27FC236}">
                  <a16:creationId xmlns:a16="http://schemas.microsoft.com/office/drawing/2014/main" id="{56B28409-0DD6-4931-ABFD-31E08E9E2B48}"/>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F0D87E70-CD0D-4593-B037-A0836523EB83}"/>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86580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GB"/>
              <a:t>Overview of utility of investigations in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a:t>EASL CPG PBC. J Hepatol 2017;67:145–72</a:t>
            </a:r>
            <a:endParaRPr lang="en-GB" dirty="0"/>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a:t>Elevated ALP is typical of PBC</a:t>
            </a:r>
            <a:endParaRPr lang="en-GB" dirty="0"/>
          </a:p>
        </p:txBody>
      </p:sp>
      <p:graphicFrame>
        <p:nvGraphicFramePr>
          <p:cNvPr id="5" name="Table 4">
            <a:extLst>
              <a:ext uri="{FF2B5EF4-FFF2-40B4-BE49-F238E27FC236}">
                <a16:creationId xmlns:a16="http://schemas.microsoft.com/office/drawing/2014/main" id="{51B5CB72-EA16-49DD-B2AD-CFEC0C2716F2}"/>
              </a:ext>
            </a:extLst>
          </p:cNvPr>
          <p:cNvGraphicFramePr>
            <a:graphicFrameLocks noGrp="1"/>
          </p:cNvGraphicFramePr>
          <p:nvPr>
            <p:extLst>
              <p:ext uri="{D42A27DB-BD31-4B8C-83A1-F6EECF244321}">
                <p14:modId xmlns:p14="http://schemas.microsoft.com/office/powerpoint/2010/main" val="51289939"/>
              </p:ext>
            </p:extLst>
          </p:nvPr>
        </p:nvGraphicFramePr>
        <p:xfrm>
          <a:off x="604838" y="1878534"/>
          <a:ext cx="10982325" cy="3986340"/>
        </p:xfrm>
        <a:graphic>
          <a:graphicData uri="http://schemas.openxmlformats.org/drawingml/2006/table">
            <a:tbl>
              <a:tblPr firstRow="1" firstCol="1" bandRow="1">
                <a:tableStyleId>{5C22544A-7EE6-4342-B048-85BDC9FD1C3A}</a:tableStyleId>
              </a:tblPr>
              <a:tblGrid>
                <a:gridCol w="3071062">
                  <a:extLst>
                    <a:ext uri="{9D8B030D-6E8A-4147-A177-3AD203B41FA5}">
                      <a16:colId xmlns:a16="http://schemas.microsoft.com/office/drawing/2014/main" val="4223070957"/>
                    </a:ext>
                  </a:extLst>
                </a:gridCol>
                <a:gridCol w="1582252">
                  <a:extLst>
                    <a:ext uri="{9D8B030D-6E8A-4147-A177-3AD203B41FA5}">
                      <a16:colId xmlns:a16="http://schemas.microsoft.com/office/drawing/2014/main" val="2049806454"/>
                    </a:ext>
                  </a:extLst>
                </a:gridCol>
                <a:gridCol w="2215153">
                  <a:extLst>
                    <a:ext uri="{9D8B030D-6E8A-4147-A177-3AD203B41FA5}">
                      <a16:colId xmlns:a16="http://schemas.microsoft.com/office/drawing/2014/main" val="444711053"/>
                    </a:ext>
                  </a:extLst>
                </a:gridCol>
                <a:gridCol w="2056929">
                  <a:extLst>
                    <a:ext uri="{9D8B030D-6E8A-4147-A177-3AD203B41FA5}">
                      <a16:colId xmlns:a16="http://schemas.microsoft.com/office/drawing/2014/main" val="20000"/>
                    </a:ext>
                  </a:extLst>
                </a:gridCol>
                <a:gridCol w="2056929">
                  <a:extLst>
                    <a:ext uri="{9D8B030D-6E8A-4147-A177-3AD203B41FA5}">
                      <a16:colId xmlns:a16="http://schemas.microsoft.com/office/drawing/2014/main" val="3207468157"/>
                    </a:ext>
                  </a:extLst>
                </a:gridCol>
              </a:tblGrid>
              <a:tr h="110907">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B"/>
                        </a:rPr>
                        <a:t>Test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Gulliv-B"/>
                        </a:rPr>
                        <a:t>Finding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Gulliv-B"/>
                        </a:rPr>
                        <a:t>Suspicion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Gulliv-B"/>
                        </a:rPr>
                        <a:t>Diagnosis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Gulliv-B"/>
                        </a:rPr>
                        <a:t>Prognosis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ALP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200" dirty="0">
                          <a:effectLst/>
                          <a:latin typeface="+mj-lt"/>
                          <a:ea typeface="Times New Roman" panose="02020603050405020304" pitchFamily="18" charset="0"/>
                          <a:cs typeface="AdvP4C4E74"/>
                          <a:sym typeface="Wingdings" panose="05000000000000000000" pitchFamily="2" charset="2"/>
                        </a:rPr>
                        <a:t></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88826476"/>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AST/ALT</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kumimoji="0" lang="en-GB" sz="12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4C4E74"/>
                          <a:sym typeface="Wingdings" panose="05000000000000000000" pitchFamily="2" charset="2"/>
                        </a:rPr>
                        <a:t></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8103096"/>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GGT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kumimoji="0" lang="en-GB" sz="12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4C4E74"/>
                          <a:sym typeface="Wingdings" panose="05000000000000000000" pitchFamily="2" charset="2"/>
                        </a:rPr>
                        <a:t></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kern="1200" dirty="0">
                          <a:solidFill>
                            <a:schemeClr val="dk1"/>
                          </a:solidFill>
                          <a:effectLst/>
                          <a:latin typeface="+mn-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26011438"/>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IgM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kumimoji="0" lang="en-GB" sz="12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4C4E74"/>
                          <a:sym typeface="Wingdings" panose="05000000000000000000" pitchFamily="2" charset="2"/>
                        </a:rPr>
                        <a:t></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77799556"/>
                  </a:ext>
                </a:extLst>
              </a:tr>
              <a:tr h="14262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AMA (&gt;1/40)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800" b="1" dirty="0">
                          <a:effectLst/>
                          <a:latin typeface="+mj-lt"/>
                          <a:ea typeface="Times New Roman" panose="02020603050405020304" pitchFamily="18" charset="0"/>
                          <a:cs typeface="AdvGulliv-R"/>
                        </a:rPr>
                        <a:t>+</a:t>
                      </a:r>
                      <a:r>
                        <a:rPr lang="en-GB" sz="1800" dirty="0">
                          <a:effectLst/>
                          <a:latin typeface="+mj-lt"/>
                          <a:ea typeface="Times New Roman" panose="02020603050405020304" pitchFamily="18" charset="0"/>
                          <a:cs typeface="AdvGulliv-R"/>
                        </a:rPr>
                        <a:t> </a:t>
                      </a:r>
                      <a:endParaRPr lang="en-GB" sz="2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kern="1200" dirty="0">
                          <a:solidFill>
                            <a:schemeClr val="dk1"/>
                          </a:solidFill>
                          <a:effectLst/>
                          <a:latin typeface="+mn-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58380632"/>
                  </a:ext>
                </a:extLst>
              </a:tr>
              <a:tr h="14262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Specific ANA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800" b="1" dirty="0">
                          <a:effectLst/>
                          <a:latin typeface="+mj-lt"/>
                          <a:ea typeface="Times New Roman" panose="02020603050405020304" pitchFamily="18" charset="0"/>
                          <a:cs typeface="AdvGulliv-R"/>
                        </a:rPr>
                        <a:t>+ </a:t>
                      </a:r>
                      <a:endParaRPr lang="en-GB" sz="28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kern="1200" dirty="0">
                          <a:solidFill>
                            <a:schemeClr val="dk1"/>
                          </a:solidFill>
                          <a:effectLst/>
                          <a:latin typeface="+mn-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94776183"/>
                  </a:ext>
                </a:extLst>
              </a:tr>
              <a:tr h="14262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Anti-gp210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800" b="1" dirty="0">
                          <a:effectLst/>
                          <a:latin typeface="+mj-lt"/>
                          <a:ea typeface="Times New Roman" panose="02020603050405020304" pitchFamily="18" charset="0"/>
                          <a:cs typeface="AdvGulliv-R"/>
                        </a:rPr>
                        <a:t>+ </a:t>
                      </a:r>
                      <a:endParaRPr lang="en-GB" sz="28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kumimoji="0" lang="en-GB" sz="16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kern="1200" dirty="0">
                          <a:solidFill>
                            <a:schemeClr val="dk1"/>
                          </a:solidFill>
                          <a:effectLst/>
                          <a:latin typeface="+mn-lt"/>
                          <a:ea typeface="Times New Roman" panose="02020603050405020304" pitchFamily="18" charset="0"/>
                          <a:cs typeface="AdvPSUnvNCp"/>
                          <a:sym typeface="Wingdings" panose="05000000000000000000" pitchFamily="2" charset="2"/>
                        </a:rPr>
                        <a:t></a:t>
                      </a: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64086987"/>
                  </a:ext>
                </a:extLst>
              </a:tr>
              <a:tr h="14262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Anti-sp100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800" b="1" dirty="0">
                          <a:effectLst/>
                          <a:latin typeface="+mj-lt"/>
                          <a:ea typeface="Times New Roman" panose="02020603050405020304" pitchFamily="18" charset="0"/>
                          <a:cs typeface="AdvGulliv-R"/>
                        </a:rPr>
                        <a:t>+ </a:t>
                      </a:r>
                      <a:endParaRPr lang="en-GB" sz="28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kumimoji="0" lang="en-GB" sz="16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SUnvNCp"/>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58488513"/>
                  </a:ext>
                </a:extLst>
              </a:tr>
              <a:tr h="14262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Anti-centromere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800" b="1" dirty="0">
                          <a:effectLst/>
                          <a:latin typeface="+mj-lt"/>
                          <a:ea typeface="Times New Roman" panose="02020603050405020304" pitchFamily="18" charset="0"/>
                          <a:cs typeface="AdvGulliv-R"/>
                        </a:rPr>
                        <a:t>+ </a:t>
                      </a:r>
                      <a:endParaRPr lang="en-GB" sz="28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kumimoji="0" lang="en-GB" sz="16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1"/>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Bilirubin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kern="1200" dirty="0">
                          <a:solidFill>
                            <a:schemeClr val="dk1"/>
                          </a:solidFill>
                          <a:effectLst/>
                          <a:latin typeface="+mn-lt"/>
                          <a:ea typeface="Times New Roman" panose="02020603050405020304" pitchFamily="18" charset="0"/>
                          <a:cs typeface="AdvP4C4E74"/>
                          <a:sym typeface="Wingdings" panose="05000000000000000000" pitchFamily="2" charset="2"/>
                        </a:rPr>
                        <a:t></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4C4E74"/>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4C4E74"/>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kumimoji="0" lang="en-GB" sz="16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428663957"/>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Platelets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Pi2"/>
                          <a:sym typeface="Wingdings" panose="05000000000000000000" pitchFamily="2" charset="2"/>
                        </a:rPr>
                        <a:t></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i2"/>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i2"/>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kumimoji="0" lang="en-GB" sz="16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576330625"/>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INR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kern="1200" dirty="0">
                          <a:solidFill>
                            <a:schemeClr val="dk1"/>
                          </a:solidFill>
                          <a:effectLst/>
                          <a:latin typeface="+mn-lt"/>
                          <a:ea typeface="Times New Roman" panose="02020603050405020304" pitchFamily="18" charset="0"/>
                          <a:cs typeface="AdvP4C4E74"/>
                          <a:sym typeface="Wingdings" panose="05000000000000000000" pitchFamily="2" charset="2"/>
                        </a:rPr>
                        <a:t></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4C4E74"/>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4C4E74"/>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kumimoji="0" lang="en-GB" sz="16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832457374"/>
                  </a:ext>
                </a:extLst>
              </a:tr>
              <a:tr h="126809">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Albumin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Pi2"/>
                          <a:sym typeface="Wingdings" panose="05000000000000000000" pitchFamily="2" charset="2"/>
                        </a:rPr>
                        <a:t></a:t>
                      </a:r>
                      <a:r>
                        <a:rPr lang="en-GB" sz="1400" dirty="0">
                          <a:effectLst/>
                          <a:latin typeface="+mj-lt"/>
                          <a:ea typeface="Times New Roman" panose="02020603050405020304" pitchFamily="18" charset="0"/>
                          <a:cs typeface="AdvPi2"/>
                        </a:rPr>
                        <a:t>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i2"/>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Pi2"/>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25000"/>
                        </a:lnSpc>
                        <a:spcBef>
                          <a:spcPts val="300"/>
                        </a:spcBef>
                        <a:spcAft>
                          <a:spcPts val="0"/>
                        </a:spcAft>
                      </a:pPr>
                      <a:r>
                        <a:rPr kumimoji="0" lang="en-GB" sz="16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SUnvNCp"/>
                          <a:sym typeface="Wingdings" panose="05000000000000000000" pitchFamily="2" charset="2"/>
                        </a:rPr>
                        <a:t></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189259697"/>
                  </a:ext>
                </a:extLst>
              </a:tr>
            </a:tbl>
          </a:graphicData>
        </a:graphic>
      </p:graphicFrame>
      <p:pic>
        <p:nvPicPr>
          <p:cNvPr id="7" name="Picture 6">
            <a:hlinkClick r:id="rId3" action="ppaction://hlinksldjump"/>
            <a:extLst>
              <a:ext uri="{FF2B5EF4-FFF2-40B4-BE49-F238E27FC236}">
                <a16:creationId xmlns:a16="http://schemas.microsoft.com/office/drawing/2014/main" id="{318A40C4-5E43-49D8-9750-15AE958F353C}"/>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845472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GB" dirty="0"/>
              <a:t>Overview of utility of investigations in PBC</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solidFill>
                  <a:schemeClr val="dk1"/>
                </a:solidFill>
                <a:ea typeface="Times New Roman" panose="02020603050405020304" pitchFamily="18" charset="0"/>
                <a:cs typeface="AdvGulliv-R"/>
              </a:rPr>
              <a:t>*Perinuclear rims, nuclear dot, centromere;</a:t>
            </a:r>
          </a:p>
          <a:p>
            <a:r>
              <a:rPr lang="en-US" baseline="30000" dirty="0">
                <a:ea typeface="Times New Roman" panose="02020603050405020304" pitchFamily="18" charset="0"/>
                <a:cs typeface="Times New Roman" panose="02020603050405020304" pitchFamily="18" charset="0"/>
              </a:rPr>
              <a:t>† </a:t>
            </a:r>
            <a:r>
              <a:rPr lang="en-GB" dirty="0">
                <a:solidFill>
                  <a:schemeClr val="dk1"/>
                </a:solidFill>
                <a:ea typeface="Times New Roman" panose="02020603050405020304" pitchFamily="18" charset="0"/>
                <a:cs typeface="AdvGulliv-R"/>
              </a:rPr>
              <a:t>Except in patients with </a:t>
            </a:r>
            <a:r>
              <a:rPr lang="en-GB" dirty="0" err="1">
                <a:solidFill>
                  <a:schemeClr val="dk1"/>
                </a:solidFill>
                <a:ea typeface="Times New Roman" panose="02020603050405020304" pitchFamily="18" charset="0"/>
                <a:cs typeface="AdvGulliv-R"/>
              </a:rPr>
              <a:t>ductopenic</a:t>
            </a:r>
            <a:r>
              <a:rPr lang="en-GB" dirty="0">
                <a:solidFill>
                  <a:schemeClr val="dk1"/>
                </a:solidFill>
                <a:ea typeface="Times New Roman" panose="02020603050405020304" pitchFamily="18" charset="0"/>
                <a:cs typeface="AdvGulliv-R"/>
              </a:rPr>
              <a:t> non-cirrhotic variant</a:t>
            </a:r>
            <a:endParaRPr lang="en-GB" dirty="0"/>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normAutofit/>
          </a:bodyPr>
          <a:lstStyle/>
          <a:p>
            <a:r>
              <a:rPr lang="en-GB" dirty="0"/>
              <a:t>Elevated ALP is typical of PBC</a:t>
            </a:r>
          </a:p>
        </p:txBody>
      </p:sp>
      <p:graphicFrame>
        <p:nvGraphicFramePr>
          <p:cNvPr id="5" name="Table 4">
            <a:extLst>
              <a:ext uri="{FF2B5EF4-FFF2-40B4-BE49-F238E27FC236}">
                <a16:creationId xmlns:a16="http://schemas.microsoft.com/office/drawing/2014/main" id="{51B5CB72-EA16-49DD-B2AD-CFEC0C2716F2}"/>
              </a:ext>
            </a:extLst>
          </p:cNvPr>
          <p:cNvGraphicFramePr>
            <a:graphicFrameLocks noGrp="1"/>
          </p:cNvGraphicFramePr>
          <p:nvPr>
            <p:extLst>
              <p:ext uri="{D42A27DB-BD31-4B8C-83A1-F6EECF244321}">
                <p14:modId xmlns:p14="http://schemas.microsoft.com/office/powerpoint/2010/main" val="3976716208"/>
              </p:ext>
            </p:extLst>
          </p:nvPr>
        </p:nvGraphicFramePr>
        <p:xfrm>
          <a:off x="604839" y="1887240"/>
          <a:ext cx="10982324" cy="3989691"/>
        </p:xfrm>
        <a:graphic>
          <a:graphicData uri="http://schemas.openxmlformats.org/drawingml/2006/table">
            <a:tbl>
              <a:tblPr firstRow="1" firstCol="1" bandRow="1">
                <a:tableStyleId>{5C22544A-7EE6-4342-B048-85BDC9FD1C3A}</a:tableStyleId>
              </a:tblPr>
              <a:tblGrid>
                <a:gridCol w="3071062">
                  <a:extLst>
                    <a:ext uri="{9D8B030D-6E8A-4147-A177-3AD203B41FA5}">
                      <a16:colId xmlns:a16="http://schemas.microsoft.com/office/drawing/2014/main" val="4223070957"/>
                    </a:ext>
                  </a:extLst>
                </a:gridCol>
                <a:gridCol w="1582252">
                  <a:extLst>
                    <a:ext uri="{9D8B030D-6E8A-4147-A177-3AD203B41FA5}">
                      <a16:colId xmlns:a16="http://schemas.microsoft.com/office/drawing/2014/main" val="2049806454"/>
                    </a:ext>
                  </a:extLst>
                </a:gridCol>
                <a:gridCol w="6329010">
                  <a:extLst>
                    <a:ext uri="{9D8B030D-6E8A-4147-A177-3AD203B41FA5}">
                      <a16:colId xmlns:a16="http://schemas.microsoft.com/office/drawing/2014/main" val="444711053"/>
                    </a:ext>
                  </a:extLst>
                </a:gridCol>
              </a:tblGrid>
              <a:tr h="254217">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B"/>
                        </a:rPr>
                        <a:t>Test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Gulliv-B"/>
                        </a:rPr>
                        <a:t>Finding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400" dirty="0">
                          <a:effectLst/>
                          <a:latin typeface="+mj-lt"/>
                          <a:ea typeface="Times New Roman" panose="02020603050405020304" pitchFamily="18" charset="0"/>
                          <a:cs typeface="AdvGulliv-B"/>
                        </a:rPr>
                        <a:t>Notes</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ALP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100" dirty="0">
                          <a:effectLst/>
                          <a:latin typeface="+mj-lt"/>
                          <a:ea typeface="Times New Roman" panose="02020603050405020304" pitchFamily="18" charset="0"/>
                          <a:cs typeface="AdvP4C4E74"/>
                          <a:sym typeface="Wingdings" panose="05000000000000000000" pitchFamily="2" charset="2"/>
                        </a:rPr>
                        <a:t></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bg1"/>
                          </a:solidFill>
                          <a:effectLst/>
                          <a:latin typeface="+mn-lt"/>
                          <a:ea typeface="Times New Roman" panose="02020603050405020304" pitchFamily="18" charset="0"/>
                          <a:cs typeface="AdvGulliv-R"/>
                        </a:rPr>
                        <a:t>Values associated with disease progression</a:t>
                      </a:r>
                      <a:endParaRPr lang="en-GB" sz="1800" kern="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5F17"/>
                    </a:solidFill>
                  </a:tcPr>
                </a:tc>
                <a:extLst>
                  <a:ext uri="{0D108BD9-81ED-4DB2-BD59-A6C34878D82A}">
                    <a16:rowId xmlns:a16="http://schemas.microsoft.com/office/drawing/2014/main" val="1988826476"/>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AST/ALT</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kumimoji="0" lang="en-GB" sz="11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4C4E74"/>
                          <a:sym typeface="Wingdings" panose="05000000000000000000" pitchFamily="2" charset="2"/>
                        </a:rPr>
                        <a:t></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AdvP4C4E74"/>
                          <a:sym typeface="Wingdings" panose="05000000000000000000" pitchFamily="2" charset="2"/>
                        </a:rPr>
                        <a:t> </a:t>
                      </a:r>
                      <a:r>
                        <a:rPr lang="en-GB" sz="1200" kern="1200" dirty="0">
                          <a:solidFill>
                            <a:schemeClr val="dk1"/>
                          </a:solidFill>
                          <a:effectLst/>
                          <a:latin typeface="+mn-lt"/>
                          <a:ea typeface="Times New Roman" panose="02020603050405020304" pitchFamily="18" charset="0"/>
                          <a:cs typeface="AdvGulliv-R"/>
                        </a:rPr>
                        <a:t>May be suggestive of PBC with features of AIH</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8103096"/>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GGT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kumimoji="0" lang="en-GB" sz="11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4C4E74"/>
                          <a:sym typeface="Wingdings" panose="05000000000000000000" pitchFamily="2" charset="2"/>
                        </a:rPr>
                        <a:t></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Reflects </a:t>
                      </a:r>
                      <a:r>
                        <a:rPr lang="en-GB" sz="1200" kern="1200" dirty="0" err="1">
                          <a:solidFill>
                            <a:schemeClr val="dk1"/>
                          </a:solidFill>
                          <a:effectLst/>
                          <a:latin typeface="+mn-lt"/>
                          <a:ea typeface="Times New Roman" panose="02020603050405020304" pitchFamily="18" charset="0"/>
                          <a:cs typeface="AdvGulliv-R"/>
                        </a:rPr>
                        <a:t>cholestatic</a:t>
                      </a:r>
                      <a:r>
                        <a:rPr lang="en-GB" sz="1200" kern="1200" dirty="0">
                          <a:solidFill>
                            <a:schemeClr val="dk1"/>
                          </a:solidFill>
                          <a:effectLst/>
                          <a:latin typeface="+mn-lt"/>
                          <a:ea typeface="Times New Roman" panose="02020603050405020304" pitchFamily="18" charset="0"/>
                          <a:cs typeface="AdvGulliv-R"/>
                        </a:rPr>
                        <a:t> liver injury</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26011438"/>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IgM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kumimoji="0" lang="en-GB" sz="11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AdvP4C4E74"/>
                          <a:sym typeface="Wingdings" panose="05000000000000000000" pitchFamily="2" charset="2"/>
                        </a:rPr>
                        <a:t></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Elevated values associated with disease</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77799556"/>
                  </a:ext>
                </a:extLst>
              </a:tr>
              <a:tr h="31119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AMA (&gt;1/40)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a:t>
                      </a:r>
                      <a:r>
                        <a:rPr lang="en-GB" sz="1600" dirty="0">
                          <a:effectLst/>
                          <a:latin typeface="+mj-lt"/>
                          <a:ea typeface="Times New Roman" panose="02020603050405020304" pitchFamily="18" charset="0"/>
                          <a:cs typeface="AdvGulliv-R"/>
                        </a:rPr>
                        <a:t> </a:t>
                      </a:r>
                      <a:endParaRPr lang="en-GB" sz="24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bg1"/>
                          </a:solidFill>
                          <a:effectLst/>
                          <a:latin typeface="+mn-lt"/>
                          <a:ea typeface="Times New Roman" panose="02020603050405020304" pitchFamily="18" charset="0"/>
                          <a:cs typeface="AdvGulliv-R"/>
                        </a:rPr>
                        <a:t>Diagnostic in &gt;90% of cases in correct clinical context</a:t>
                      </a:r>
                      <a:endParaRPr lang="en-GB" sz="1800" kern="12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5F17"/>
                    </a:solidFill>
                  </a:tcPr>
                </a:tc>
                <a:extLst>
                  <a:ext uri="{0D108BD9-81ED-4DB2-BD59-A6C34878D82A}">
                    <a16:rowId xmlns:a16="http://schemas.microsoft.com/office/drawing/2014/main" val="2158380632"/>
                  </a:ext>
                </a:extLst>
              </a:tr>
              <a:tr h="31119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Specific ANA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Specific immunofluorescence patterns*</a:t>
                      </a:r>
                      <a:r>
                        <a:rPr lang="en-GB" sz="1200" kern="1200" baseline="0" dirty="0">
                          <a:solidFill>
                            <a:schemeClr val="dk1"/>
                          </a:solidFill>
                          <a:effectLst/>
                          <a:latin typeface="+mn-lt"/>
                          <a:ea typeface="Times New Roman" panose="02020603050405020304" pitchFamily="18" charset="0"/>
                          <a:cs typeface="AdvGulliv-R"/>
                        </a:rPr>
                        <a:t> </a:t>
                      </a:r>
                      <a:r>
                        <a:rPr lang="en-GB" sz="1200" kern="1200" dirty="0">
                          <a:solidFill>
                            <a:schemeClr val="dk1"/>
                          </a:solidFill>
                          <a:effectLst/>
                          <a:latin typeface="+mn-lt"/>
                          <a:ea typeface="Times New Roman" panose="02020603050405020304" pitchFamily="18" charset="0"/>
                          <a:cs typeface="AdvGulliv-R"/>
                        </a:rPr>
                        <a:t>present in 30%</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94776183"/>
                  </a:ext>
                </a:extLst>
              </a:tr>
              <a:tr h="31119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Anti-gp210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Specific immunoassays available</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64086987"/>
                  </a:ext>
                </a:extLst>
              </a:tr>
              <a:tr h="31119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Anti-sp100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Specific immunoassays available</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58488513"/>
                  </a:ext>
                </a:extLst>
              </a:tr>
              <a:tr h="311194">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Anti-centromere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600" b="1" dirty="0">
                          <a:effectLst/>
                          <a:latin typeface="+mj-lt"/>
                          <a:ea typeface="Times New Roman" panose="02020603050405020304" pitchFamily="18" charset="0"/>
                          <a:cs typeface="AdvGulliv-R"/>
                        </a:rPr>
                        <a:t>+ </a:t>
                      </a:r>
                      <a:endParaRPr lang="en-GB" sz="2400" b="1"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Associated with portal hypertensive phenotype</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1"/>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Bilirubin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200" kern="1200" dirty="0">
                          <a:solidFill>
                            <a:schemeClr val="dk1"/>
                          </a:solidFill>
                          <a:effectLst/>
                          <a:latin typeface="+mn-lt"/>
                          <a:ea typeface="Times New Roman" panose="02020603050405020304" pitchFamily="18" charset="0"/>
                          <a:cs typeface="AdvP4C4E74"/>
                          <a:sym typeface="Wingdings" panose="05000000000000000000" pitchFamily="2" charset="2"/>
                        </a:rPr>
                        <a:t></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Elevation at late stages frequently indicative of cirrhosis</a:t>
                      </a:r>
                      <a:r>
                        <a:rPr lang="en-US" sz="1200" baseline="30000" dirty="0">
                          <a:ea typeface="Times New Roman" panose="02020603050405020304" pitchFamily="18" charset="0"/>
                          <a:cs typeface="Times New Roman" panose="02020603050405020304" pitchFamily="18" charset="0"/>
                        </a:rPr>
                        <a:t>†</a:t>
                      </a:r>
                      <a:endParaRPr lang="en-GB" sz="1200" kern="1200" dirty="0">
                        <a:solidFill>
                          <a:schemeClr val="dk1"/>
                        </a:solidFill>
                        <a:effectLst/>
                        <a:latin typeface="+mn-lt"/>
                        <a:ea typeface="Times New Roman" panose="02020603050405020304" pitchFamily="18" charset="0"/>
                        <a:cs typeface="AdvGulliv-R"/>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428663957"/>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Platelets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200" dirty="0">
                          <a:effectLst/>
                          <a:latin typeface="+mj-lt"/>
                          <a:ea typeface="Times New Roman" panose="02020603050405020304" pitchFamily="18" charset="0"/>
                          <a:cs typeface="AdvPi2"/>
                          <a:sym typeface="Wingdings" panose="05000000000000000000" pitchFamily="2" charset="2"/>
                        </a:rPr>
                        <a:t></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Indicative of cirrhosis</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576330625"/>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INR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200" kern="1200" dirty="0">
                          <a:solidFill>
                            <a:schemeClr val="dk1"/>
                          </a:solidFill>
                          <a:effectLst/>
                          <a:latin typeface="+mn-lt"/>
                          <a:ea typeface="Times New Roman" panose="02020603050405020304" pitchFamily="18" charset="0"/>
                          <a:cs typeface="AdvP4C4E74"/>
                          <a:sym typeface="Wingdings" panose="05000000000000000000" pitchFamily="2" charset="2"/>
                        </a:rPr>
                        <a:t></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Indicative of cirrhosis</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832457374"/>
                  </a:ext>
                </a:extLst>
              </a:tr>
              <a:tr h="272438">
                <a:tc>
                  <a:txBody>
                    <a:bodyPr/>
                    <a:lstStyle/>
                    <a:p>
                      <a:pPr>
                        <a:lnSpc>
                          <a:spcPct val="125000"/>
                        </a:lnSpc>
                        <a:spcBef>
                          <a:spcPts val="300"/>
                        </a:spcBef>
                        <a:spcAft>
                          <a:spcPts val="0"/>
                        </a:spcAft>
                      </a:pPr>
                      <a:r>
                        <a:rPr lang="en-GB" sz="1400" dirty="0">
                          <a:effectLst/>
                          <a:latin typeface="+mj-lt"/>
                          <a:ea typeface="Times New Roman" panose="02020603050405020304" pitchFamily="18" charset="0"/>
                          <a:cs typeface="AdvGulliv-R"/>
                        </a:rPr>
                        <a:t>Albumin </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lnSpc>
                          <a:spcPct val="125000"/>
                        </a:lnSpc>
                        <a:spcBef>
                          <a:spcPts val="300"/>
                        </a:spcBef>
                        <a:spcAft>
                          <a:spcPts val="0"/>
                        </a:spcAft>
                      </a:pPr>
                      <a:r>
                        <a:rPr lang="en-GB" sz="1200" dirty="0">
                          <a:effectLst/>
                          <a:latin typeface="+mj-lt"/>
                          <a:ea typeface="Times New Roman" panose="02020603050405020304" pitchFamily="18" charset="0"/>
                          <a:cs typeface="AdvPi2"/>
                          <a:sym typeface="Wingdings" panose="05000000000000000000" pitchFamily="2" charset="2"/>
                        </a:rPr>
                        <a:t></a:t>
                      </a:r>
                      <a:r>
                        <a:rPr lang="en-GB" sz="1200" dirty="0">
                          <a:effectLst/>
                          <a:latin typeface="+mj-lt"/>
                          <a:ea typeface="Times New Roman" panose="02020603050405020304" pitchFamily="18" charset="0"/>
                          <a:cs typeface="AdvPi2"/>
                        </a:rPr>
                        <a:t> </a:t>
                      </a:r>
                      <a:endParaRPr lang="en-GB" sz="1800" dirty="0">
                        <a:effectLst/>
                        <a:latin typeface="+mj-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l" defTabSz="914400" rtl="0" eaLnBrk="1" fontAlgn="auto" latinLnBrk="0" hangingPunct="1">
                        <a:lnSpc>
                          <a:spcPct val="125000"/>
                        </a:lnSpc>
                        <a:spcBef>
                          <a:spcPts val="300"/>
                        </a:spcBef>
                        <a:spcAft>
                          <a:spcPts val="0"/>
                        </a:spcAft>
                        <a:buClrTx/>
                        <a:buSzTx/>
                        <a:buFontTx/>
                        <a:buNone/>
                        <a:tabLst/>
                        <a:defRPr/>
                      </a:pPr>
                      <a:r>
                        <a:rPr lang="en-GB" sz="1200" kern="1200" dirty="0">
                          <a:solidFill>
                            <a:schemeClr val="dk1"/>
                          </a:solidFill>
                          <a:effectLst/>
                          <a:latin typeface="+mn-lt"/>
                          <a:ea typeface="Times New Roman" panose="02020603050405020304" pitchFamily="18" charset="0"/>
                          <a:cs typeface="AdvGulliv-R"/>
                        </a:rPr>
                        <a:t>Indicative of cirrhosis</a:t>
                      </a:r>
                      <a:endParaRPr lang="en-GB" sz="1800" kern="1200" dirty="0">
                        <a:solidFill>
                          <a:schemeClr val="dk1"/>
                        </a:solidFill>
                        <a:effectLst/>
                        <a:latin typeface="+mn-lt"/>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189259697"/>
                  </a:ext>
                </a:extLst>
              </a:tr>
            </a:tbl>
          </a:graphicData>
        </a:graphic>
      </p:graphicFrame>
      <p:pic>
        <p:nvPicPr>
          <p:cNvPr id="7" name="Picture 6">
            <a:hlinkClick r:id="rId3" action="ppaction://hlinksldjump"/>
            <a:extLst>
              <a:ext uri="{FF2B5EF4-FFF2-40B4-BE49-F238E27FC236}">
                <a16:creationId xmlns:a16="http://schemas.microsoft.com/office/drawing/2014/main" id="{2B3B1F97-6AE0-4E3F-B55C-28002FFC3D03}"/>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776640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Histopathological features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Liver biopsy is not generally required to diagnose PBC</a:t>
            </a:r>
          </a:p>
          <a:p>
            <a:pPr lvl="1"/>
            <a:r>
              <a:rPr lang="en-GB" dirty="0"/>
              <a:t>Essential when:</a:t>
            </a:r>
          </a:p>
          <a:p>
            <a:pPr lvl="2"/>
            <a:r>
              <a:rPr lang="en-GB" dirty="0"/>
              <a:t>PBC-specific antibodies are absent</a:t>
            </a:r>
          </a:p>
          <a:p>
            <a:pPr lvl="2"/>
            <a:r>
              <a:rPr lang="en-GB" dirty="0"/>
              <a:t>Co-existent AIH or NASH is suspected</a:t>
            </a:r>
          </a:p>
          <a:p>
            <a:pPr lvl="2"/>
            <a:r>
              <a:rPr lang="en-GB" dirty="0"/>
              <a:t>With other systemic/extrahepatic co-morbidities </a:t>
            </a:r>
            <a:endParaRPr lang="en-US" dirty="0"/>
          </a:p>
          <a:p>
            <a:endParaRPr lang="en-GB" dirty="0"/>
          </a:p>
        </p:txBody>
      </p:sp>
      <p:pic>
        <p:nvPicPr>
          <p:cNvPr id="5" name="Picture 4">
            <a:extLst>
              <a:ext uri="{FF2B5EF4-FFF2-40B4-BE49-F238E27FC236}">
                <a16:creationId xmlns:a16="http://schemas.microsoft.com/office/drawing/2014/main" id="{F20B1A91-B548-47E4-9C73-0027ADCEB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37" y="2993489"/>
            <a:ext cx="10982325" cy="2064885"/>
          </a:xfrm>
          <a:prstGeom prst="rect">
            <a:avLst/>
          </a:prstGeom>
          <a:ln>
            <a:solidFill>
              <a:schemeClr val="tx2"/>
            </a:solidFill>
          </a:ln>
        </p:spPr>
      </p:pic>
      <p:graphicFrame>
        <p:nvGraphicFramePr>
          <p:cNvPr id="6" name="Table 5">
            <a:extLst>
              <a:ext uri="{FF2B5EF4-FFF2-40B4-BE49-F238E27FC236}">
                <a16:creationId xmlns:a16="http://schemas.microsoft.com/office/drawing/2014/main" id="{F9889FCF-9DB6-462C-BC72-204BB5F4E958}"/>
              </a:ext>
            </a:extLst>
          </p:cNvPr>
          <p:cNvGraphicFramePr>
            <a:graphicFrameLocks noGrp="1"/>
          </p:cNvGraphicFramePr>
          <p:nvPr>
            <p:extLst>
              <p:ext uri="{D42A27DB-BD31-4B8C-83A1-F6EECF244321}">
                <p14:modId xmlns:p14="http://schemas.microsoft.com/office/powerpoint/2010/main" val="989045250"/>
              </p:ext>
            </p:extLst>
          </p:nvPr>
        </p:nvGraphicFramePr>
        <p:xfrm>
          <a:off x="604838" y="5162565"/>
          <a:ext cx="10982324" cy="559680"/>
        </p:xfrm>
        <a:graphic>
          <a:graphicData uri="http://schemas.openxmlformats.org/drawingml/2006/table">
            <a:tbl>
              <a:tblPr firstRow="1" bandRow="1">
                <a:tableStyleId>{5940675A-B579-460E-94D1-54222C63F5DA}</a:tableStyleId>
              </a:tblPr>
              <a:tblGrid>
                <a:gridCol w="2746030">
                  <a:extLst>
                    <a:ext uri="{9D8B030D-6E8A-4147-A177-3AD203B41FA5}">
                      <a16:colId xmlns:a16="http://schemas.microsoft.com/office/drawing/2014/main" val="1786312200"/>
                    </a:ext>
                  </a:extLst>
                </a:gridCol>
                <a:gridCol w="2746030">
                  <a:extLst>
                    <a:ext uri="{9D8B030D-6E8A-4147-A177-3AD203B41FA5}">
                      <a16:colId xmlns:a16="http://schemas.microsoft.com/office/drawing/2014/main" val="182164026"/>
                    </a:ext>
                  </a:extLst>
                </a:gridCol>
                <a:gridCol w="2746030">
                  <a:extLst>
                    <a:ext uri="{9D8B030D-6E8A-4147-A177-3AD203B41FA5}">
                      <a16:colId xmlns:a16="http://schemas.microsoft.com/office/drawing/2014/main" val="3605770359"/>
                    </a:ext>
                  </a:extLst>
                </a:gridCol>
                <a:gridCol w="2744234">
                  <a:extLst>
                    <a:ext uri="{9D8B030D-6E8A-4147-A177-3AD203B41FA5}">
                      <a16:colId xmlns:a16="http://schemas.microsoft.com/office/drawing/2014/main" val="90261976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Lymphocytic cholangitis </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Bile duct loss and </a:t>
                      </a:r>
                      <a:r>
                        <a:rPr lang="en-GB" sz="1600" b="0" kern="1200" dirty="0" err="1">
                          <a:solidFill>
                            <a:schemeClr val="tx1"/>
                          </a:solidFill>
                          <a:latin typeface="+mn-lt"/>
                          <a:ea typeface="+mn-ea"/>
                          <a:cs typeface="+mn-cs"/>
                        </a:rPr>
                        <a:t>ductular</a:t>
                      </a:r>
                      <a:r>
                        <a:rPr lang="en-GB" sz="1600" b="0" kern="1200" dirty="0">
                          <a:solidFill>
                            <a:schemeClr val="tx1"/>
                          </a:solidFill>
                          <a:latin typeface="+mn-lt"/>
                          <a:ea typeface="+mn-ea"/>
                          <a:cs typeface="+mn-cs"/>
                        </a:rPr>
                        <a:t> reaction</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Interface hepatitis</a:t>
                      </a:r>
                      <a:br>
                        <a:rPr lang="en-GB" sz="1600" b="0" kern="1200" dirty="0">
                          <a:solidFill>
                            <a:schemeClr val="tx1"/>
                          </a:solidFill>
                          <a:latin typeface="+mn-lt"/>
                          <a:ea typeface="+mn-ea"/>
                          <a:cs typeface="+mn-cs"/>
                        </a:rPr>
                      </a:br>
                      <a:r>
                        <a:rPr lang="en-GB" sz="1600" b="0" kern="1200" dirty="0">
                          <a:solidFill>
                            <a:schemeClr val="tx1"/>
                          </a:solidFill>
                          <a:latin typeface="+mn-lt"/>
                          <a:ea typeface="+mn-ea"/>
                          <a:cs typeface="+mn-cs"/>
                        </a:rPr>
                        <a:t> </a:t>
                      </a: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kern="1200" dirty="0">
                          <a:solidFill>
                            <a:schemeClr val="tx1"/>
                          </a:solidFill>
                          <a:latin typeface="+mn-lt"/>
                          <a:ea typeface="+mn-ea"/>
                          <a:cs typeface="+mn-cs"/>
                        </a:rPr>
                        <a:t>Cirrhosis</a:t>
                      </a:r>
                      <a:br>
                        <a:rPr lang="en-US" sz="1600" b="0" kern="1200" dirty="0">
                          <a:solidFill>
                            <a:schemeClr val="tx1"/>
                          </a:solidFill>
                          <a:latin typeface="+mn-lt"/>
                          <a:ea typeface="+mn-ea"/>
                          <a:cs typeface="+mn-cs"/>
                        </a:rPr>
                      </a:b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733877"/>
                  </a:ext>
                </a:extLst>
              </a:tr>
            </a:tbl>
          </a:graphicData>
        </a:graphic>
      </p:graphicFrame>
      <p:pic>
        <p:nvPicPr>
          <p:cNvPr id="8" name="Picture 7">
            <a:hlinkClick r:id="rId4" action="ppaction://hlinksldjump"/>
            <a:extLst>
              <a:ext uri="{FF2B5EF4-FFF2-40B4-BE49-F238E27FC236}">
                <a16:creationId xmlns:a16="http://schemas.microsoft.com/office/drawing/2014/main" id="{F3027EC3-4535-4FFA-9FFB-6FD4FC332E51}"/>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77412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these slides</a:t>
            </a:r>
          </a:p>
        </p:txBody>
      </p:sp>
      <p:sp>
        <p:nvSpPr>
          <p:cNvPr id="4" name="Text Placeholder 3">
            <a:extLst>
              <a:ext uri="{FF2B5EF4-FFF2-40B4-BE49-F238E27FC236}">
                <a16:creationId xmlns:a16="http://schemas.microsoft.com/office/drawing/2014/main" id="{782473CA-A305-49D0-83B2-3675B3282E88}"/>
              </a:ext>
            </a:extLst>
          </p:cNvPr>
          <p:cNvSpPr>
            <a:spLocks noGrp="1"/>
          </p:cNvSpPr>
          <p:nvPr>
            <p:ph type="body" sz="quarter" idx="10"/>
          </p:nvPr>
        </p:nvSpPr>
        <p:spPr/>
        <p:txBody>
          <a:bodyPr/>
          <a:lstStyle/>
          <a:p>
            <a:endParaRPr lang="en-GB"/>
          </a:p>
        </p:txBody>
      </p:sp>
      <p:sp>
        <p:nvSpPr>
          <p:cNvPr id="3" name="Content Placeholder 2"/>
          <p:cNvSpPr>
            <a:spLocks noGrp="1"/>
          </p:cNvSpPr>
          <p:nvPr>
            <p:ph sz="half" idx="1"/>
          </p:nvPr>
        </p:nvSpPr>
        <p:spPr/>
        <p:txBody>
          <a:bodyPr>
            <a:normAutofit/>
          </a:bodyPr>
          <a:lstStyle/>
          <a:p>
            <a:pPr lvl="0"/>
            <a:r>
              <a:rPr lang="it-IT" dirty="0"/>
              <a:t>These slides give a comprehensive overview of the EASL clinical practice guidelines on the management of primary biliary cholangitis</a:t>
            </a:r>
          </a:p>
          <a:p>
            <a:endParaRPr lang="en-GB" dirty="0"/>
          </a:p>
          <a:p>
            <a:r>
              <a:rPr lang="en-GB" dirty="0"/>
              <a:t>The guidelines were published in full in the July 2017 issue of the Journal of Hepatology</a:t>
            </a:r>
          </a:p>
          <a:p>
            <a:pPr lvl="1"/>
            <a:r>
              <a:rPr lang="en-GB" dirty="0"/>
              <a:t>The full publication can be downloaded from the </a:t>
            </a:r>
            <a:r>
              <a:rPr lang="en-GB" dirty="0">
                <a:hlinkClick r:id="rId2"/>
              </a:rPr>
              <a:t>Clinical Practice Guidelines </a:t>
            </a:r>
            <a:r>
              <a:rPr lang="en-GB" dirty="0"/>
              <a:t>section of the EASL website</a:t>
            </a:r>
          </a:p>
          <a:p>
            <a:pPr lvl="1"/>
            <a:r>
              <a:rPr lang="en-GB" dirty="0"/>
              <a:t>Please cite the published article as: EASL Clinical Practice Guidelines: </a:t>
            </a:r>
            <a:br>
              <a:rPr lang="en-GB" dirty="0"/>
            </a:br>
            <a:r>
              <a:rPr lang="en-GB" dirty="0"/>
              <a:t>The diagnosis and management of patients with primary biliary cholangitis. J </a:t>
            </a:r>
            <a:r>
              <a:rPr lang="en-GB" dirty="0" err="1"/>
              <a:t>Hepatol</a:t>
            </a:r>
            <a:r>
              <a:rPr lang="en-GB" dirty="0"/>
              <a:t> 2017;67:145–72</a:t>
            </a:r>
          </a:p>
          <a:p>
            <a:pPr lvl="1"/>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3005095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1D8DEA3-E75B-427D-9015-78451B3F9FB2}"/>
              </a:ext>
            </a:extLst>
          </p:cNvPr>
          <p:cNvGraphicFramePr>
            <a:graphicFrameLocks noGrp="1"/>
          </p:cNvGraphicFramePr>
          <p:nvPr>
            <p:extLst>
              <p:ext uri="{D42A27DB-BD31-4B8C-83A1-F6EECF244321}">
                <p14:modId xmlns:p14="http://schemas.microsoft.com/office/powerpoint/2010/main" val="235618848"/>
              </p:ext>
            </p:extLst>
          </p:nvPr>
        </p:nvGraphicFramePr>
        <p:xfrm>
          <a:off x="604838" y="5162565"/>
          <a:ext cx="10982324" cy="559680"/>
        </p:xfrm>
        <a:graphic>
          <a:graphicData uri="http://schemas.openxmlformats.org/drawingml/2006/table">
            <a:tbl>
              <a:tblPr firstRow="1" bandRow="1">
                <a:tableStyleId>{5940675A-B579-460E-94D1-54222C63F5DA}</a:tableStyleId>
              </a:tblPr>
              <a:tblGrid>
                <a:gridCol w="2746030">
                  <a:extLst>
                    <a:ext uri="{9D8B030D-6E8A-4147-A177-3AD203B41FA5}">
                      <a16:colId xmlns:a16="http://schemas.microsoft.com/office/drawing/2014/main" val="1786312200"/>
                    </a:ext>
                  </a:extLst>
                </a:gridCol>
                <a:gridCol w="2746030">
                  <a:extLst>
                    <a:ext uri="{9D8B030D-6E8A-4147-A177-3AD203B41FA5}">
                      <a16:colId xmlns:a16="http://schemas.microsoft.com/office/drawing/2014/main" val="182164026"/>
                    </a:ext>
                  </a:extLst>
                </a:gridCol>
                <a:gridCol w="2746030">
                  <a:extLst>
                    <a:ext uri="{9D8B030D-6E8A-4147-A177-3AD203B41FA5}">
                      <a16:colId xmlns:a16="http://schemas.microsoft.com/office/drawing/2014/main" val="3605770359"/>
                    </a:ext>
                  </a:extLst>
                </a:gridCol>
                <a:gridCol w="2744234">
                  <a:extLst>
                    <a:ext uri="{9D8B030D-6E8A-4147-A177-3AD203B41FA5}">
                      <a16:colId xmlns:a16="http://schemas.microsoft.com/office/drawing/2014/main" val="90261976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EB5F17"/>
                          </a:solidFill>
                        </a:rPr>
                        <a:t>Lymphocytic cholangitis </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Bile duct loss and </a:t>
                      </a:r>
                      <a:r>
                        <a:rPr lang="en-GB" sz="1600" b="0" kern="1200" dirty="0" err="1">
                          <a:solidFill>
                            <a:schemeClr val="tx1"/>
                          </a:solidFill>
                          <a:latin typeface="+mn-lt"/>
                          <a:ea typeface="+mn-ea"/>
                          <a:cs typeface="+mn-cs"/>
                        </a:rPr>
                        <a:t>ductular</a:t>
                      </a:r>
                      <a:r>
                        <a:rPr lang="en-GB" sz="1600" b="0" kern="1200" dirty="0">
                          <a:solidFill>
                            <a:schemeClr val="tx1"/>
                          </a:solidFill>
                          <a:latin typeface="+mn-lt"/>
                          <a:ea typeface="+mn-ea"/>
                          <a:cs typeface="+mn-cs"/>
                        </a:rPr>
                        <a:t> reaction</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Interface hepatitis</a:t>
                      </a:r>
                      <a:br>
                        <a:rPr lang="en-GB" sz="1600" b="0" kern="1200" dirty="0">
                          <a:solidFill>
                            <a:schemeClr val="tx1"/>
                          </a:solidFill>
                          <a:latin typeface="+mn-lt"/>
                          <a:ea typeface="+mn-ea"/>
                          <a:cs typeface="+mn-cs"/>
                        </a:rPr>
                      </a:br>
                      <a:r>
                        <a:rPr lang="en-GB" sz="1600" b="0" kern="1200" dirty="0">
                          <a:solidFill>
                            <a:schemeClr val="tx1"/>
                          </a:solidFill>
                          <a:latin typeface="+mn-lt"/>
                          <a:ea typeface="+mn-ea"/>
                          <a:cs typeface="+mn-cs"/>
                        </a:rPr>
                        <a:t> </a:t>
                      </a: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kern="1200" dirty="0">
                          <a:solidFill>
                            <a:schemeClr val="tx1"/>
                          </a:solidFill>
                          <a:latin typeface="+mn-lt"/>
                          <a:ea typeface="+mn-ea"/>
                          <a:cs typeface="+mn-cs"/>
                        </a:rPr>
                        <a:t>Cirrhosis</a:t>
                      </a:r>
                      <a:br>
                        <a:rPr lang="en-US" sz="1600" b="0" kern="1200" dirty="0">
                          <a:solidFill>
                            <a:schemeClr val="tx1"/>
                          </a:solidFill>
                          <a:latin typeface="+mn-lt"/>
                          <a:ea typeface="+mn-ea"/>
                          <a:cs typeface="+mn-cs"/>
                        </a:rPr>
                      </a:b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733877"/>
                  </a:ext>
                </a:extLst>
              </a:tr>
            </a:tbl>
          </a:graphicData>
        </a:graphic>
      </p:graphicFrame>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Histopathological features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*Haematoxylin and eosin stain</a:t>
            </a:r>
            <a:endParaRPr lang="en-US" dirty="0"/>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Liver biopsy is not generally required to diagnose PBC</a:t>
            </a:r>
          </a:p>
          <a:p>
            <a:pPr lvl="1"/>
            <a:r>
              <a:rPr lang="en-GB" dirty="0"/>
              <a:t>Essential when:</a:t>
            </a:r>
          </a:p>
          <a:p>
            <a:pPr lvl="2"/>
            <a:r>
              <a:rPr lang="en-GB" dirty="0"/>
              <a:t>PBC-specific antibodies are absent</a:t>
            </a:r>
          </a:p>
          <a:p>
            <a:pPr lvl="2"/>
            <a:r>
              <a:rPr lang="en-GB" dirty="0"/>
              <a:t>Co-existent AIH or NASH is suspected</a:t>
            </a:r>
          </a:p>
          <a:p>
            <a:pPr lvl="2"/>
            <a:r>
              <a:rPr lang="en-GB" dirty="0"/>
              <a:t>With other systemic/extrahepatic co-morbidities </a:t>
            </a:r>
            <a:endParaRPr lang="en-US" dirty="0"/>
          </a:p>
          <a:p>
            <a:endParaRPr lang="en-GB" dirty="0"/>
          </a:p>
        </p:txBody>
      </p:sp>
      <p:sp>
        <p:nvSpPr>
          <p:cNvPr id="8" name="TextBox 7"/>
          <p:cNvSpPr txBox="1"/>
          <p:nvPr/>
        </p:nvSpPr>
        <p:spPr>
          <a:xfrm>
            <a:off x="604836" y="5806011"/>
            <a:ext cx="9427601" cy="307777"/>
          </a:xfrm>
          <a:prstGeom prst="rect">
            <a:avLst/>
          </a:prstGeom>
          <a:noFill/>
          <a:ln>
            <a:solidFill>
              <a:srgbClr val="EB5F17"/>
            </a:solidFill>
          </a:ln>
        </p:spPr>
        <p:txBody>
          <a:bodyPr wrap="square" rtlCol="0">
            <a:spAutoFit/>
          </a:bodyPr>
          <a:lstStyle/>
          <a:p>
            <a:r>
              <a:rPr lang="en-GB" sz="1400" dirty="0"/>
              <a:t>Florid duct lesion showing a dense periductal inflammatory infiltrate associated with disruption of bile duct epithelium*</a:t>
            </a:r>
          </a:p>
        </p:txBody>
      </p:sp>
      <p:pic>
        <p:nvPicPr>
          <p:cNvPr id="9" name="Picture 8">
            <a:extLst>
              <a:ext uri="{FF2B5EF4-FFF2-40B4-BE49-F238E27FC236}">
                <a16:creationId xmlns:a16="http://schemas.microsoft.com/office/drawing/2014/main" id="{00936776-9167-4F15-96E1-F58C9A2631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37" y="2993489"/>
            <a:ext cx="10982325" cy="2064885"/>
          </a:xfrm>
          <a:prstGeom prst="rect">
            <a:avLst/>
          </a:prstGeom>
          <a:ln>
            <a:solidFill>
              <a:schemeClr val="tx2"/>
            </a:solidFill>
          </a:ln>
        </p:spPr>
      </p:pic>
      <p:pic>
        <p:nvPicPr>
          <p:cNvPr id="12" name="Picture 11">
            <a:hlinkClick r:id="rId4" action="ppaction://hlinksldjump"/>
            <a:extLst>
              <a:ext uri="{FF2B5EF4-FFF2-40B4-BE49-F238E27FC236}">
                <a16:creationId xmlns:a16="http://schemas.microsoft.com/office/drawing/2014/main" id="{F1764337-9264-4B5A-B185-018B2513360D}"/>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78432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Histopathological features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*Haematoxylin and eosin stain; </a:t>
            </a:r>
            <a:r>
              <a:rPr lang="en-GB" baseline="30000" dirty="0"/>
              <a:t>†</a:t>
            </a:r>
            <a:r>
              <a:rPr lang="en-GB" dirty="0"/>
              <a:t>Immunostaining for keratin 7 with </a:t>
            </a:r>
            <a:r>
              <a:rPr lang="en-GB" dirty="0" err="1"/>
              <a:t>immunoperoxidase</a:t>
            </a:r>
            <a:endParaRPr lang="en-US" dirty="0"/>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Liver biopsy is not generally required to diagnose PBC</a:t>
            </a:r>
          </a:p>
          <a:p>
            <a:pPr lvl="1"/>
            <a:r>
              <a:rPr lang="en-GB" dirty="0"/>
              <a:t>Essential when:</a:t>
            </a:r>
          </a:p>
          <a:p>
            <a:pPr lvl="2"/>
            <a:r>
              <a:rPr lang="en-GB" dirty="0"/>
              <a:t>PBC-specific antibodies are absent</a:t>
            </a:r>
          </a:p>
          <a:p>
            <a:pPr lvl="2"/>
            <a:r>
              <a:rPr lang="en-GB" dirty="0"/>
              <a:t>Co-existent AIH or NASH is suspected</a:t>
            </a:r>
          </a:p>
          <a:p>
            <a:pPr lvl="2"/>
            <a:r>
              <a:rPr lang="en-GB" dirty="0"/>
              <a:t>With other systemic/extrahepatic co-morbidities </a:t>
            </a:r>
            <a:endParaRPr lang="en-US" dirty="0"/>
          </a:p>
          <a:p>
            <a:endParaRPr lang="en-GB" dirty="0"/>
          </a:p>
        </p:txBody>
      </p:sp>
      <p:sp>
        <p:nvSpPr>
          <p:cNvPr id="8" name="TextBox 7"/>
          <p:cNvSpPr txBox="1"/>
          <p:nvPr/>
        </p:nvSpPr>
        <p:spPr>
          <a:xfrm>
            <a:off x="604838" y="5687109"/>
            <a:ext cx="7226556" cy="738664"/>
          </a:xfrm>
          <a:prstGeom prst="rect">
            <a:avLst/>
          </a:prstGeom>
          <a:noFill/>
          <a:ln>
            <a:solidFill>
              <a:srgbClr val="EB5F17"/>
            </a:solidFill>
          </a:ln>
        </p:spPr>
        <p:txBody>
          <a:bodyPr wrap="square" rtlCol="0">
            <a:spAutoFit/>
          </a:bodyPr>
          <a:lstStyle/>
          <a:p>
            <a:r>
              <a:rPr lang="en-GB" sz="1400" dirty="0"/>
              <a:t>Expanded portal tract contains arterial branches without accompanying bile ducts</a:t>
            </a:r>
            <a:br>
              <a:rPr lang="en-GB" sz="1400" dirty="0"/>
            </a:br>
            <a:r>
              <a:rPr lang="en-GB" sz="1400" dirty="0"/>
              <a:t>Marginal </a:t>
            </a:r>
            <a:r>
              <a:rPr lang="en-GB" sz="1400" dirty="0" err="1"/>
              <a:t>ductular</a:t>
            </a:r>
            <a:r>
              <a:rPr lang="en-GB" sz="1400" dirty="0"/>
              <a:t> reaction associated with loose fibrosis (biliary interface activity)*</a:t>
            </a:r>
            <a:r>
              <a:rPr lang="en-GB" sz="1400" baseline="30000" dirty="0"/>
              <a:t> </a:t>
            </a:r>
            <a:br>
              <a:rPr lang="en-GB" sz="1400" baseline="30000" dirty="0"/>
            </a:br>
            <a:r>
              <a:rPr lang="en-GB" sz="1400" dirty="0"/>
              <a:t>Absence of properly formed bile ducts/presence of prominent marginal </a:t>
            </a:r>
            <a:r>
              <a:rPr lang="en-GB" sz="1400" dirty="0" err="1"/>
              <a:t>ductular</a:t>
            </a:r>
            <a:r>
              <a:rPr lang="en-GB" sz="1400" dirty="0"/>
              <a:t> reaction</a:t>
            </a:r>
            <a:r>
              <a:rPr lang="en-GB" sz="1400" baseline="30000" dirty="0"/>
              <a:t>†</a:t>
            </a:r>
            <a:endParaRPr lang="en-GB" sz="1400" dirty="0"/>
          </a:p>
        </p:txBody>
      </p:sp>
      <p:pic>
        <p:nvPicPr>
          <p:cNvPr id="9" name="Picture 8">
            <a:extLst>
              <a:ext uri="{FF2B5EF4-FFF2-40B4-BE49-F238E27FC236}">
                <a16:creationId xmlns:a16="http://schemas.microsoft.com/office/drawing/2014/main" id="{AEE39679-C80F-403D-959A-75E72B38F7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37" y="2993489"/>
            <a:ext cx="10982325" cy="2064885"/>
          </a:xfrm>
          <a:prstGeom prst="rect">
            <a:avLst/>
          </a:prstGeom>
          <a:ln>
            <a:solidFill>
              <a:schemeClr val="tx2"/>
            </a:solidFill>
          </a:ln>
        </p:spPr>
      </p:pic>
      <p:graphicFrame>
        <p:nvGraphicFramePr>
          <p:cNvPr id="10" name="Table 9">
            <a:extLst>
              <a:ext uri="{FF2B5EF4-FFF2-40B4-BE49-F238E27FC236}">
                <a16:creationId xmlns:a16="http://schemas.microsoft.com/office/drawing/2014/main" id="{E59BF65A-57BE-4188-8C5D-A91136DCCA48}"/>
              </a:ext>
            </a:extLst>
          </p:cNvPr>
          <p:cNvGraphicFramePr>
            <a:graphicFrameLocks noGrp="1"/>
          </p:cNvGraphicFramePr>
          <p:nvPr>
            <p:extLst>
              <p:ext uri="{D42A27DB-BD31-4B8C-83A1-F6EECF244321}">
                <p14:modId xmlns:p14="http://schemas.microsoft.com/office/powerpoint/2010/main" val="1804276904"/>
              </p:ext>
            </p:extLst>
          </p:nvPr>
        </p:nvGraphicFramePr>
        <p:xfrm>
          <a:off x="604838" y="5162565"/>
          <a:ext cx="10982324" cy="559680"/>
        </p:xfrm>
        <a:graphic>
          <a:graphicData uri="http://schemas.openxmlformats.org/drawingml/2006/table">
            <a:tbl>
              <a:tblPr firstRow="1" bandRow="1">
                <a:tableStyleId>{5940675A-B579-460E-94D1-54222C63F5DA}</a:tableStyleId>
              </a:tblPr>
              <a:tblGrid>
                <a:gridCol w="2746030">
                  <a:extLst>
                    <a:ext uri="{9D8B030D-6E8A-4147-A177-3AD203B41FA5}">
                      <a16:colId xmlns:a16="http://schemas.microsoft.com/office/drawing/2014/main" val="1786312200"/>
                    </a:ext>
                  </a:extLst>
                </a:gridCol>
                <a:gridCol w="2746030">
                  <a:extLst>
                    <a:ext uri="{9D8B030D-6E8A-4147-A177-3AD203B41FA5}">
                      <a16:colId xmlns:a16="http://schemas.microsoft.com/office/drawing/2014/main" val="182164026"/>
                    </a:ext>
                  </a:extLst>
                </a:gridCol>
                <a:gridCol w="2746030">
                  <a:extLst>
                    <a:ext uri="{9D8B030D-6E8A-4147-A177-3AD203B41FA5}">
                      <a16:colId xmlns:a16="http://schemas.microsoft.com/office/drawing/2014/main" val="3605770359"/>
                    </a:ext>
                  </a:extLst>
                </a:gridCol>
                <a:gridCol w="2744234">
                  <a:extLst>
                    <a:ext uri="{9D8B030D-6E8A-4147-A177-3AD203B41FA5}">
                      <a16:colId xmlns:a16="http://schemas.microsoft.com/office/drawing/2014/main" val="90261976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Lymphocytic cholangitis </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kern="1200" dirty="0">
                          <a:solidFill>
                            <a:srgbClr val="EB5F17"/>
                          </a:solidFill>
                          <a:latin typeface="+mn-lt"/>
                          <a:ea typeface="+mn-ea"/>
                          <a:cs typeface="+mn-cs"/>
                        </a:rPr>
                        <a:t>Bile duct loss and </a:t>
                      </a:r>
                      <a:r>
                        <a:rPr lang="en-GB" sz="1600" b="1" kern="1200" dirty="0" err="1">
                          <a:solidFill>
                            <a:srgbClr val="EB5F17"/>
                          </a:solidFill>
                          <a:latin typeface="+mn-lt"/>
                          <a:ea typeface="+mn-ea"/>
                          <a:cs typeface="+mn-cs"/>
                        </a:rPr>
                        <a:t>ductular</a:t>
                      </a:r>
                      <a:r>
                        <a:rPr lang="en-GB" sz="1600" b="1" kern="1200" dirty="0">
                          <a:solidFill>
                            <a:srgbClr val="EB5F17"/>
                          </a:solidFill>
                          <a:latin typeface="+mn-lt"/>
                          <a:ea typeface="+mn-ea"/>
                          <a:cs typeface="+mn-cs"/>
                        </a:rPr>
                        <a:t> reaction</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Interface hepatitis</a:t>
                      </a:r>
                      <a:br>
                        <a:rPr lang="en-GB" sz="1600" b="0" kern="1200" dirty="0">
                          <a:solidFill>
                            <a:schemeClr val="tx1"/>
                          </a:solidFill>
                          <a:latin typeface="+mn-lt"/>
                          <a:ea typeface="+mn-ea"/>
                          <a:cs typeface="+mn-cs"/>
                        </a:rPr>
                      </a:br>
                      <a:r>
                        <a:rPr lang="en-GB" sz="1600" b="0" kern="1200" dirty="0">
                          <a:solidFill>
                            <a:schemeClr val="tx1"/>
                          </a:solidFill>
                          <a:latin typeface="+mn-lt"/>
                          <a:ea typeface="+mn-ea"/>
                          <a:cs typeface="+mn-cs"/>
                        </a:rPr>
                        <a:t> </a:t>
                      </a: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kern="1200" dirty="0">
                          <a:solidFill>
                            <a:schemeClr val="tx1"/>
                          </a:solidFill>
                          <a:latin typeface="+mn-lt"/>
                          <a:ea typeface="+mn-ea"/>
                          <a:cs typeface="+mn-cs"/>
                        </a:rPr>
                        <a:t>Cirrhosis</a:t>
                      </a:r>
                      <a:br>
                        <a:rPr lang="en-US" sz="1600" b="0" kern="1200" dirty="0">
                          <a:solidFill>
                            <a:schemeClr val="tx1"/>
                          </a:solidFill>
                          <a:latin typeface="+mn-lt"/>
                          <a:ea typeface="+mn-ea"/>
                          <a:cs typeface="+mn-cs"/>
                        </a:rPr>
                      </a:b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733877"/>
                  </a:ext>
                </a:extLst>
              </a:tr>
            </a:tbl>
          </a:graphicData>
        </a:graphic>
      </p:graphicFrame>
      <p:pic>
        <p:nvPicPr>
          <p:cNvPr id="12" name="Picture 11">
            <a:hlinkClick r:id="rId4" action="ppaction://hlinksldjump"/>
            <a:extLst>
              <a:ext uri="{FF2B5EF4-FFF2-40B4-BE49-F238E27FC236}">
                <a16:creationId xmlns:a16="http://schemas.microsoft.com/office/drawing/2014/main" id="{728094F8-C245-44C2-864F-AB2DCA4261E2}"/>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51610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Histopathological features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*Haematoxylin and eosin stain</a:t>
            </a:r>
            <a:endParaRPr lang="en-US" dirty="0"/>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Liver biopsy is not generally required to diagnose PBC</a:t>
            </a:r>
          </a:p>
          <a:p>
            <a:pPr lvl="1"/>
            <a:r>
              <a:rPr lang="en-GB" dirty="0"/>
              <a:t>Essential when:</a:t>
            </a:r>
          </a:p>
          <a:p>
            <a:pPr lvl="2"/>
            <a:r>
              <a:rPr lang="en-GB" dirty="0"/>
              <a:t>PBC-specific antibodies are absent</a:t>
            </a:r>
          </a:p>
          <a:p>
            <a:pPr lvl="2"/>
            <a:r>
              <a:rPr lang="en-GB" dirty="0"/>
              <a:t>Co-existent AIH or NASH is suspected</a:t>
            </a:r>
          </a:p>
          <a:p>
            <a:pPr lvl="2"/>
            <a:r>
              <a:rPr lang="en-GB" dirty="0"/>
              <a:t>With other systemic/extrahepatic co-morbidities </a:t>
            </a:r>
            <a:endParaRPr lang="en-US" dirty="0"/>
          </a:p>
          <a:p>
            <a:endParaRPr lang="en-GB" dirty="0"/>
          </a:p>
        </p:txBody>
      </p:sp>
      <p:sp>
        <p:nvSpPr>
          <p:cNvPr id="8" name="TextBox 7"/>
          <p:cNvSpPr txBox="1"/>
          <p:nvPr/>
        </p:nvSpPr>
        <p:spPr>
          <a:xfrm>
            <a:off x="604839" y="5736348"/>
            <a:ext cx="9427599" cy="523220"/>
          </a:xfrm>
          <a:prstGeom prst="rect">
            <a:avLst/>
          </a:prstGeom>
          <a:noFill/>
          <a:ln>
            <a:solidFill>
              <a:srgbClr val="EB5F17"/>
            </a:solidFill>
          </a:ln>
        </p:spPr>
        <p:txBody>
          <a:bodyPr wrap="square" rtlCol="0">
            <a:spAutoFit/>
          </a:bodyPr>
          <a:lstStyle/>
          <a:p>
            <a:r>
              <a:rPr lang="en-GB" sz="1400" dirty="0"/>
              <a:t>In the presence of prominent interface hepatitis associated with ballooning, </a:t>
            </a:r>
            <a:r>
              <a:rPr lang="en-GB" sz="1400" dirty="0" err="1"/>
              <a:t>rosetting</a:t>
            </a:r>
            <a:r>
              <a:rPr lang="en-GB" sz="1400" dirty="0"/>
              <a:t> and entrapment of periportal hepatocytes, additional autoimmune hepatitis should be </a:t>
            </a:r>
            <a:r>
              <a:rPr lang="en-US" sz="1400" dirty="0"/>
              <a:t>considered. Focal lymphocyte emperipolesis is also present*</a:t>
            </a:r>
          </a:p>
        </p:txBody>
      </p:sp>
      <p:pic>
        <p:nvPicPr>
          <p:cNvPr id="9" name="Picture 8">
            <a:extLst>
              <a:ext uri="{FF2B5EF4-FFF2-40B4-BE49-F238E27FC236}">
                <a16:creationId xmlns:a16="http://schemas.microsoft.com/office/drawing/2014/main" id="{7B5B1E95-B252-4C23-A98A-2A016F3FC0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37" y="2993489"/>
            <a:ext cx="10982325" cy="2064885"/>
          </a:xfrm>
          <a:prstGeom prst="rect">
            <a:avLst/>
          </a:prstGeom>
          <a:ln>
            <a:solidFill>
              <a:schemeClr val="tx2"/>
            </a:solidFill>
          </a:ln>
        </p:spPr>
      </p:pic>
      <p:graphicFrame>
        <p:nvGraphicFramePr>
          <p:cNvPr id="10" name="Table 9">
            <a:extLst>
              <a:ext uri="{FF2B5EF4-FFF2-40B4-BE49-F238E27FC236}">
                <a16:creationId xmlns:a16="http://schemas.microsoft.com/office/drawing/2014/main" id="{0962F01B-01A3-4CFB-82EA-3E1658DE8002}"/>
              </a:ext>
            </a:extLst>
          </p:cNvPr>
          <p:cNvGraphicFramePr>
            <a:graphicFrameLocks noGrp="1"/>
          </p:cNvGraphicFramePr>
          <p:nvPr>
            <p:extLst>
              <p:ext uri="{D42A27DB-BD31-4B8C-83A1-F6EECF244321}">
                <p14:modId xmlns:p14="http://schemas.microsoft.com/office/powerpoint/2010/main" val="3691179766"/>
              </p:ext>
            </p:extLst>
          </p:nvPr>
        </p:nvGraphicFramePr>
        <p:xfrm>
          <a:off x="604838" y="5162565"/>
          <a:ext cx="10982324" cy="559680"/>
        </p:xfrm>
        <a:graphic>
          <a:graphicData uri="http://schemas.openxmlformats.org/drawingml/2006/table">
            <a:tbl>
              <a:tblPr firstRow="1" bandRow="1">
                <a:tableStyleId>{5940675A-B579-460E-94D1-54222C63F5DA}</a:tableStyleId>
              </a:tblPr>
              <a:tblGrid>
                <a:gridCol w="2746030">
                  <a:extLst>
                    <a:ext uri="{9D8B030D-6E8A-4147-A177-3AD203B41FA5}">
                      <a16:colId xmlns:a16="http://schemas.microsoft.com/office/drawing/2014/main" val="1786312200"/>
                    </a:ext>
                  </a:extLst>
                </a:gridCol>
                <a:gridCol w="2746030">
                  <a:extLst>
                    <a:ext uri="{9D8B030D-6E8A-4147-A177-3AD203B41FA5}">
                      <a16:colId xmlns:a16="http://schemas.microsoft.com/office/drawing/2014/main" val="182164026"/>
                    </a:ext>
                  </a:extLst>
                </a:gridCol>
                <a:gridCol w="2746030">
                  <a:extLst>
                    <a:ext uri="{9D8B030D-6E8A-4147-A177-3AD203B41FA5}">
                      <a16:colId xmlns:a16="http://schemas.microsoft.com/office/drawing/2014/main" val="3605770359"/>
                    </a:ext>
                  </a:extLst>
                </a:gridCol>
                <a:gridCol w="2744234">
                  <a:extLst>
                    <a:ext uri="{9D8B030D-6E8A-4147-A177-3AD203B41FA5}">
                      <a16:colId xmlns:a16="http://schemas.microsoft.com/office/drawing/2014/main" val="90261976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Lymphocytic cholangitis </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Bile duct loss and </a:t>
                      </a:r>
                      <a:r>
                        <a:rPr lang="en-GB" sz="1600" b="0" kern="1200" dirty="0" err="1">
                          <a:solidFill>
                            <a:schemeClr val="tx1"/>
                          </a:solidFill>
                          <a:latin typeface="+mn-lt"/>
                          <a:ea typeface="+mn-ea"/>
                          <a:cs typeface="+mn-cs"/>
                        </a:rPr>
                        <a:t>ductular</a:t>
                      </a:r>
                      <a:r>
                        <a:rPr lang="en-GB" sz="1600" b="0" kern="1200" dirty="0">
                          <a:solidFill>
                            <a:schemeClr val="tx1"/>
                          </a:solidFill>
                          <a:latin typeface="+mn-lt"/>
                          <a:ea typeface="+mn-ea"/>
                          <a:cs typeface="+mn-cs"/>
                        </a:rPr>
                        <a:t> reaction</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1" kern="1200" dirty="0">
                          <a:solidFill>
                            <a:srgbClr val="EB5F17"/>
                          </a:solidFill>
                          <a:latin typeface="+mn-lt"/>
                          <a:ea typeface="+mn-ea"/>
                          <a:cs typeface="+mn-cs"/>
                        </a:rPr>
                        <a:t>Interface hepatitis</a:t>
                      </a:r>
                      <a:br>
                        <a:rPr lang="en-GB" sz="1600" b="0" kern="1200" dirty="0">
                          <a:solidFill>
                            <a:schemeClr val="tx1"/>
                          </a:solidFill>
                          <a:latin typeface="+mn-lt"/>
                          <a:ea typeface="+mn-ea"/>
                          <a:cs typeface="+mn-cs"/>
                        </a:rPr>
                      </a:br>
                      <a:r>
                        <a:rPr lang="en-GB" sz="1600" b="0" kern="1200" dirty="0">
                          <a:solidFill>
                            <a:schemeClr val="tx1"/>
                          </a:solidFill>
                          <a:latin typeface="+mn-lt"/>
                          <a:ea typeface="+mn-ea"/>
                          <a:cs typeface="+mn-cs"/>
                        </a:rPr>
                        <a:t> </a:t>
                      </a: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kern="1200" dirty="0">
                          <a:solidFill>
                            <a:schemeClr val="tx1"/>
                          </a:solidFill>
                          <a:latin typeface="+mn-lt"/>
                          <a:ea typeface="+mn-ea"/>
                          <a:cs typeface="+mn-cs"/>
                        </a:rPr>
                        <a:t>Cirrhosis</a:t>
                      </a:r>
                      <a:br>
                        <a:rPr lang="en-US" sz="1600" b="0" kern="1200" dirty="0">
                          <a:solidFill>
                            <a:schemeClr val="tx1"/>
                          </a:solidFill>
                          <a:latin typeface="+mn-lt"/>
                          <a:ea typeface="+mn-ea"/>
                          <a:cs typeface="+mn-cs"/>
                        </a:rPr>
                      </a:b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733877"/>
                  </a:ext>
                </a:extLst>
              </a:tr>
            </a:tbl>
          </a:graphicData>
        </a:graphic>
      </p:graphicFrame>
      <p:pic>
        <p:nvPicPr>
          <p:cNvPr id="12" name="Picture 11">
            <a:hlinkClick r:id="rId4" action="ppaction://hlinksldjump"/>
            <a:extLst>
              <a:ext uri="{FF2B5EF4-FFF2-40B4-BE49-F238E27FC236}">
                <a16:creationId xmlns:a16="http://schemas.microsoft.com/office/drawing/2014/main" id="{8278DC19-635F-47C4-BE76-6A0DE2E34A14}"/>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80139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Histopathological features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a:t>
            </a:r>
            <a:r>
              <a:rPr lang="en-US" dirty="0" err="1"/>
              <a:t>Haematoxylin</a:t>
            </a:r>
            <a:r>
              <a:rPr lang="en-US" dirty="0"/>
              <a:t> Van </a:t>
            </a:r>
            <a:r>
              <a:rPr lang="en-US" dirty="0" err="1"/>
              <a:t>Gieson</a:t>
            </a:r>
            <a:endParaRPr lang="en-US" dirty="0"/>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Liver biopsy is not generally required to diagnose PBC</a:t>
            </a:r>
          </a:p>
          <a:p>
            <a:pPr lvl="1"/>
            <a:r>
              <a:rPr lang="en-GB" dirty="0"/>
              <a:t>Essential when:</a:t>
            </a:r>
          </a:p>
          <a:p>
            <a:pPr lvl="2"/>
            <a:r>
              <a:rPr lang="en-GB" dirty="0"/>
              <a:t>PBC-specific antibodies are absent</a:t>
            </a:r>
          </a:p>
          <a:p>
            <a:pPr lvl="2"/>
            <a:r>
              <a:rPr lang="en-GB" dirty="0"/>
              <a:t>Co-existent AIH or NASH is suspected</a:t>
            </a:r>
          </a:p>
          <a:p>
            <a:pPr lvl="2"/>
            <a:r>
              <a:rPr lang="en-GB" dirty="0"/>
              <a:t>With other systemic/extrahepatic co-morbidities </a:t>
            </a:r>
            <a:endParaRPr lang="en-US" dirty="0"/>
          </a:p>
          <a:p>
            <a:endParaRPr lang="en-GB" dirty="0"/>
          </a:p>
        </p:txBody>
      </p:sp>
      <p:sp>
        <p:nvSpPr>
          <p:cNvPr id="8" name="TextBox 7"/>
          <p:cNvSpPr txBox="1"/>
          <p:nvPr/>
        </p:nvSpPr>
        <p:spPr>
          <a:xfrm>
            <a:off x="604837" y="5711820"/>
            <a:ext cx="6857847" cy="738664"/>
          </a:xfrm>
          <a:prstGeom prst="rect">
            <a:avLst/>
          </a:prstGeom>
          <a:noFill/>
          <a:ln>
            <a:solidFill>
              <a:srgbClr val="EB5F17"/>
            </a:solidFill>
          </a:ln>
        </p:spPr>
        <p:txBody>
          <a:bodyPr wrap="square" rtlCol="0">
            <a:spAutoFit/>
          </a:bodyPr>
          <a:lstStyle/>
          <a:p>
            <a:r>
              <a:rPr lang="en-US" sz="1400" dirty="0"/>
              <a:t>Established cirrhosis with broad fibrous septa surrounding small hepatocyte nodules</a:t>
            </a:r>
          </a:p>
          <a:p>
            <a:r>
              <a:rPr lang="en-US" sz="1400" dirty="0"/>
              <a:t>Septa have narrow peripheral ‘halo zones’ of loose fibrosis characteristic of</a:t>
            </a:r>
            <a:br>
              <a:rPr lang="en-US" sz="1400" dirty="0"/>
            </a:br>
            <a:r>
              <a:rPr lang="en-US" sz="1400" dirty="0"/>
              <a:t>chronic biliary disease*</a:t>
            </a:r>
          </a:p>
        </p:txBody>
      </p:sp>
      <p:pic>
        <p:nvPicPr>
          <p:cNvPr id="9" name="Picture 8">
            <a:extLst>
              <a:ext uri="{FF2B5EF4-FFF2-40B4-BE49-F238E27FC236}">
                <a16:creationId xmlns:a16="http://schemas.microsoft.com/office/drawing/2014/main" id="{B71CBFBC-60A3-4551-9189-E547C3E9E3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837" y="2993489"/>
            <a:ext cx="10982325" cy="2064885"/>
          </a:xfrm>
          <a:prstGeom prst="rect">
            <a:avLst/>
          </a:prstGeom>
          <a:ln>
            <a:solidFill>
              <a:schemeClr val="tx2"/>
            </a:solidFill>
          </a:ln>
        </p:spPr>
      </p:pic>
      <p:graphicFrame>
        <p:nvGraphicFramePr>
          <p:cNvPr id="10" name="Table 9">
            <a:extLst>
              <a:ext uri="{FF2B5EF4-FFF2-40B4-BE49-F238E27FC236}">
                <a16:creationId xmlns:a16="http://schemas.microsoft.com/office/drawing/2014/main" id="{370CEC37-EDFD-4A57-8795-8EB5FFEC0B71}"/>
              </a:ext>
            </a:extLst>
          </p:cNvPr>
          <p:cNvGraphicFramePr>
            <a:graphicFrameLocks noGrp="1"/>
          </p:cNvGraphicFramePr>
          <p:nvPr>
            <p:extLst>
              <p:ext uri="{D42A27DB-BD31-4B8C-83A1-F6EECF244321}">
                <p14:modId xmlns:p14="http://schemas.microsoft.com/office/powerpoint/2010/main" val="2257982882"/>
              </p:ext>
            </p:extLst>
          </p:nvPr>
        </p:nvGraphicFramePr>
        <p:xfrm>
          <a:off x="604838" y="5162565"/>
          <a:ext cx="10982324" cy="559680"/>
        </p:xfrm>
        <a:graphic>
          <a:graphicData uri="http://schemas.openxmlformats.org/drawingml/2006/table">
            <a:tbl>
              <a:tblPr firstRow="1" bandRow="1">
                <a:tableStyleId>{5940675A-B579-460E-94D1-54222C63F5DA}</a:tableStyleId>
              </a:tblPr>
              <a:tblGrid>
                <a:gridCol w="2746030">
                  <a:extLst>
                    <a:ext uri="{9D8B030D-6E8A-4147-A177-3AD203B41FA5}">
                      <a16:colId xmlns:a16="http://schemas.microsoft.com/office/drawing/2014/main" val="1786312200"/>
                    </a:ext>
                  </a:extLst>
                </a:gridCol>
                <a:gridCol w="2746030">
                  <a:extLst>
                    <a:ext uri="{9D8B030D-6E8A-4147-A177-3AD203B41FA5}">
                      <a16:colId xmlns:a16="http://schemas.microsoft.com/office/drawing/2014/main" val="182164026"/>
                    </a:ext>
                  </a:extLst>
                </a:gridCol>
                <a:gridCol w="2746030">
                  <a:extLst>
                    <a:ext uri="{9D8B030D-6E8A-4147-A177-3AD203B41FA5}">
                      <a16:colId xmlns:a16="http://schemas.microsoft.com/office/drawing/2014/main" val="3605770359"/>
                    </a:ext>
                  </a:extLst>
                </a:gridCol>
                <a:gridCol w="2744234">
                  <a:extLst>
                    <a:ext uri="{9D8B030D-6E8A-4147-A177-3AD203B41FA5}">
                      <a16:colId xmlns:a16="http://schemas.microsoft.com/office/drawing/2014/main" val="90261976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Lymphocytic cholangitis </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Bile duct loss and </a:t>
                      </a:r>
                      <a:r>
                        <a:rPr lang="en-GB" sz="1600" b="0" kern="1200" dirty="0" err="1">
                          <a:solidFill>
                            <a:schemeClr val="tx1"/>
                          </a:solidFill>
                          <a:latin typeface="+mn-lt"/>
                          <a:ea typeface="+mn-ea"/>
                          <a:cs typeface="+mn-cs"/>
                        </a:rPr>
                        <a:t>ductular</a:t>
                      </a:r>
                      <a:r>
                        <a:rPr lang="en-GB" sz="1600" b="0" kern="1200" dirty="0">
                          <a:solidFill>
                            <a:schemeClr val="tx1"/>
                          </a:solidFill>
                          <a:latin typeface="+mn-lt"/>
                          <a:ea typeface="+mn-ea"/>
                          <a:cs typeface="+mn-cs"/>
                        </a:rPr>
                        <a:t> reaction</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kern="1200" dirty="0">
                          <a:solidFill>
                            <a:schemeClr val="tx1"/>
                          </a:solidFill>
                          <a:latin typeface="+mn-lt"/>
                          <a:ea typeface="+mn-ea"/>
                          <a:cs typeface="+mn-cs"/>
                        </a:rPr>
                        <a:t>Interface hepatitis</a:t>
                      </a:r>
                      <a:br>
                        <a:rPr lang="en-GB" sz="1600" b="0" kern="1200" dirty="0">
                          <a:solidFill>
                            <a:schemeClr val="tx1"/>
                          </a:solidFill>
                          <a:latin typeface="+mn-lt"/>
                          <a:ea typeface="+mn-ea"/>
                          <a:cs typeface="+mn-cs"/>
                        </a:rPr>
                      </a:br>
                      <a:r>
                        <a:rPr lang="en-GB" sz="1600" b="0" kern="1200" dirty="0">
                          <a:solidFill>
                            <a:schemeClr val="tx1"/>
                          </a:solidFill>
                          <a:latin typeface="+mn-lt"/>
                          <a:ea typeface="+mn-ea"/>
                          <a:cs typeface="+mn-cs"/>
                        </a:rPr>
                        <a:t> </a:t>
                      </a:r>
                      <a:endParaRPr lang="en-US" sz="1600" b="0" dirty="0"/>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rgbClr val="EB5F17"/>
                          </a:solidFill>
                          <a:latin typeface="+mn-lt"/>
                          <a:ea typeface="+mn-ea"/>
                          <a:cs typeface="+mn-cs"/>
                        </a:rPr>
                        <a:t>Cirrhosis</a:t>
                      </a:r>
                      <a:br>
                        <a:rPr lang="en-US" sz="1600" b="1" kern="1200" dirty="0">
                          <a:solidFill>
                            <a:srgbClr val="EB5F17"/>
                          </a:solidFill>
                          <a:latin typeface="+mn-lt"/>
                          <a:ea typeface="+mn-ea"/>
                          <a:cs typeface="+mn-cs"/>
                        </a:rPr>
                      </a:br>
                      <a:endParaRPr lang="en-US" sz="1600" b="1" dirty="0">
                        <a:solidFill>
                          <a:srgbClr val="EB5F17"/>
                        </a:solidFill>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7733877"/>
                  </a:ext>
                </a:extLst>
              </a:tr>
            </a:tbl>
          </a:graphicData>
        </a:graphic>
      </p:graphicFrame>
      <p:pic>
        <p:nvPicPr>
          <p:cNvPr id="12" name="Picture 11">
            <a:hlinkClick r:id="rId4" action="ppaction://hlinksldjump"/>
            <a:extLst>
              <a:ext uri="{FF2B5EF4-FFF2-40B4-BE49-F238E27FC236}">
                <a16:creationId xmlns:a16="http://schemas.microsoft.com/office/drawing/2014/main" id="{7FE9A21D-2F55-4CBA-AE25-0C89D0297248}"/>
              </a:ext>
            </a:extLst>
          </p:cNvPr>
          <p:cNvPicPr>
            <a:picLocks noChangeAspect="1"/>
          </p:cNvPicPr>
          <p:nvPr/>
        </p:nvPicPr>
        <p:blipFill rotWithShape="1">
          <a:blip r:embed="rId5"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787662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dirty="0"/>
              <a:t>Stratification of risk in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*Statement 12 (Grade of evidence III, Grade of recommendation 1)</a:t>
            </a:r>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a:ln>
            <a:noFill/>
          </a:ln>
        </p:spPr>
        <p:txBody>
          <a:bodyPr/>
          <a:lstStyle/>
          <a:p>
            <a:r>
              <a:rPr lang="en-GB" dirty="0"/>
              <a:t>Even when treated, PBC can remain a progressive disease</a:t>
            </a:r>
          </a:p>
          <a:p>
            <a:pPr lvl="1"/>
            <a:r>
              <a:rPr lang="en-GB" dirty="0"/>
              <a:t>Risk of liver-related complications</a:t>
            </a:r>
          </a:p>
          <a:p>
            <a:pPr lvl="1"/>
            <a:r>
              <a:rPr lang="en-GB" dirty="0"/>
              <a:t>Risk of death </a:t>
            </a:r>
          </a:p>
          <a:p>
            <a:r>
              <a:rPr lang="en-GB" dirty="0"/>
              <a:t>All patients should be evaluated for their </a:t>
            </a:r>
            <a:r>
              <a:rPr lang="en-GB" b="1" dirty="0">
                <a:solidFill>
                  <a:schemeClr val="tx2"/>
                </a:solidFill>
              </a:rPr>
              <a:t>risk of developing</a:t>
            </a:r>
            <a:br>
              <a:rPr lang="en-GB" b="1" dirty="0">
                <a:solidFill>
                  <a:schemeClr val="tx2"/>
                </a:solidFill>
              </a:rPr>
            </a:br>
            <a:r>
              <a:rPr lang="en-GB" b="1" dirty="0">
                <a:solidFill>
                  <a:schemeClr val="tx2"/>
                </a:solidFill>
              </a:rPr>
              <a:t>progressive PBC*</a:t>
            </a:r>
          </a:p>
          <a:p>
            <a:pPr lvl="1"/>
            <a:r>
              <a:rPr lang="en-GB" dirty="0"/>
              <a:t>Consequently, their potential need for additional treatments</a:t>
            </a:r>
            <a:endParaRPr lang="en-GB" b="1" dirty="0">
              <a:solidFill>
                <a:schemeClr val="accent1"/>
              </a:solidFill>
            </a:endParaRPr>
          </a:p>
          <a:p>
            <a:endParaRPr lang="en-GB" dirty="0"/>
          </a:p>
        </p:txBody>
      </p:sp>
      <p:sp>
        <p:nvSpPr>
          <p:cNvPr id="5" name="Rectangle 4">
            <a:extLst>
              <a:ext uri="{FF2B5EF4-FFF2-40B4-BE49-F238E27FC236}">
                <a16:creationId xmlns:a16="http://schemas.microsoft.com/office/drawing/2014/main" id="{86B90EF3-420E-4223-914D-9DB1861FA368}"/>
              </a:ext>
            </a:extLst>
          </p:cNvPr>
          <p:cNvSpPr/>
          <p:nvPr/>
        </p:nvSpPr>
        <p:spPr>
          <a:xfrm>
            <a:off x="2135560" y="3568948"/>
            <a:ext cx="3744416" cy="2308324"/>
          </a:xfrm>
          <a:prstGeom prst="rect">
            <a:avLst/>
          </a:prstGeom>
          <a:solidFill>
            <a:schemeClr val="tx2">
              <a:alpha val="20000"/>
            </a:schemeClr>
          </a:solidFill>
          <a:ln>
            <a:solidFill>
              <a:schemeClr val="tx2"/>
            </a:solidFill>
          </a:ln>
        </p:spPr>
        <p:txBody>
          <a:bodyPr wrap="square">
            <a:noAutofit/>
          </a:bodyPr>
          <a:lstStyle/>
          <a:p>
            <a:r>
              <a:rPr lang="en-GB" b="1" dirty="0">
                <a:solidFill>
                  <a:schemeClr val="tx2"/>
                </a:solidFill>
              </a:rPr>
              <a:t>High- and low-risk disease</a:t>
            </a:r>
            <a:r>
              <a:rPr lang="en-GB" dirty="0">
                <a:solidFill>
                  <a:schemeClr val="tx2"/>
                </a:solidFill>
              </a:rPr>
              <a:t> </a:t>
            </a:r>
            <a:r>
              <a:rPr lang="en-GB" dirty="0"/>
              <a:t>defined by:</a:t>
            </a:r>
          </a:p>
          <a:p>
            <a:pPr marL="285750" indent="-285750">
              <a:buFont typeface="Arial" panose="020B0604020202020204" pitchFamily="34" charset="0"/>
              <a:buChar char="•"/>
            </a:pPr>
            <a:r>
              <a:rPr lang="en-GB" dirty="0"/>
              <a:t>Evaluation of response to </a:t>
            </a:r>
            <a:br>
              <a:rPr lang="en-GB" dirty="0"/>
            </a:br>
            <a:r>
              <a:rPr lang="en-GB" dirty="0"/>
              <a:t>first-line agent UDCA</a:t>
            </a:r>
          </a:p>
        </p:txBody>
      </p:sp>
      <p:sp>
        <p:nvSpPr>
          <p:cNvPr id="6" name="Rectangle 5">
            <a:extLst>
              <a:ext uri="{FF2B5EF4-FFF2-40B4-BE49-F238E27FC236}">
                <a16:creationId xmlns:a16="http://schemas.microsoft.com/office/drawing/2014/main" id="{485737CA-4B49-406F-9CCA-448E8B121F89}"/>
              </a:ext>
            </a:extLst>
          </p:cNvPr>
          <p:cNvSpPr/>
          <p:nvPr/>
        </p:nvSpPr>
        <p:spPr>
          <a:xfrm>
            <a:off x="6168010" y="3568948"/>
            <a:ext cx="3923926" cy="2308324"/>
          </a:xfrm>
          <a:prstGeom prst="rect">
            <a:avLst/>
          </a:prstGeom>
          <a:solidFill>
            <a:schemeClr val="tx2">
              <a:alpha val="20000"/>
            </a:schemeClr>
          </a:solidFill>
          <a:ln>
            <a:solidFill>
              <a:schemeClr val="tx2"/>
            </a:solidFill>
          </a:ln>
        </p:spPr>
        <p:txBody>
          <a:bodyPr wrap="square">
            <a:spAutoFit/>
          </a:bodyPr>
          <a:lstStyle/>
          <a:p>
            <a:r>
              <a:rPr lang="en-GB" dirty="0"/>
              <a:t>Greatest</a:t>
            </a:r>
            <a:r>
              <a:rPr lang="en-GB" b="1" dirty="0">
                <a:solidFill>
                  <a:schemeClr val="accent1"/>
                </a:solidFill>
              </a:rPr>
              <a:t> </a:t>
            </a:r>
            <a:r>
              <a:rPr lang="en-GB" b="1" dirty="0">
                <a:solidFill>
                  <a:schemeClr val="tx2"/>
                </a:solidFill>
              </a:rPr>
              <a:t>risk of disease complications</a:t>
            </a:r>
            <a:r>
              <a:rPr lang="en-GB" b="1" dirty="0">
                <a:solidFill>
                  <a:schemeClr val="accent1"/>
                </a:solidFill>
              </a:rPr>
              <a:t> </a:t>
            </a:r>
            <a:r>
              <a:rPr lang="en-GB" dirty="0"/>
              <a:t>identified</a:t>
            </a:r>
            <a:r>
              <a:rPr lang="en-GB" b="1" dirty="0">
                <a:solidFill>
                  <a:schemeClr val="accent1"/>
                </a:solidFill>
              </a:rPr>
              <a:t> </a:t>
            </a:r>
            <a:r>
              <a:rPr lang="en-GB" dirty="0"/>
              <a:t>by:</a:t>
            </a:r>
          </a:p>
          <a:p>
            <a:pPr marL="285750" indent="-285750">
              <a:buClr>
                <a:schemeClr val="tx1"/>
              </a:buClr>
              <a:buFont typeface="Arial" panose="020B0604020202020204" pitchFamily="34" charset="0"/>
              <a:buChar char="•"/>
            </a:pPr>
            <a:r>
              <a:rPr lang="en-GB" b="1" dirty="0">
                <a:solidFill>
                  <a:schemeClr val="tx2"/>
                </a:solidFill>
              </a:rPr>
              <a:t>​Age</a:t>
            </a:r>
            <a:r>
              <a:rPr lang="en-GB" dirty="0"/>
              <a:t> at onset</a:t>
            </a:r>
          </a:p>
          <a:p>
            <a:pPr marL="285750" indent="-285750">
              <a:buClr>
                <a:schemeClr val="tx1"/>
              </a:buClr>
              <a:buFont typeface="Arial" panose="020B0604020202020204" pitchFamily="34" charset="0"/>
              <a:buChar char="•"/>
            </a:pPr>
            <a:r>
              <a:rPr lang="en-GB" b="1" dirty="0">
                <a:solidFill>
                  <a:schemeClr val="tx2"/>
                </a:solidFill>
              </a:rPr>
              <a:t>​Sex</a:t>
            </a:r>
            <a:r>
              <a:rPr lang="en-GB" dirty="0"/>
              <a:t> (male)</a:t>
            </a:r>
          </a:p>
          <a:p>
            <a:pPr marL="285750" indent="-285750">
              <a:buClr>
                <a:schemeClr val="tx1"/>
              </a:buClr>
              <a:buFont typeface="Arial" panose="020B0604020202020204" pitchFamily="34" charset="0"/>
              <a:buChar char="•"/>
            </a:pPr>
            <a:r>
              <a:rPr lang="en-GB" b="1" dirty="0">
                <a:solidFill>
                  <a:schemeClr val="tx2"/>
                </a:solidFill>
              </a:rPr>
              <a:t>​Stage</a:t>
            </a:r>
            <a:r>
              <a:rPr lang="en-GB" dirty="0"/>
              <a:t> at presentation</a:t>
            </a:r>
          </a:p>
          <a:p>
            <a:pPr marL="285750" indent="-285750">
              <a:buFont typeface="Arial" panose="020B0604020202020204" pitchFamily="34" charset="0"/>
              <a:buChar char="•"/>
            </a:pPr>
            <a:r>
              <a:rPr lang="en-GB" dirty="0"/>
              <a:t>Selected </a:t>
            </a:r>
            <a:r>
              <a:rPr lang="en-GB" b="1" dirty="0">
                <a:solidFill>
                  <a:schemeClr val="tx2"/>
                </a:solidFill>
              </a:rPr>
              <a:t>biochemical/ serological indices</a:t>
            </a:r>
            <a:r>
              <a:rPr lang="en-GB" b="1" dirty="0">
                <a:solidFill>
                  <a:schemeClr val="accent1"/>
                </a:solidFill>
              </a:rPr>
              <a:t> </a:t>
            </a:r>
            <a:r>
              <a:rPr lang="en-GB" dirty="0"/>
              <a:t>pre- and post-therapy with UDCA </a:t>
            </a:r>
          </a:p>
        </p:txBody>
      </p:sp>
      <p:pic>
        <p:nvPicPr>
          <p:cNvPr id="8" name="Picture 7">
            <a:hlinkClick r:id="rId3" action="ppaction://hlinksldjump"/>
            <a:extLst>
              <a:ext uri="{FF2B5EF4-FFF2-40B4-BE49-F238E27FC236}">
                <a16:creationId xmlns:a16="http://schemas.microsoft.com/office/drawing/2014/main" id="{EE9B390E-5DDB-4D70-B0D0-340F18B01CA0}"/>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492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dirty="0"/>
              <a:t>Stratification of risk in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br>
              <a:rPr lang="en-GB" dirty="0"/>
            </a:br>
            <a:r>
              <a:rPr lang="en-GB" dirty="0"/>
              <a:t>*Statements 13–18</a:t>
            </a:r>
            <a:br>
              <a:rPr lang="en-GB" dirty="0"/>
            </a:br>
            <a:r>
              <a:rPr lang="en-GB" dirty="0"/>
              <a:t>EASL CPG PBC. J </a:t>
            </a:r>
            <a:r>
              <a:rPr lang="en-GB" dirty="0" err="1"/>
              <a:t>Hepatol</a:t>
            </a:r>
            <a:r>
              <a:rPr lang="en-GB" dirty="0"/>
              <a:t> 2017;67:145–72</a:t>
            </a:r>
          </a:p>
        </p:txBody>
      </p:sp>
      <p:graphicFrame>
        <p:nvGraphicFramePr>
          <p:cNvPr id="12" name="Content Placeholder 11">
            <a:extLst>
              <a:ext uri="{FF2B5EF4-FFF2-40B4-BE49-F238E27FC236}">
                <a16:creationId xmlns:a16="http://schemas.microsoft.com/office/drawing/2014/main" id="{C64ECF2E-F650-4C31-9B57-70688BDD5070}"/>
              </a:ext>
            </a:extLst>
          </p:cNvPr>
          <p:cNvGraphicFramePr>
            <a:graphicFrameLocks noGrp="1"/>
          </p:cNvGraphicFramePr>
          <p:nvPr>
            <p:ph sz="half" idx="1"/>
            <p:extLst>
              <p:ext uri="{D42A27DB-BD31-4B8C-83A1-F6EECF244321}">
                <p14:modId xmlns:p14="http://schemas.microsoft.com/office/powerpoint/2010/main" val="1348692160"/>
              </p:ext>
            </p:extLst>
          </p:nvPr>
        </p:nvGraphicFramePr>
        <p:xfrm>
          <a:off x="604837" y="1931560"/>
          <a:ext cx="10980739" cy="3527400"/>
        </p:xfrm>
        <a:graphic>
          <a:graphicData uri="http://schemas.openxmlformats.org/drawingml/2006/table">
            <a:tbl>
              <a:tblPr firstRow="1" bandRow="1">
                <a:tableStyleId>{5C22544A-7EE6-4342-B048-85BDC9FD1C3A}</a:tableStyleId>
              </a:tblPr>
              <a:tblGrid>
                <a:gridCol w="8371453">
                  <a:extLst>
                    <a:ext uri="{9D8B030D-6E8A-4147-A177-3AD203B41FA5}">
                      <a16:colId xmlns:a16="http://schemas.microsoft.com/office/drawing/2014/main" val="20001"/>
                    </a:ext>
                  </a:extLst>
                </a:gridCol>
                <a:gridCol w="1304643">
                  <a:extLst>
                    <a:ext uri="{9D8B030D-6E8A-4147-A177-3AD203B41FA5}">
                      <a16:colId xmlns:a16="http://schemas.microsoft.com/office/drawing/2014/main" val="20002"/>
                    </a:ext>
                  </a:extLst>
                </a:gridCol>
                <a:gridCol w="1304643">
                  <a:extLst>
                    <a:ext uri="{9D8B030D-6E8A-4147-A177-3AD203B41FA5}">
                      <a16:colId xmlns:a16="http://schemas.microsoft.com/office/drawing/2014/main" val="20003"/>
                    </a:ext>
                  </a:extLst>
                </a:gridCol>
              </a:tblGrid>
              <a:tr h="209989">
                <a:tc gridSpan="3">
                  <a:txBody>
                    <a:bodyPr/>
                    <a:lstStyle/>
                    <a:p>
                      <a:r>
                        <a:rPr lang="en-GB" sz="1600" dirty="0">
                          <a:solidFill>
                            <a:schemeClr val="bg1"/>
                          </a:solidFill>
                          <a:latin typeface="Arial" panose="020B0604020202020204" pitchFamily="34" charset="0"/>
                          <a:cs typeface="Arial" panose="020B0604020202020204" pitchFamily="34" charset="0"/>
                        </a:rPr>
                        <a:t>Recommendations*</a:t>
                      </a:r>
                    </a:p>
                  </a:txBody>
                  <a:tcPr marT="28800" marB="288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85628">
                <a:tc>
                  <a:txBody>
                    <a:bodyPr/>
                    <a:lstStyle/>
                    <a:p>
                      <a:pPr>
                        <a:lnSpc>
                          <a:spcPct val="9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Recognize that patients at greatest risk of complications from PBC have </a:t>
                      </a:r>
                      <a:r>
                        <a:rPr lang="en-GB" sz="1400" b="1" dirty="0">
                          <a:solidFill>
                            <a:schemeClr val="tx2"/>
                          </a:solidFill>
                          <a:effectLst/>
                          <a:latin typeface="+mn-lt"/>
                          <a:ea typeface="Times New Roman" panose="02020603050405020304" pitchFamily="18" charset="0"/>
                          <a:cs typeface="Times New Roman" panose="02020603050405020304" pitchFamily="18" charset="0"/>
                        </a:rPr>
                        <a:t>inadequate biochemical response to therapy</a:t>
                      </a:r>
                      <a:r>
                        <a:rPr lang="en-GB" sz="1400" dirty="0">
                          <a:effectLst/>
                          <a:latin typeface="+mn-lt"/>
                          <a:ea typeface="Times New Roman" panose="02020603050405020304" pitchFamily="18" charset="0"/>
                          <a:cs typeface="Times New Roman" panose="02020603050405020304" pitchFamily="18" charset="0"/>
                        </a:rPr>
                        <a:t>, and </a:t>
                      </a:r>
                      <a:r>
                        <a:rPr lang="en-GB" sz="1400" b="1" dirty="0">
                          <a:solidFill>
                            <a:schemeClr val="tx2"/>
                          </a:solidFill>
                          <a:effectLst/>
                          <a:latin typeface="+mn-lt"/>
                          <a:ea typeface="Times New Roman" panose="02020603050405020304" pitchFamily="18" charset="0"/>
                          <a:cs typeface="Times New Roman" panose="02020603050405020304" pitchFamily="18" charset="0"/>
                        </a:rPr>
                        <a:t>cirrhosis</a:t>
                      </a:r>
                    </a:p>
                  </a:txBody>
                  <a:tcPr marL="36000" marR="36000" marT="28800" marB="288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38100" cap="flat" cmpd="sng" algn="ctr">
                      <a:solidFill>
                        <a:srgbClr val="EB5F17"/>
                      </a:solidFill>
                      <a:prstDash val="solid"/>
                      <a:round/>
                      <a:headEnd type="none" w="med" len="med"/>
                      <a:tailEnd type="none" w="med" len="med"/>
                    </a:lnB>
                    <a:solidFill>
                      <a:srgbClr val="FEFCF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II-2</a:t>
                      </a:r>
                    </a:p>
                  </a:txBody>
                  <a:tcPr marL="36000" marR="36000" marT="28800" marB="28800" anchor="ctr">
                    <a:lnL w="6350" cap="flat" cmpd="sng" algn="ctr">
                      <a:noFill/>
                      <a:prstDash val="solid"/>
                      <a:round/>
                      <a:headEnd type="none" w="med" len="med"/>
                      <a:tailEnd type="none" w="med" len="med"/>
                    </a:lnL>
                    <a:lnB w="38100" cap="flat" cmpd="sng" algn="ctr">
                      <a:solidFill>
                        <a:srgbClr val="EB5F17"/>
                      </a:solidFill>
                      <a:prstDash val="solid"/>
                      <a:round/>
                      <a:headEnd type="none" w="med" len="med"/>
                      <a:tailEnd type="none" w="med" len="med"/>
                    </a:lnB>
                    <a:solidFill>
                      <a:srgbClr val="7DCBE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28800" marB="28800" anchor="ctr">
                    <a:lnR w="6350" cap="flat" cmpd="sng" algn="ctr">
                      <a:solidFill>
                        <a:schemeClr val="tx2"/>
                      </a:solidFill>
                      <a:prstDash val="solid"/>
                      <a:round/>
                      <a:headEnd type="none" w="med" len="med"/>
                      <a:tailEnd type="none" w="med" len="med"/>
                    </a:lnR>
                    <a:lnB w="38100" cap="flat" cmpd="sng" algn="ctr">
                      <a:solidFill>
                        <a:srgbClr val="EB5F17"/>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r h="405894">
                <a:tc>
                  <a:txBody>
                    <a:bodyPr/>
                    <a:lstStyle/>
                    <a:p>
                      <a:pPr>
                        <a:lnSpc>
                          <a:spcPct val="9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Actively recognize that the strongest risk factors for inadequate biochemical response to therapy are </a:t>
                      </a:r>
                      <a:r>
                        <a:rPr lang="en-GB" sz="1400" b="1" dirty="0">
                          <a:solidFill>
                            <a:schemeClr val="tx2"/>
                          </a:solidFill>
                          <a:effectLst/>
                          <a:latin typeface="+mn-lt"/>
                          <a:ea typeface="Times New Roman" panose="02020603050405020304" pitchFamily="18" charset="0"/>
                          <a:cs typeface="Times New Roman" panose="02020603050405020304" pitchFamily="18" charset="0"/>
                        </a:rPr>
                        <a:t>early age at diagnosis </a:t>
                      </a:r>
                      <a:br>
                        <a:rPr lang="en-GB" sz="1400" b="1" dirty="0">
                          <a:solidFill>
                            <a:schemeClr val="tx2"/>
                          </a:solidFill>
                          <a:effectLst/>
                          <a:latin typeface="+mn-lt"/>
                          <a:ea typeface="Times New Roman" panose="02020603050405020304" pitchFamily="18" charset="0"/>
                          <a:cs typeface="Times New Roman" panose="02020603050405020304" pitchFamily="18" charset="0"/>
                        </a:rPr>
                      </a:br>
                      <a:r>
                        <a:rPr lang="en-GB" sz="1400" dirty="0">
                          <a:effectLst/>
                          <a:latin typeface="+mn-lt"/>
                          <a:ea typeface="Times New Roman" panose="02020603050405020304" pitchFamily="18" charset="0"/>
                          <a:cs typeface="Times New Roman" panose="02020603050405020304" pitchFamily="18" charset="0"/>
                        </a:rPr>
                        <a:t>(e.g. &lt;45), and </a:t>
                      </a:r>
                      <a:r>
                        <a:rPr lang="en-GB" sz="1400" b="1" dirty="0">
                          <a:solidFill>
                            <a:schemeClr val="tx2"/>
                          </a:solidFill>
                          <a:effectLst/>
                          <a:latin typeface="+mn-lt"/>
                          <a:ea typeface="Times New Roman" panose="02020603050405020304" pitchFamily="18" charset="0"/>
                          <a:cs typeface="Times New Roman" panose="02020603050405020304" pitchFamily="18" charset="0"/>
                        </a:rPr>
                        <a:t>advanced stage at presentation</a:t>
                      </a:r>
                    </a:p>
                  </a:txBody>
                  <a:tcPr marL="36000" marR="36000" marT="28800" marB="28800">
                    <a:lnL w="38100" cap="flat" cmpd="sng" algn="ctr">
                      <a:solidFill>
                        <a:srgbClr val="EB5F17"/>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EB5F17"/>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III</a:t>
                      </a:r>
                    </a:p>
                  </a:txBody>
                  <a:tcPr marL="36000" marR="36000" marT="28800" marB="28800" anchor="ctr">
                    <a:lnL w="6350" cap="flat" cmpd="sng" algn="ctr">
                      <a:noFill/>
                      <a:prstDash val="solid"/>
                      <a:round/>
                      <a:headEnd type="none" w="med" len="med"/>
                      <a:tailEnd type="none" w="med" len="med"/>
                    </a:lnL>
                    <a:lnT w="38100" cap="flat" cmpd="sng" algn="ctr">
                      <a:solidFill>
                        <a:srgbClr val="EB5F17"/>
                      </a:solidFill>
                      <a:prstDash val="solid"/>
                      <a:round/>
                      <a:headEnd type="none" w="med" len="med"/>
                      <a:tailEnd type="none" w="med" len="med"/>
                    </a:lnT>
                    <a:solidFill>
                      <a:srgbClr val="7DCBE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28800" marB="28800" anchor="ctr">
                    <a:lnR w="38100" cap="flat" cmpd="sng" algn="ctr">
                      <a:solidFill>
                        <a:srgbClr val="EB5F17"/>
                      </a:solidFill>
                      <a:prstDash val="solid"/>
                      <a:round/>
                      <a:headEnd type="none" w="med" len="med"/>
                      <a:tailEnd type="none" w="med" len="med"/>
                    </a:lnR>
                    <a:lnT w="38100" cap="flat" cmpd="sng" algn="ctr">
                      <a:solidFill>
                        <a:srgbClr val="EB5F17"/>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3591665638"/>
                  </a:ext>
                </a:extLst>
              </a:tr>
              <a:tr h="405894">
                <a:tc>
                  <a:txBody>
                    <a:bodyPr/>
                    <a:lstStyle/>
                    <a:p>
                      <a:pPr>
                        <a:lnSpc>
                          <a:spcPct val="9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Evaluate all patients for </a:t>
                      </a:r>
                      <a:r>
                        <a:rPr lang="en-GB" sz="1400" b="1" dirty="0">
                          <a:solidFill>
                            <a:schemeClr val="tx2"/>
                          </a:solidFill>
                          <a:effectLst/>
                          <a:latin typeface="+mn-lt"/>
                          <a:ea typeface="Times New Roman" panose="02020603050405020304" pitchFamily="18" charset="0"/>
                          <a:cs typeface="Times New Roman" panose="02020603050405020304" pitchFamily="18" charset="0"/>
                        </a:rPr>
                        <a:t>stage of disease </a:t>
                      </a:r>
                      <a:r>
                        <a:rPr lang="en-GB" sz="1400" dirty="0">
                          <a:effectLst/>
                          <a:latin typeface="+mn-lt"/>
                          <a:ea typeface="Times New Roman" panose="02020603050405020304" pitchFamily="18" charset="0"/>
                          <a:cs typeface="Times New Roman" panose="02020603050405020304" pitchFamily="18" charset="0"/>
                        </a:rPr>
                        <a:t>using a combination of </a:t>
                      </a:r>
                      <a:br>
                        <a:rPr lang="en-GB" sz="1400" dirty="0">
                          <a:effectLst/>
                          <a:latin typeface="+mn-lt"/>
                          <a:ea typeface="Times New Roman" panose="02020603050405020304" pitchFamily="18" charset="0"/>
                          <a:cs typeface="Times New Roman" panose="02020603050405020304" pitchFamily="18" charset="0"/>
                        </a:rPr>
                      </a:br>
                      <a:r>
                        <a:rPr lang="en-GB" sz="1400" dirty="0">
                          <a:effectLst/>
                          <a:latin typeface="+mn-lt"/>
                          <a:ea typeface="Times New Roman" panose="02020603050405020304" pitchFamily="18" charset="0"/>
                          <a:cs typeface="Times New Roman" panose="02020603050405020304" pitchFamily="18" charset="0"/>
                        </a:rPr>
                        <a:t>non-invasive tests (bilirubin, alkaline phosphatase, AST, albumin, platelet count and elastography) at baseline, and during follow-up</a:t>
                      </a:r>
                    </a:p>
                  </a:txBody>
                  <a:tcPr marL="36000" marR="36000" marT="28800" marB="28800">
                    <a:lnL w="38100" cap="flat" cmpd="sng" algn="ctr">
                      <a:solidFill>
                        <a:srgbClr val="EB5F17"/>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EB5F17"/>
                      </a:solidFill>
                      <a:prstDash val="solid"/>
                      <a:round/>
                      <a:headEnd type="none" w="med" len="med"/>
                      <a:tailEnd type="none" w="med" len="med"/>
                    </a:lnB>
                    <a:solidFill>
                      <a:srgbClr val="FEFCF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III</a:t>
                      </a:r>
                    </a:p>
                  </a:txBody>
                  <a:tcPr marL="36000" marR="36000" marT="28800" marB="28800" anchor="ctr">
                    <a:lnL w="6350" cap="flat" cmpd="sng" algn="ctr">
                      <a:noFill/>
                      <a:prstDash val="solid"/>
                      <a:round/>
                      <a:headEnd type="none" w="med" len="med"/>
                      <a:tailEnd type="none" w="med" len="med"/>
                    </a:lnL>
                    <a:lnB w="38100" cap="flat" cmpd="sng" algn="ctr">
                      <a:solidFill>
                        <a:srgbClr val="EB5F17"/>
                      </a:solidFill>
                      <a:prstDash val="solid"/>
                      <a:round/>
                      <a:headEnd type="none" w="med" len="med"/>
                      <a:tailEnd type="none" w="med" len="med"/>
                    </a:lnB>
                    <a:solidFill>
                      <a:srgbClr val="7DCBE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28800" marB="28800" anchor="ctr">
                    <a:lnR w="38100" cap="flat" cmpd="sng" algn="ctr">
                      <a:solidFill>
                        <a:srgbClr val="EB5F17"/>
                      </a:solidFill>
                      <a:prstDash val="solid"/>
                      <a:round/>
                      <a:headEnd type="none" w="med" len="med"/>
                      <a:tailEnd type="none" w="med" len="med"/>
                    </a:lnR>
                    <a:lnB w="38100" cap="flat" cmpd="sng" algn="ctr">
                      <a:solidFill>
                        <a:srgbClr val="EB5F17"/>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974743154"/>
                  </a:ext>
                </a:extLst>
              </a:tr>
              <a:tr h="526161">
                <a:tc>
                  <a:txBody>
                    <a:bodyPr/>
                    <a:lstStyle/>
                    <a:p>
                      <a:pPr>
                        <a:lnSpc>
                          <a:spcPct val="9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Elevated serum bilirubin and ALP can be used as </a:t>
                      </a:r>
                      <a:r>
                        <a:rPr lang="en-GB" sz="1400" b="1" dirty="0">
                          <a:solidFill>
                            <a:schemeClr val="tx2"/>
                          </a:solidFill>
                          <a:effectLst/>
                          <a:latin typeface="+mn-lt"/>
                          <a:ea typeface="Times New Roman" panose="02020603050405020304" pitchFamily="18" charset="0"/>
                          <a:cs typeface="Times New Roman" panose="02020603050405020304" pitchFamily="18" charset="0"/>
                        </a:rPr>
                        <a:t>surrogate markers of outcome</a:t>
                      </a:r>
                      <a:r>
                        <a:rPr lang="en-GB" sz="1400" dirty="0">
                          <a:solidFill>
                            <a:schemeClr val="tx2"/>
                          </a:solidFill>
                          <a:effectLst/>
                          <a:latin typeface="+mn-lt"/>
                          <a:ea typeface="Times New Roman" panose="02020603050405020304" pitchFamily="18" charset="0"/>
                          <a:cs typeface="Times New Roman" panose="02020603050405020304" pitchFamily="18" charset="0"/>
                        </a:rPr>
                        <a:t> </a:t>
                      </a:r>
                      <a:r>
                        <a:rPr lang="en-GB" sz="1400" dirty="0">
                          <a:effectLst/>
                          <a:latin typeface="+mn-lt"/>
                          <a:ea typeface="Times New Roman" panose="02020603050405020304" pitchFamily="18" charset="0"/>
                          <a:cs typeface="Times New Roman" panose="02020603050405020304" pitchFamily="18" charset="0"/>
                        </a:rPr>
                        <a:t>for patients with PBC</a:t>
                      </a:r>
                    </a:p>
                    <a:p>
                      <a:pPr marL="180975" indent="-180975">
                        <a:lnSpc>
                          <a:spcPct val="90000"/>
                        </a:lnSpc>
                        <a:spcBef>
                          <a:spcPts val="0"/>
                        </a:spcBef>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Routine biochemistry and haematology indices should underpin clinical approaches to stratify individual risk of disease progression</a:t>
                      </a:r>
                    </a:p>
                  </a:txBody>
                  <a:tcPr marL="36000" marR="36000" marT="28800" marB="288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rgbClr val="EB5F17"/>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II-2</a:t>
                      </a:r>
                    </a:p>
                  </a:txBody>
                  <a:tcPr marL="36000" marR="36000" marT="28800" marB="28800" anchor="ctr">
                    <a:lnL w="6350" cap="flat" cmpd="sng" algn="ctr">
                      <a:noFill/>
                      <a:prstDash val="solid"/>
                      <a:round/>
                      <a:headEnd type="none" w="med" len="med"/>
                      <a:tailEnd type="none" w="med" len="med"/>
                    </a:lnL>
                    <a:lnT w="38100" cap="flat" cmpd="sng" algn="ctr">
                      <a:solidFill>
                        <a:srgbClr val="EB5F17"/>
                      </a:solidFill>
                      <a:prstDash val="solid"/>
                      <a:round/>
                      <a:headEnd type="none" w="med" len="med"/>
                      <a:tailEnd type="none" w="med" len="med"/>
                    </a:lnT>
                    <a:solidFill>
                      <a:srgbClr val="7DCBE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28800" marB="28800" anchor="ctr">
                    <a:lnR w="6350" cap="flat" cmpd="sng" algn="ctr">
                      <a:solidFill>
                        <a:schemeClr val="tx2"/>
                      </a:solidFill>
                      <a:prstDash val="solid"/>
                      <a:round/>
                      <a:headEnd type="none" w="med" len="med"/>
                      <a:tailEnd type="none" w="med" len="med"/>
                    </a:lnR>
                    <a:lnT w="38100" cap="flat" cmpd="sng" algn="ctr">
                      <a:solidFill>
                        <a:srgbClr val="EB5F17"/>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2650387896"/>
                  </a:ext>
                </a:extLst>
              </a:tr>
              <a:tr h="405894">
                <a:tc>
                  <a:txBody>
                    <a:bodyPr/>
                    <a:lstStyle/>
                    <a:p>
                      <a:pPr>
                        <a:lnSpc>
                          <a:spcPct val="9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Recognize that </a:t>
                      </a:r>
                      <a:r>
                        <a:rPr lang="en-GB" sz="1400" b="1" dirty="0">
                          <a:solidFill>
                            <a:schemeClr val="tx2"/>
                          </a:solidFill>
                          <a:effectLst/>
                          <a:latin typeface="+mn-lt"/>
                          <a:ea typeface="Times New Roman" panose="02020603050405020304" pitchFamily="18" charset="0"/>
                          <a:cs typeface="Times New Roman" panose="02020603050405020304" pitchFamily="18" charset="0"/>
                        </a:rPr>
                        <a:t>transplant-free survival </a:t>
                      </a:r>
                      <a:r>
                        <a:rPr lang="en-GB" sz="1400" dirty="0">
                          <a:effectLst/>
                          <a:latin typeface="+mn-lt"/>
                          <a:ea typeface="Times New Roman" panose="02020603050405020304" pitchFamily="18" charset="0"/>
                          <a:cs typeface="Times New Roman" panose="02020603050405020304" pitchFamily="18" charset="0"/>
                        </a:rPr>
                        <a:t>for early-stage patients with ALP &lt;1.5x ULN and a normal bilirubin after 1 year of therapy with UDCA, is not significantly different to a control healthy population</a:t>
                      </a:r>
                    </a:p>
                  </a:txBody>
                  <a:tcPr marL="36000" marR="36000" marT="28800" marB="288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II-2</a:t>
                      </a:r>
                    </a:p>
                  </a:txBody>
                  <a:tcPr marL="36000" marR="36000" marT="28800" marB="28800" anchor="ctr">
                    <a:lnL w="6350" cap="flat" cmpd="sng" algn="ctr">
                      <a:noFill/>
                      <a:prstDash val="solid"/>
                      <a:round/>
                      <a:headEnd type="none" w="med" len="med"/>
                      <a:tailEnd type="none" w="med" len="med"/>
                    </a:lnL>
                    <a:solidFill>
                      <a:srgbClr val="7DCBE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28800" marB="288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41617964"/>
                  </a:ext>
                </a:extLst>
              </a:tr>
              <a:tr h="405894">
                <a:tc>
                  <a:txBody>
                    <a:bodyPr/>
                    <a:lstStyle/>
                    <a:p>
                      <a:pPr>
                        <a:lnSpc>
                          <a:spcPct val="9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Use </a:t>
                      </a:r>
                      <a:r>
                        <a:rPr lang="en-GB" sz="1400" b="1" dirty="0">
                          <a:solidFill>
                            <a:schemeClr val="tx2"/>
                          </a:solidFill>
                          <a:effectLst/>
                          <a:latin typeface="+mn-lt"/>
                          <a:ea typeface="Times New Roman" panose="02020603050405020304" pitchFamily="18" charset="0"/>
                          <a:cs typeface="Times New Roman" panose="02020603050405020304" pitchFamily="18" charset="0"/>
                        </a:rPr>
                        <a:t>elastography</a:t>
                      </a:r>
                      <a:r>
                        <a:rPr lang="en-GB" sz="1400" dirty="0">
                          <a:solidFill>
                            <a:schemeClr val="tx2"/>
                          </a:solidFill>
                          <a:effectLst/>
                          <a:latin typeface="+mn-lt"/>
                          <a:ea typeface="Times New Roman" panose="02020603050405020304" pitchFamily="18" charset="0"/>
                          <a:cs typeface="Times New Roman" panose="02020603050405020304" pitchFamily="18" charset="0"/>
                        </a:rPr>
                        <a:t> </a:t>
                      </a:r>
                      <a:r>
                        <a:rPr lang="en-GB" sz="1400" dirty="0">
                          <a:effectLst/>
                          <a:latin typeface="+mn-lt"/>
                          <a:ea typeface="Times New Roman" panose="02020603050405020304" pitchFamily="18" charset="0"/>
                          <a:cs typeface="Times New Roman" panose="02020603050405020304" pitchFamily="18" charset="0"/>
                        </a:rPr>
                        <a:t>and </a:t>
                      </a:r>
                      <a:r>
                        <a:rPr lang="en-GB" sz="1400" b="1" dirty="0">
                          <a:solidFill>
                            <a:schemeClr val="tx2"/>
                          </a:solidFill>
                          <a:effectLst/>
                          <a:latin typeface="+mn-lt"/>
                          <a:ea typeface="Times New Roman" panose="02020603050405020304" pitchFamily="18" charset="0"/>
                          <a:cs typeface="Times New Roman" panose="02020603050405020304" pitchFamily="18" charset="0"/>
                        </a:rPr>
                        <a:t>risk scores </a:t>
                      </a:r>
                      <a:r>
                        <a:rPr lang="en-GB" sz="1400" dirty="0">
                          <a:effectLst/>
                          <a:latin typeface="+mn-lt"/>
                          <a:ea typeface="Times New Roman" panose="02020603050405020304" pitchFamily="18" charset="0"/>
                          <a:cs typeface="Times New Roman" panose="02020603050405020304" pitchFamily="18" charset="0"/>
                        </a:rPr>
                        <a:t>(eg, GLOBE and UK-PBC score) for patients with PBC, to help better define individual risk of developing </a:t>
                      </a:r>
                      <a:r>
                        <a:rPr lang="en-GB" sz="1400" b="1" dirty="0">
                          <a:solidFill>
                            <a:schemeClr val="tx2"/>
                          </a:solidFill>
                          <a:effectLst/>
                          <a:latin typeface="+mn-lt"/>
                          <a:ea typeface="Times New Roman" panose="02020603050405020304" pitchFamily="18" charset="0"/>
                          <a:cs typeface="Times New Roman" panose="02020603050405020304" pitchFamily="18" charset="0"/>
                        </a:rPr>
                        <a:t>complications</a:t>
                      </a:r>
                      <a:r>
                        <a:rPr lang="en-GB" sz="1400" dirty="0">
                          <a:effectLst/>
                          <a:latin typeface="+mn-lt"/>
                          <a:ea typeface="Times New Roman" panose="02020603050405020304" pitchFamily="18" charset="0"/>
                          <a:cs typeface="Times New Roman" panose="02020603050405020304" pitchFamily="18" charset="0"/>
                        </a:rPr>
                        <a:t> of advanced liver disease in the future</a:t>
                      </a:r>
                    </a:p>
                  </a:txBody>
                  <a:tcPr marL="36000" marR="36000" marT="28800" marB="288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III</a:t>
                      </a:r>
                    </a:p>
                  </a:txBody>
                  <a:tcPr marL="36000" marR="36000" marT="28800" marB="288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lnSpc>
                          <a:spcPct val="9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28800" marB="288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762929164"/>
                  </a:ext>
                </a:extLst>
              </a:tr>
            </a:tbl>
          </a:graphicData>
        </a:graphic>
      </p:graphicFrame>
      <p:grpSp>
        <p:nvGrpSpPr>
          <p:cNvPr id="7" name="Group 6">
            <a:extLst>
              <a:ext uri="{FF2B5EF4-FFF2-40B4-BE49-F238E27FC236}">
                <a16:creationId xmlns:a16="http://schemas.microsoft.com/office/drawing/2014/main" id="{E29532EC-A97B-4F33-BE49-B1944E2FFB3F}"/>
              </a:ext>
            </a:extLst>
          </p:cNvPr>
          <p:cNvGrpSpPr/>
          <p:nvPr/>
        </p:nvGrpSpPr>
        <p:grpSpPr>
          <a:xfrm>
            <a:off x="7917446" y="1931560"/>
            <a:ext cx="3588046" cy="276999"/>
            <a:chOff x="4262958" y="3212976"/>
            <a:chExt cx="3821308" cy="276999"/>
          </a:xfrm>
        </p:grpSpPr>
        <p:sp>
          <p:nvSpPr>
            <p:cNvPr id="8" name="Rectangle 7">
              <a:extLst>
                <a:ext uri="{FF2B5EF4-FFF2-40B4-BE49-F238E27FC236}">
                  <a16:creationId xmlns:a16="http://schemas.microsoft.com/office/drawing/2014/main" id="{0CFDE58E-9D4A-47A5-83B5-263A9864965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EEED2223-0C03-4B68-A09B-C34062C13D8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30E60D74-A422-4E5A-8008-A1534AE3BEAD}"/>
                </a:ext>
              </a:extLst>
            </p:cNvPr>
            <p:cNvSpPr txBox="1"/>
            <p:nvPr/>
          </p:nvSpPr>
          <p:spPr>
            <a:xfrm>
              <a:off x="4375543" y="3212976"/>
              <a:ext cx="1531712" cy="276999"/>
            </a:xfrm>
            <a:prstGeom prst="rect">
              <a:avLst/>
            </a:prstGeom>
            <a:noFill/>
          </p:spPr>
          <p:txBody>
            <a:bodyPr wrap="none" rtlCol="0">
              <a:spAutoFit/>
            </a:bodyPr>
            <a:lstStyle/>
            <a:p>
              <a:r>
                <a:rPr lang="en-GB" sz="1200" dirty="0">
                  <a:solidFill>
                    <a:schemeClr val="bg1"/>
                  </a:solidFill>
                </a:rPr>
                <a:t>Grade of evidence</a:t>
              </a:r>
            </a:p>
          </p:txBody>
        </p:sp>
        <p:sp>
          <p:nvSpPr>
            <p:cNvPr id="11" name="TextBox 10">
              <a:extLst>
                <a:ext uri="{FF2B5EF4-FFF2-40B4-BE49-F238E27FC236}">
                  <a16:creationId xmlns:a16="http://schemas.microsoft.com/office/drawing/2014/main" id="{6D903A0C-2547-4617-A931-58ADD2BAB9B8}"/>
                </a:ext>
              </a:extLst>
            </p:cNvPr>
            <p:cNvSpPr txBox="1"/>
            <p:nvPr/>
          </p:nvSpPr>
          <p:spPr>
            <a:xfrm>
              <a:off x="5989171" y="3212976"/>
              <a:ext cx="209509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69CB5021-29C1-4CDE-9418-6786EE359332}"/>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411486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normAutofit/>
          </a:bodyPr>
          <a:lstStyle/>
          <a:p>
            <a:r>
              <a:rPr lang="en-GB" dirty="0"/>
              <a:t>Three pillars of PBC management</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*E.g. Fibrates, budesonide</a:t>
            </a:r>
          </a:p>
          <a:p>
            <a:r>
              <a:rPr lang="en-GB" dirty="0"/>
              <a:t>EASL CPG PBC. J </a:t>
            </a:r>
            <a:r>
              <a:rPr lang="en-GB" dirty="0" err="1"/>
              <a:t>Hepatol</a:t>
            </a:r>
            <a:r>
              <a:rPr lang="en-GB" dirty="0"/>
              <a:t> 2017;67:145–72</a:t>
            </a:r>
          </a:p>
        </p:txBody>
      </p:sp>
      <p:grpSp>
        <p:nvGrpSpPr>
          <p:cNvPr id="4" name="Group 3">
            <a:extLst>
              <a:ext uri="{FF2B5EF4-FFF2-40B4-BE49-F238E27FC236}">
                <a16:creationId xmlns:a16="http://schemas.microsoft.com/office/drawing/2014/main" id="{1F574E47-803F-4AAF-A399-CDC4F858B0D5}"/>
              </a:ext>
            </a:extLst>
          </p:cNvPr>
          <p:cNvGrpSpPr/>
          <p:nvPr/>
        </p:nvGrpSpPr>
        <p:grpSpPr>
          <a:xfrm>
            <a:off x="1865284" y="1123632"/>
            <a:ext cx="8416320" cy="5453979"/>
            <a:chOff x="393426" y="1123631"/>
            <a:chExt cx="8416320" cy="5453979"/>
          </a:xfrm>
        </p:grpSpPr>
        <p:sp>
          <p:nvSpPr>
            <p:cNvPr id="5" name="Freeform: Shape 4">
              <a:extLst>
                <a:ext uri="{FF2B5EF4-FFF2-40B4-BE49-F238E27FC236}">
                  <a16:creationId xmlns:a16="http://schemas.microsoft.com/office/drawing/2014/main" id="{9550D124-4814-4CFB-A7C9-99AD3EE121C8}"/>
                </a:ext>
              </a:extLst>
            </p:cNvPr>
            <p:cNvSpPr/>
            <p:nvPr/>
          </p:nvSpPr>
          <p:spPr>
            <a:xfrm>
              <a:off x="7320514" y="1412775"/>
              <a:ext cx="153860" cy="415613"/>
            </a:xfrm>
            <a:custGeom>
              <a:avLst/>
              <a:gdLst>
                <a:gd name="connsiteX0" fmla="*/ 0 w 2912533"/>
                <a:gd name="connsiteY0" fmla="*/ 0 h 276578"/>
                <a:gd name="connsiteX1" fmla="*/ 0 w 2912533"/>
                <a:gd name="connsiteY1" fmla="*/ 127000 h 276578"/>
                <a:gd name="connsiteX2" fmla="*/ 2912533 w 2912533"/>
                <a:gd name="connsiteY2" fmla="*/ 127000 h 276578"/>
                <a:gd name="connsiteX3" fmla="*/ 2912533 w 2912533"/>
                <a:gd name="connsiteY3" fmla="*/ 276578 h 276578"/>
                <a:gd name="connsiteX0" fmla="*/ 0 w 2923318"/>
                <a:gd name="connsiteY0" fmla="*/ 0 h 276578"/>
                <a:gd name="connsiteX1" fmla="*/ 2923318 w 2923318"/>
                <a:gd name="connsiteY1" fmla="*/ 211 h 276578"/>
                <a:gd name="connsiteX2" fmla="*/ 2912533 w 2923318"/>
                <a:gd name="connsiteY2" fmla="*/ 127000 h 276578"/>
                <a:gd name="connsiteX3" fmla="*/ 2912533 w 2923318"/>
                <a:gd name="connsiteY3" fmla="*/ 276578 h 276578"/>
                <a:gd name="connsiteX0" fmla="*/ 0 w 2923318"/>
                <a:gd name="connsiteY0" fmla="*/ 0 h 276578"/>
                <a:gd name="connsiteX1" fmla="*/ 2923318 w 2923318"/>
                <a:gd name="connsiteY1" fmla="*/ 211 h 276578"/>
                <a:gd name="connsiteX2" fmla="*/ 2912533 w 2923318"/>
                <a:gd name="connsiteY2" fmla="*/ 276578 h 276578"/>
              </a:gdLst>
              <a:ahLst/>
              <a:cxnLst>
                <a:cxn ang="0">
                  <a:pos x="connsiteX0" y="connsiteY0"/>
                </a:cxn>
                <a:cxn ang="0">
                  <a:pos x="connsiteX1" y="connsiteY1"/>
                </a:cxn>
                <a:cxn ang="0">
                  <a:pos x="connsiteX2" y="connsiteY2"/>
                </a:cxn>
              </a:cxnLst>
              <a:rect l="l" t="t" r="r" b="b"/>
              <a:pathLst>
                <a:path w="2923318" h="276578">
                  <a:moveTo>
                    <a:pt x="0" y="0"/>
                  </a:moveTo>
                  <a:lnTo>
                    <a:pt x="2923318" y="211"/>
                  </a:lnTo>
                  <a:lnTo>
                    <a:pt x="2912533" y="276578"/>
                  </a:lnTo>
                </a:path>
              </a:pathLst>
            </a:custGeom>
            <a:noFill/>
            <a:ln w="9525">
              <a:solidFill>
                <a:schemeClr val="tx1"/>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9585CE09-F1A4-44C5-AAC9-5DEC616DA217}"/>
                </a:ext>
              </a:extLst>
            </p:cNvPr>
            <p:cNvCxnSpPr>
              <a:cxnSpLocks/>
            </p:cNvCxnSpPr>
            <p:nvPr/>
          </p:nvCxnSpPr>
          <p:spPr>
            <a:xfrm>
              <a:off x="2411760" y="3876995"/>
              <a:ext cx="0" cy="403242"/>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A816EC-3BC0-4B6D-BA0F-E4B170D14B3E}"/>
                </a:ext>
              </a:extLst>
            </p:cNvPr>
            <p:cNvCxnSpPr>
              <a:cxnSpLocks/>
            </p:cNvCxnSpPr>
            <p:nvPr/>
          </p:nvCxnSpPr>
          <p:spPr>
            <a:xfrm>
              <a:off x="1710197" y="2116388"/>
              <a:ext cx="0" cy="131901"/>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CADAC2D0-B3F1-4161-AFB0-AADD2529AF5C}"/>
                </a:ext>
              </a:extLst>
            </p:cNvPr>
            <p:cNvSpPr/>
            <p:nvPr/>
          </p:nvSpPr>
          <p:spPr>
            <a:xfrm>
              <a:off x="1864717" y="1123631"/>
              <a:ext cx="5472608" cy="508727"/>
            </a:xfrm>
            <a:custGeom>
              <a:avLst/>
              <a:gdLst>
                <a:gd name="connsiteX0" fmla="*/ 0 w 2979651"/>
                <a:gd name="connsiteY0" fmla="*/ 0 h 418444"/>
                <a:gd name="connsiteX1" fmla="*/ 2979651 w 2979651"/>
                <a:gd name="connsiteY1" fmla="*/ 0 h 418444"/>
                <a:gd name="connsiteX2" fmla="*/ 2979651 w 2979651"/>
                <a:gd name="connsiteY2" fmla="*/ 418444 h 418444"/>
                <a:gd name="connsiteX3" fmla="*/ 0 w 2979651"/>
                <a:gd name="connsiteY3" fmla="*/ 418444 h 418444"/>
                <a:gd name="connsiteX4" fmla="*/ 0 w 2979651"/>
                <a:gd name="connsiteY4" fmla="*/ 0 h 418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651" h="418444">
                  <a:moveTo>
                    <a:pt x="0" y="0"/>
                  </a:moveTo>
                  <a:lnTo>
                    <a:pt x="2979651" y="0"/>
                  </a:lnTo>
                  <a:lnTo>
                    <a:pt x="2979651" y="418444"/>
                  </a:lnTo>
                  <a:lnTo>
                    <a:pt x="0" y="418444"/>
                  </a:lnTo>
                  <a:lnTo>
                    <a:pt x="0" y="0"/>
                  </a:lnTo>
                  <a:close/>
                </a:path>
              </a:pathLst>
            </a:custGeom>
            <a:solidFill>
              <a:schemeClr val="bg1"/>
            </a:solidFill>
            <a:ln>
              <a:solidFill>
                <a:srgbClr val="EB5F1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a:lnSpc>
                  <a:spcPct val="90000"/>
                </a:lnSpc>
                <a:spcBef>
                  <a:spcPct val="0"/>
                </a:spcBef>
              </a:pPr>
              <a:r>
                <a:rPr lang="en-US" sz="1200" b="1" dirty="0">
                  <a:solidFill>
                    <a:schemeClr val="tx1"/>
                  </a:solidFill>
                </a:rPr>
                <a:t>Primary biliary cholangitis</a:t>
              </a:r>
            </a:p>
            <a:p>
              <a:pPr algn="ctr" defTabSz="222250">
                <a:lnSpc>
                  <a:spcPct val="90000"/>
                </a:lnSpc>
                <a:spcBef>
                  <a:spcPct val="0"/>
                </a:spcBef>
              </a:pPr>
              <a:r>
                <a:rPr lang="en-GB" sz="1200" dirty="0">
                  <a:solidFill>
                    <a:schemeClr val="tx1"/>
                  </a:solidFill>
                </a:rPr>
                <a:t>Prevent end-stage liver disease and manage associated symptoms</a:t>
              </a:r>
              <a:endParaRPr lang="en-US" sz="1200" dirty="0">
                <a:solidFill>
                  <a:schemeClr val="tx1"/>
                </a:solidFill>
              </a:endParaRPr>
            </a:p>
          </p:txBody>
        </p:sp>
        <p:sp>
          <p:nvSpPr>
            <p:cNvPr id="9" name="Freeform: Shape 8">
              <a:extLst>
                <a:ext uri="{FF2B5EF4-FFF2-40B4-BE49-F238E27FC236}">
                  <a16:creationId xmlns:a16="http://schemas.microsoft.com/office/drawing/2014/main" id="{F6B34E23-8655-4019-804E-A4BF58FC92F9}"/>
                </a:ext>
              </a:extLst>
            </p:cNvPr>
            <p:cNvSpPr/>
            <p:nvPr/>
          </p:nvSpPr>
          <p:spPr>
            <a:xfrm>
              <a:off x="393426" y="1828388"/>
              <a:ext cx="2664000" cy="288000"/>
            </a:xfrm>
            <a:custGeom>
              <a:avLst/>
              <a:gdLst>
                <a:gd name="connsiteX0" fmla="*/ 0 w 1508424"/>
                <a:gd name="connsiteY0" fmla="*/ 0 h 261990"/>
                <a:gd name="connsiteX1" fmla="*/ 1508424 w 1508424"/>
                <a:gd name="connsiteY1" fmla="*/ 0 h 261990"/>
                <a:gd name="connsiteX2" fmla="*/ 1508424 w 1508424"/>
                <a:gd name="connsiteY2" fmla="*/ 261990 h 261990"/>
                <a:gd name="connsiteX3" fmla="*/ 0 w 1508424"/>
                <a:gd name="connsiteY3" fmla="*/ 261990 h 261990"/>
                <a:gd name="connsiteX4" fmla="*/ 0 w 1508424"/>
                <a:gd name="connsiteY4" fmla="*/ 0 h 2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261990">
                  <a:moveTo>
                    <a:pt x="0" y="0"/>
                  </a:moveTo>
                  <a:lnTo>
                    <a:pt x="1508424" y="0"/>
                  </a:lnTo>
                  <a:lnTo>
                    <a:pt x="1508424" y="261990"/>
                  </a:lnTo>
                  <a:lnTo>
                    <a:pt x="0" y="261990"/>
                  </a:lnTo>
                  <a:lnTo>
                    <a:pt x="0" y="0"/>
                  </a:lnTo>
                  <a:close/>
                </a:path>
              </a:pathLst>
            </a:custGeom>
            <a:solidFill>
              <a:schemeClr val="tx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bg1"/>
                  </a:solidFill>
                </a:rPr>
                <a:t>1. Stratify risk and treat</a:t>
              </a:r>
            </a:p>
          </p:txBody>
        </p:sp>
        <p:sp>
          <p:nvSpPr>
            <p:cNvPr id="10" name="Freeform: Shape 9">
              <a:extLst>
                <a:ext uri="{FF2B5EF4-FFF2-40B4-BE49-F238E27FC236}">
                  <a16:creationId xmlns:a16="http://schemas.microsoft.com/office/drawing/2014/main" id="{3C6C00F8-33A8-4B94-80C3-92AB620C1DA4}"/>
                </a:ext>
              </a:extLst>
            </p:cNvPr>
            <p:cNvSpPr/>
            <p:nvPr/>
          </p:nvSpPr>
          <p:spPr>
            <a:xfrm>
              <a:off x="396673" y="2248289"/>
              <a:ext cx="2664000" cy="363892"/>
            </a:xfrm>
            <a:custGeom>
              <a:avLst/>
              <a:gdLst>
                <a:gd name="connsiteX0" fmla="*/ 0 w 1508424"/>
                <a:gd name="connsiteY0" fmla="*/ 0 h 305456"/>
                <a:gd name="connsiteX1" fmla="*/ 1508424 w 1508424"/>
                <a:gd name="connsiteY1" fmla="*/ 0 h 305456"/>
                <a:gd name="connsiteX2" fmla="*/ 1508424 w 1508424"/>
                <a:gd name="connsiteY2" fmla="*/ 305456 h 305456"/>
                <a:gd name="connsiteX3" fmla="*/ 0 w 1508424"/>
                <a:gd name="connsiteY3" fmla="*/ 305456 h 305456"/>
                <a:gd name="connsiteX4" fmla="*/ 0 w 1508424"/>
                <a:gd name="connsiteY4" fmla="*/ 0 h 30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305456">
                  <a:moveTo>
                    <a:pt x="0" y="0"/>
                  </a:moveTo>
                  <a:lnTo>
                    <a:pt x="1508424" y="0"/>
                  </a:lnTo>
                  <a:lnTo>
                    <a:pt x="1508424" y="305456"/>
                  </a:lnTo>
                  <a:lnTo>
                    <a:pt x="0" y="305456"/>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tx1"/>
                  </a:solidFill>
                </a:rPr>
                <a:t>UDCA</a:t>
              </a:r>
            </a:p>
            <a:p>
              <a:pPr algn="ctr" defTabSz="222250">
                <a:lnSpc>
                  <a:spcPct val="90000"/>
                </a:lnSpc>
                <a:spcBef>
                  <a:spcPct val="0"/>
                </a:spcBef>
              </a:pPr>
              <a:r>
                <a:rPr lang="en-GB" sz="1100" dirty="0">
                  <a:solidFill>
                    <a:schemeClr val="tx1"/>
                  </a:solidFill>
                </a:rPr>
                <a:t>For all (13–15 mg/kg/day)</a:t>
              </a:r>
              <a:endParaRPr lang="en-US" sz="1100" dirty="0">
                <a:solidFill>
                  <a:schemeClr val="tx1"/>
                </a:solidFill>
              </a:endParaRPr>
            </a:p>
          </p:txBody>
        </p:sp>
        <p:sp>
          <p:nvSpPr>
            <p:cNvPr id="12" name="Freeform: Shape 11">
              <a:extLst>
                <a:ext uri="{FF2B5EF4-FFF2-40B4-BE49-F238E27FC236}">
                  <a16:creationId xmlns:a16="http://schemas.microsoft.com/office/drawing/2014/main" id="{596755A0-448D-41B5-AFB9-BA94AFCD8775}"/>
                </a:ext>
              </a:extLst>
            </p:cNvPr>
            <p:cNvSpPr/>
            <p:nvPr/>
          </p:nvSpPr>
          <p:spPr>
            <a:xfrm>
              <a:off x="414198" y="3508178"/>
              <a:ext cx="1296000" cy="368817"/>
            </a:xfrm>
            <a:custGeom>
              <a:avLst/>
              <a:gdLst>
                <a:gd name="connsiteX0" fmla="*/ 0 w 1052548"/>
                <a:gd name="connsiteY0" fmla="*/ 0 h 254659"/>
                <a:gd name="connsiteX1" fmla="*/ 1052548 w 1052548"/>
                <a:gd name="connsiteY1" fmla="*/ 0 h 254659"/>
                <a:gd name="connsiteX2" fmla="*/ 1052548 w 1052548"/>
                <a:gd name="connsiteY2" fmla="*/ 254659 h 254659"/>
                <a:gd name="connsiteX3" fmla="*/ 0 w 1052548"/>
                <a:gd name="connsiteY3" fmla="*/ 254659 h 254659"/>
                <a:gd name="connsiteX4" fmla="*/ 0 w 1052548"/>
                <a:gd name="connsiteY4" fmla="*/ 0 h 254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48" h="254659">
                  <a:moveTo>
                    <a:pt x="0" y="0"/>
                  </a:moveTo>
                  <a:lnTo>
                    <a:pt x="1052548" y="0"/>
                  </a:lnTo>
                  <a:lnTo>
                    <a:pt x="1052548" y="254659"/>
                  </a:lnTo>
                  <a:lnTo>
                    <a:pt x="0" y="254659"/>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dirty="0">
                  <a:solidFill>
                    <a:schemeClr val="tx1"/>
                  </a:solidFill>
                </a:rPr>
                <a:t>UDCA responder (low-risk disease)</a:t>
              </a:r>
            </a:p>
          </p:txBody>
        </p:sp>
        <p:sp>
          <p:nvSpPr>
            <p:cNvPr id="13" name="Freeform: Shape 12">
              <a:extLst>
                <a:ext uri="{FF2B5EF4-FFF2-40B4-BE49-F238E27FC236}">
                  <a16:creationId xmlns:a16="http://schemas.microsoft.com/office/drawing/2014/main" id="{3F76E18A-E834-400B-A291-4DA86A63743A}"/>
                </a:ext>
              </a:extLst>
            </p:cNvPr>
            <p:cNvSpPr/>
            <p:nvPr/>
          </p:nvSpPr>
          <p:spPr>
            <a:xfrm>
              <a:off x="394746" y="4280237"/>
              <a:ext cx="1296000" cy="1059493"/>
            </a:xfrm>
            <a:custGeom>
              <a:avLst/>
              <a:gdLst>
                <a:gd name="connsiteX0" fmla="*/ 0 w 1026060"/>
                <a:gd name="connsiteY0" fmla="*/ 0 h 381427"/>
                <a:gd name="connsiteX1" fmla="*/ 1026060 w 1026060"/>
                <a:gd name="connsiteY1" fmla="*/ 0 h 381427"/>
                <a:gd name="connsiteX2" fmla="*/ 1026060 w 1026060"/>
                <a:gd name="connsiteY2" fmla="*/ 381427 h 381427"/>
                <a:gd name="connsiteX3" fmla="*/ 0 w 1026060"/>
                <a:gd name="connsiteY3" fmla="*/ 381427 h 381427"/>
                <a:gd name="connsiteX4" fmla="*/ 0 w 1026060"/>
                <a:gd name="connsiteY4" fmla="*/ 0 h 38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060" h="381427">
                  <a:moveTo>
                    <a:pt x="0" y="0"/>
                  </a:moveTo>
                  <a:lnTo>
                    <a:pt x="1026060" y="0"/>
                  </a:lnTo>
                  <a:lnTo>
                    <a:pt x="1026060" y="381427"/>
                  </a:lnTo>
                  <a:lnTo>
                    <a:pt x="0" y="381427"/>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GB" sz="1200" b="1" dirty="0">
                  <a:solidFill>
                    <a:schemeClr val="tx1"/>
                  </a:solidFill>
                </a:rPr>
                <a:t>Individualized follow-up </a:t>
              </a:r>
              <a:r>
                <a:rPr lang="en-GB" sz="1100" dirty="0">
                  <a:solidFill>
                    <a:schemeClr val="tx1"/>
                  </a:solidFill>
                </a:rPr>
                <a:t>According to symptom burden and disease stage</a:t>
              </a:r>
              <a:endParaRPr lang="en-US" sz="1200" dirty="0">
                <a:solidFill>
                  <a:schemeClr val="tx1"/>
                </a:solidFill>
              </a:endParaRPr>
            </a:p>
          </p:txBody>
        </p:sp>
        <p:sp>
          <p:nvSpPr>
            <p:cNvPr id="14" name="Freeform: Shape 13">
              <a:extLst>
                <a:ext uri="{FF2B5EF4-FFF2-40B4-BE49-F238E27FC236}">
                  <a16:creationId xmlns:a16="http://schemas.microsoft.com/office/drawing/2014/main" id="{B3175199-E5CA-468B-B0E0-3A4FF5DE789A}"/>
                </a:ext>
              </a:extLst>
            </p:cNvPr>
            <p:cNvSpPr/>
            <p:nvPr/>
          </p:nvSpPr>
          <p:spPr>
            <a:xfrm>
              <a:off x="404171" y="5475865"/>
              <a:ext cx="2664000" cy="479211"/>
            </a:xfrm>
            <a:custGeom>
              <a:avLst/>
              <a:gdLst>
                <a:gd name="connsiteX0" fmla="*/ 0 w 2032602"/>
                <a:gd name="connsiteY0" fmla="*/ 0 h 435497"/>
                <a:gd name="connsiteX1" fmla="*/ 2032602 w 2032602"/>
                <a:gd name="connsiteY1" fmla="*/ 0 h 435497"/>
                <a:gd name="connsiteX2" fmla="*/ 2032602 w 2032602"/>
                <a:gd name="connsiteY2" fmla="*/ 435497 h 435497"/>
                <a:gd name="connsiteX3" fmla="*/ 0 w 2032602"/>
                <a:gd name="connsiteY3" fmla="*/ 435497 h 435497"/>
                <a:gd name="connsiteX4" fmla="*/ 0 w 2032602"/>
                <a:gd name="connsiteY4" fmla="*/ 0 h 43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602" h="435497">
                  <a:moveTo>
                    <a:pt x="0" y="0"/>
                  </a:moveTo>
                  <a:lnTo>
                    <a:pt x="2032602" y="0"/>
                  </a:lnTo>
                  <a:lnTo>
                    <a:pt x="2032602" y="435497"/>
                  </a:lnTo>
                  <a:lnTo>
                    <a:pt x="0" y="435497"/>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GB" sz="1200" b="1" dirty="0">
                  <a:solidFill>
                    <a:schemeClr val="tx1"/>
                  </a:solidFill>
                </a:rPr>
                <a:t>Monitoring based on </a:t>
              </a:r>
            </a:p>
            <a:p>
              <a:pPr algn="ctr" defTabSz="222250">
                <a:lnSpc>
                  <a:spcPct val="90000"/>
                </a:lnSpc>
                <a:spcBef>
                  <a:spcPct val="0"/>
                </a:spcBef>
              </a:pPr>
              <a:r>
                <a:rPr lang="en-GB" sz="1100" dirty="0">
                  <a:solidFill>
                    <a:schemeClr val="tx1"/>
                  </a:solidFill>
                </a:rPr>
                <a:t>Bilirubin, ALP, AST, albumin, platelet count, and </a:t>
              </a:r>
              <a:r>
                <a:rPr lang="en-GB" sz="1100" dirty="0" err="1">
                  <a:solidFill>
                    <a:schemeClr val="tx1"/>
                  </a:solidFill>
                </a:rPr>
                <a:t>elastography</a:t>
              </a:r>
              <a:endParaRPr lang="en-US" sz="1100" dirty="0">
                <a:solidFill>
                  <a:schemeClr val="tx1"/>
                </a:solidFill>
              </a:endParaRPr>
            </a:p>
          </p:txBody>
        </p:sp>
        <p:sp>
          <p:nvSpPr>
            <p:cNvPr id="15" name="Freeform: Shape 14">
              <a:extLst>
                <a:ext uri="{FF2B5EF4-FFF2-40B4-BE49-F238E27FC236}">
                  <a16:creationId xmlns:a16="http://schemas.microsoft.com/office/drawing/2014/main" id="{0A413862-B1AE-4DC2-83FA-2873F2E1F0A9}"/>
                </a:ext>
              </a:extLst>
            </p:cNvPr>
            <p:cNvSpPr/>
            <p:nvPr/>
          </p:nvSpPr>
          <p:spPr>
            <a:xfrm>
              <a:off x="1763473" y="3516325"/>
              <a:ext cx="1296000" cy="368817"/>
            </a:xfrm>
            <a:custGeom>
              <a:avLst/>
              <a:gdLst>
                <a:gd name="connsiteX0" fmla="*/ 0 w 1052548"/>
                <a:gd name="connsiteY0" fmla="*/ 0 h 254659"/>
                <a:gd name="connsiteX1" fmla="*/ 1052548 w 1052548"/>
                <a:gd name="connsiteY1" fmla="*/ 0 h 254659"/>
                <a:gd name="connsiteX2" fmla="*/ 1052548 w 1052548"/>
                <a:gd name="connsiteY2" fmla="*/ 254659 h 254659"/>
                <a:gd name="connsiteX3" fmla="*/ 0 w 1052548"/>
                <a:gd name="connsiteY3" fmla="*/ 254659 h 254659"/>
                <a:gd name="connsiteX4" fmla="*/ 0 w 1052548"/>
                <a:gd name="connsiteY4" fmla="*/ 0 h 254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48" h="254659">
                  <a:moveTo>
                    <a:pt x="0" y="0"/>
                  </a:moveTo>
                  <a:lnTo>
                    <a:pt x="1052548" y="0"/>
                  </a:lnTo>
                  <a:lnTo>
                    <a:pt x="1052548" y="254659"/>
                  </a:lnTo>
                  <a:lnTo>
                    <a:pt x="0" y="254659"/>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dirty="0">
                  <a:solidFill>
                    <a:schemeClr val="tx1"/>
                  </a:solidFill>
                </a:rPr>
                <a:t>Inadequate UDCA responder</a:t>
              </a:r>
            </a:p>
          </p:txBody>
        </p:sp>
        <p:sp>
          <p:nvSpPr>
            <p:cNvPr id="16" name="Freeform: Shape 15">
              <a:extLst>
                <a:ext uri="{FF2B5EF4-FFF2-40B4-BE49-F238E27FC236}">
                  <a16:creationId xmlns:a16="http://schemas.microsoft.com/office/drawing/2014/main" id="{B10FE4E3-CF79-4D06-939F-7DF38B8BA282}"/>
                </a:ext>
              </a:extLst>
            </p:cNvPr>
            <p:cNvSpPr/>
            <p:nvPr/>
          </p:nvSpPr>
          <p:spPr>
            <a:xfrm>
              <a:off x="1763473" y="3970498"/>
              <a:ext cx="1318959" cy="178586"/>
            </a:xfrm>
            <a:custGeom>
              <a:avLst/>
              <a:gdLst>
                <a:gd name="connsiteX0" fmla="*/ 0 w 917242"/>
                <a:gd name="connsiteY0" fmla="*/ 0 h 271373"/>
                <a:gd name="connsiteX1" fmla="*/ 917242 w 917242"/>
                <a:gd name="connsiteY1" fmla="*/ 0 h 271373"/>
                <a:gd name="connsiteX2" fmla="*/ 917242 w 917242"/>
                <a:gd name="connsiteY2" fmla="*/ 271373 h 271373"/>
                <a:gd name="connsiteX3" fmla="*/ 0 w 917242"/>
                <a:gd name="connsiteY3" fmla="*/ 271373 h 271373"/>
                <a:gd name="connsiteX4" fmla="*/ 0 w 917242"/>
                <a:gd name="connsiteY4" fmla="*/ 0 h 27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42" h="271373">
                  <a:moveTo>
                    <a:pt x="0" y="0"/>
                  </a:moveTo>
                  <a:lnTo>
                    <a:pt x="917242" y="0"/>
                  </a:lnTo>
                  <a:lnTo>
                    <a:pt x="917242" y="271373"/>
                  </a:lnTo>
                  <a:lnTo>
                    <a:pt x="0" y="271373"/>
                  </a:lnTo>
                  <a:lnTo>
                    <a:pt x="0" y="0"/>
                  </a:lnTo>
                  <a:close/>
                </a:path>
              </a:pathLst>
            </a:custGeom>
            <a:solidFill>
              <a:srgbClr val="CCDBE7"/>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dirty="0">
                  <a:solidFill>
                    <a:schemeClr val="tx1"/>
                  </a:solidFill>
                </a:rPr>
                <a:t>? Features of AIH</a:t>
              </a:r>
            </a:p>
          </p:txBody>
        </p:sp>
        <p:sp>
          <p:nvSpPr>
            <p:cNvPr id="17" name="Freeform: Shape 16">
              <a:extLst>
                <a:ext uri="{FF2B5EF4-FFF2-40B4-BE49-F238E27FC236}">
                  <a16:creationId xmlns:a16="http://schemas.microsoft.com/office/drawing/2014/main" id="{6F56BFA6-80A0-4C8D-82C1-1822F5B1F5A0}"/>
                </a:ext>
              </a:extLst>
            </p:cNvPr>
            <p:cNvSpPr/>
            <p:nvPr/>
          </p:nvSpPr>
          <p:spPr>
            <a:xfrm>
              <a:off x="1763473" y="4280237"/>
              <a:ext cx="1296000" cy="1059493"/>
            </a:xfrm>
            <a:custGeom>
              <a:avLst/>
              <a:gdLst>
                <a:gd name="connsiteX0" fmla="*/ 0 w 1014777"/>
                <a:gd name="connsiteY0" fmla="*/ 0 h 445151"/>
                <a:gd name="connsiteX1" fmla="*/ 1014777 w 1014777"/>
                <a:gd name="connsiteY1" fmla="*/ 0 h 445151"/>
                <a:gd name="connsiteX2" fmla="*/ 1014777 w 1014777"/>
                <a:gd name="connsiteY2" fmla="*/ 445151 h 445151"/>
                <a:gd name="connsiteX3" fmla="*/ 0 w 1014777"/>
                <a:gd name="connsiteY3" fmla="*/ 445151 h 445151"/>
                <a:gd name="connsiteX4" fmla="*/ 0 w 1014777"/>
                <a:gd name="connsiteY4" fmla="*/ 0 h 44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777" h="445151">
                  <a:moveTo>
                    <a:pt x="0" y="0"/>
                  </a:moveTo>
                  <a:lnTo>
                    <a:pt x="1014777" y="0"/>
                  </a:lnTo>
                  <a:lnTo>
                    <a:pt x="1014777" y="445151"/>
                  </a:lnTo>
                  <a:lnTo>
                    <a:pt x="0" y="445151"/>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GB" sz="1200" b="1" dirty="0">
                  <a:solidFill>
                    <a:schemeClr val="tx1"/>
                  </a:solidFill>
                </a:rPr>
                <a:t>Add 2</a:t>
              </a:r>
              <a:r>
                <a:rPr lang="en-GB" sz="1200" b="1" baseline="30000" dirty="0">
                  <a:solidFill>
                    <a:schemeClr val="tx1"/>
                  </a:solidFill>
                </a:rPr>
                <a:t>nd-</a:t>
              </a:r>
              <a:r>
                <a:rPr lang="en-GB" sz="1200" b="1" dirty="0">
                  <a:solidFill>
                    <a:schemeClr val="tx1"/>
                  </a:solidFill>
                </a:rPr>
                <a:t>line therapy</a:t>
              </a:r>
            </a:p>
            <a:p>
              <a:pPr algn="ctr" defTabSz="222250">
                <a:lnSpc>
                  <a:spcPct val="90000"/>
                </a:lnSpc>
                <a:spcBef>
                  <a:spcPct val="0"/>
                </a:spcBef>
              </a:pPr>
              <a:r>
                <a:rPr lang="en-GB" sz="1100" dirty="0" err="1">
                  <a:solidFill>
                    <a:schemeClr val="tx1"/>
                  </a:solidFill>
                </a:rPr>
                <a:t>Obeticholic</a:t>
              </a:r>
              <a:r>
                <a:rPr lang="en-GB" sz="1100" dirty="0">
                  <a:solidFill>
                    <a:schemeClr val="tx1"/>
                  </a:solidFill>
                </a:rPr>
                <a:t> acid</a:t>
              </a:r>
            </a:p>
            <a:p>
              <a:pPr algn="ctr" defTabSz="222250">
                <a:lnSpc>
                  <a:spcPct val="90000"/>
                </a:lnSpc>
                <a:spcBef>
                  <a:spcPct val="0"/>
                </a:spcBef>
              </a:pPr>
              <a:r>
                <a:rPr lang="en-GB" sz="1100" dirty="0">
                  <a:solidFill>
                    <a:schemeClr val="tx1"/>
                  </a:solidFill>
                </a:rPr>
                <a:t>Off-label*</a:t>
              </a:r>
              <a:endParaRPr lang="en-GB" sz="900" dirty="0">
                <a:solidFill>
                  <a:schemeClr val="tx1"/>
                </a:solidFill>
              </a:endParaRPr>
            </a:p>
            <a:p>
              <a:pPr algn="ctr" defTabSz="222250">
                <a:lnSpc>
                  <a:spcPct val="90000"/>
                </a:lnSpc>
                <a:spcBef>
                  <a:spcPct val="0"/>
                </a:spcBef>
              </a:pPr>
              <a:r>
                <a:rPr lang="en-GB" sz="1100" dirty="0">
                  <a:solidFill>
                    <a:schemeClr val="tx1"/>
                  </a:solidFill>
                </a:rPr>
                <a:t>Clinical trials</a:t>
              </a:r>
              <a:endParaRPr lang="en-US" sz="1100" dirty="0">
                <a:solidFill>
                  <a:schemeClr val="tx1"/>
                </a:solidFill>
              </a:endParaRPr>
            </a:p>
          </p:txBody>
        </p:sp>
        <p:sp>
          <p:nvSpPr>
            <p:cNvPr id="18" name="Freeform: Shape 17">
              <a:extLst>
                <a:ext uri="{FF2B5EF4-FFF2-40B4-BE49-F238E27FC236}">
                  <a16:creationId xmlns:a16="http://schemas.microsoft.com/office/drawing/2014/main" id="{31E68BBC-A103-4DAB-870C-EAF3C4787D66}"/>
                </a:ext>
              </a:extLst>
            </p:cNvPr>
            <p:cNvSpPr/>
            <p:nvPr/>
          </p:nvSpPr>
          <p:spPr>
            <a:xfrm>
              <a:off x="3269021" y="1828388"/>
              <a:ext cx="2664000" cy="288000"/>
            </a:xfrm>
            <a:custGeom>
              <a:avLst/>
              <a:gdLst>
                <a:gd name="connsiteX0" fmla="*/ 0 w 1508424"/>
                <a:gd name="connsiteY0" fmla="*/ 0 h 261990"/>
                <a:gd name="connsiteX1" fmla="*/ 1508424 w 1508424"/>
                <a:gd name="connsiteY1" fmla="*/ 0 h 261990"/>
                <a:gd name="connsiteX2" fmla="*/ 1508424 w 1508424"/>
                <a:gd name="connsiteY2" fmla="*/ 261990 h 261990"/>
                <a:gd name="connsiteX3" fmla="*/ 0 w 1508424"/>
                <a:gd name="connsiteY3" fmla="*/ 261990 h 261990"/>
                <a:gd name="connsiteX4" fmla="*/ 0 w 1508424"/>
                <a:gd name="connsiteY4" fmla="*/ 0 h 2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261990">
                  <a:moveTo>
                    <a:pt x="0" y="0"/>
                  </a:moveTo>
                  <a:lnTo>
                    <a:pt x="1508424" y="0"/>
                  </a:lnTo>
                  <a:lnTo>
                    <a:pt x="1508424" y="261990"/>
                  </a:lnTo>
                  <a:lnTo>
                    <a:pt x="0" y="261990"/>
                  </a:lnTo>
                  <a:lnTo>
                    <a:pt x="0" y="0"/>
                  </a:lnTo>
                  <a:close/>
                </a:path>
              </a:pathLst>
            </a:custGeom>
            <a:solidFill>
              <a:schemeClr val="tx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bg1"/>
                  </a:solidFill>
                </a:rPr>
                <a:t>2. Stage and survey</a:t>
              </a:r>
            </a:p>
          </p:txBody>
        </p:sp>
        <p:sp>
          <p:nvSpPr>
            <p:cNvPr id="19" name="Freeform: Shape 18">
              <a:extLst>
                <a:ext uri="{FF2B5EF4-FFF2-40B4-BE49-F238E27FC236}">
                  <a16:creationId xmlns:a16="http://schemas.microsoft.com/office/drawing/2014/main" id="{0F24CCCC-1FD4-49BF-8BBA-F48A8C38F888}"/>
                </a:ext>
              </a:extLst>
            </p:cNvPr>
            <p:cNvSpPr/>
            <p:nvPr/>
          </p:nvSpPr>
          <p:spPr>
            <a:xfrm>
              <a:off x="3269021" y="2248289"/>
              <a:ext cx="2664000" cy="376132"/>
            </a:xfrm>
            <a:custGeom>
              <a:avLst/>
              <a:gdLst>
                <a:gd name="connsiteX0" fmla="*/ 0 w 1508424"/>
                <a:gd name="connsiteY0" fmla="*/ 0 h 305456"/>
                <a:gd name="connsiteX1" fmla="*/ 1508424 w 1508424"/>
                <a:gd name="connsiteY1" fmla="*/ 0 h 305456"/>
                <a:gd name="connsiteX2" fmla="*/ 1508424 w 1508424"/>
                <a:gd name="connsiteY2" fmla="*/ 305456 h 305456"/>
                <a:gd name="connsiteX3" fmla="*/ 0 w 1508424"/>
                <a:gd name="connsiteY3" fmla="*/ 305456 h 305456"/>
                <a:gd name="connsiteX4" fmla="*/ 0 w 1508424"/>
                <a:gd name="connsiteY4" fmla="*/ 0 h 30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305456">
                  <a:moveTo>
                    <a:pt x="0" y="0"/>
                  </a:moveTo>
                  <a:lnTo>
                    <a:pt x="1508424" y="0"/>
                  </a:lnTo>
                  <a:lnTo>
                    <a:pt x="1508424" y="305456"/>
                  </a:lnTo>
                  <a:lnTo>
                    <a:pt x="0" y="305456"/>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tx1"/>
                  </a:solidFill>
                </a:rPr>
                <a:t>Disease staging </a:t>
              </a:r>
            </a:p>
            <a:p>
              <a:pPr algn="ctr" defTabSz="222250">
                <a:lnSpc>
                  <a:spcPct val="90000"/>
                </a:lnSpc>
                <a:spcBef>
                  <a:spcPct val="0"/>
                </a:spcBef>
              </a:pPr>
              <a:r>
                <a:rPr lang="en-US" sz="1100" dirty="0">
                  <a:solidFill>
                    <a:schemeClr val="tx1"/>
                  </a:solidFill>
                </a:rPr>
                <a:t>Serum liver tests, US, </a:t>
              </a:r>
              <a:r>
                <a:rPr lang="en-US" sz="1100" dirty="0" err="1">
                  <a:solidFill>
                    <a:schemeClr val="tx1"/>
                  </a:solidFill>
                </a:rPr>
                <a:t>elastography</a:t>
              </a:r>
              <a:endParaRPr lang="en-US" sz="1100" dirty="0">
                <a:solidFill>
                  <a:schemeClr val="tx1"/>
                </a:solidFill>
              </a:endParaRPr>
            </a:p>
          </p:txBody>
        </p:sp>
        <p:sp>
          <p:nvSpPr>
            <p:cNvPr id="20" name="Freeform: Shape 19">
              <a:extLst>
                <a:ext uri="{FF2B5EF4-FFF2-40B4-BE49-F238E27FC236}">
                  <a16:creationId xmlns:a16="http://schemas.microsoft.com/office/drawing/2014/main" id="{1DEECBA5-1E76-441C-BA8A-8E2CB7470854}"/>
                </a:ext>
              </a:extLst>
            </p:cNvPr>
            <p:cNvSpPr/>
            <p:nvPr/>
          </p:nvSpPr>
          <p:spPr>
            <a:xfrm>
              <a:off x="3262576" y="2750269"/>
              <a:ext cx="2664000" cy="332506"/>
            </a:xfrm>
            <a:custGeom>
              <a:avLst/>
              <a:gdLst>
                <a:gd name="connsiteX0" fmla="*/ 0 w 1508424"/>
                <a:gd name="connsiteY0" fmla="*/ 0 h 321060"/>
                <a:gd name="connsiteX1" fmla="*/ 1508424 w 1508424"/>
                <a:gd name="connsiteY1" fmla="*/ 0 h 321060"/>
                <a:gd name="connsiteX2" fmla="*/ 1508424 w 1508424"/>
                <a:gd name="connsiteY2" fmla="*/ 321060 h 321060"/>
                <a:gd name="connsiteX3" fmla="*/ 0 w 1508424"/>
                <a:gd name="connsiteY3" fmla="*/ 321060 h 321060"/>
                <a:gd name="connsiteX4" fmla="*/ 0 w 1508424"/>
                <a:gd name="connsiteY4" fmla="*/ 0 h 32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321060">
                  <a:moveTo>
                    <a:pt x="0" y="0"/>
                  </a:moveTo>
                  <a:lnTo>
                    <a:pt x="1508424" y="0"/>
                  </a:lnTo>
                  <a:lnTo>
                    <a:pt x="1508424" y="321060"/>
                  </a:lnTo>
                  <a:lnTo>
                    <a:pt x="0" y="321060"/>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tx1"/>
                  </a:solidFill>
                </a:rPr>
                <a:t>Cirrhosis</a:t>
              </a:r>
            </a:p>
          </p:txBody>
        </p:sp>
        <p:sp>
          <p:nvSpPr>
            <p:cNvPr id="21" name="Freeform: Shape 20">
              <a:extLst>
                <a:ext uri="{FF2B5EF4-FFF2-40B4-BE49-F238E27FC236}">
                  <a16:creationId xmlns:a16="http://schemas.microsoft.com/office/drawing/2014/main" id="{FD761F3E-008F-4271-9500-5F0006AC3755}"/>
                </a:ext>
              </a:extLst>
            </p:cNvPr>
            <p:cNvSpPr/>
            <p:nvPr/>
          </p:nvSpPr>
          <p:spPr>
            <a:xfrm>
              <a:off x="3262576" y="3536520"/>
              <a:ext cx="1296000" cy="700556"/>
            </a:xfrm>
            <a:custGeom>
              <a:avLst/>
              <a:gdLst>
                <a:gd name="connsiteX0" fmla="*/ 0 w 961681"/>
                <a:gd name="connsiteY0" fmla="*/ 0 h 228790"/>
                <a:gd name="connsiteX1" fmla="*/ 961681 w 961681"/>
                <a:gd name="connsiteY1" fmla="*/ 0 h 228790"/>
                <a:gd name="connsiteX2" fmla="*/ 961681 w 961681"/>
                <a:gd name="connsiteY2" fmla="*/ 228790 h 228790"/>
                <a:gd name="connsiteX3" fmla="*/ 0 w 961681"/>
                <a:gd name="connsiteY3" fmla="*/ 228790 h 228790"/>
                <a:gd name="connsiteX4" fmla="*/ 0 w 961681"/>
                <a:gd name="connsiteY4" fmla="*/ 0 h 22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681" h="228790">
                  <a:moveTo>
                    <a:pt x="0" y="0"/>
                  </a:moveTo>
                  <a:lnTo>
                    <a:pt x="961681" y="0"/>
                  </a:lnTo>
                  <a:lnTo>
                    <a:pt x="961681" y="228790"/>
                  </a:lnTo>
                  <a:lnTo>
                    <a:pt x="0" y="228790"/>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GB" sz="1200" dirty="0">
                  <a:solidFill>
                    <a:schemeClr val="tx1"/>
                  </a:solidFill>
                  <a:ea typeface="Times New Roman" panose="02020603050405020304" pitchFamily="18" charset="0"/>
                  <a:cs typeface="AdvP4C4E74"/>
                  <a:sym typeface="Wingdings" panose="05000000000000000000" pitchFamily="2" charset="2"/>
                </a:rPr>
                <a:t></a:t>
              </a:r>
              <a:r>
                <a:rPr lang="en-GB" sz="1200" dirty="0">
                  <a:solidFill>
                    <a:schemeClr val="tx1"/>
                  </a:solidFill>
                  <a:ea typeface="Times New Roman" panose="02020603050405020304" pitchFamily="18" charset="0"/>
                  <a:cs typeface="Times New Roman" panose="02020603050405020304" pitchFamily="18" charset="0"/>
                  <a:sym typeface="Wingdings" panose="05000000000000000000" pitchFamily="2" charset="2"/>
                </a:rPr>
                <a:t> </a:t>
              </a:r>
              <a:r>
                <a:rPr lang="en-GB" sz="1200" dirty="0">
                  <a:solidFill>
                    <a:schemeClr val="tx1"/>
                  </a:solidFill>
                </a:rPr>
                <a:t>bilirubin and/or decompensated disease</a:t>
              </a:r>
              <a:endParaRPr lang="en-US" sz="1200" dirty="0">
                <a:solidFill>
                  <a:schemeClr val="tx1"/>
                </a:solidFill>
              </a:endParaRPr>
            </a:p>
          </p:txBody>
        </p:sp>
        <p:sp>
          <p:nvSpPr>
            <p:cNvPr id="22" name="Freeform: Shape 21">
              <a:extLst>
                <a:ext uri="{FF2B5EF4-FFF2-40B4-BE49-F238E27FC236}">
                  <a16:creationId xmlns:a16="http://schemas.microsoft.com/office/drawing/2014/main" id="{2DA71883-F406-49CA-9E08-7D24F5095344}"/>
                </a:ext>
              </a:extLst>
            </p:cNvPr>
            <p:cNvSpPr/>
            <p:nvPr/>
          </p:nvSpPr>
          <p:spPr>
            <a:xfrm>
              <a:off x="3262577" y="5013823"/>
              <a:ext cx="1296000" cy="941253"/>
            </a:xfrm>
            <a:custGeom>
              <a:avLst/>
              <a:gdLst>
                <a:gd name="connsiteX0" fmla="*/ 0 w 950247"/>
                <a:gd name="connsiteY0" fmla="*/ 0 h 424229"/>
                <a:gd name="connsiteX1" fmla="*/ 950247 w 950247"/>
                <a:gd name="connsiteY1" fmla="*/ 0 h 424229"/>
                <a:gd name="connsiteX2" fmla="*/ 950247 w 950247"/>
                <a:gd name="connsiteY2" fmla="*/ 424229 h 424229"/>
                <a:gd name="connsiteX3" fmla="*/ 0 w 950247"/>
                <a:gd name="connsiteY3" fmla="*/ 424229 h 424229"/>
                <a:gd name="connsiteX4" fmla="*/ 0 w 950247"/>
                <a:gd name="connsiteY4" fmla="*/ 0 h 42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247" h="424229">
                  <a:moveTo>
                    <a:pt x="0" y="0"/>
                  </a:moveTo>
                  <a:lnTo>
                    <a:pt x="950247" y="0"/>
                  </a:lnTo>
                  <a:lnTo>
                    <a:pt x="950247" y="424229"/>
                  </a:lnTo>
                  <a:lnTo>
                    <a:pt x="0" y="424229"/>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GB" sz="1200" b="1" dirty="0">
                  <a:solidFill>
                    <a:schemeClr val="tx1"/>
                  </a:solidFill>
                </a:rPr>
                <a:t>Refer to expert centre/transplant centre</a:t>
              </a:r>
              <a:endParaRPr lang="en-US" sz="1200" dirty="0">
                <a:solidFill>
                  <a:schemeClr val="tx1"/>
                </a:solidFill>
              </a:endParaRPr>
            </a:p>
          </p:txBody>
        </p:sp>
        <p:sp>
          <p:nvSpPr>
            <p:cNvPr id="23" name="Freeform: Shape 22">
              <a:extLst>
                <a:ext uri="{FF2B5EF4-FFF2-40B4-BE49-F238E27FC236}">
                  <a16:creationId xmlns:a16="http://schemas.microsoft.com/office/drawing/2014/main" id="{1BDDAD01-84D3-4BA1-9255-C1CE7211469C}"/>
                </a:ext>
              </a:extLst>
            </p:cNvPr>
            <p:cNvSpPr/>
            <p:nvPr/>
          </p:nvSpPr>
          <p:spPr>
            <a:xfrm>
              <a:off x="2723634" y="6141238"/>
              <a:ext cx="3754774" cy="436372"/>
            </a:xfrm>
            <a:custGeom>
              <a:avLst/>
              <a:gdLst>
                <a:gd name="connsiteX0" fmla="*/ 0 w 2883067"/>
                <a:gd name="connsiteY0" fmla="*/ 0 h 281637"/>
                <a:gd name="connsiteX1" fmla="*/ 2883067 w 2883067"/>
                <a:gd name="connsiteY1" fmla="*/ 0 h 281637"/>
                <a:gd name="connsiteX2" fmla="*/ 2883067 w 2883067"/>
                <a:gd name="connsiteY2" fmla="*/ 281637 h 281637"/>
                <a:gd name="connsiteX3" fmla="*/ 0 w 2883067"/>
                <a:gd name="connsiteY3" fmla="*/ 281637 h 281637"/>
                <a:gd name="connsiteX4" fmla="*/ 0 w 2883067"/>
                <a:gd name="connsiteY4" fmla="*/ 0 h 28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3067" h="281637">
                  <a:moveTo>
                    <a:pt x="0" y="0"/>
                  </a:moveTo>
                  <a:lnTo>
                    <a:pt x="2883067" y="0"/>
                  </a:lnTo>
                  <a:lnTo>
                    <a:pt x="2883067" y="281637"/>
                  </a:lnTo>
                  <a:lnTo>
                    <a:pt x="0" y="281637"/>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tx1"/>
                  </a:solidFill>
                </a:rPr>
                <a:t>Clinical audit standards </a:t>
              </a:r>
            </a:p>
            <a:p>
              <a:pPr algn="ctr" defTabSz="222250">
                <a:lnSpc>
                  <a:spcPct val="90000"/>
                </a:lnSpc>
                <a:spcBef>
                  <a:spcPct val="0"/>
                </a:spcBef>
              </a:pPr>
              <a:r>
                <a:rPr lang="en-US" sz="1200" b="1" dirty="0">
                  <a:solidFill>
                    <a:schemeClr val="tx1"/>
                  </a:solidFill>
                </a:rPr>
                <a:t>Reference network consultation</a:t>
              </a:r>
            </a:p>
          </p:txBody>
        </p:sp>
        <p:sp>
          <p:nvSpPr>
            <p:cNvPr id="24" name="Freeform: Shape 23">
              <a:extLst>
                <a:ext uri="{FF2B5EF4-FFF2-40B4-BE49-F238E27FC236}">
                  <a16:creationId xmlns:a16="http://schemas.microsoft.com/office/drawing/2014/main" id="{A584E973-2916-4F20-A299-34121D44EDAB}"/>
                </a:ext>
              </a:extLst>
            </p:cNvPr>
            <p:cNvSpPr/>
            <p:nvPr/>
          </p:nvSpPr>
          <p:spPr>
            <a:xfrm>
              <a:off x="4637021" y="5414887"/>
              <a:ext cx="1296000" cy="540189"/>
            </a:xfrm>
            <a:custGeom>
              <a:avLst/>
              <a:gdLst>
                <a:gd name="connsiteX0" fmla="*/ 0 w 753443"/>
                <a:gd name="connsiteY0" fmla="*/ 0 h 424229"/>
                <a:gd name="connsiteX1" fmla="*/ 753443 w 753443"/>
                <a:gd name="connsiteY1" fmla="*/ 0 h 424229"/>
                <a:gd name="connsiteX2" fmla="*/ 753443 w 753443"/>
                <a:gd name="connsiteY2" fmla="*/ 424229 h 424229"/>
                <a:gd name="connsiteX3" fmla="*/ 0 w 753443"/>
                <a:gd name="connsiteY3" fmla="*/ 424229 h 424229"/>
                <a:gd name="connsiteX4" fmla="*/ 0 w 753443"/>
                <a:gd name="connsiteY4" fmla="*/ 0 h 424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43" h="424229">
                  <a:moveTo>
                    <a:pt x="0" y="0"/>
                  </a:moveTo>
                  <a:lnTo>
                    <a:pt x="753443" y="0"/>
                  </a:lnTo>
                  <a:lnTo>
                    <a:pt x="753443" y="424229"/>
                  </a:lnTo>
                  <a:lnTo>
                    <a:pt x="0" y="424229"/>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GB" sz="1200" b="1" dirty="0">
                  <a:solidFill>
                    <a:schemeClr val="tx1"/>
                  </a:solidFill>
                </a:rPr>
                <a:t>HCC + varices screening</a:t>
              </a:r>
              <a:endParaRPr lang="en-GB" sz="1200" dirty="0">
                <a:solidFill>
                  <a:schemeClr val="tx1"/>
                </a:solidFill>
              </a:endParaRPr>
            </a:p>
          </p:txBody>
        </p:sp>
        <p:sp>
          <p:nvSpPr>
            <p:cNvPr id="25" name="Freeform: Shape 24">
              <a:extLst>
                <a:ext uri="{FF2B5EF4-FFF2-40B4-BE49-F238E27FC236}">
                  <a16:creationId xmlns:a16="http://schemas.microsoft.com/office/drawing/2014/main" id="{2AEFFCAC-3435-4A62-B248-B47786C3F730}"/>
                </a:ext>
              </a:extLst>
            </p:cNvPr>
            <p:cNvSpPr/>
            <p:nvPr/>
          </p:nvSpPr>
          <p:spPr>
            <a:xfrm>
              <a:off x="6145746" y="1828388"/>
              <a:ext cx="2664000" cy="288000"/>
            </a:xfrm>
            <a:custGeom>
              <a:avLst/>
              <a:gdLst>
                <a:gd name="connsiteX0" fmla="*/ 0 w 1508424"/>
                <a:gd name="connsiteY0" fmla="*/ 0 h 261990"/>
                <a:gd name="connsiteX1" fmla="*/ 1508424 w 1508424"/>
                <a:gd name="connsiteY1" fmla="*/ 0 h 261990"/>
                <a:gd name="connsiteX2" fmla="*/ 1508424 w 1508424"/>
                <a:gd name="connsiteY2" fmla="*/ 261990 h 261990"/>
                <a:gd name="connsiteX3" fmla="*/ 0 w 1508424"/>
                <a:gd name="connsiteY3" fmla="*/ 261990 h 261990"/>
                <a:gd name="connsiteX4" fmla="*/ 0 w 1508424"/>
                <a:gd name="connsiteY4" fmla="*/ 0 h 26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261990">
                  <a:moveTo>
                    <a:pt x="0" y="0"/>
                  </a:moveTo>
                  <a:lnTo>
                    <a:pt x="1508424" y="0"/>
                  </a:lnTo>
                  <a:lnTo>
                    <a:pt x="1508424" y="261990"/>
                  </a:lnTo>
                  <a:lnTo>
                    <a:pt x="0" y="261990"/>
                  </a:lnTo>
                  <a:lnTo>
                    <a:pt x="0" y="0"/>
                  </a:lnTo>
                  <a:close/>
                </a:path>
              </a:pathLst>
            </a:custGeom>
            <a:solidFill>
              <a:schemeClr val="tx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bg1"/>
                  </a:solidFill>
                </a:rPr>
                <a:t>3. Manage actively</a:t>
              </a:r>
            </a:p>
          </p:txBody>
        </p:sp>
        <p:sp>
          <p:nvSpPr>
            <p:cNvPr id="26" name="Freeform: Shape 25">
              <a:extLst>
                <a:ext uri="{FF2B5EF4-FFF2-40B4-BE49-F238E27FC236}">
                  <a16:creationId xmlns:a16="http://schemas.microsoft.com/office/drawing/2014/main" id="{2FDD65CD-46C5-4133-A677-1A05DE2131B4}"/>
                </a:ext>
              </a:extLst>
            </p:cNvPr>
            <p:cNvSpPr/>
            <p:nvPr/>
          </p:nvSpPr>
          <p:spPr>
            <a:xfrm>
              <a:off x="6145746" y="2252111"/>
              <a:ext cx="2664000" cy="1285541"/>
            </a:xfrm>
            <a:custGeom>
              <a:avLst/>
              <a:gdLst>
                <a:gd name="connsiteX0" fmla="*/ 0 w 1508424"/>
                <a:gd name="connsiteY0" fmla="*/ 0 h 754212"/>
                <a:gd name="connsiteX1" fmla="*/ 1508424 w 1508424"/>
                <a:gd name="connsiteY1" fmla="*/ 0 h 754212"/>
                <a:gd name="connsiteX2" fmla="*/ 1508424 w 1508424"/>
                <a:gd name="connsiteY2" fmla="*/ 754212 h 754212"/>
                <a:gd name="connsiteX3" fmla="*/ 0 w 1508424"/>
                <a:gd name="connsiteY3" fmla="*/ 754212 h 754212"/>
                <a:gd name="connsiteX4" fmla="*/ 0 w 1508424"/>
                <a:gd name="connsiteY4" fmla="*/ 0 h 75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754212">
                  <a:moveTo>
                    <a:pt x="0" y="0"/>
                  </a:moveTo>
                  <a:lnTo>
                    <a:pt x="1508424" y="0"/>
                  </a:lnTo>
                  <a:lnTo>
                    <a:pt x="1508424" y="754212"/>
                  </a:lnTo>
                  <a:lnTo>
                    <a:pt x="0" y="754212"/>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b="1" dirty="0">
                  <a:solidFill>
                    <a:schemeClr val="tx1"/>
                  </a:solidFill>
                </a:rPr>
                <a:t>Symptom evaluation/</a:t>
              </a:r>
              <a:br>
                <a:rPr lang="en-US" sz="1200" b="1" dirty="0">
                  <a:solidFill>
                    <a:schemeClr val="tx1"/>
                  </a:solidFill>
                </a:rPr>
              </a:br>
              <a:r>
                <a:rPr lang="en-US" sz="1200" b="1" dirty="0">
                  <a:solidFill>
                    <a:schemeClr val="tx1"/>
                  </a:solidFill>
                </a:rPr>
                <a:t>active management </a:t>
              </a:r>
            </a:p>
            <a:p>
              <a:pPr marL="352425" indent="-171450" defTabSz="222250">
                <a:lnSpc>
                  <a:spcPct val="90000"/>
                </a:lnSpc>
                <a:spcBef>
                  <a:spcPct val="0"/>
                </a:spcBef>
                <a:buFont typeface="Arial" panose="020B0604020202020204" pitchFamily="34" charset="0"/>
                <a:buChar char="•"/>
              </a:pPr>
              <a:r>
                <a:rPr lang="en-US" sz="1100" dirty="0">
                  <a:solidFill>
                    <a:schemeClr val="tx1"/>
                  </a:solidFill>
                </a:rPr>
                <a:t>Pruritus </a:t>
              </a:r>
            </a:p>
            <a:p>
              <a:pPr marL="352425" indent="-171450" defTabSz="222250">
                <a:lnSpc>
                  <a:spcPct val="90000"/>
                </a:lnSpc>
                <a:spcBef>
                  <a:spcPct val="0"/>
                </a:spcBef>
                <a:buFont typeface="Arial" panose="020B0604020202020204" pitchFamily="34" charset="0"/>
                <a:buChar char="•"/>
              </a:pPr>
              <a:r>
                <a:rPr lang="en-US" sz="1100" dirty="0">
                  <a:solidFill>
                    <a:schemeClr val="tx1"/>
                  </a:solidFill>
                </a:rPr>
                <a:t>Fatigue </a:t>
              </a:r>
            </a:p>
            <a:p>
              <a:pPr marL="352425" indent="-171450" defTabSz="222250">
                <a:lnSpc>
                  <a:spcPct val="90000"/>
                </a:lnSpc>
                <a:spcBef>
                  <a:spcPct val="0"/>
                </a:spcBef>
                <a:buFont typeface="Arial" panose="020B0604020202020204" pitchFamily="34" charset="0"/>
                <a:buChar char="•"/>
              </a:pPr>
              <a:r>
                <a:rPr lang="en-US" sz="1100" dirty="0">
                  <a:solidFill>
                    <a:schemeClr val="tx1"/>
                  </a:solidFill>
                </a:rPr>
                <a:t>Sicca complex </a:t>
              </a:r>
            </a:p>
            <a:p>
              <a:pPr marL="352425" indent="-171450" defTabSz="222250">
                <a:lnSpc>
                  <a:spcPct val="90000"/>
                </a:lnSpc>
                <a:spcBef>
                  <a:spcPct val="0"/>
                </a:spcBef>
                <a:buFont typeface="Arial" panose="020B0604020202020204" pitchFamily="34" charset="0"/>
                <a:buChar char="•"/>
              </a:pPr>
              <a:r>
                <a:rPr lang="en-US" sz="1100" dirty="0">
                  <a:solidFill>
                    <a:schemeClr val="tx1"/>
                  </a:solidFill>
                </a:rPr>
                <a:t>Bone density </a:t>
              </a:r>
            </a:p>
            <a:p>
              <a:pPr marL="352425" indent="-171450" defTabSz="222250">
                <a:lnSpc>
                  <a:spcPct val="90000"/>
                </a:lnSpc>
                <a:spcBef>
                  <a:spcPct val="0"/>
                </a:spcBef>
                <a:buFont typeface="Arial" panose="020B0604020202020204" pitchFamily="34" charset="0"/>
                <a:buChar char="•"/>
              </a:pPr>
              <a:r>
                <a:rPr lang="en-US" sz="1100" dirty="0">
                  <a:solidFill>
                    <a:schemeClr val="tx1"/>
                  </a:solidFill>
                </a:rPr>
                <a:t>Co-existent autoimmune disease</a:t>
              </a:r>
            </a:p>
          </p:txBody>
        </p:sp>
        <p:sp>
          <p:nvSpPr>
            <p:cNvPr id="27" name="Freeform: Shape 26">
              <a:extLst>
                <a:ext uri="{FF2B5EF4-FFF2-40B4-BE49-F238E27FC236}">
                  <a16:creationId xmlns:a16="http://schemas.microsoft.com/office/drawing/2014/main" id="{90FEAFF7-23C0-4F0D-9CE2-E44825F570A8}"/>
                </a:ext>
              </a:extLst>
            </p:cNvPr>
            <p:cNvSpPr/>
            <p:nvPr/>
          </p:nvSpPr>
          <p:spPr>
            <a:xfrm>
              <a:off x="6145746" y="3835991"/>
              <a:ext cx="2664000" cy="799669"/>
            </a:xfrm>
            <a:custGeom>
              <a:avLst/>
              <a:gdLst>
                <a:gd name="connsiteX0" fmla="*/ 0 w 1508424"/>
                <a:gd name="connsiteY0" fmla="*/ 0 h 442451"/>
                <a:gd name="connsiteX1" fmla="*/ 1508424 w 1508424"/>
                <a:gd name="connsiteY1" fmla="*/ 0 h 442451"/>
                <a:gd name="connsiteX2" fmla="*/ 1508424 w 1508424"/>
                <a:gd name="connsiteY2" fmla="*/ 442451 h 442451"/>
                <a:gd name="connsiteX3" fmla="*/ 0 w 1508424"/>
                <a:gd name="connsiteY3" fmla="*/ 442451 h 442451"/>
                <a:gd name="connsiteX4" fmla="*/ 0 w 1508424"/>
                <a:gd name="connsiteY4" fmla="*/ 0 h 44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442451">
                  <a:moveTo>
                    <a:pt x="0" y="0"/>
                  </a:moveTo>
                  <a:lnTo>
                    <a:pt x="1508424" y="0"/>
                  </a:lnTo>
                  <a:lnTo>
                    <a:pt x="1508424" y="442451"/>
                  </a:lnTo>
                  <a:lnTo>
                    <a:pt x="0" y="442451"/>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90488" algn="ctr" defTabSz="222250">
                <a:lnSpc>
                  <a:spcPct val="90000"/>
                </a:lnSpc>
                <a:spcBef>
                  <a:spcPct val="0"/>
                </a:spcBef>
              </a:pPr>
              <a:r>
                <a:rPr lang="en-GB" sz="1200" b="1" dirty="0">
                  <a:solidFill>
                    <a:schemeClr val="tx1"/>
                  </a:solidFill>
                </a:rPr>
                <a:t>Actively manage as per guidelines</a:t>
              </a:r>
            </a:p>
            <a:p>
              <a:pPr marL="90488" algn="ctr" defTabSz="222250">
                <a:lnSpc>
                  <a:spcPct val="90000"/>
                </a:lnSpc>
                <a:spcBef>
                  <a:spcPct val="0"/>
                </a:spcBef>
              </a:pPr>
              <a:r>
                <a:rPr lang="en-GB" sz="1200" b="1" dirty="0">
                  <a:solidFill>
                    <a:schemeClr val="tx1"/>
                  </a:solidFill>
                </a:rPr>
                <a:t>Offer information about patient support groups</a:t>
              </a:r>
              <a:endParaRPr lang="en-GB" sz="1200" dirty="0">
                <a:solidFill>
                  <a:schemeClr val="tx1"/>
                </a:solidFill>
              </a:endParaRPr>
            </a:p>
          </p:txBody>
        </p:sp>
        <p:sp>
          <p:nvSpPr>
            <p:cNvPr id="28" name="Freeform: Shape 27">
              <a:extLst>
                <a:ext uri="{FF2B5EF4-FFF2-40B4-BE49-F238E27FC236}">
                  <a16:creationId xmlns:a16="http://schemas.microsoft.com/office/drawing/2014/main" id="{36599192-ED1B-4838-B5B7-C1F727541178}"/>
                </a:ext>
              </a:extLst>
            </p:cNvPr>
            <p:cNvSpPr/>
            <p:nvPr/>
          </p:nvSpPr>
          <p:spPr>
            <a:xfrm>
              <a:off x="6145746" y="4945260"/>
              <a:ext cx="2664000" cy="345334"/>
            </a:xfrm>
            <a:custGeom>
              <a:avLst/>
              <a:gdLst>
                <a:gd name="connsiteX0" fmla="*/ 0 w 1508424"/>
                <a:gd name="connsiteY0" fmla="*/ 0 h 290779"/>
                <a:gd name="connsiteX1" fmla="*/ 1508424 w 1508424"/>
                <a:gd name="connsiteY1" fmla="*/ 0 h 290779"/>
                <a:gd name="connsiteX2" fmla="*/ 1508424 w 1508424"/>
                <a:gd name="connsiteY2" fmla="*/ 290779 h 290779"/>
                <a:gd name="connsiteX3" fmla="*/ 0 w 1508424"/>
                <a:gd name="connsiteY3" fmla="*/ 290779 h 290779"/>
                <a:gd name="connsiteX4" fmla="*/ 0 w 1508424"/>
                <a:gd name="connsiteY4" fmla="*/ 0 h 29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290779">
                  <a:moveTo>
                    <a:pt x="0" y="0"/>
                  </a:moveTo>
                  <a:lnTo>
                    <a:pt x="1508424" y="0"/>
                  </a:lnTo>
                  <a:lnTo>
                    <a:pt x="1508424" y="290779"/>
                  </a:lnTo>
                  <a:lnTo>
                    <a:pt x="0" y="290779"/>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US" sz="1200" dirty="0">
                  <a:solidFill>
                    <a:schemeClr val="tx1"/>
                  </a:solidFill>
                </a:rPr>
                <a:t>Intractable symptoms</a:t>
              </a:r>
            </a:p>
          </p:txBody>
        </p:sp>
        <p:sp>
          <p:nvSpPr>
            <p:cNvPr id="29" name="Freeform: Shape 28">
              <a:extLst>
                <a:ext uri="{FF2B5EF4-FFF2-40B4-BE49-F238E27FC236}">
                  <a16:creationId xmlns:a16="http://schemas.microsoft.com/office/drawing/2014/main" id="{70C89659-0775-46D4-95D0-D58874B3ADF1}"/>
                </a:ext>
              </a:extLst>
            </p:cNvPr>
            <p:cNvSpPr/>
            <p:nvPr/>
          </p:nvSpPr>
          <p:spPr>
            <a:xfrm>
              <a:off x="6145746" y="5622570"/>
              <a:ext cx="2664000" cy="332506"/>
            </a:xfrm>
            <a:custGeom>
              <a:avLst/>
              <a:gdLst>
                <a:gd name="connsiteX0" fmla="*/ 0 w 1508424"/>
                <a:gd name="connsiteY0" fmla="*/ 0 h 312764"/>
                <a:gd name="connsiteX1" fmla="*/ 1508424 w 1508424"/>
                <a:gd name="connsiteY1" fmla="*/ 0 h 312764"/>
                <a:gd name="connsiteX2" fmla="*/ 1508424 w 1508424"/>
                <a:gd name="connsiteY2" fmla="*/ 312764 h 312764"/>
                <a:gd name="connsiteX3" fmla="*/ 0 w 1508424"/>
                <a:gd name="connsiteY3" fmla="*/ 312764 h 312764"/>
                <a:gd name="connsiteX4" fmla="*/ 0 w 1508424"/>
                <a:gd name="connsiteY4" fmla="*/ 0 h 3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312764">
                  <a:moveTo>
                    <a:pt x="0" y="0"/>
                  </a:moveTo>
                  <a:lnTo>
                    <a:pt x="1508424" y="0"/>
                  </a:lnTo>
                  <a:lnTo>
                    <a:pt x="1508424" y="312764"/>
                  </a:lnTo>
                  <a:lnTo>
                    <a:pt x="0" y="312764"/>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spcBef>
                  <a:spcPct val="0"/>
                </a:spcBef>
              </a:pPr>
              <a:r>
                <a:rPr lang="en-US" sz="1200" b="1" dirty="0">
                  <a:solidFill>
                    <a:schemeClr val="tx1"/>
                  </a:solidFill>
                </a:rPr>
                <a:t>Refer to expert </a:t>
              </a:r>
              <a:r>
                <a:rPr lang="en-US" sz="1200" b="1" dirty="0" err="1">
                  <a:solidFill>
                    <a:schemeClr val="tx1"/>
                  </a:solidFill>
                </a:rPr>
                <a:t>centre</a:t>
              </a:r>
              <a:endParaRPr lang="en-US" sz="1200" b="1" dirty="0">
                <a:solidFill>
                  <a:schemeClr val="tx1"/>
                </a:solidFill>
              </a:endParaRPr>
            </a:p>
          </p:txBody>
        </p:sp>
        <p:sp>
          <p:nvSpPr>
            <p:cNvPr id="30" name="Freeform: Shape 29">
              <a:extLst>
                <a:ext uri="{FF2B5EF4-FFF2-40B4-BE49-F238E27FC236}">
                  <a16:creationId xmlns:a16="http://schemas.microsoft.com/office/drawing/2014/main" id="{BB59850E-E13C-4653-A8C6-DB0BBAFAF539}"/>
                </a:ext>
              </a:extLst>
            </p:cNvPr>
            <p:cNvSpPr/>
            <p:nvPr/>
          </p:nvSpPr>
          <p:spPr>
            <a:xfrm flipH="1">
              <a:off x="1710195" y="1412775"/>
              <a:ext cx="153851" cy="415613"/>
            </a:xfrm>
            <a:custGeom>
              <a:avLst/>
              <a:gdLst>
                <a:gd name="connsiteX0" fmla="*/ 0 w 2912533"/>
                <a:gd name="connsiteY0" fmla="*/ 0 h 276578"/>
                <a:gd name="connsiteX1" fmla="*/ 0 w 2912533"/>
                <a:gd name="connsiteY1" fmla="*/ 127000 h 276578"/>
                <a:gd name="connsiteX2" fmla="*/ 2912533 w 2912533"/>
                <a:gd name="connsiteY2" fmla="*/ 127000 h 276578"/>
                <a:gd name="connsiteX3" fmla="*/ 2912533 w 2912533"/>
                <a:gd name="connsiteY3" fmla="*/ 276578 h 276578"/>
                <a:gd name="connsiteX0" fmla="*/ 0 w 2923318"/>
                <a:gd name="connsiteY0" fmla="*/ 0 h 276578"/>
                <a:gd name="connsiteX1" fmla="*/ 2923318 w 2923318"/>
                <a:gd name="connsiteY1" fmla="*/ 211 h 276578"/>
                <a:gd name="connsiteX2" fmla="*/ 2912533 w 2923318"/>
                <a:gd name="connsiteY2" fmla="*/ 127000 h 276578"/>
                <a:gd name="connsiteX3" fmla="*/ 2912533 w 2923318"/>
                <a:gd name="connsiteY3" fmla="*/ 276578 h 276578"/>
                <a:gd name="connsiteX0" fmla="*/ 0 w 2923318"/>
                <a:gd name="connsiteY0" fmla="*/ 0 h 276578"/>
                <a:gd name="connsiteX1" fmla="*/ 2923318 w 2923318"/>
                <a:gd name="connsiteY1" fmla="*/ 211 h 276578"/>
                <a:gd name="connsiteX2" fmla="*/ 2912533 w 2923318"/>
                <a:gd name="connsiteY2" fmla="*/ 276578 h 276578"/>
              </a:gdLst>
              <a:ahLst/>
              <a:cxnLst>
                <a:cxn ang="0">
                  <a:pos x="connsiteX0" y="connsiteY0"/>
                </a:cxn>
                <a:cxn ang="0">
                  <a:pos x="connsiteX1" y="connsiteY1"/>
                </a:cxn>
                <a:cxn ang="0">
                  <a:pos x="connsiteX2" y="connsiteY2"/>
                </a:cxn>
              </a:cxnLst>
              <a:rect l="l" t="t" r="r" b="b"/>
              <a:pathLst>
                <a:path w="2923318" h="276578">
                  <a:moveTo>
                    <a:pt x="0" y="0"/>
                  </a:moveTo>
                  <a:lnTo>
                    <a:pt x="2923318" y="211"/>
                  </a:lnTo>
                  <a:lnTo>
                    <a:pt x="2912533" y="276578"/>
                  </a:lnTo>
                </a:path>
              </a:pathLst>
            </a:custGeom>
            <a:noFill/>
            <a:ln w="9525">
              <a:solidFill>
                <a:schemeClr val="tx1"/>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1" name="Straight Connector 30">
              <a:extLst>
                <a:ext uri="{FF2B5EF4-FFF2-40B4-BE49-F238E27FC236}">
                  <a16:creationId xmlns:a16="http://schemas.microsoft.com/office/drawing/2014/main" id="{0C73C1D7-F6E3-441E-BA04-EDB0979449D5}"/>
                </a:ext>
              </a:extLst>
            </p:cNvPr>
            <p:cNvCxnSpPr>
              <a:cxnSpLocks/>
            </p:cNvCxnSpPr>
            <p:nvPr/>
          </p:nvCxnSpPr>
          <p:spPr>
            <a:xfrm>
              <a:off x="4601021" y="1643212"/>
              <a:ext cx="0" cy="185176"/>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3BC958-2C29-4988-8C0C-499954F2DBFF}"/>
                </a:ext>
              </a:extLst>
            </p:cNvPr>
            <p:cNvCxnSpPr>
              <a:cxnSpLocks/>
            </p:cNvCxnSpPr>
            <p:nvPr/>
          </p:nvCxnSpPr>
          <p:spPr>
            <a:xfrm>
              <a:off x="1058427" y="3393440"/>
              <a:ext cx="0" cy="115977"/>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9904D9-20FD-4596-A2F6-B36A0C80B8E8}"/>
                </a:ext>
              </a:extLst>
            </p:cNvPr>
            <p:cNvCxnSpPr>
              <a:cxnSpLocks/>
            </p:cNvCxnSpPr>
            <p:nvPr/>
          </p:nvCxnSpPr>
          <p:spPr>
            <a:xfrm>
              <a:off x="2411760" y="3395980"/>
              <a:ext cx="0" cy="113437"/>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08206C-B5FA-481E-A666-E93B642A7486}"/>
                </a:ext>
              </a:extLst>
            </p:cNvPr>
            <p:cNvCxnSpPr>
              <a:cxnSpLocks/>
            </p:cNvCxnSpPr>
            <p:nvPr/>
          </p:nvCxnSpPr>
          <p:spPr>
            <a:xfrm>
              <a:off x="1058427" y="3876995"/>
              <a:ext cx="0" cy="403242"/>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E95734-6F03-4D40-9F9D-2A605DA2D2E3}"/>
                </a:ext>
              </a:extLst>
            </p:cNvPr>
            <p:cNvCxnSpPr>
              <a:cxnSpLocks/>
            </p:cNvCxnSpPr>
            <p:nvPr/>
          </p:nvCxnSpPr>
          <p:spPr>
            <a:xfrm>
              <a:off x="1058427" y="5341847"/>
              <a:ext cx="0" cy="131901"/>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2BC7A0-1027-44F9-984D-70EB7A346EE1}"/>
                </a:ext>
              </a:extLst>
            </p:cNvPr>
            <p:cNvCxnSpPr>
              <a:cxnSpLocks/>
            </p:cNvCxnSpPr>
            <p:nvPr/>
          </p:nvCxnSpPr>
          <p:spPr>
            <a:xfrm>
              <a:off x="2411760" y="5335555"/>
              <a:ext cx="0" cy="131901"/>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34044DA-D244-4FFF-B64D-0E2FC8F926E3}"/>
                </a:ext>
              </a:extLst>
            </p:cNvPr>
            <p:cNvCxnSpPr>
              <a:cxnSpLocks/>
            </p:cNvCxnSpPr>
            <p:nvPr/>
          </p:nvCxnSpPr>
          <p:spPr>
            <a:xfrm>
              <a:off x="1710197" y="2612181"/>
              <a:ext cx="0" cy="120859"/>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AC48A65-63C5-4141-81CD-6956EF198B48}"/>
                </a:ext>
              </a:extLst>
            </p:cNvPr>
            <p:cNvCxnSpPr>
              <a:cxnSpLocks/>
            </p:cNvCxnSpPr>
            <p:nvPr/>
          </p:nvCxnSpPr>
          <p:spPr>
            <a:xfrm>
              <a:off x="4588156" y="2116388"/>
              <a:ext cx="0" cy="131901"/>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6E4B42-1F46-4133-9F7D-1C8867822C7D}"/>
                </a:ext>
              </a:extLst>
            </p:cNvPr>
            <p:cNvCxnSpPr>
              <a:cxnSpLocks/>
            </p:cNvCxnSpPr>
            <p:nvPr/>
          </p:nvCxnSpPr>
          <p:spPr>
            <a:xfrm>
              <a:off x="4588156" y="2612181"/>
              <a:ext cx="0" cy="131901"/>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6927EE-3077-4B45-9F85-FC5E0C628AC0}"/>
                </a:ext>
              </a:extLst>
            </p:cNvPr>
            <p:cNvCxnSpPr>
              <a:cxnSpLocks/>
            </p:cNvCxnSpPr>
            <p:nvPr/>
          </p:nvCxnSpPr>
          <p:spPr>
            <a:xfrm>
              <a:off x="3874496" y="3082775"/>
              <a:ext cx="0" cy="454877"/>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715D79-EB68-4138-93AA-2B8C4FECB59C}"/>
                </a:ext>
              </a:extLst>
            </p:cNvPr>
            <p:cNvCxnSpPr>
              <a:cxnSpLocks/>
            </p:cNvCxnSpPr>
            <p:nvPr/>
          </p:nvCxnSpPr>
          <p:spPr>
            <a:xfrm>
              <a:off x="3909336" y="4241177"/>
              <a:ext cx="0" cy="772646"/>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748889-EC96-4FEF-AD6F-372919561E8D}"/>
                </a:ext>
              </a:extLst>
            </p:cNvPr>
            <p:cNvCxnSpPr>
              <a:cxnSpLocks/>
            </p:cNvCxnSpPr>
            <p:nvPr/>
          </p:nvCxnSpPr>
          <p:spPr>
            <a:xfrm>
              <a:off x="5285021" y="3082775"/>
              <a:ext cx="0" cy="2332112"/>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7EA803-C2F2-46B0-AD56-47AEF9BD6DA3}"/>
                </a:ext>
              </a:extLst>
            </p:cNvPr>
            <p:cNvCxnSpPr>
              <a:cxnSpLocks/>
            </p:cNvCxnSpPr>
            <p:nvPr/>
          </p:nvCxnSpPr>
          <p:spPr>
            <a:xfrm>
              <a:off x="7477746" y="2116388"/>
              <a:ext cx="0" cy="131901"/>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218881-5802-4758-8B08-146CE229C6EB}"/>
                </a:ext>
              </a:extLst>
            </p:cNvPr>
            <p:cNvCxnSpPr>
              <a:cxnSpLocks/>
            </p:cNvCxnSpPr>
            <p:nvPr/>
          </p:nvCxnSpPr>
          <p:spPr>
            <a:xfrm>
              <a:off x="7477746" y="3535401"/>
              <a:ext cx="0" cy="300590"/>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BC2314-7389-451E-B8BB-909D075BD963}"/>
                </a:ext>
              </a:extLst>
            </p:cNvPr>
            <p:cNvCxnSpPr>
              <a:cxnSpLocks/>
            </p:cNvCxnSpPr>
            <p:nvPr/>
          </p:nvCxnSpPr>
          <p:spPr>
            <a:xfrm>
              <a:off x="7477746" y="4635660"/>
              <a:ext cx="0" cy="300590"/>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4DC4333-FC62-46CA-84DD-83D768F43FF9}"/>
                </a:ext>
              </a:extLst>
            </p:cNvPr>
            <p:cNvCxnSpPr>
              <a:cxnSpLocks/>
            </p:cNvCxnSpPr>
            <p:nvPr/>
          </p:nvCxnSpPr>
          <p:spPr>
            <a:xfrm>
              <a:off x="7477746" y="5290594"/>
              <a:ext cx="0" cy="331976"/>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C9B3E13-83AA-4417-8998-660AC77B41EF}"/>
                </a:ext>
              </a:extLst>
            </p:cNvPr>
            <p:cNvCxnSpPr>
              <a:cxnSpLocks/>
            </p:cNvCxnSpPr>
            <p:nvPr/>
          </p:nvCxnSpPr>
          <p:spPr>
            <a:xfrm>
              <a:off x="2866384" y="5955076"/>
              <a:ext cx="0" cy="186162"/>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45FA9D3-5787-4428-B11B-8E9CC4B43F39}"/>
                </a:ext>
              </a:extLst>
            </p:cNvPr>
            <p:cNvCxnSpPr>
              <a:cxnSpLocks/>
            </p:cNvCxnSpPr>
            <p:nvPr/>
          </p:nvCxnSpPr>
          <p:spPr>
            <a:xfrm>
              <a:off x="3909336" y="5955076"/>
              <a:ext cx="0" cy="186162"/>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35DE9C-02FF-4D90-9667-990871DFDEA0}"/>
                </a:ext>
              </a:extLst>
            </p:cNvPr>
            <p:cNvCxnSpPr>
              <a:cxnSpLocks/>
            </p:cNvCxnSpPr>
            <p:nvPr/>
          </p:nvCxnSpPr>
          <p:spPr>
            <a:xfrm>
              <a:off x="5285021" y="5955076"/>
              <a:ext cx="0" cy="186162"/>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047217-9FB4-488E-B651-EDA56D9A869B}"/>
                </a:ext>
              </a:extLst>
            </p:cNvPr>
            <p:cNvCxnSpPr>
              <a:cxnSpLocks/>
            </p:cNvCxnSpPr>
            <p:nvPr/>
          </p:nvCxnSpPr>
          <p:spPr>
            <a:xfrm>
              <a:off x="6322768" y="5955076"/>
              <a:ext cx="0" cy="186162"/>
            </a:xfrm>
            <a:prstGeom prst="line">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B677F4C1-5FD5-4877-B5CF-D667720AADB6}"/>
                </a:ext>
              </a:extLst>
            </p:cNvPr>
            <p:cNvSpPr/>
            <p:nvPr/>
          </p:nvSpPr>
          <p:spPr>
            <a:xfrm>
              <a:off x="401880" y="2727839"/>
              <a:ext cx="2664000" cy="668142"/>
            </a:xfrm>
            <a:custGeom>
              <a:avLst/>
              <a:gdLst>
                <a:gd name="connsiteX0" fmla="*/ 0 w 1508424"/>
                <a:gd name="connsiteY0" fmla="*/ 0 h 321060"/>
                <a:gd name="connsiteX1" fmla="*/ 1508424 w 1508424"/>
                <a:gd name="connsiteY1" fmla="*/ 0 h 321060"/>
                <a:gd name="connsiteX2" fmla="*/ 1508424 w 1508424"/>
                <a:gd name="connsiteY2" fmla="*/ 321060 h 321060"/>
                <a:gd name="connsiteX3" fmla="*/ 0 w 1508424"/>
                <a:gd name="connsiteY3" fmla="*/ 321060 h 321060"/>
                <a:gd name="connsiteX4" fmla="*/ 0 w 1508424"/>
                <a:gd name="connsiteY4" fmla="*/ 0 h 32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424" h="321060">
                  <a:moveTo>
                    <a:pt x="0" y="0"/>
                  </a:moveTo>
                  <a:lnTo>
                    <a:pt x="1508424" y="0"/>
                  </a:lnTo>
                  <a:lnTo>
                    <a:pt x="1508424" y="321060"/>
                  </a:lnTo>
                  <a:lnTo>
                    <a:pt x="0" y="321060"/>
                  </a:lnTo>
                  <a:lnTo>
                    <a:pt x="0" y="0"/>
                  </a:lnTo>
                  <a:close/>
                </a:path>
              </a:pathLst>
            </a:custGeom>
            <a:solidFill>
              <a:schemeClr val="bg1">
                <a:alpha val="60000"/>
              </a:schemeClr>
            </a:solidFill>
            <a:ln w="6350">
              <a:solidFill>
                <a:schemeClr val="tx2"/>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222250">
                <a:lnSpc>
                  <a:spcPct val="90000"/>
                </a:lnSpc>
                <a:spcBef>
                  <a:spcPct val="0"/>
                </a:spcBef>
              </a:pPr>
              <a:r>
                <a:rPr lang="en-GB" sz="1200" b="1" dirty="0">
                  <a:solidFill>
                    <a:schemeClr val="tx1"/>
                  </a:solidFill>
                </a:rPr>
                <a:t>Assess biochemical </a:t>
              </a:r>
              <a:br>
                <a:rPr lang="en-GB" sz="1200" b="1" dirty="0">
                  <a:solidFill>
                    <a:schemeClr val="tx1"/>
                  </a:solidFill>
                </a:rPr>
              </a:br>
              <a:r>
                <a:rPr lang="en-GB" sz="1200" b="1" dirty="0">
                  <a:solidFill>
                    <a:schemeClr val="tx1"/>
                  </a:solidFill>
                </a:rPr>
                <a:t>response at 1 year </a:t>
              </a:r>
              <a:br>
                <a:rPr lang="en-GB" sz="1200" b="1" dirty="0">
                  <a:solidFill>
                    <a:schemeClr val="tx1"/>
                  </a:solidFill>
                </a:rPr>
              </a:br>
              <a:r>
                <a:rPr lang="en-GB" sz="1100" dirty="0">
                  <a:solidFill>
                    <a:schemeClr val="tx1"/>
                  </a:solidFill>
                </a:rPr>
                <a:t>goal: identification of low- and </a:t>
              </a:r>
              <a:br>
                <a:rPr lang="en-GB" sz="1100" dirty="0">
                  <a:solidFill>
                    <a:schemeClr val="tx1"/>
                  </a:solidFill>
                </a:rPr>
              </a:br>
              <a:r>
                <a:rPr lang="en-GB" sz="1100" dirty="0">
                  <a:solidFill>
                    <a:schemeClr val="tx1"/>
                  </a:solidFill>
                </a:rPr>
                <a:t>high-risk patients</a:t>
              </a:r>
              <a:endParaRPr lang="en-US" sz="1200" dirty="0">
                <a:solidFill>
                  <a:schemeClr val="tx1"/>
                </a:solidFill>
              </a:endParaRPr>
            </a:p>
          </p:txBody>
        </p:sp>
      </p:grpSp>
      <p:pic>
        <p:nvPicPr>
          <p:cNvPr id="52" name="Picture 51">
            <a:hlinkClick r:id="rId3" action="ppaction://hlinksldjump"/>
            <a:extLst>
              <a:ext uri="{FF2B5EF4-FFF2-40B4-BE49-F238E27FC236}">
                <a16:creationId xmlns:a16="http://schemas.microsoft.com/office/drawing/2014/main" id="{2C3805E0-B8A0-45EF-9861-63B01B7DE32B}"/>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6847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GB"/>
              <a:t>Defining inadequate response to treatment</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See notes for full reference list</a:t>
            </a:r>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Treatment failure must be defined on validated surrogate endpoints</a:t>
            </a:r>
          </a:p>
          <a:p>
            <a:pPr lvl="1"/>
            <a:r>
              <a:rPr lang="en-GB" dirty="0"/>
              <a:t>To account for the slow progression of disease</a:t>
            </a:r>
          </a:p>
          <a:p>
            <a:r>
              <a:rPr lang="en-GB" dirty="0"/>
              <a:t>Qualitative biochemical response to UDCA assessed using binary definitions or </a:t>
            </a:r>
            <a:br>
              <a:rPr lang="en-GB" dirty="0"/>
            </a:br>
            <a:r>
              <a:rPr lang="en-GB" dirty="0"/>
              <a:t>continuous scoring</a:t>
            </a:r>
          </a:p>
        </p:txBody>
      </p:sp>
      <p:graphicFrame>
        <p:nvGraphicFramePr>
          <p:cNvPr id="5" name="Content Placeholder 4">
            <a:extLst>
              <a:ext uri="{FF2B5EF4-FFF2-40B4-BE49-F238E27FC236}">
                <a16:creationId xmlns:a16="http://schemas.microsoft.com/office/drawing/2014/main" id="{B12FB978-6415-4BB9-ABF8-52A7814484D8}"/>
              </a:ext>
            </a:extLst>
          </p:cNvPr>
          <p:cNvGraphicFramePr>
            <a:graphicFrameLocks/>
          </p:cNvGraphicFramePr>
          <p:nvPr>
            <p:extLst>
              <p:ext uri="{D42A27DB-BD31-4B8C-83A1-F6EECF244321}">
                <p14:modId xmlns:p14="http://schemas.microsoft.com/office/powerpoint/2010/main" val="2360913734"/>
              </p:ext>
            </p:extLst>
          </p:nvPr>
        </p:nvGraphicFramePr>
        <p:xfrm>
          <a:off x="604838" y="2870692"/>
          <a:ext cx="10982325" cy="2803680"/>
        </p:xfrm>
        <a:graphic>
          <a:graphicData uri="http://schemas.openxmlformats.org/drawingml/2006/table">
            <a:tbl>
              <a:tblPr firstRow="1" bandRow="1">
                <a:tableStyleId>{5C22544A-7EE6-4342-B048-85BDC9FD1C3A}</a:tableStyleId>
              </a:tblPr>
              <a:tblGrid>
                <a:gridCol w="2198786">
                  <a:extLst>
                    <a:ext uri="{9D8B030D-6E8A-4147-A177-3AD203B41FA5}">
                      <a16:colId xmlns:a16="http://schemas.microsoft.com/office/drawing/2014/main" val="326729797"/>
                    </a:ext>
                  </a:extLst>
                </a:gridCol>
                <a:gridCol w="1544358">
                  <a:extLst>
                    <a:ext uri="{9D8B030D-6E8A-4147-A177-3AD203B41FA5}">
                      <a16:colId xmlns:a16="http://schemas.microsoft.com/office/drawing/2014/main" val="106226667"/>
                    </a:ext>
                  </a:extLst>
                </a:gridCol>
                <a:gridCol w="7239181">
                  <a:extLst>
                    <a:ext uri="{9D8B030D-6E8A-4147-A177-3AD203B41FA5}">
                      <a16:colId xmlns:a16="http://schemas.microsoft.com/office/drawing/2014/main" val="2864945139"/>
                    </a:ext>
                  </a:extLst>
                </a:gridCol>
              </a:tblGrid>
              <a:tr h="126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Binary definitions</a:t>
                      </a:r>
                      <a:endParaRPr lang="en-US" sz="1200" b="1" dirty="0">
                        <a:solidFill>
                          <a:schemeClr val="bg1"/>
                        </a:solidFill>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200" b="1" dirty="0">
                          <a:solidFill>
                            <a:schemeClr val="bg1"/>
                          </a:solidFill>
                        </a:rPr>
                        <a:t>Time (months) </a:t>
                      </a:r>
                      <a:endParaRPr lang="en-US" sz="1200" b="1" dirty="0">
                        <a:solidFill>
                          <a:schemeClr val="bg1"/>
                        </a:solidFill>
                      </a:endParaRPr>
                    </a:p>
                  </a:txBody>
                  <a:tcPr marL="36000" marR="36000" marT="36000" marB="36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l"/>
                      <a:r>
                        <a:rPr lang="en-GB" sz="1200" b="1" dirty="0">
                          <a:solidFill>
                            <a:schemeClr val="bg1"/>
                          </a:solidFill>
                        </a:rPr>
                        <a:t>Treatment failure</a:t>
                      </a:r>
                      <a:endParaRPr lang="en-US" sz="1200" b="1" dirty="0">
                        <a:solidFill>
                          <a:schemeClr val="bg1"/>
                        </a:solidFill>
                      </a:endParaRPr>
                    </a:p>
                  </a:txBody>
                  <a:tcPr marT="36000" marB="36000" anchor="b">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681664085"/>
                  </a:ext>
                </a:extLst>
              </a:tr>
              <a:tr h="126324">
                <a:tc>
                  <a:txBody>
                    <a:bodyPr/>
                    <a:lstStyle/>
                    <a:p>
                      <a:r>
                        <a:rPr lang="en-GB" sz="1200" b="1" i="0" u="none" strike="noStrike" kern="1200" baseline="0" dirty="0">
                          <a:solidFill>
                            <a:schemeClr val="tx1"/>
                          </a:solidFill>
                          <a:latin typeface="+mn-lt"/>
                          <a:ea typeface="+mn-ea"/>
                          <a:cs typeface="+mn-cs"/>
                        </a:rPr>
                        <a:t>Rochester</a:t>
                      </a:r>
                      <a:r>
                        <a:rPr lang="en-GB" sz="1200" b="1" i="0" u="none" strike="noStrike" kern="1200" baseline="30000" dirty="0">
                          <a:solidFill>
                            <a:schemeClr val="tx1"/>
                          </a:solidFill>
                          <a:latin typeface="+mn-lt"/>
                          <a:ea typeface="+mn-ea"/>
                          <a:cs typeface="+mn-cs"/>
                        </a:rPr>
                        <a:t>1</a:t>
                      </a:r>
                      <a:endParaRPr lang="en-US" sz="1200" b="1"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0" i="0" u="none" strike="noStrike" kern="1200" baseline="0" dirty="0">
                          <a:solidFill>
                            <a:schemeClr val="tx1"/>
                          </a:solidFill>
                          <a:latin typeface="+mn-lt"/>
                          <a:ea typeface="+mn-ea"/>
                          <a:cs typeface="+mn-cs"/>
                        </a:rPr>
                        <a:t>6</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1200" b="0" i="0" u="none" strike="noStrike" kern="1200" baseline="0" dirty="0">
                          <a:solidFill>
                            <a:schemeClr val="tx1"/>
                          </a:solidFill>
                          <a:latin typeface="+mn-lt"/>
                          <a:ea typeface="+mn-ea"/>
                          <a:cs typeface="+mn-cs"/>
                        </a:rPr>
                        <a:t>ALP ≥2 ULN or Mayo score ≥4.5</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57174471"/>
                  </a:ext>
                </a:extLst>
              </a:tr>
              <a:tr h="126324">
                <a:tc>
                  <a:txBody>
                    <a:bodyPr/>
                    <a:lstStyle/>
                    <a:p>
                      <a:r>
                        <a:rPr lang="en-GB" sz="1200" b="1" i="0" u="none" strike="noStrike" kern="1200" baseline="0" dirty="0">
                          <a:solidFill>
                            <a:schemeClr val="tx1"/>
                          </a:solidFill>
                          <a:latin typeface="+mn-lt"/>
                          <a:ea typeface="+mn-ea"/>
                          <a:cs typeface="+mn-cs"/>
                        </a:rPr>
                        <a:t>Barcelona</a:t>
                      </a:r>
                      <a:r>
                        <a:rPr lang="en-GB" sz="1200" b="1" i="0" u="none" strike="noStrike" kern="1200" baseline="30000" dirty="0">
                          <a:solidFill>
                            <a:schemeClr val="tx1"/>
                          </a:solidFill>
                          <a:latin typeface="+mn-lt"/>
                          <a:ea typeface="+mn-ea"/>
                          <a:cs typeface="+mn-cs"/>
                        </a:rPr>
                        <a:t>2</a:t>
                      </a:r>
                      <a:endParaRPr lang="en-US" sz="1200" b="1"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0" i="0" u="none" strike="noStrike" kern="1200" baseline="0" dirty="0">
                          <a:solidFill>
                            <a:schemeClr val="tx1"/>
                          </a:solidFill>
                          <a:latin typeface="+mn-lt"/>
                          <a:ea typeface="+mn-ea"/>
                          <a:cs typeface="+mn-cs"/>
                        </a:rPr>
                        <a:t>12</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1200" b="0" i="0" u="none" strike="noStrike" kern="1200" baseline="0" dirty="0">
                          <a:solidFill>
                            <a:schemeClr val="tx1"/>
                          </a:solidFill>
                          <a:latin typeface="+mn-lt"/>
                          <a:ea typeface="+mn-ea"/>
                          <a:cs typeface="+mn-cs"/>
                        </a:rPr>
                        <a:t>Decrease in ALP ≤40% and ALP ≥1x ULN</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16168081"/>
                  </a:ext>
                </a:extLst>
              </a:tr>
              <a:tr h="126324">
                <a:tc>
                  <a:txBody>
                    <a:bodyPr/>
                    <a:lstStyle/>
                    <a:p>
                      <a:r>
                        <a:rPr lang="en-US" sz="1200" b="1" i="0" u="none" strike="noStrike" kern="1200" baseline="0" dirty="0">
                          <a:solidFill>
                            <a:schemeClr val="tx1"/>
                          </a:solidFill>
                          <a:latin typeface="+mn-lt"/>
                          <a:ea typeface="+mn-ea"/>
                          <a:cs typeface="+mn-cs"/>
                        </a:rPr>
                        <a:t>Paris-I</a:t>
                      </a:r>
                      <a:r>
                        <a:rPr lang="en-US" sz="1200" b="1" i="0" u="none" strike="noStrike" kern="1200" baseline="30000" dirty="0">
                          <a:solidFill>
                            <a:schemeClr val="tx1"/>
                          </a:solidFill>
                          <a:latin typeface="+mn-lt"/>
                          <a:ea typeface="+mn-ea"/>
                          <a:cs typeface="+mn-cs"/>
                        </a:rPr>
                        <a:t>3</a:t>
                      </a:r>
                      <a:endParaRPr lang="en-US" sz="1200" b="1"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US" sz="1200" b="0" i="0" u="none" strike="noStrike" kern="1200" baseline="0">
                          <a:solidFill>
                            <a:schemeClr val="tx1"/>
                          </a:solidFill>
                          <a:latin typeface="+mn-lt"/>
                          <a:ea typeface="+mn-ea"/>
                          <a:cs typeface="+mn-cs"/>
                        </a:rPr>
                        <a:t>12</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US" sz="1200" b="0" i="0" u="none" strike="noStrike" kern="1200" baseline="0" dirty="0">
                          <a:solidFill>
                            <a:schemeClr val="tx1"/>
                          </a:solidFill>
                          <a:latin typeface="+mn-lt"/>
                          <a:ea typeface="+mn-ea"/>
                          <a:cs typeface="+mn-cs"/>
                        </a:rPr>
                        <a:t>ALP ≥3x ULN or AST ≥2x ULN or bilirubin &gt;1 mg/dl</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42720921"/>
                  </a:ext>
                </a:extLst>
              </a:tr>
              <a:tr h="126324">
                <a:tc>
                  <a:txBody>
                    <a:bodyPr/>
                    <a:lstStyle/>
                    <a:p>
                      <a:r>
                        <a:rPr lang="en-US" sz="1200" b="1" i="0" u="none" strike="noStrike" kern="1200" baseline="0" dirty="0">
                          <a:solidFill>
                            <a:schemeClr val="tx1"/>
                          </a:solidFill>
                          <a:latin typeface="+mn-lt"/>
                          <a:ea typeface="+mn-ea"/>
                          <a:cs typeface="+mn-cs"/>
                        </a:rPr>
                        <a:t>Rotterdam</a:t>
                      </a:r>
                      <a:r>
                        <a:rPr lang="en-US" sz="1200" b="1" i="0" u="none" strike="noStrike" kern="1200" baseline="30000" dirty="0">
                          <a:solidFill>
                            <a:schemeClr val="tx1"/>
                          </a:solidFill>
                          <a:latin typeface="+mn-lt"/>
                          <a:ea typeface="+mn-ea"/>
                          <a:cs typeface="+mn-cs"/>
                        </a:rPr>
                        <a:t>4</a:t>
                      </a:r>
                      <a:endParaRPr lang="en-US" sz="1200" b="1"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0" i="0" u="none" strike="noStrike" kern="1200" baseline="0">
                          <a:solidFill>
                            <a:schemeClr val="tx1"/>
                          </a:solidFill>
                          <a:latin typeface="+mn-lt"/>
                          <a:ea typeface="+mn-ea"/>
                          <a:cs typeface="+mn-cs"/>
                        </a:rPr>
                        <a:t>12</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1200" b="0" i="0" u="none" strike="noStrike" kern="1200" baseline="0" dirty="0">
                          <a:solidFill>
                            <a:schemeClr val="tx1"/>
                          </a:solidFill>
                          <a:latin typeface="+mn-lt"/>
                          <a:ea typeface="+mn-ea"/>
                          <a:cs typeface="+mn-cs"/>
                        </a:rPr>
                        <a:t>Bilirubin ≥1x ULN and/or albumin &lt;1x ULN</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95990349"/>
                  </a:ext>
                </a:extLst>
              </a:tr>
              <a:tr h="126324">
                <a:tc>
                  <a:txBody>
                    <a:bodyPr/>
                    <a:lstStyle/>
                    <a:p>
                      <a:r>
                        <a:rPr lang="it-IT" sz="1200" b="1" i="0" u="none" strike="noStrike" kern="1200" baseline="0" dirty="0">
                          <a:solidFill>
                            <a:schemeClr val="tx1"/>
                          </a:solidFill>
                          <a:latin typeface="+mn-lt"/>
                          <a:ea typeface="+mn-ea"/>
                          <a:cs typeface="+mn-cs"/>
                        </a:rPr>
                        <a:t>Toronto</a:t>
                      </a:r>
                      <a:r>
                        <a:rPr lang="it-IT" sz="1200" b="1" i="0" u="none" strike="noStrike" kern="1200" baseline="30000" dirty="0">
                          <a:solidFill>
                            <a:schemeClr val="tx1"/>
                          </a:solidFill>
                          <a:latin typeface="+mn-lt"/>
                          <a:ea typeface="+mn-ea"/>
                          <a:cs typeface="+mn-cs"/>
                        </a:rPr>
                        <a:t>5</a:t>
                      </a:r>
                      <a:endParaRPr lang="en-US" sz="1200" b="1"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it-IT" sz="1200" b="0" i="0" u="none" strike="noStrike" kern="1200" baseline="0" dirty="0">
                          <a:solidFill>
                            <a:schemeClr val="tx1"/>
                          </a:solidFill>
                          <a:latin typeface="+mn-lt"/>
                          <a:ea typeface="+mn-ea"/>
                          <a:cs typeface="+mn-cs"/>
                        </a:rPr>
                        <a:t>24 </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it-IT" sz="1200" b="0" i="0" u="none" strike="noStrike" kern="1200" baseline="0" dirty="0">
                          <a:solidFill>
                            <a:schemeClr val="tx1"/>
                          </a:solidFill>
                          <a:latin typeface="+mn-lt"/>
                          <a:ea typeface="+mn-ea"/>
                          <a:cs typeface="+mn-cs"/>
                        </a:rPr>
                        <a:t>ALP &gt;1.67x ULN</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10141088"/>
                  </a:ext>
                </a:extLst>
              </a:tr>
              <a:tr h="126324">
                <a:tc>
                  <a:txBody>
                    <a:bodyPr/>
                    <a:lstStyle/>
                    <a:p>
                      <a:r>
                        <a:rPr lang="en-GB" sz="1200" b="1" i="0" u="none" strike="noStrike" kern="1200" baseline="0" dirty="0">
                          <a:solidFill>
                            <a:schemeClr val="tx1"/>
                          </a:solidFill>
                          <a:latin typeface="+mn-lt"/>
                          <a:ea typeface="+mn-ea"/>
                          <a:cs typeface="+mn-cs"/>
                        </a:rPr>
                        <a:t>Paris-II</a:t>
                      </a:r>
                      <a:r>
                        <a:rPr lang="en-GB" sz="1200" b="1" i="0" u="none" strike="noStrike" kern="1200" baseline="30000" dirty="0">
                          <a:solidFill>
                            <a:schemeClr val="tx1"/>
                          </a:solidFill>
                          <a:latin typeface="+mn-lt"/>
                          <a:ea typeface="+mn-ea"/>
                          <a:cs typeface="+mn-cs"/>
                        </a:rPr>
                        <a:t>6</a:t>
                      </a:r>
                      <a:endParaRPr lang="en-US" sz="1200" b="1"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0" i="0" u="none" strike="noStrike" kern="1200" baseline="0" dirty="0">
                          <a:solidFill>
                            <a:schemeClr val="tx1"/>
                          </a:solidFill>
                          <a:latin typeface="+mn-lt"/>
                          <a:ea typeface="+mn-ea"/>
                          <a:cs typeface="+mn-cs"/>
                        </a:rPr>
                        <a:t>12</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1200" b="0" i="0" u="none" strike="noStrike" kern="1200" baseline="0" dirty="0">
                          <a:solidFill>
                            <a:schemeClr val="tx1"/>
                          </a:solidFill>
                          <a:latin typeface="+mn-lt"/>
                          <a:ea typeface="+mn-ea"/>
                          <a:cs typeface="+mn-cs"/>
                        </a:rPr>
                        <a:t>ALP ≥1.5x ULN or AST ≥1.5x ULN or bilirubin &gt;1 mg/dl</a:t>
                      </a:r>
                      <a:endParaRPr lang="en-US" sz="1200" dirty="0">
                        <a:solidFill>
                          <a:schemeClr val="tx1"/>
                        </a:solidFill>
                      </a:endParaRPr>
                    </a:p>
                  </a:txBody>
                  <a:tcPr marL="90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37378942"/>
                  </a:ext>
                </a:extLst>
              </a:tr>
              <a:tr h="0">
                <a:tc>
                  <a:txBody>
                    <a:bodyPr/>
                    <a:lstStyle/>
                    <a:p>
                      <a:r>
                        <a:rPr lang="en-GB" sz="1200" b="1" i="0" u="none" strike="noStrike" kern="1200" baseline="0" dirty="0">
                          <a:solidFill>
                            <a:schemeClr val="tx1"/>
                          </a:solidFill>
                          <a:latin typeface="+mn-lt"/>
                          <a:ea typeface="+mn-ea"/>
                          <a:cs typeface="+mn-cs"/>
                        </a:rPr>
                        <a:t>Ehime</a:t>
                      </a:r>
                      <a:r>
                        <a:rPr lang="en-GB" sz="1200" b="1" i="0" u="none" strike="noStrike" kern="1200" baseline="30000" dirty="0">
                          <a:solidFill>
                            <a:schemeClr val="tx1"/>
                          </a:solidFill>
                          <a:latin typeface="+mn-lt"/>
                          <a:ea typeface="+mn-ea"/>
                          <a:cs typeface="+mn-cs"/>
                        </a:rPr>
                        <a:t>7</a:t>
                      </a:r>
                      <a:endParaRPr lang="en-US" sz="1200" b="1"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GB" sz="1200" b="0" i="0" u="none" strike="noStrike" kern="1200" baseline="0" dirty="0">
                          <a:solidFill>
                            <a:schemeClr val="tx1"/>
                          </a:solidFill>
                          <a:latin typeface="+mn-lt"/>
                          <a:ea typeface="+mn-ea"/>
                          <a:cs typeface="+mn-cs"/>
                        </a:rPr>
                        <a:t>6</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l"/>
                      <a:r>
                        <a:rPr lang="en-GB" sz="1200" b="0" i="0" u="none" strike="noStrike" kern="1200" baseline="0" dirty="0">
                          <a:solidFill>
                            <a:schemeClr val="tx1"/>
                          </a:solidFill>
                          <a:latin typeface="+mn-lt"/>
                          <a:ea typeface="+mn-ea"/>
                          <a:cs typeface="+mn-cs"/>
                        </a:rPr>
                        <a:t>Decrease in GGT ≤70% and GGT ≥1 ULN</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66622819"/>
                  </a:ext>
                </a:extLst>
              </a:tr>
              <a:tr h="126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Continuous scoring</a:t>
                      </a:r>
                      <a:endParaRPr kumimoji="0" lang="en-US" sz="1200" b="1" i="0" u="none" strike="noStrike" kern="1200" cap="none" spc="0" normalizeH="0" baseline="0" noProof="0" dirty="0">
                        <a:ln>
                          <a:noFill/>
                        </a:ln>
                        <a:solidFill>
                          <a:schemeClr val="bg1"/>
                        </a:solidFill>
                        <a:effectLst/>
                        <a:uLnTx/>
                        <a:uFillTx/>
                        <a:latin typeface="+mn-lt"/>
                        <a:ea typeface="+mn-ea"/>
                        <a:cs typeface="+mn-cs"/>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200" b="1" dirty="0">
                          <a:solidFill>
                            <a:schemeClr val="bg1"/>
                          </a:solidFill>
                        </a:rPr>
                        <a:t>Time (months) </a:t>
                      </a:r>
                      <a:endParaRPr lang="en-US" sz="1200" b="1" dirty="0">
                        <a:solidFill>
                          <a:schemeClr val="bg1"/>
                        </a:solidFill>
                      </a:endParaRPr>
                    </a:p>
                  </a:txBody>
                  <a:tcPr marL="36000" marR="36000" marT="36000" marB="3600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l"/>
                      <a:r>
                        <a:rPr lang="en-GB" sz="1200" b="1" dirty="0">
                          <a:solidFill>
                            <a:schemeClr val="bg1"/>
                          </a:solidFill>
                        </a:rPr>
                        <a:t>Scoring parameters</a:t>
                      </a:r>
                      <a:endParaRPr lang="en-US" sz="1200" b="1" dirty="0">
                        <a:solidFill>
                          <a:schemeClr val="bg1"/>
                        </a:solidFill>
                      </a:endParaRPr>
                    </a:p>
                  </a:txBody>
                  <a:tcPr marT="36000" marB="36000" anchor="b">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213766438"/>
                  </a:ext>
                </a:extLst>
              </a:tr>
              <a:tr h="210540">
                <a:tc>
                  <a:txBody>
                    <a:bodyPr/>
                    <a:lstStyle/>
                    <a:p>
                      <a:r>
                        <a:rPr lang="en-GB" sz="1200" b="1" i="0" u="none" strike="noStrike" kern="1200" baseline="0" dirty="0">
                          <a:solidFill>
                            <a:schemeClr val="tx1"/>
                          </a:solidFill>
                          <a:latin typeface="+mn-lt"/>
                          <a:ea typeface="+mn-ea"/>
                          <a:cs typeface="+mn-cs"/>
                        </a:rPr>
                        <a:t>UK-PBC</a:t>
                      </a:r>
                      <a:r>
                        <a:rPr lang="en-GB" sz="1200" b="1" i="0" u="none" strike="noStrike" kern="1200" baseline="30000" dirty="0">
                          <a:solidFill>
                            <a:schemeClr val="tx1"/>
                          </a:solidFill>
                          <a:latin typeface="+mn-lt"/>
                          <a:ea typeface="+mn-ea"/>
                          <a:cs typeface="+mn-cs"/>
                        </a:rPr>
                        <a:t>8</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0" i="0" u="none" strike="noStrike" kern="1200" baseline="0" dirty="0">
                          <a:solidFill>
                            <a:schemeClr val="tx1"/>
                          </a:solidFill>
                          <a:latin typeface="+mn-lt"/>
                          <a:ea typeface="+mn-ea"/>
                          <a:cs typeface="+mn-cs"/>
                        </a:rPr>
                        <a:t>12</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1200" b="1" i="0" u="none" strike="noStrike" kern="1200" baseline="0" dirty="0">
                          <a:solidFill>
                            <a:schemeClr val="tx1"/>
                          </a:solidFill>
                          <a:latin typeface="+mn-lt"/>
                          <a:ea typeface="+mn-ea"/>
                          <a:cs typeface="+mn-cs"/>
                        </a:rPr>
                        <a:t>12 months:</a:t>
                      </a:r>
                      <a:r>
                        <a:rPr lang="en-GB" sz="1200" b="0" i="0" u="none" strike="noStrike" kern="1200" baseline="0" dirty="0">
                          <a:solidFill>
                            <a:schemeClr val="tx1"/>
                          </a:solidFill>
                          <a:latin typeface="+mn-lt"/>
                          <a:ea typeface="+mn-ea"/>
                          <a:cs typeface="+mn-cs"/>
                        </a:rPr>
                        <a:t> bilirubin, ALP and AST (or ALT); </a:t>
                      </a:r>
                      <a:r>
                        <a:rPr lang="en-GB" sz="1200" b="1" i="0" u="none" strike="noStrike" kern="1200" baseline="0" dirty="0">
                          <a:solidFill>
                            <a:schemeClr val="tx1"/>
                          </a:solidFill>
                          <a:latin typeface="+mn-lt"/>
                          <a:ea typeface="+mn-ea"/>
                          <a:cs typeface="+mn-cs"/>
                        </a:rPr>
                        <a:t>Baseline:</a:t>
                      </a:r>
                      <a:r>
                        <a:rPr lang="en-GB" sz="1200" b="0" i="0" u="none" strike="noStrike" kern="1200" baseline="0" dirty="0">
                          <a:solidFill>
                            <a:schemeClr val="tx1"/>
                          </a:solidFill>
                          <a:latin typeface="+mn-lt"/>
                          <a:ea typeface="+mn-ea"/>
                          <a:cs typeface="+mn-cs"/>
                        </a:rPr>
                        <a:t> albumin and platelets</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91216847"/>
                  </a:ext>
                </a:extLst>
              </a:tr>
              <a:tr h="210540">
                <a:tc>
                  <a:txBody>
                    <a:bodyPr/>
                    <a:lstStyle/>
                    <a:p>
                      <a:r>
                        <a:rPr lang="en-GB" sz="1200" b="1" i="0" u="none" strike="noStrike" kern="1200" baseline="0" dirty="0">
                          <a:solidFill>
                            <a:schemeClr val="tx1"/>
                          </a:solidFill>
                          <a:latin typeface="+mn-lt"/>
                          <a:ea typeface="+mn-ea"/>
                          <a:cs typeface="+mn-cs"/>
                        </a:rPr>
                        <a:t>GLOBE</a:t>
                      </a:r>
                      <a:r>
                        <a:rPr lang="en-GB" sz="1200" b="1" i="0" u="none" strike="noStrike" kern="1200" baseline="30000" dirty="0">
                          <a:solidFill>
                            <a:schemeClr val="tx1"/>
                          </a:solidFill>
                          <a:latin typeface="+mn-lt"/>
                          <a:ea typeface="+mn-ea"/>
                          <a:cs typeface="+mn-cs"/>
                        </a:rPr>
                        <a:t>9</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r>
                        <a:rPr lang="en-GB" sz="1200" b="0" i="0" u="none" strike="noStrike" kern="1200" baseline="0" dirty="0">
                          <a:solidFill>
                            <a:schemeClr val="tx1"/>
                          </a:solidFill>
                          <a:latin typeface="+mn-lt"/>
                          <a:ea typeface="+mn-ea"/>
                          <a:cs typeface="+mn-cs"/>
                        </a:rPr>
                        <a:t>12</a:t>
                      </a:r>
                      <a:endParaRPr lang="en-US" sz="1200" dirty="0">
                        <a:solidFill>
                          <a:schemeClr val="tx1"/>
                        </a:solidFill>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1200" b="1" i="0" u="none" strike="noStrike" kern="1200" baseline="0" dirty="0">
                          <a:solidFill>
                            <a:schemeClr val="tx1"/>
                          </a:solidFill>
                          <a:latin typeface="+mn-lt"/>
                          <a:ea typeface="+mn-ea"/>
                          <a:cs typeface="+mn-cs"/>
                        </a:rPr>
                        <a:t>12 months:</a:t>
                      </a:r>
                      <a:r>
                        <a:rPr lang="en-GB" sz="1200" b="0" i="0" u="none" strike="noStrike" kern="1200" baseline="0" dirty="0">
                          <a:solidFill>
                            <a:schemeClr val="tx1"/>
                          </a:solidFill>
                          <a:latin typeface="+mn-lt"/>
                          <a:ea typeface="+mn-ea"/>
                          <a:cs typeface="+mn-cs"/>
                        </a:rPr>
                        <a:t> bilirubin, ALP, albumin, and platelet count; </a:t>
                      </a:r>
                      <a:r>
                        <a:rPr lang="en-GB" sz="1200" b="1" i="0" u="none" strike="noStrike" kern="1200" baseline="0" dirty="0">
                          <a:solidFill>
                            <a:schemeClr val="tx1"/>
                          </a:solidFill>
                          <a:latin typeface="+mn-lt"/>
                          <a:ea typeface="+mn-ea"/>
                          <a:cs typeface="+mn-cs"/>
                        </a:rPr>
                        <a:t>Baseline:</a:t>
                      </a:r>
                      <a:r>
                        <a:rPr lang="en-GB" sz="1200" b="0" i="0" u="none" strike="noStrike" kern="1200" baseline="0" dirty="0">
                          <a:solidFill>
                            <a:schemeClr val="tx1"/>
                          </a:solidFill>
                          <a:latin typeface="+mn-lt"/>
                          <a:ea typeface="+mn-ea"/>
                          <a:cs typeface="+mn-cs"/>
                        </a:rPr>
                        <a:t> ag</a:t>
                      </a:r>
                      <a:r>
                        <a:rPr lang="en-US" sz="1200" b="0" i="0" u="none" strike="noStrike" kern="1200" baseline="0" dirty="0">
                          <a:solidFill>
                            <a:schemeClr val="tx1"/>
                          </a:solidFill>
                          <a:latin typeface="+mn-lt"/>
                          <a:ea typeface="+mn-ea"/>
                          <a:cs typeface="+mn-cs"/>
                        </a:rPr>
                        <a:t>e</a:t>
                      </a: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30899169"/>
                  </a:ext>
                </a:extLst>
              </a:tr>
            </a:tbl>
          </a:graphicData>
        </a:graphic>
      </p:graphicFrame>
      <p:pic>
        <p:nvPicPr>
          <p:cNvPr id="7" name="Picture 6">
            <a:hlinkClick r:id="rId3" action="ppaction://hlinksldjump"/>
            <a:extLst>
              <a:ext uri="{FF2B5EF4-FFF2-40B4-BE49-F238E27FC236}">
                <a16:creationId xmlns:a16="http://schemas.microsoft.com/office/drawing/2014/main" id="{EF41DC3C-0197-409F-99E2-22B75426DBCE}"/>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600091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GB" dirty="0"/>
              <a:t>Prognostic tools for PBC in practice: guidance</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*Early vs. advanced (histology on biopsy, absent or mild vs. bridging fibrosis or cirrhosis;</a:t>
            </a:r>
            <a:br>
              <a:rPr lang="en-GB" dirty="0"/>
            </a:br>
            <a:r>
              <a:rPr lang="en-GB" dirty="0" err="1"/>
              <a:t>Elastography</a:t>
            </a:r>
            <a:r>
              <a:rPr lang="en-GB" dirty="0"/>
              <a:t>, LSM </a:t>
            </a:r>
            <a:r>
              <a:rPr lang="en-GB" dirty="0">
                <a:sym typeface="Symbol" panose="05050102010706020507" pitchFamily="18" charset="2"/>
              </a:rPr>
              <a:t>9.6 kPa vs. &gt;9.6 kPa; Serum bilirubin and albumin, both normal vs. 1 elevated)</a:t>
            </a:r>
            <a:endParaRPr lang="en-GB" dirty="0"/>
          </a:p>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sz="1800" dirty="0"/>
              <a:t>Prognostic tools allow:</a:t>
            </a:r>
          </a:p>
          <a:p>
            <a:pPr lvl="1"/>
            <a:r>
              <a:rPr lang="en-GB" sz="1600" dirty="0"/>
              <a:t>Selection of patients for second-line therapies</a:t>
            </a:r>
          </a:p>
          <a:p>
            <a:pPr lvl="1"/>
            <a:r>
              <a:rPr lang="en-GB" sz="1600" dirty="0"/>
              <a:t>Risk stratification in clinical trials to account for prognostic disparity</a:t>
            </a:r>
          </a:p>
          <a:p>
            <a:endParaRPr lang="en-GB" dirty="0"/>
          </a:p>
        </p:txBody>
      </p:sp>
      <p:graphicFrame>
        <p:nvGraphicFramePr>
          <p:cNvPr id="5" name="Content Placeholder 4">
            <a:extLst>
              <a:ext uri="{FF2B5EF4-FFF2-40B4-BE49-F238E27FC236}">
                <a16:creationId xmlns:a16="http://schemas.microsoft.com/office/drawing/2014/main" id="{F5A14FAE-C8EE-466C-A88D-2031B991F53E}"/>
              </a:ext>
            </a:extLst>
          </p:cNvPr>
          <p:cNvGraphicFramePr>
            <a:graphicFrameLocks/>
          </p:cNvGraphicFramePr>
          <p:nvPr>
            <p:extLst>
              <p:ext uri="{D42A27DB-BD31-4B8C-83A1-F6EECF244321}">
                <p14:modId xmlns:p14="http://schemas.microsoft.com/office/powerpoint/2010/main" val="2860337669"/>
              </p:ext>
            </p:extLst>
          </p:nvPr>
        </p:nvGraphicFramePr>
        <p:xfrm>
          <a:off x="604839" y="2420888"/>
          <a:ext cx="10982324" cy="3230880"/>
        </p:xfrm>
        <a:graphic>
          <a:graphicData uri="http://schemas.openxmlformats.org/drawingml/2006/table">
            <a:tbl>
              <a:tblPr firstRow="1" bandRow="1">
                <a:tableStyleId>{5C22544A-7EE6-4342-B048-85BDC9FD1C3A}</a:tableStyleId>
              </a:tblPr>
              <a:tblGrid>
                <a:gridCol w="3725792">
                  <a:extLst>
                    <a:ext uri="{9D8B030D-6E8A-4147-A177-3AD203B41FA5}">
                      <a16:colId xmlns:a16="http://schemas.microsoft.com/office/drawing/2014/main" val="326729797"/>
                    </a:ext>
                  </a:extLst>
                </a:gridCol>
                <a:gridCol w="7256532">
                  <a:extLst>
                    <a:ext uri="{9D8B030D-6E8A-4147-A177-3AD203B41FA5}">
                      <a16:colId xmlns:a16="http://schemas.microsoft.com/office/drawing/2014/main" val="2864945139"/>
                    </a:ext>
                  </a:extLst>
                </a:gridCol>
              </a:tblGrid>
              <a:tr h="2671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Rational approaches to risk stratification in PBC</a:t>
                      </a:r>
                      <a:endParaRPr lang="en-US" sz="1400" b="1" dirty="0">
                        <a:solidFill>
                          <a:schemeClr val="bg1"/>
                        </a:solidFill>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chemeClr val="tx2"/>
                    </a:solidFill>
                  </a:tcPr>
                </a:tc>
                <a:tc hMerge="1">
                  <a:txBody>
                    <a:bodyPr/>
                    <a:lstStyle/>
                    <a:p>
                      <a:pPr algn="l"/>
                      <a:endParaRPr lang="en-US" sz="1400" b="1" dirty="0"/>
                    </a:p>
                  </a:txBody>
                  <a:tcPr anchor="b">
                    <a:lnR w="6350" cap="flat" cmpd="sng" algn="ctr">
                      <a:solidFill>
                        <a:schemeClr val="accent1"/>
                      </a:solidFill>
                      <a:prstDash val="solid"/>
                      <a:round/>
                      <a:headEnd type="none" w="med" len="med"/>
                      <a:tailEnd type="none" w="med" len="med"/>
                    </a:lnR>
                    <a:solidFill>
                      <a:schemeClr val="accent1"/>
                    </a:solidFill>
                  </a:tcPr>
                </a:tc>
                <a:extLst>
                  <a:ext uri="{0D108BD9-81ED-4DB2-BD59-A6C34878D82A}">
                    <a16:rowId xmlns:a16="http://schemas.microsoft.com/office/drawing/2014/main" val="1214665879"/>
                  </a:ext>
                </a:extLst>
              </a:tr>
              <a:tr h="26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Level of applicability</a:t>
                      </a:r>
                      <a:endParaRPr lang="en-US" sz="1400" b="1" dirty="0">
                        <a:solidFill>
                          <a:schemeClr val="bg1"/>
                        </a:solidFill>
                      </a:endParaRPr>
                    </a:p>
                  </a:txBody>
                  <a:tcPr anchor="b">
                    <a:lnL w="6350" cap="flat" cmpd="sng" algn="ctr">
                      <a:solidFill>
                        <a:schemeClr val="tx2"/>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tx2">
                        <a:alpha val="60000"/>
                      </a:schemeClr>
                    </a:solidFill>
                  </a:tcPr>
                </a:tc>
                <a:tc>
                  <a:txBody>
                    <a:bodyPr/>
                    <a:lstStyle/>
                    <a:p>
                      <a:pPr algn="l"/>
                      <a:r>
                        <a:rPr lang="en-GB" sz="1400" b="1" dirty="0">
                          <a:solidFill>
                            <a:schemeClr val="bg1"/>
                          </a:solidFill>
                        </a:rPr>
                        <a:t>Prognostic tools</a:t>
                      </a:r>
                      <a:endParaRPr lang="en-US" sz="1400" b="1" dirty="0">
                        <a:solidFill>
                          <a:schemeClr val="bg1"/>
                        </a:solidFill>
                      </a:endParaRPr>
                    </a:p>
                  </a:txBody>
                  <a:tcPr anchor="b">
                    <a:lnR w="6350" cap="flat" cmpd="sng" algn="ctr">
                      <a:solidFill>
                        <a:schemeClr val="tx2"/>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alpha val="60000"/>
                      </a:schemeClr>
                    </a:solidFill>
                  </a:tcPr>
                </a:tc>
                <a:extLst>
                  <a:ext uri="{0D108BD9-81ED-4DB2-BD59-A6C34878D82A}">
                    <a16:rowId xmlns:a16="http://schemas.microsoft.com/office/drawing/2014/main" val="681664085"/>
                  </a:ext>
                </a:extLst>
              </a:tr>
              <a:tr h="267184">
                <a:tc>
                  <a:txBody>
                    <a:bodyPr/>
                    <a:lstStyle/>
                    <a:p>
                      <a:r>
                        <a:rPr lang="en-GB" sz="1400" b="1" dirty="0"/>
                        <a:t>High</a:t>
                      </a:r>
                    </a:p>
                    <a:p>
                      <a:r>
                        <a:rPr lang="en-GB" sz="1400" b="0" dirty="0"/>
                        <a:t>(High applicability, robust validation)</a:t>
                      </a:r>
                      <a:endParaRPr lang="en-US" sz="1400" b="0" dirty="0"/>
                    </a:p>
                  </a:txBody>
                  <a:tcPr anchor="ctr">
                    <a:lnL w="635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2D050"/>
                    </a:solidFill>
                  </a:tcPr>
                </a:tc>
                <a:tc>
                  <a:txBody>
                    <a:bodyPr/>
                    <a:lstStyle/>
                    <a:p>
                      <a:pPr marL="180975" indent="-180975" algn="l">
                        <a:buFont typeface="Arial" panose="020B0604020202020204" pitchFamily="34" charset="0"/>
                        <a:buChar char="•"/>
                      </a:pPr>
                      <a:r>
                        <a:rPr lang="en-GB" sz="1400" dirty="0"/>
                        <a:t>On-treatment ALP and bilirubin-based assessment of response to UDCA</a:t>
                      </a:r>
                    </a:p>
                    <a:p>
                      <a:pPr marL="180975" indent="-180975" algn="l">
                        <a:buFont typeface="Arial" panose="020B0604020202020204" pitchFamily="34" charset="0"/>
                        <a:buChar char="•"/>
                      </a:pPr>
                      <a:r>
                        <a:rPr lang="en-GB" sz="1400" dirty="0"/>
                        <a:t>Baseline disease stage* as defined by elastography, serum levels of bilirubin and albumin, or histology</a:t>
                      </a:r>
                      <a:endParaRPr lang="en-US" sz="1400" dirty="0"/>
                    </a:p>
                  </a:txBody>
                  <a:tcPr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57174471"/>
                  </a:ext>
                </a:extLst>
              </a:tr>
              <a:tr h="267184">
                <a:tc>
                  <a:txBody>
                    <a:bodyPr/>
                    <a:lstStyle/>
                    <a:p>
                      <a:r>
                        <a:rPr lang="en-GB" sz="1400" b="1" dirty="0"/>
                        <a:t>Moderate</a:t>
                      </a:r>
                    </a:p>
                    <a:p>
                      <a:r>
                        <a:rPr lang="en-GB" sz="1400" b="0" dirty="0"/>
                        <a:t>(High applicability, further validation pending)</a:t>
                      </a:r>
                      <a:endParaRPr lang="en-US" sz="1400" b="0" dirty="0"/>
                    </a:p>
                  </a:txBody>
                  <a:tcPr anchor="ctr">
                    <a:lnL w="635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C000"/>
                    </a:solidFill>
                  </a:tcPr>
                </a:tc>
                <a:tc>
                  <a:txBody>
                    <a:bodyPr/>
                    <a:lstStyle/>
                    <a:p>
                      <a:pPr marL="180975" indent="-180975" algn="l">
                        <a:buFont typeface="Arial" panose="020B0604020202020204" pitchFamily="34" charset="0"/>
                        <a:buChar char="•"/>
                      </a:pPr>
                      <a:r>
                        <a:rPr lang="en-GB" sz="1400" dirty="0"/>
                        <a:t>LSM by elastography</a:t>
                      </a:r>
                    </a:p>
                    <a:p>
                      <a:pPr marL="180975" indent="-180975" algn="l">
                        <a:buFont typeface="Arial" panose="020B0604020202020204" pitchFamily="34" charset="0"/>
                        <a:buChar char="•"/>
                      </a:pPr>
                      <a:r>
                        <a:rPr lang="en-GB" sz="1400" dirty="0"/>
                        <a:t>APRI</a:t>
                      </a:r>
                    </a:p>
                    <a:p>
                      <a:pPr marL="180975" indent="-180975" algn="l">
                        <a:buFont typeface="Arial" panose="020B0604020202020204" pitchFamily="34" charset="0"/>
                        <a:buChar char="•"/>
                      </a:pPr>
                      <a:r>
                        <a:rPr lang="en-GB" sz="1400" dirty="0"/>
                        <a:t>ELF test</a:t>
                      </a:r>
                      <a:endParaRPr lang="en-US" sz="1400" dirty="0"/>
                    </a:p>
                  </a:txBody>
                  <a:tcPr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16168081"/>
                  </a:ext>
                </a:extLst>
              </a:tr>
              <a:tr h="267184">
                <a:tc>
                  <a:txBody>
                    <a:bodyPr/>
                    <a:lstStyle/>
                    <a:p>
                      <a:r>
                        <a:rPr lang="en-GB" sz="1400" b="1" dirty="0">
                          <a:solidFill>
                            <a:schemeClr val="bg1"/>
                          </a:solidFill>
                        </a:rPr>
                        <a:t>Indeterminate</a:t>
                      </a:r>
                    </a:p>
                    <a:p>
                      <a:r>
                        <a:rPr lang="en-GB" sz="1400" b="0" dirty="0">
                          <a:solidFill>
                            <a:schemeClr val="bg1"/>
                          </a:solidFill>
                        </a:rPr>
                        <a:t>(Limited applicability and/or validation)</a:t>
                      </a:r>
                      <a:endParaRPr lang="en-US" sz="1400" b="0" dirty="0">
                        <a:solidFill>
                          <a:schemeClr val="bg1"/>
                        </a:solidFill>
                      </a:endParaRPr>
                    </a:p>
                  </a:txBody>
                  <a:tcPr anchor="ctr">
                    <a:lnL w="635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0000"/>
                    </a:solidFill>
                  </a:tcPr>
                </a:tc>
                <a:tc>
                  <a:txBody>
                    <a:bodyPr/>
                    <a:lstStyle/>
                    <a:p>
                      <a:pPr marL="180975" indent="-180975" algn="l">
                        <a:buFont typeface="Arial" panose="020B0604020202020204" pitchFamily="34" charset="0"/>
                        <a:buChar char="•"/>
                      </a:pPr>
                      <a:r>
                        <a:rPr lang="en-GB" sz="1400" dirty="0"/>
                        <a:t>Age, gender and symptom profile</a:t>
                      </a:r>
                    </a:p>
                    <a:p>
                      <a:pPr marL="180975" indent="-180975" algn="l">
                        <a:buFont typeface="Arial" panose="020B0604020202020204" pitchFamily="34" charset="0"/>
                        <a:buChar char="•"/>
                      </a:pPr>
                      <a:r>
                        <a:rPr lang="en-GB" sz="1400" dirty="0"/>
                        <a:t>PBC-specific ANA</a:t>
                      </a:r>
                    </a:p>
                    <a:p>
                      <a:pPr marL="180975" indent="-180975" algn="l">
                        <a:buFont typeface="Arial" panose="020B0604020202020204" pitchFamily="34" charset="0"/>
                        <a:buChar char="•"/>
                      </a:pPr>
                      <a:r>
                        <a:rPr lang="en-GB" sz="1400" dirty="0"/>
                        <a:t>Degree of interface hepatitis and ductopenia</a:t>
                      </a:r>
                    </a:p>
                    <a:p>
                      <a:pPr marL="180975" indent="-180975" algn="l">
                        <a:buFont typeface="Arial" panose="020B0604020202020204" pitchFamily="34" charset="0"/>
                        <a:buChar char="•"/>
                      </a:pPr>
                      <a:r>
                        <a:rPr lang="en-GB" sz="1400" dirty="0"/>
                        <a:t>Novel histological scoring systems</a:t>
                      </a:r>
                    </a:p>
                    <a:p>
                      <a:pPr marL="180975" indent="-180975" algn="l">
                        <a:buFont typeface="Arial" panose="020B0604020202020204" pitchFamily="34" charset="0"/>
                        <a:buChar char="•"/>
                      </a:pPr>
                      <a:r>
                        <a:rPr lang="en-GB" sz="1400" dirty="0"/>
                        <a:t>Direct measurement of portal pressure</a:t>
                      </a:r>
                      <a:endParaRPr lang="en-US" sz="1400" dirty="0"/>
                    </a:p>
                  </a:txBody>
                  <a:tcPr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42720921"/>
                  </a:ext>
                </a:extLst>
              </a:tr>
            </a:tbl>
          </a:graphicData>
        </a:graphic>
      </p:graphicFrame>
      <p:pic>
        <p:nvPicPr>
          <p:cNvPr id="7" name="Picture 6">
            <a:hlinkClick r:id="rId3" action="ppaction://hlinksldjump"/>
            <a:extLst>
              <a:ext uri="{FF2B5EF4-FFF2-40B4-BE49-F238E27FC236}">
                <a16:creationId xmlns:a16="http://schemas.microsoft.com/office/drawing/2014/main" id="{3DC6FD69-F81A-47E5-8369-5610B5EA6E55}"/>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56786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normAutofit/>
          </a:bodyPr>
          <a:lstStyle/>
          <a:p>
            <a:r>
              <a:rPr lang="en-GB" dirty="0"/>
              <a:t>Treatment: therapies to slow disease progression</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*Statements 19–21</a:t>
            </a:r>
            <a:br>
              <a:rPr lang="en-GB" dirty="0"/>
            </a:br>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normAutofit/>
          </a:bodyPr>
          <a:lstStyle/>
          <a:p>
            <a:r>
              <a:rPr lang="en-US" sz="1900" b="1" dirty="0" err="1">
                <a:solidFill>
                  <a:schemeClr val="tx2"/>
                </a:solidFill>
              </a:rPr>
              <a:t>Ursodeoxycholic</a:t>
            </a:r>
            <a:r>
              <a:rPr lang="en-US" sz="1900" b="1" dirty="0">
                <a:solidFill>
                  <a:schemeClr val="tx2"/>
                </a:solidFill>
              </a:rPr>
              <a:t> acid </a:t>
            </a:r>
            <a:r>
              <a:rPr lang="en-US" sz="1900" dirty="0"/>
              <a:t>(</a:t>
            </a:r>
            <a:r>
              <a:rPr lang="en-GB" sz="1900" dirty="0"/>
              <a:t>UDCA) and </a:t>
            </a:r>
            <a:r>
              <a:rPr lang="en-US" sz="1900" b="1" dirty="0" err="1">
                <a:solidFill>
                  <a:schemeClr val="tx2"/>
                </a:solidFill>
              </a:rPr>
              <a:t>obeticholic</a:t>
            </a:r>
            <a:r>
              <a:rPr lang="en-US" sz="1900" b="1" dirty="0">
                <a:solidFill>
                  <a:schemeClr val="tx2"/>
                </a:solidFill>
              </a:rPr>
              <a:t> acid </a:t>
            </a:r>
            <a:r>
              <a:rPr lang="en-US" sz="1900" dirty="0"/>
              <a:t>(OCA) approved</a:t>
            </a:r>
            <a:br>
              <a:rPr lang="en-US" sz="1900" dirty="0"/>
            </a:br>
            <a:r>
              <a:rPr lang="en-US" sz="1900" dirty="0"/>
              <a:t>in PBC</a:t>
            </a:r>
          </a:p>
          <a:p>
            <a:r>
              <a:rPr lang="en-US" sz="1900" b="1" dirty="0">
                <a:solidFill>
                  <a:schemeClr val="tx2"/>
                </a:solidFill>
              </a:rPr>
              <a:t>Heterogeneity of treatment efficacy </a:t>
            </a:r>
            <a:r>
              <a:rPr lang="en-US" sz="1900" dirty="0"/>
              <a:t>in clinical trials may be due to:</a:t>
            </a:r>
          </a:p>
          <a:p>
            <a:pPr lvl="1"/>
            <a:r>
              <a:rPr lang="en-US" dirty="0"/>
              <a:t>Variable inclusion criteria without reference to disease risk or stage</a:t>
            </a:r>
          </a:p>
        </p:txBody>
      </p:sp>
      <p:graphicFrame>
        <p:nvGraphicFramePr>
          <p:cNvPr id="6" name="Table 5">
            <a:extLst>
              <a:ext uri="{FF2B5EF4-FFF2-40B4-BE49-F238E27FC236}">
                <a16:creationId xmlns:a16="http://schemas.microsoft.com/office/drawing/2014/main" id="{CED03674-8C6C-4CEB-9F15-7D572BFF7BE5}"/>
              </a:ext>
            </a:extLst>
          </p:cNvPr>
          <p:cNvGraphicFramePr>
            <a:graphicFrameLocks noGrp="1"/>
          </p:cNvGraphicFramePr>
          <p:nvPr>
            <p:extLst>
              <p:ext uri="{D42A27DB-BD31-4B8C-83A1-F6EECF244321}">
                <p14:modId xmlns:p14="http://schemas.microsoft.com/office/powerpoint/2010/main" val="2707029952"/>
              </p:ext>
            </p:extLst>
          </p:nvPr>
        </p:nvGraphicFramePr>
        <p:xfrm>
          <a:off x="604838" y="2780928"/>
          <a:ext cx="10982325" cy="2654400"/>
        </p:xfrm>
        <a:graphic>
          <a:graphicData uri="http://schemas.openxmlformats.org/drawingml/2006/table">
            <a:tbl>
              <a:tblPr firstRow="1" bandRow="1">
                <a:tableStyleId>{5C22544A-7EE6-4342-B048-85BDC9FD1C3A}</a:tableStyleId>
              </a:tblPr>
              <a:tblGrid>
                <a:gridCol w="8372665">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1" dirty="0">
                          <a:solidFill>
                            <a:schemeClr val="tx2"/>
                          </a:solidFill>
                          <a:effectLst/>
                          <a:latin typeface="+mn-lt"/>
                          <a:ea typeface="Times New Roman" panose="02020603050405020304" pitchFamily="18" charset="0"/>
                          <a:cs typeface="Times New Roman" panose="02020603050405020304" pitchFamily="18" charset="0"/>
                        </a:rPr>
                        <a:t>Oral</a:t>
                      </a:r>
                      <a:r>
                        <a:rPr lang="en-GB" sz="1400" dirty="0">
                          <a:solidFill>
                            <a:schemeClr val="tx2"/>
                          </a:solidFill>
                          <a:effectLst/>
                          <a:latin typeface="+mn-lt"/>
                          <a:ea typeface="Times New Roman" panose="02020603050405020304" pitchFamily="18" charset="0"/>
                          <a:cs typeface="Times New Roman" panose="02020603050405020304" pitchFamily="18" charset="0"/>
                        </a:rPr>
                        <a:t> </a:t>
                      </a:r>
                      <a:r>
                        <a:rPr lang="en-GB" sz="1400" b="1" dirty="0">
                          <a:solidFill>
                            <a:schemeClr val="tx2"/>
                          </a:solidFill>
                          <a:effectLst/>
                          <a:latin typeface="+mn-lt"/>
                          <a:ea typeface="Times New Roman" panose="02020603050405020304" pitchFamily="18" charset="0"/>
                          <a:cs typeface="Times New Roman" panose="02020603050405020304" pitchFamily="18" charset="0"/>
                        </a:rPr>
                        <a:t>UDCA: </a:t>
                      </a:r>
                      <a:r>
                        <a:rPr lang="en-GB" sz="1400" dirty="0">
                          <a:effectLst/>
                          <a:latin typeface="+mn-lt"/>
                          <a:ea typeface="Times New Roman" panose="02020603050405020304" pitchFamily="18" charset="0"/>
                          <a:cs typeface="Times New Roman" panose="02020603050405020304" pitchFamily="18" charset="0"/>
                        </a:rPr>
                        <a:t>13–15 mg/kg/day as the first-line pharmacotherapy for all patients with PBC. UDCA is usually continued for life</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pPr>
                        <a:lnSpc>
                          <a:spcPct val="100000"/>
                        </a:lnSpc>
                        <a:spcBef>
                          <a:spcPts val="0"/>
                        </a:spcBef>
                        <a:spcAft>
                          <a:spcPts val="0"/>
                        </a:spcAft>
                      </a:pPr>
                      <a:r>
                        <a:rPr lang="en-GB" sz="1400" b="1" dirty="0">
                          <a:solidFill>
                            <a:schemeClr val="tx2"/>
                          </a:solidFill>
                          <a:effectLst/>
                          <a:latin typeface="+mn-lt"/>
                          <a:ea typeface="Times New Roman" panose="02020603050405020304" pitchFamily="18" charset="0"/>
                          <a:cs typeface="Times New Roman" panose="02020603050405020304" pitchFamily="18" charset="0"/>
                        </a:rPr>
                        <a:t>Oral OCA: </a:t>
                      </a:r>
                      <a:r>
                        <a:rPr lang="en-GB" sz="1400" b="0" dirty="0">
                          <a:solidFill>
                            <a:schemeClr val="tx1"/>
                          </a:solidFill>
                          <a:effectLst/>
                          <a:latin typeface="+mn-lt"/>
                          <a:ea typeface="Times New Roman" panose="02020603050405020304" pitchFamily="18" charset="0"/>
                          <a:cs typeface="Times New Roman" panose="02020603050405020304" pitchFamily="18" charset="0"/>
                        </a:rPr>
                        <a:t>B</a:t>
                      </a:r>
                      <a:r>
                        <a:rPr lang="en-GB" sz="1400" dirty="0">
                          <a:effectLst/>
                          <a:latin typeface="+mn-lt"/>
                          <a:ea typeface="Times New Roman" panose="02020603050405020304" pitchFamily="18" charset="0"/>
                          <a:cs typeface="Times New Roman" panose="02020603050405020304" pitchFamily="18" charset="0"/>
                        </a:rPr>
                        <a:t>iochemical efficacy in patients with ALP &gt;1.67x ULN and/or bilirubin elevated &lt;2x ULN demonstrated in a Phase 3 study</a:t>
                      </a:r>
                    </a:p>
                    <a:p>
                      <a:pPr marL="180975" indent="-180975">
                        <a:lnSpc>
                          <a:spcPct val="100000"/>
                        </a:lnSpc>
                        <a:spcBef>
                          <a:spcPts val="0"/>
                        </a:spcBef>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Conditionally approved for patients with PBC in </a:t>
                      </a:r>
                      <a:r>
                        <a:rPr lang="en-GB" sz="1400" b="1" dirty="0">
                          <a:solidFill>
                            <a:schemeClr val="tx2"/>
                          </a:solidFill>
                          <a:effectLst/>
                          <a:latin typeface="+mn-lt"/>
                          <a:ea typeface="Times New Roman" panose="02020603050405020304" pitchFamily="18" charset="0"/>
                          <a:cs typeface="Times New Roman" panose="02020603050405020304" pitchFamily="18" charset="0"/>
                        </a:rPr>
                        <a:t>combination with UDCA</a:t>
                      </a:r>
                      <a:r>
                        <a:rPr lang="en-GB" sz="1400" dirty="0">
                          <a:effectLst/>
                          <a:latin typeface="+mn-lt"/>
                          <a:ea typeface="Times New Roman" panose="02020603050405020304" pitchFamily="18" charset="0"/>
                          <a:cs typeface="Times New Roman" panose="02020603050405020304" pitchFamily="18" charset="0"/>
                        </a:rPr>
                        <a:t> for those with an inadequate response to UDCA, or as monotherapy in those intolerant to UDCA</a:t>
                      </a:r>
                    </a:p>
                    <a:p>
                      <a:pPr marL="180975" indent="-180975">
                        <a:lnSpc>
                          <a:spcPct val="100000"/>
                        </a:lnSpc>
                        <a:spcBef>
                          <a:spcPts val="0"/>
                        </a:spcBef>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Consider use in such patients (initial dose 5 mg; dose titration to </a:t>
                      </a:r>
                      <a:br>
                        <a:rPr lang="en-GB" sz="1400" dirty="0">
                          <a:effectLst/>
                          <a:latin typeface="+mn-lt"/>
                          <a:ea typeface="Times New Roman" panose="02020603050405020304" pitchFamily="18" charset="0"/>
                          <a:cs typeface="Times New Roman" panose="02020603050405020304" pitchFamily="18" charset="0"/>
                        </a:rPr>
                      </a:br>
                      <a:r>
                        <a:rPr lang="en-GB" sz="1400" dirty="0">
                          <a:effectLst/>
                          <a:latin typeface="+mn-lt"/>
                          <a:ea typeface="Times New Roman" panose="02020603050405020304" pitchFamily="18" charset="0"/>
                          <a:cs typeface="Times New Roman" panose="02020603050405020304" pitchFamily="18" charset="0"/>
                        </a:rPr>
                        <a:t>10 mg according to tolerability at 6 months)</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a:lnSpc>
                          <a:spcPct val="10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Data from Phase 3 randomized trials for </a:t>
                      </a:r>
                      <a:r>
                        <a:rPr lang="en-GB" sz="1400" b="1" dirty="0">
                          <a:solidFill>
                            <a:schemeClr val="tx2"/>
                          </a:solidFill>
                          <a:effectLst/>
                          <a:latin typeface="+mn-lt"/>
                          <a:ea typeface="Times New Roman" panose="02020603050405020304" pitchFamily="18" charset="0"/>
                          <a:cs typeface="Times New Roman" panose="02020603050405020304" pitchFamily="18" charset="0"/>
                        </a:rPr>
                        <a:t>budesonide</a:t>
                      </a:r>
                      <a:r>
                        <a:rPr lang="en-GB" sz="1400" dirty="0">
                          <a:effectLst/>
                          <a:latin typeface="+mn-lt"/>
                          <a:ea typeface="Times New Roman" panose="02020603050405020304" pitchFamily="18" charset="0"/>
                          <a:cs typeface="Times New Roman" panose="02020603050405020304" pitchFamily="18" charset="0"/>
                        </a:rPr>
                        <a:t> (in non-cirrhotic patients), and </a:t>
                      </a:r>
                      <a:r>
                        <a:rPr lang="en-GB" sz="1400" b="1" dirty="0">
                          <a:solidFill>
                            <a:schemeClr val="tx2"/>
                          </a:solidFill>
                          <a:effectLst/>
                          <a:latin typeface="+mn-lt"/>
                          <a:ea typeface="Times New Roman" panose="02020603050405020304" pitchFamily="18" charset="0"/>
                          <a:cs typeface="Times New Roman" panose="02020603050405020304" pitchFamily="18" charset="0"/>
                        </a:rPr>
                        <a:t>bezafibrate</a:t>
                      </a:r>
                      <a:r>
                        <a:rPr lang="en-GB" sz="1400" dirty="0">
                          <a:effectLst/>
                          <a:latin typeface="+mn-lt"/>
                          <a:ea typeface="Times New Roman" panose="02020603050405020304" pitchFamily="18" charset="0"/>
                          <a:cs typeface="Times New Roman" panose="02020603050405020304" pitchFamily="18" charset="0"/>
                        </a:rPr>
                        <a:t>, both in </a:t>
                      </a:r>
                      <a:r>
                        <a:rPr lang="en-GB" sz="1400" b="1" dirty="0">
                          <a:solidFill>
                            <a:schemeClr val="tx2"/>
                          </a:solidFill>
                          <a:effectLst/>
                          <a:latin typeface="+mn-lt"/>
                          <a:ea typeface="Times New Roman" panose="02020603050405020304" pitchFamily="18" charset="0"/>
                          <a:cs typeface="Times New Roman" panose="02020603050405020304" pitchFamily="18" charset="0"/>
                        </a:rPr>
                        <a:t>combination with UDCA</a:t>
                      </a:r>
                      <a:r>
                        <a:rPr lang="en-GB" sz="1400" dirty="0">
                          <a:effectLst/>
                          <a:latin typeface="+mn-lt"/>
                          <a:ea typeface="Times New Roman" panose="02020603050405020304" pitchFamily="18" charset="0"/>
                          <a:cs typeface="Times New Roman" panose="02020603050405020304" pitchFamily="18" charset="0"/>
                        </a:rPr>
                        <a:t>, not yet published; currently, a recommendation for therapy cannot be made</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36000" marR="36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1EDF85D5-5551-497B-8B3C-F33E3088C042}"/>
              </a:ext>
            </a:extLst>
          </p:cNvPr>
          <p:cNvGrpSpPr/>
          <p:nvPr/>
        </p:nvGrpSpPr>
        <p:grpSpPr>
          <a:xfrm>
            <a:off x="7809949" y="2780929"/>
            <a:ext cx="3693418" cy="276999"/>
            <a:chOff x="4262958" y="3212976"/>
            <a:chExt cx="3693418" cy="276999"/>
          </a:xfrm>
        </p:grpSpPr>
        <p:sp>
          <p:nvSpPr>
            <p:cNvPr id="8" name="Rectangle 7">
              <a:extLst>
                <a:ext uri="{FF2B5EF4-FFF2-40B4-BE49-F238E27FC236}">
                  <a16:creationId xmlns:a16="http://schemas.microsoft.com/office/drawing/2014/main" id="{8237886B-8649-4F3F-B603-397E35B3837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908E54E4-7199-4275-B692-5572BD36EC0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AD5AC70D-E8BD-41DE-8A1C-67C7B72E9D4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1" name="TextBox 10">
              <a:extLst>
                <a:ext uri="{FF2B5EF4-FFF2-40B4-BE49-F238E27FC236}">
                  <a16:creationId xmlns:a16="http://schemas.microsoft.com/office/drawing/2014/main" id="{219FC880-3F3D-488A-8328-32FC2DB1A69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2" name="Picture 11">
            <a:hlinkClick r:id="rId3" action="ppaction://hlinksldjump"/>
            <a:extLst>
              <a:ext uri="{FF2B5EF4-FFF2-40B4-BE49-F238E27FC236}">
                <a16:creationId xmlns:a16="http://schemas.microsoft.com/office/drawing/2014/main" id="{7DEECA2C-6901-4CD8-9556-5AE6BFBC4C25}"/>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92849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9" name="Text Placeholder 8">
            <a:extLst>
              <a:ext uri="{FF2B5EF4-FFF2-40B4-BE49-F238E27FC236}">
                <a16:creationId xmlns:a16="http://schemas.microsoft.com/office/drawing/2014/main" id="{DF3F50B1-CC2B-4388-87AE-4104D644DFA4}"/>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3"/>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2279576" y="3378993"/>
            <a:ext cx="7297812" cy="1631216"/>
          </a:xfrm>
          <a:prstGeom prst="rect">
            <a:avLst/>
          </a:prstGeom>
          <a:noFill/>
          <a:ln w="28575">
            <a:solidFill>
              <a:schemeClr val="tx2"/>
            </a:solidFill>
          </a:ln>
        </p:spPr>
        <p:txBody>
          <a:bodyPr wrap="square" rtlCol="0">
            <a:spAutoFit/>
          </a:bodyPr>
          <a:lstStyle/>
          <a:p>
            <a:pPr algn="ctr">
              <a:defRPr/>
            </a:pPr>
            <a:r>
              <a:rPr lang="en-GB" sz="2000" dirty="0">
                <a:solidFill>
                  <a:prstClr val="black"/>
                </a:solidFill>
                <a:latin typeface="Arial" panose="020B0604020202020204"/>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10" name="Picture 9">
            <a:extLst>
              <a:ext uri="{FF2B5EF4-FFF2-40B4-BE49-F238E27FC236}">
                <a16:creationId xmlns:a16="http://schemas.microsoft.com/office/drawing/2014/main" id="{4449CDD6-5B9E-4F6A-B3ED-13ABA74BE0FE}"/>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5828081" y="2048474"/>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073-A9B7-41F6-89B6-5C1B43F590F1}"/>
              </a:ext>
            </a:extLst>
          </p:cNvPr>
          <p:cNvSpPr>
            <a:spLocks noGrp="1"/>
          </p:cNvSpPr>
          <p:nvPr>
            <p:ph type="title"/>
          </p:nvPr>
        </p:nvSpPr>
        <p:spPr/>
        <p:txBody>
          <a:bodyPr/>
          <a:lstStyle/>
          <a:p>
            <a:r>
              <a:rPr lang="en-US" dirty="0"/>
              <a:t>Special settings: pregnancy</a:t>
            </a:r>
            <a:endParaRPr lang="en-GB" dirty="0"/>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*Statements 22, 23</a:t>
            </a:r>
            <a:br>
              <a:rPr lang="en-GB" dirty="0"/>
            </a:br>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EAE5338-9436-4B0B-A255-8835E678D294}"/>
              </a:ext>
            </a:extLst>
          </p:cNvPr>
          <p:cNvSpPr>
            <a:spLocks noGrp="1"/>
          </p:cNvSpPr>
          <p:nvPr>
            <p:ph sz="half" idx="1"/>
          </p:nvPr>
        </p:nvSpPr>
        <p:spPr/>
        <p:txBody>
          <a:bodyPr/>
          <a:lstStyle/>
          <a:p>
            <a:r>
              <a:rPr lang="en-GB" dirty="0"/>
              <a:t>A minority of women diagnosed with PBC are of reproductive age</a:t>
            </a:r>
          </a:p>
          <a:p>
            <a:r>
              <a:rPr lang="en-GB" dirty="0"/>
              <a:t>UDCA is safe during conception, </a:t>
            </a:r>
            <a:r>
              <a:rPr lang="en-US" dirty="0"/>
              <a:t>pregnancy and post-partum according to expert clinical opinion</a:t>
            </a:r>
            <a:endParaRPr lang="en-GB" dirty="0"/>
          </a:p>
          <a:p>
            <a:endParaRPr lang="en-GB" dirty="0"/>
          </a:p>
        </p:txBody>
      </p:sp>
      <p:graphicFrame>
        <p:nvGraphicFramePr>
          <p:cNvPr id="7" name="Table 6">
            <a:extLst>
              <a:ext uri="{FF2B5EF4-FFF2-40B4-BE49-F238E27FC236}">
                <a16:creationId xmlns:a16="http://schemas.microsoft.com/office/drawing/2014/main" id="{79E469C8-9BEE-43BA-8DFC-64BCE64B71F8}"/>
              </a:ext>
            </a:extLst>
          </p:cNvPr>
          <p:cNvGraphicFramePr>
            <a:graphicFrameLocks noGrp="1"/>
          </p:cNvGraphicFramePr>
          <p:nvPr>
            <p:extLst>
              <p:ext uri="{D42A27DB-BD31-4B8C-83A1-F6EECF244321}">
                <p14:modId xmlns:p14="http://schemas.microsoft.com/office/powerpoint/2010/main" val="1963319596"/>
              </p:ext>
            </p:extLst>
          </p:nvPr>
        </p:nvGraphicFramePr>
        <p:xfrm>
          <a:off x="604837" y="2788152"/>
          <a:ext cx="10982326" cy="1942320"/>
        </p:xfrm>
        <a:graphic>
          <a:graphicData uri="http://schemas.openxmlformats.org/drawingml/2006/table">
            <a:tbl>
              <a:tblPr firstRow="1" bandRow="1">
                <a:tableStyleId>{5C22544A-7EE6-4342-B048-85BDC9FD1C3A}</a:tableStyleId>
              </a:tblPr>
              <a:tblGrid>
                <a:gridCol w="8372664">
                  <a:extLst>
                    <a:ext uri="{9D8B030D-6E8A-4147-A177-3AD203B41FA5}">
                      <a16:colId xmlns:a16="http://schemas.microsoft.com/office/drawing/2014/main" val="20001"/>
                    </a:ext>
                  </a:extLst>
                </a:gridCol>
                <a:gridCol w="1304831">
                  <a:extLst>
                    <a:ext uri="{9D8B030D-6E8A-4147-A177-3AD203B41FA5}">
                      <a16:colId xmlns:a16="http://schemas.microsoft.com/office/drawing/2014/main" val="20002"/>
                    </a:ext>
                  </a:extLst>
                </a:gridCol>
                <a:gridCol w="1304831">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dirty="0">
                          <a:effectLst/>
                          <a:latin typeface="+mn-lt"/>
                          <a:ea typeface="Times New Roman" panose="02020603050405020304" pitchFamily="18" charset="0"/>
                          <a:cs typeface="Times New Roman" panose="02020603050405020304" pitchFamily="18" charset="0"/>
                        </a:rPr>
                        <a:t>Expert consultation is required</a:t>
                      </a:r>
                      <a:r>
                        <a:rPr lang="en-GB" sz="1400" baseline="0" dirty="0">
                          <a:effectLst/>
                          <a:latin typeface="+mn-lt"/>
                          <a:ea typeface="Times New Roman" panose="02020603050405020304" pitchFamily="18" charset="0"/>
                          <a:cs typeface="Times New Roman" panose="02020603050405020304" pitchFamily="18" charset="0"/>
                        </a:rPr>
                        <a:t> </a:t>
                      </a:r>
                      <a:r>
                        <a:rPr lang="en-GB" sz="1400" dirty="0">
                          <a:effectLst/>
                          <a:latin typeface="+mn-lt"/>
                          <a:ea typeface="Times New Roman" panose="02020603050405020304" pitchFamily="18" charset="0"/>
                          <a:cs typeface="Times New Roman" panose="02020603050405020304" pitchFamily="18" charset="0"/>
                        </a:rPr>
                        <a:t>for all pregnant patients to guide therapy.</a:t>
                      </a:r>
                      <a:r>
                        <a:rPr lang="en-GB" sz="1400" baseline="0" dirty="0">
                          <a:effectLst/>
                          <a:latin typeface="+mn-lt"/>
                          <a:ea typeface="Times New Roman" panose="02020603050405020304" pitchFamily="18" charset="0"/>
                          <a:cs typeface="Times New Roman" panose="02020603050405020304" pitchFamily="18" charset="0"/>
                        </a:rPr>
                        <a:t> </a:t>
                      </a:r>
                      <a:r>
                        <a:rPr lang="en-GB" sz="1400" b="1" baseline="0" dirty="0">
                          <a:solidFill>
                            <a:schemeClr val="tx2"/>
                          </a:solidFill>
                          <a:effectLst/>
                          <a:latin typeface="+mn-lt"/>
                          <a:ea typeface="Times New Roman" panose="02020603050405020304" pitchFamily="18" charset="0"/>
                          <a:cs typeface="Times New Roman" panose="02020603050405020304" pitchFamily="18" charset="0"/>
                        </a:rPr>
                        <a:t>P</a:t>
                      </a:r>
                      <a:r>
                        <a:rPr lang="en-GB" sz="1400" b="1" dirty="0">
                          <a:solidFill>
                            <a:schemeClr val="tx2"/>
                          </a:solidFill>
                          <a:effectLst/>
                          <a:latin typeface="+mn-lt"/>
                          <a:ea typeface="Times New Roman" panose="02020603050405020304" pitchFamily="18" charset="0"/>
                          <a:cs typeface="Times New Roman" panose="02020603050405020304" pitchFamily="18" charset="0"/>
                        </a:rPr>
                        <a:t>regnancy is typically well tolerated in non-cirrhotic patients with PBC</a:t>
                      </a:r>
                    </a:p>
                    <a:p>
                      <a:pPr marL="180975" indent="-180975">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Continue </a:t>
                      </a:r>
                      <a:r>
                        <a:rPr lang="en-GB" sz="1400" b="1" dirty="0">
                          <a:solidFill>
                            <a:schemeClr val="tx2"/>
                          </a:solidFill>
                          <a:effectLst/>
                          <a:latin typeface="+mn-lt"/>
                          <a:ea typeface="Times New Roman" panose="02020603050405020304" pitchFamily="18" charset="0"/>
                          <a:cs typeface="Times New Roman" panose="02020603050405020304" pitchFamily="18" charset="0"/>
                        </a:rPr>
                        <a:t>UDCA</a:t>
                      </a:r>
                      <a:r>
                        <a:rPr lang="en-GB" sz="1400" dirty="0">
                          <a:effectLst/>
                          <a:latin typeface="+mn-lt"/>
                          <a:ea typeface="Times New Roman" panose="02020603050405020304" pitchFamily="18" charset="0"/>
                          <a:cs typeface="Times New Roman" panose="02020603050405020304" pitchFamily="18" charset="0"/>
                        </a:rPr>
                        <a:t> in pregnancy, even though data are limited</a:t>
                      </a:r>
                    </a:p>
                    <a:p>
                      <a:pPr marL="180975" indent="-180975">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Pruritus management is important and may require specialist advice; </a:t>
                      </a:r>
                      <a:r>
                        <a:rPr lang="en-GB" sz="1400" b="1" dirty="0">
                          <a:solidFill>
                            <a:schemeClr val="tx2"/>
                          </a:solidFill>
                          <a:effectLst/>
                          <a:latin typeface="+mn-lt"/>
                          <a:ea typeface="Times New Roman" panose="02020603050405020304" pitchFamily="18" charset="0"/>
                          <a:cs typeface="Times New Roman" panose="02020603050405020304" pitchFamily="18" charset="0"/>
                        </a:rPr>
                        <a:t>rifampicin</a:t>
                      </a:r>
                      <a:r>
                        <a:rPr lang="en-GB" sz="1400" dirty="0">
                          <a:effectLst/>
                          <a:latin typeface="+mn-lt"/>
                          <a:ea typeface="Times New Roman" panose="02020603050405020304" pitchFamily="18" charset="0"/>
                          <a:cs typeface="Times New Roman" panose="02020603050405020304" pitchFamily="18" charset="0"/>
                        </a:rPr>
                        <a:t> has been used by experts during third trimester</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a:lnSpc>
                          <a:spcPct val="10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Pregnancy in patients with </a:t>
                      </a:r>
                      <a:r>
                        <a:rPr lang="en-GB" sz="1400" b="1" dirty="0">
                          <a:solidFill>
                            <a:schemeClr val="tx2"/>
                          </a:solidFill>
                          <a:effectLst/>
                          <a:latin typeface="+mn-lt"/>
                          <a:ea typeface="Times New Roman" panose="02020603050405020304" pitchFamily="18" charset="0"/>
                          <a:cs typeface="Times New Roman" panose="02020603050405020304" pitchFamily="18" charset="0"/>
                        </a:rPr>
                        <a:t>cirrhosis carries a higher risk of maternal and foetal complications</a:t>
                      </a:r>
                    </a:p>
                    <a:p>
                      <a:pPr marL="180975" indent="-180975">
                        <a:lnSpc>
                          <a:spcPct val="100000"/>
                        </a:lnSpc>
                        <a:spcBef>
                          <a:spcPts val="0"/>
                        </a:spcBef>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Offer pre-conception counselling and relevant specialist monitoring</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B232C370-6D01-4EEC-B26E-C4A92929FCF5}"/>
              </a:ext>
            </a:extLst>
          </p:cNvPr>
          <p:cNvGrpSpPr/>
          <p:nvPr/>
        </p:nvGrpSpPr>
        <p:grpSpPr>
          <a:xfrm>
            <a:off x="7809947" y="2783084"/>
            <a:ext cx="3693418" cy="276999"/>
            <a:chOff x="4262958" y="3212976"/>
            <a:chExt cx="3693418" cy="276999"/>
          </a:xfrm>
        </p:grpSpPr>
        <p:sp>
          <p:nvSpPr>
            <p:cNvPr id="9" name="Rectangle 8">
              <a:extLst>
                <a:ext uri="{FF2B5EF4-FFF2-40B4-BE49-F238E27FC236}">
                  <a16:creationId xmlns:a16="http://schemas.microsoft.com/office/drawing/2014/main" id="{5401D3E4-789C-4A37-B876-52F209E84E2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A76D271E-C527-4F7E-888C-1462BE35AE6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2F2287F3-8183-44FB-8266-EAC34FF007B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9BC13E30-EA09-4125-989B-2943BA59BCF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52D78FFC-79B3-4C3C-B4FD-CE520236DA76}"/>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85522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073-A9B7-41F6-89B6-5C1B43F590F1}"/>
              </a:ext>
            </a:extLst>
          </p:cNvPr>
          <p:cNvSpPr>
            <a:spLocks noGrp="1"/>
          </p:cNvSpPr>
          <p:nvPr>
            <p:ph type="title"/>
          </p:nvPr>
        </p:nvSpPr>
        <p:spPr/>
        <p:txBody>
          <a:bodyPr/>
          <a:lstStyle/>
          <a:p>
            <a:r>
              <a:rPr lang="en-GB" dirty="0"/>
              <a:t>PBC with features of autoimmune hepatitis</a:t>
            </a:r>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*Statements 24, 25;</a:t>
            </a:r>
          </a:p>
          <a:p>
            <a:r>
              <a:rPr lang="en-GB" baseline="30000" dirty="0"/>
              <a:t>†</a:t>
            </a:r>
            <a:r>
              <a:rPr lang="en-GB" dirty="0"/>
              <a:t>According to these criteria, a diagnosis can be made in a patient with PBC with at least two of the following: 1. ALP &gt;2x ULN or GGT &gt;5x ULN. 2. AMA &gt;1:40. 3. Florid bile duct lesion on histology </a:t>
            </a:r>
            <a:r>
              <a:rPr lang="en-GB" b="1" dirty="0"/>
              <a:t>AND</a:t>
            </a:r>
            <a:r>
              <a:rPr lang="en-GB" dirty="0"/>
              <a:t> two of the following three features:1. ALT &gt;5x ULN. </a:t>
            </a:r>
            <a:br>
              <a:rPr lang="en-GB" dirty="0"/>
            </a:br>
            <a:r>
              <a:rPr lang="en-GB" dirty="0"/>
              <a:t>2. IgG serum levels &gt;2x ULN or smooth muscle autoantibody positive. 3. Moderate or severe interface hepatitis on histology</a:t>
            </a:r>
            <a:br>
              <a:rPr lang="en-GB" dirty="0"/>
            </a:br>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EAE5338-9436-4B0B-A255-8835E678D294}"/>
              </a:ext>
            </a:extLst>
          </p:cNvPr>
          <p:cNvSpPr>
            <a:spLocks noGrp="1"/>
          </p:cNvSpPr>
          <p:nvPr>
            <p:ph sz="half" idx="1"/>
          </p:nvPr>
        </p:nvSpPr>
        <p:spPr/>
        <p:txBody>
          <a:bodyPr>
            <a:normAutofit/>
          </a:bodyPr>
          <a:lstStyle/>
          <a:p>
            <a:r>
              <a:rPr lang="en-US" sz="1800" dirty="0"/>
              <a:t>~8–10% of patients with PBC </a:t>
            </a:r>
            <a:r>
              <a:rPr lang="en-GB" sz="1800" dirty="0"/>
              <a:t>have features characteristic of AIH</a:t>
            </a:r>
          </a:p>
          <a:p>
            <a:pPr lvl="1"/>
            <a:r>
              <a:rPr lang="en-US" sz="1600" dirty="0"/>
              <a:t>‘AIH</a:t>
            </a:r>
            <a:r>
              <a:rPr lang="en-US" sz="1600" dirty="0">
                <a:sym typeface="Symbol" panose="05050102010706020507" pitchFamily="18" charset="2"/>
              </a:rPr>
              <a:t></a:t>
            </a:r>
            <a:r>
              <a:rPr lang="en-US" sz="1600" dirty="0"/>
              <a:t>PBC overlap syndrome’, ‘</a:t>
            </a:r>
            <a:r>
              <a:rPr lang="en-US" sz="1600" dirty="0" err="1"/>
              <a:t>hepatitic</a:t>
            </a:r>
            <a:r>
              <a:rPr lang="en-US" sz="1600" dirty="0"/>
              <a:t> </a:t>
            </a:r>
            <a:r>
              <a:rPr lang="en-GB" sz="1600" dirty="0"/>
              <a:t>form of PBC’, or ‘PBC with secondary AIH’</a:t>
            </a:r>
            <a:endParaRPr lang="en-US" sz="1600" dirty="0"/>
          </a:p>
          <a:p>
            <a:r>
              <a:rPr lang="en-GB" sz="1800" dirty="0"/>
              <a:t>With non-response to UDCA after 6</a:t>
            </a:r>
            <a:r>
              <a:rPr lang="en-GB" sz="1800" dirty="0">
                <a:sym typeface="Symbol" panose="05050102010706020507" pitchFamily="18" charset="2"/>
              </a:rPr>
              <a:t>12 months additional AIH features</a:t>
            </a:r>
            <a:br>
              <a:rPr lang="en-GB" sz="1800" dirty="0">
                <a:sym typeface="Symbol" panose="05050102010706020507" pitchFamily="18" charset="2"/>
              </a:rPr>
            </a:br>
            <a:r>
              <a:rPr lang="en-GB" sz="1800" dirty="0">
                <a:sym typeface="Symbol" panose="05050102010706020507" pitchFamily="18" charset="2"/>
              </a:rPr>
              <a:t>should be investigated</a:t>
            </a:r>
          </a:p>
          <a:p>
            <a:pPr lvl="1"/>
            <a:r>
              <a:rPr lang="en-GB" sz="1600" dirty="0">
                <a:sym typeface="Symbol" panose="05050102010706020507" pitchFamily="18" charset="2"/>
              </a:rPr>
              <a:t>Paris criteria used most commonly</a:t>
            </a:r>
            <a:r>
              <a:rPr lang="en-GB" sz="1600" baseline="30000" dirty="0"/>
              <a:t>†</a:t>
            </a:r>
            <a:endParaRPr lang="en-GB" sz="1600" dirty="0">
              <a:sym typeface="Symbol" panose="05050102010706020507" pitchFamily="18" charset="2"/>
            </a:endParaRPr>
          </a:p>
          <a:p>
            <a:pPr lvl="1"/>
            <a:endParaRPr lang="en-GB" sz="1600" dirty="0"/>
          </a:p>
          <a:p>
            <a:endParaRPr lang="en-GB" sz="1800" dirty="0"/>
          </a:p>
        </p:txBody>
      </p:sp>
      <p:graphicFrame>
        <p:nvGraphicFramePr>
          <p:cNvPr id="7" name="Table 6">
            <a:extLst>
              <a:ext uri="{FF2B5EF4-FFF2-40B4-BE49-F238E27FC236}">
                <a16:creationId xmlns:a16="http://schemas.microsoft.com/office/drawing/2014/main" id="{4C270A3F-11EA-462C-81DB-893B95ACFA0B}"/>
              </a:ext>
            </a:extLst>
          </p:cNvPr>
          <p:cNvGraphicFramePr>
            <a:graphicFrameLocks noGrp="1"/>
          </p:cNvGraphicFramePr>
          <p:nvPr>
            <p:extLst>
              <p:ext uri="{D42A27DB-BD31-4B8C-83A1-F6EECF244321}">
                <p14:modId xmlns:p14="http://schemas.microsoft.com/office/powerpoint/2010/main" val="2767981726"/>
              </p:ext>
            </p:extLst>
          </p:nvPr>
        </p:nvGraphicFramePr>
        <p:xfrm>
          <a:off x="604839" y="3140968"/>
          <a:ext cx="10982324" cy="1942320"/>
        </p:xfrm>
        <a:graphic>
          <a:graphicData uri="http://schemas.openxmlformats.org/drawingml/2006/table">
            <a:tbl>
              <a:tblPr firstRow="1" bandRow="1">
                <a:tableStyleId>{5C22544A-7EE6-4342-B048-85BDC9FD1C3A}</a:tableStyleId>
              </a:tblPr>
              <a:tblGrid>
                <a:gridCol w="8372664">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1" dirty="0">
                          <a:solidFill>
                            <a:schemeClr val="tx2"/>
                          </a:solidFill>
                          <a:effectLst/>
                          <a:latin typeface="+mn-lt"/>
                          <a:ea typeface="Times New Roman" panose="02020603050405020304" pitchFamily="18" charset="0"/>
                          <a:cs typeface="Times New Roman" panose="02020603050405020304" pitchFamily="18" charset="0"/>
                        </a:rPr>
                        <a:t>​Liver biopsy is mandatory </a:t>
                      </a:r>
                      <a:r>
                        <a:rPr lang="en-GB" sz="1400" dirty="0">
                          <a:effectLst/>
                          <a:latin typeface="+mn-lt"/>
                          <a:ea typeface="Times New Roman" panose="02020603050405020304" pitchFamily="18" charset="0"/>
                          <a:cs typeface="Times New Roman" panose="02020603050405020304" pitchFamily="18" charset="0"/>
                        </a:rPr>
                        <a:t>in confirming the features of AIH, and should be considered in patients with disproportionate elevations in ALT and/or IgG</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0">
                <a:tc>
                  <a:txBody>
                    <a:bodyPr/>
                    <a:lstStyle/>
                    <a:p>
                      <a:pPr>
                        <a:lnSpc>
                          <a:spcPct val="100000"/>
                        </a:lnSpc>
                        <a:spcBef>
                          <a:spcPts val="0"/>
                        </a:spcBef>
                        <a:spcAft>
                          <a:spcPts val="0"/>
                        </a:spcAft>
                      </a:pPr>
                      <a:r>
                        <a:rPr lang="en-GB" sz="1400" dirty="0">
                          <a:effectLst/>
                          <a:latin typeface="+mn-lt"/>
                          <a:ea typeface="Times New Roman" panose="02020603050405020304" pitchFamily="18" charset="0"/>
                          <a:cs typeface="Times New Roman" panose="02020603050405020304" pitchFamily="18" charset="0"/>
                        </a:rPr>
                        <a:t>Patients with PBC and typical features of AIH may benefit from </a:t>
                      </a:r>
                      <a:r>
                        <a:rPr lang="en-GB" sz="1400" b="1" dirty="0">
                          <a:solidFill>
                            <a:schemeClr val="tx2"/>
                          </a:solidFill>
                          <a:effectLst/>
                          <a:latin typeface="+mn-lt"/>
                          <a:ea typeface="Times New Roman" panose="02020603050405020304" pitchFamily="18" charset="0"/>
                          <a:cs typeface="Times New Roman" panose="02020603050405020304" pitchFamily="18" charset="0"/>
                        </a:rPr>
                        <a:t>immunosuppressive treatment </a:t>
                      </a:r>
                      <a:r>
                        <a:rPr lang="en-GB" sz="1400" dirty="0">
                          <a:effectLst/>
                          <a:latin typeface="+mn-lt"/>
                          <a:ea typeface="Times New Roman" panose="02020603050405020304" pitchFamily="18" charset="0"/>
                          <a:cs typeface="Times New Roman" panose="02020603050405020304" pitchFamily="18" charset="0"/>
                        </a:rPr>
                        <a:t>in addition to </a:t>
                      </a:r>
                      <a:r>
                        <a:rPr lang="en-GB" sz="1400" b="1" dirty="0">
                          <a:solidFill>
                            <a:schemeClr val="tx2"/>
                          </a:solidFill>
                          <a:effectLst/>
                          <a:latin typeface="+mn-lt"/>
                          <a:ea typeface="Times New Roman" panose="02020603050405020304" pitchFamily="18" charset="0"/>
                          <a:cs typeface="Times New Roman" panose="02020603050405020304" pitchFamily="18" charset="0"/>
                        </a:rPr>
                        <a:t>UDCA</a:t>
                      </a:r>
                    </a:p>
                    <a:p>
                      <a:pPr marL="180975" indent="-180975">
                        <a:lnSpc>
                          <a:spcPct val="100000"/>
                        </a:lnSpc>
                        <a:spcBef>
                          <a:spcPts val="0"/>
                        </a:spcBef>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Use</a:t>
                      </a:r>
                      <a:r>
                        <a:rPr lang="en-GB" sz="1400" baseline="0" dirty="0">
                          <a:effectLst/>
                          <a:latin typeface="+mn-lt"/>
                          <a:ea typeface="Times New Roman" panose="02020603050405020304" pitchFamily="18" charset="0"/>
                          <a:cs typeface="Times New Roman" panose="02020603050405020304" pitchFamily="18" charset="0"/>
                        </a:rPr>
                        <a:t> i</a:t>
                      </a:r>
                      <a:r>
                        <a:rPr lang="en-GB" sz="1400" dirty="0">
                          <a:effectLst/>
                          <a:latin typeface="+mn-lt"/>
                          <a:ea typeface="Times New Roman" panose="02020603050405020304" pitchFamily="18" charset="0"/>
                          <a:cs typeface="Times New Roman" panose="02020603050405020304" pitchFamily="18" charset="0"/>
                        </a:rPr>
                        <a:t>mmunosuppressive treatment in patients with </a:t>
                      </a:r>
                      <a:r>
                        <a:rPr lang="en-GB" sz="1400" b="1" dirty="0">
                          <a:solidFill>
                            <a:schemeClr val="tx2"/>
                          </a:solidFill>
                          <a:effectLst/>
                          <a:latin typeface="+mn-lt"/>
                          <a:ea typeface="Times New Roman" panose="02020603050405020304" pitchFamily="18" charset="0"/>
                          <a:cs typeface="Times New Roman" panose="02020603050405020304" pitchFamily="18" charset="0"/>
                        </a:rPr>
                        <a:t>severe interface hepatitis</a:t>
                      </a:r>
                      <a:r>
                        <a:rPr lang="en-GB" sz="1400" dirty="0">
                          <a:effectLst/>
                          <a:latin typeface="+mn-lt"/>
                          <a:ea typeface="Times New Roman" panose="02020603050405020304" pitchFamily="18" charset="0"/>
                          <a:cs typeface="Times New Roman" panose="02020603050405020304" pitchFamily="18" charset="0"/>
                        </a:rPr>
                        <a:t>, and consider in patients with moderate interface hepatitis</a:t>
                      </a:r>
                    </a:p>
                    <a:p>
                      <a:pPr marL="180975" indent="-180975">
                        <a:lnSpc>
                          <a:spcPct val="100000"/>
                        </a:lnSpc>
                        <a:spcBef>
                          <a:spcPts val="0"/>
                        </a:spcBef>
                        <a:spcAft>
                          <a:spcPts val="0"/>
                        </a:spcAft>
                        <a:buFont typeface="Arial" panose="020B0604020202020204" pitchFamily="34" charset="0"/>
                        <a:buChar char="•"/>
                      </a:pPr>
                      <a:r>
                        <a:rPr lang="en-GB" sz="1400" dirty="0">
                          <a:effectLst/>
                          <a:latin typeface="+mn-lt"/>
                          <a:ea typeface="Times New Roman" panose="02020603050405020304" pitchFamily="18" charset="0"/>
                          <a:cs typeface="Times New Roman" panose="02020603050405020304" pitchFamily="18" charset="0"/>
                        </a:rPr>
                        <a:t>Counsel patients about immunosuppressive treatment side effects</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B1319BBE-2E27-43C8-8FB2-1083038AD2FE}"/>
              </a:ext>
            </a:extLst>
          </p:cNvPr>
          <p:cNvGrpSpPr/>
          <p:nvPr/>
        </p:nvGrpSpPr>
        <p:grpSpPr>
          <a:xfrm>
            <a:off x="7805830" y="3131905"/>
            <a:ext cx="3693418" cy="276999"/>
            <a:chOff x="4262958" y="3212976"/>
            <a:chExt cx="3693418" cy="276999"/>
          </a:xfrm>
        </p:grpSpPr>
        <p:sp>
          <p:nvSpPr>
            <p:cNvPr id="9" name="Rectangle 8">
              <a:extLst>
                <a:ext uri="{FF2B5EF4-FFF2-40B4-BE49-F238E27FC236}">
                  <a16:creationId xmlns:a16="http://schemas.microsoft.com/office/drawing/2014/main" id="{6B4D4E78-8BCF-4F26-A302-3F74258F592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9DC93795-B2FB-4249-B7EE-CD8B6084130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0F3BDDA9-722F-406E-9249-3CB89F8FABF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567F2BA9-D0A5-41F9-971D-88961BA53C2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F6A1D681-0544-44FC-94D3-35D618AF1FC3}"/>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565554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073-A9B7-41F6-89B6-5C1B43F590F1}"/>
              </a:ext>
            </a:extLst>
          </p:cNvPr>
          <p:cNvSpPr>
            <a:spLocks noGrp="1"/>
          </p:cNvSpPr>
          <p:nvPr>
            <p:ph type="title"/>
          </p:nvPr>
        </p:nvSpPr>
        <p:spPr/>
        <p:txBody>
          <a:bodyPr>
            <a:normAutofit/>
          </a:bodyPr>
          <a:lstStyle/>
          <a:p>
            <a:r>
              <a:rPr lang="en-GB" dirty="0"/>
              <a:t>Management of symptoms</a:t>
            </a:r>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*Statements 26–33;</a:t>
            </a:r>
          </a:p>
          <a:p>
            <a:r>
              <a:rPr lang="en-GB" baseline="30000" dirty="0"/>
              <a:t>†</a:t>
            </a:r>
            <a:r>
              <a:rPr lang="en-GB" dirty="0">
                <a:solidFill>
                  <a:schemeClr val="dk1"/>
                </a:solidFill>
                <a:ea typeface="Times New Roman" panose="02020603050405020304" pitchFamily="18" charset="0"/>
                <a:cs typeface="Times New Roman" panose="02020603050405020304" pitchFamily="18" charset="0"/>
              </a:rPr>
              <a:t>150–300 mg daily. Monitor serum liver tests after initial use (after 6 and 12 weeks) and after dose increase.</a:t>
            </a:r>
            <a:br>
              <a:rPr lang="en-GB" dirty="0">
                <a:solidFill>
                  <a:schemeClr val="dk1"/>
                </a:solidFill>
                <a:ea typeface="Times New Roman" panose="02020603050405020304" pitchFamily="18" charset="0"/>
                <a:cs typeface="Times New Roman" panose="02020603050405020304" pitchFamily="18" charset="0"/>
              </a:rPr>
            </a:br>
            <a:r>
              <a:rPr lang="en-GB" dirty="0">
                <a:solidFill>
                  <a:schemeClr val="dk1"/>
                </a:solidFill>
                <a:ea typeface="Times New Roman" panose="02020603050405020304" pitchFamily="18" charset="0"/>
                <a:cs typeface="Times New Roman" panose="02020603050405020304" pitchFamily="18" charset="0"/>
              </a:rPr>
              <a:t>Stop if hepatotoxicity observed</a:t>
            </a:r>
            <a:br>
              <a:rPr lang="en-GB" dirty="0"/>
            </a:br>
            <a:r>
              <a:rPr lang="en-GB" dirty="0"/>
              <a:t>EASL CPG PBC. J </a:t>
            </a:r>
            <a:r>
              <a:rPr lang="en-GB" dirty="0" err="1"/>
              <a:t>Hepatol</a:t>
            </a:r>
            <a:r>
              <a:rPr lang="en-GB" dirty="0"/>
              <a:t> 2017;67:145–72</a:t>
            </a:r>
          </a:p>
        </p:txBody>
      </p:sp>
      <p:sp>
        <p:nvSpPr>
          <p:cNvPr id="14" name="Content Placeholder 13"/>
          <p:cNvSpPr>
            <a:spLocks noGrp="1"/>
          </p:cNvSpPr>
          <p:nvPr>
            <p:ph sz="half" idx="1"/>
          </p:nvPr>
        </p:nvSpPr>
        <p:spPr/>
        <p:txBody>
          <a:bodyPr/>
          <a:lstStyle/>
          <a:p>
            <a:r>
              <a:rPr lang="en-GB" dirty="0"/>
              <a:t>Symptoms associated with PBC have a significant impact on </a:t>
            </a:r>
            <a:r>
              <a:rPr lang="en-GB" dirty="0" err="1"/>
              <a:t>QoL</a:t>
            </a:r>
            <a:endParaRPr lang="en-GB" dirty="0"/>
          </a:p>
        </p:txBody>
      </p:sp>
      <p:graphicFrame>
        <p:nvGraphicFramePr>
          <p:cNvPr id="7" name="Table 6">
            <a:extLst>
              <a:ext uri="{FF2B5EF4-FFF2-40B4-BE49-F238E27FC236}">
                <a16:creationId xmlns:a16="http://schemas.microsoft.com/office/drawing/2014/main" id="{86CE4AF5-1517-4075-939B-A3480D76D31E}"/>
              </a:ext>
            </a:extLst>
          </p:cNvPr>
          <p:cNvGraphicFramePr>
            <a:graphicFrameLocks noGrp="1"/>
          </p:cNvGraphicFramePr>
          <p:nvPr>
            <p:extLst>
              <p:ext uri="{D42A27DB-BD31-4B8C-83A1-F6EECF244321}">
                <p14:modId xmlns:p14="http://schemas.microsoft.com/office/powerpoint/2010/main" val="4046555201"/>
              </p:ext>
            </p:extLst>
          </p:nvPr>
        </p:nvGraphicFramePr>
        <p:xfrm>
          <a:off x="604839" y="1818880"/>
          <a:ext cx="10982324" cy="3666201"/>
        </p:xfrm>
        <a:graphic>
          <a:graphicData uri="http://schemas.openxmlformats.org/drawingml/2006/table">
            <a:tbl>
              <a:tblPr firstRow="1" bandRow="1">
                <a:tableStyleId>{5C22544A-7EE6-4342-B048-85BDC9FD1C3A}</a:tableStyleId>
              </a:tblPr>
              <a:tblGrid>
                <a:gridCol w="8372664">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205699">
                <a:tc gridSpan="3">
                  <a:txBody>
                    <a:bodyPr/>
                    <a:lstStyle/>
                    <a:p>
                      <a:pPr marL="61913" indent="0">
                        <a:lnSpc>
                          <a:spcPct val="100000"/>
                        </a:lnSpc>
                      </a:pPr>
                      <a:r>
                        <a:rPr lang="en-GB" sz="1400" dirty="0">
                          <a:solidFill>
                            <a:schemeClr val="bg1"/>
                          </a:solidFill>
                          <a:latin typeface="Arial" panose="020B0604020202020204" pitchFamily="34" charset="0"/>
                          <a:cs typeface="Arial" panose="020B0604020202020204" pitchFamily="34" charset="0"/>
                        </a:rPr>
                        <a:t>Recommendations*</a:t>
                      </a:r>
                    </a:p>
                  </a:txBody>
                  <a:tcPr marL="36000" marR="36000" marT="18000" marB="18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32433">
                <a:tc>
                  <a:txBody>
                    <a:bodyPr/>
                    <a:lstStyle/>
                    <a:p>
                      <a:pPr>
                        <a:lnSpc>
                          <a:spcPct val="100000"/>
                        </a:lnSpc>
                        <a:spcBef>
                          <a:spcPts val="0"/>
                        </a:spcBef>
                        <a:spcAft>
                          <a:spcPts val="0"/>
                        </a:spcAft>
                      </a:pPr>
                      <a:r>
                        <a:rPr lang="en-GB" sz="1400" b="1" dirty="0">
                          <a:solidFill>
                            <a:schemeClr val="tx2"/>
                          </a:solidFill>
                          <a:effectLst/>
                          <a:latin typeface="+mj-lt"/>
                          <a:ea typeface="Times New Roman" panose="02020603050405020304" pitchFamily="18" charset="0"/>
                          <a:cs typeface="Times New Roman" panose="02020603050405020304" pitchFamily="18" charset="0"/>
                        </a:rPr>
                        <a:t>Screening: </a:t>
                      </a:r>
                      <a:r>
                        <a:rPr lang="en-GB" sz="1400" dirty="0">
                          <a:effectLst/>
                          <a:latin typeface="+mj-lt"/>
                          <a:ea typeface="Times New Roman" panose="02020603050405020304" pitchFamily="18" charset="0"/>
                          <a:cs typeface="Times New Roman" panose="02020603050405020304" pitchFamily="18" charset="0"/>
                        </a:rPr>
                        <a:t>Evaluate all patients for presence of symptoms, particularly pruritus, sicca complex and fatigue. Severity of symptoms not necessarily correlated with stage of disease in PBC</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00000"/>
                        </a:lnSpc>
                        <a:spcBef>
                          <a:spcPts val="0"/>
                        </a:spcBef>
                        <a:spcAft>
                          <a:spcPts val="0"/>
                        </a:spcAft>
                      </a:pPr>
                      <a:r>
                        <a:rPr lang="en-GB" sz="1400" dirty="0">
                          <a:solidFill>
                            <a:schemeClr val="tx1"/>
                          </a:solidFill>
                          <a:latin typeface="+mj-lt"/>
                          <a:cs typeface="Arial" panose="020B0604020202020204" pitchFamily="34" charset="0"/>
                        </a:rPr>
                        <a:t>III</a:t>
                      </a:r>
                    </a:p>
                  </a:txBody>
                  <a:tcPr marL="36000" marR="36000" marT="18000" marB="18000" anchor="ctr">
                    <a:lnL w="635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lnSpc>
                          <a:spcPct val="100000"/>
                        </a:lnSpc>
                        <a:spcBef>
                          <a:spcPts val="0"/>
                        </a:spcBef>
                        <a:spcAft>
                          <a:spcPts val="0"/>
                        </a:spcAft>
                      </a:pPr>
                      <a:r>
                        <a:rPr lang="en-GB" sz="1400" dirty="0">
                          <a:solidFill>
                            <a:schemeClr val="tx1"/>
                          </a:solidFill>
                          <a:latin typeface="+mj-lt"/>
                          <a:cs typeface="Arial" panose="020B0604020202020204" pitchFamily="34" charset="0"/>
                        </a:rPr>
                        <a:t>1</a:t>
                      </a:r>
                    </a:p>
                  </a:txBody>
                  <a:tcPr marL="36000" marR="36000" marT="18000" marB="18000" anchor="ct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196378">
                <a:tc>
                  <a:txBody>
                    <a:bodyPr/>
                    <a:lstStyle/>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GB" sz="1400" b="1" i="0" kern="1200" dirty="0">
                          <a:solidFill>
                            <a:schemeClr val="tx2"/>
                          </a:solidFill>
                          <a:effectLst/>
                          <a:latin typeface="+mn-lt"/>
                          <a:ea typeface="Times New Roman" panose="02020603050405020304" pitchFamily="18" charset="0"/>
                          <a:cs typeface="Times New Roman" panose="02020603050405020304" pitchFamily="18" charset="0"/>
                        </a:rPr>
                        <a:t>Pruritus</a:t>
                      </a:r>
                      <a:endPar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rowSpan="2">
                  <a:txBody>
                    <a:bodyPr/>
                    <a:lstStyle/>
                    <a:p>
                      <a:pPr algn="ctr">
                        <a:lnSpc>
                          <a:spcPct val="100000"/>
                        </a:lnSpc>
                      </a:pPr>
                      <a:r>
                        <a:rPr lang="en-GB" sz="1400" dirty="0">
                          <a:solidFill>
                            <a:schemeClr val="tx1"/>
                          </a:solidFill>
                          <a:latin typeface="Arial" panose="020B0604020202020204" pitchFamily="34" charset="0"/>
                          <a:cs typeface="Arial" panose="020B0604020202020204" pitchFamily="34" charset="0"/>
                        </a:rPr>
                        <a:t>III</a:t>
                      </a:r>
                    </a:p>
                  </a:txBody>
                  <a:tcPr marL="36000" marR="36000" marT="18000" marB="18000"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rowSpan="2">
                  <a:txBody>
                    <a:bodyPr/>
                    <a:lstStyle/>
                    <a:p>
                      <a:pPr algn="ctr">
                        <a:lnSpc>
                          <a:spcPct val="10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18000" marB="18000" anchor="ctr">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219058671"/>
                  </a:ext>
                </a:extLst>
              </a:tr>
              <a:tr h="364406">
                <a:tc>
                  <a:txBody>
                    <a:bodyPr/>
                    <a:lstStyle/>
                    <a:p>
                      <a:pPr marL="285750" marR="0" lvl="0"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400" i="0" kern="1200" dirty="0">
                          <a:solidFill>
                            <a:schemeClr val="dk1"/>
                          </a:solidFill>
                          <a:effectLst/>
                          <a:latin typeface="+mn-lt"/>
                          <a:ea typeface="Times New Roman" panose="02020603050405020304" pitchFamily="18" charset="0"/>
                          <a:cs typeface="Times New Roman" panose="02020603050405020304" pitchFamily="18" charset="0"/>
                        </a:rPr>
                        <a:t>Treat using a step-wise approach. Severe pruritus may indicate</a:t>
                      </a:r>
                      <a:r>
                        <a:rPr lang="en-GB" sz="1400" i="0" kern="1200" baseline="0" dirty="0">
                          <a:solidFill>
                            <a:schemeClr val="dk1"/>
                          </a:solidFill>
                          <a:effectLst/>
                          <a:latin typeface="+mn-lt"/>
                          <a:ea typeface="Times New Roman" panose="02020603050405020304" pitchFamily="18" charset="0"/>
                          <a:cs typeface="Times New Roman" panose="02020603050405020304" pitchFamily="18" charset="0"/>
                        </a:rPr>
                        <a:t> an</a:t>
                      </a:r>
                      <a:r>
                        <a:rPr lang="en-GB" sz="1400" i="0" kern="1200" dirty="0">
                          <a:solidFill>
                            <a:schemeClr val="dk1"/>
                          </a:solidFill>
                          <a:effectLst/>
                          <a:latin typeface="+mn-lt"/>
                          <a:ea typeface="Times New Roman" panose="02020603050405020304" pitchFamily="18" charset="0"/>
                          <a:cs typeface="Times New Roman" panose="02020603050405020304" pitchFamily="18" charset="0"/>
                        </a:rPr>
                        <a:t> aggressively ductopenic variant of PBC. These</a:t>
                      </a:r>
                      <a:r>
                        <a:rPr lang="en-GB" sz="1400" i="0" kern="1200" baseline="0" dirty="0">
                          <a:solidFill>
                            <a:schemeClr val="dk1"/>
                          </a:solidFill>
                          <a:effectLst/>
                          <a:latin typeface="+mn-lt"/>
                          <a:ea typeface="Times New Roman" panose="02020603050405020304" pitchFamily="18" charset="0"/>
                          <a:cs typeface="Times New Roman" panose="02020603050405020304" pitchFamily="18" charset="0"/>
                        </a:rPr>
                        <a:t> patients have</a:t>
                      </a:r>
                      <a:r>
                        <a:rPr lang="en-GB" sz="1400" i="0" kern="1200" dirty="0">
                          <a:solidFill>
                            <a:schemeClr val="dk1"/>
                          </a:solidFill>
                          <a:effectLst/>
                          <a:latin typeface="+mn-lt"/>
                          <a:ea typeface="Times New Roman" panose="02020603050405020304" pitchFamily="18" charset="0"/>
                          <a:cs typeface="Times New Roman" panose="02020603050405020304" pitchFamily="18" charset="0"/>
                        </a:rPr>
                        <a:t> a poor prognosis and should be referred to an expert centre</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vMerge="1">
                  <a:txBody>
                    <a:bodyPr/>
                    <a:lstStyle/>
                    <a:p>
                      <a:pPr algn="ctr">
                        <a:lnSpc>
                          <a:spcPct val="100000"/>
                        </a:lnSpc>
                      </a:pPr>
                      <a:endParaRPr lang="en-GB" sz="1400" dirty="0">
                        <a:solidFill>
                          <a:schemeClr val="tx1"/>
                        </a:solidFill>
                        <a:latin typeface="Arial" panose="020B0604020202020204" pitchFamily="34" charset="0"/>
                        <a:cs typeface="Arial" panose="020B0604020202020204" pitchFamily="34" charset="0"/>
                      </a:endParaRPr>
                    </a:p>
                  </a:txBody>
                  <a:tcPr marL="36000" marR="36000" marT="18000" marB="18000"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vMerge="1">
                  <a:txBody>
                    <a:bodyPr/>
                    <a:lstStyle/>
                    <a:p>
                      <a:pPr algn="ctr">
                        <a:lnSpc>
                          <a:spcPct val="100000"/>
                        </a:lnSpc>
                      </a:pPr>
                      <a:endParaRPr lang="en-GB" sz="1400" dirty="0">
                        <a:solidFill>
                          <a:schemeClr val="tx1"/>
                        </a:solidFill>
                        <a:latin typeface="Arial" panose="020B0604020202020204" pitchFamily="34" charset="0"/>
                        <a:cs typeface="Arial" panose="020B0604020202020204" pitchFamily="34" charset="0"/>
                      </a:endParaRPr>
                    </a:p>
                  </a:txBody>
                  <a:tcPr marL="36000" marR="36000" marT="18000" marB="18000" anchor="ctr">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45950388"/>
                  </a:ext>
                </a:extLst>
              </a:tr>
              <a:tr h="364406">
                <a:tc>
                  <a:txBody>
                    <a:bodyPr/>
                    <a:lstStyle/>
                    <a:p>
                      <a:pPr marL="285750" indent="-285750">
                        <a:lnSpc>
                          <a:spcPct val="100000"/>
                        </a:lnSpc>
                        <a:spcBef>
                          <a:spcPts val="0"/>
                        </a:spcBef>
                        <a:spcAft>
                          <a:spcPts val="0"/>
                        </a:spcAft>
                        <a:buFont typeface="Arial" panose="020B0604020202020204" pitchFamily="34" charset="0"/>
                        <a:buChar char="•"/>
                      </a:pPr>
                      <a:r>
                        <a:rPr lang="en-GB" sz="1400" kern="1200" dirty="0">
                          <a:solidFill>
                            <a:schemeClr val="dk1"/>
                          </a:solidFill>
                          <a:effectLst/>
                          <a:latin typeface="+mn-lt"/>
                          <a:ea typeface="Times New Roman" panose="02020603050405020304" pitchFamily="18" charset="0"/>
                          <a:cs typeface="Times New Roman" panose="02020603050405020304" pitchFamily="18" charset="0"/>
                        </a:rPr>
                        <a:t>First</a:t>
                      </a:r>
                      <a:r>
                        <a:rPr lang="en-GB" sz="1400" kern="1200" baseline="0" dirty="0">
                          <a:solidFill>
                            <a:schemeClr val="dk1"/>
                          </a:solidFill>
                          <a:effectLst/>
                          <a:latin typeface="+mn-lt"/>
                          <a:ea typeface="Times New Roman" panose="02020603050405020304" pitchFamily="18" charset="0"/>
                          <a:cs typeface="Times New Roman" panose="02020603050405020304" pitchFamily="18" charset="0"/>
                        </a:rPr>
                        <a:t>-line: c</a:t>
                      </a:r>
                      <a:r>
                        <a:rPr lang="en-GB" sz="1400" kern="1200" dirty="0">
                          <a:solidFill>
                            <a:schemeClr val="dk1"/>
                          </a:solidFill>
                          <a:effectLst/>
                          <a:latin typeface="+mn-lt"/>
                          <a:ea typeface="Times New Roman" panose="02020603050405020304" pitchFamily="18" charset="0"/>
                          <a:cs typeface="Times New Roman" panose="02020603050405020304" pitchFamily="18" charset="0"/>
                        </a:rPr>
                        <a:t>holestyramine as first-line therapy. Avoid interaction with other medications</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II-2</a:t>
                      </a:r>
                    </a:p>
                  </a:txBody>
                  <a:tcPr marL="36000" marR="36000" marT="18000" marB="18000"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solidFill>
                  </a:tcPr>
                </a:tc>
                <a:tc>
                  <a:txBody>
                    <a:bodyPr/>
                    <a:lstStyle/>
                    <a:p>
                      <a:pPr algn="ctr">
                        <a:lnSpc>
                          <a:spcPct val="10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18000" marB="18000" anchor="ctr">
                    <a:lnR w="635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3"/>
                  </a:ext>
                </a:extLst>
              </a:tr>
              <a:tr h="320216">
                <a:tc>
                  <a:txBody>
                    <a:bodyPr/>
                    <a:lstStyle/>
                    <a:p>
                      <a:pPr marL="285750" indent="-285750">
                        <a:lnSpc>
                          <a:spcPct val="100000"/>
                        </a:lnSpc>
                        <a:spcBef>
                          <a:spcPts val="0"/>
                        </a:spcBef>
                        <a:spcAft>
                          <a:spcPts val="0"/>
                        </a:spcAft>
                        <a:buFont typeface="Arial" panose="020B0604020202020204" pitchFamily="34" charset="0"/>
                        <a:buChar char="•"/>
                      </a:pPr>
                      <a:r>
                        <a:rPr lang="en-GB" sz="1400" kern="1200" dirty="0">
                          <a:solidFill>
                            <a:schemeClr val="dk1"/>
                          </a:solidFill>
                          <a:effectLst/>
                          <a:latin typeface="+mn-lt"/>
                          <a:ea typeface="Times New Roman" panose="02020603050405020304" pitchFamily="18" charset="0"/>
                          <a:cs typeface="Times New Roman" panose="02020603050405020304" pitchFamily="18" charset="0"/>
                        </a:rPr>
                        <a:t>Second</a:t>
                      </a:r>
                      <a:r>
                        <a:rPr lang="en-GB" sz="1400" kern="1200" baseline="0" dirty="0">
                          <a:solidFill>
                            <a:schemeClr val="dk1"/>
                          </a:solidFill>
                          <a:effectLst/>
                          <a:latin typeface="+mn-lt"/>
                          <a:ea typeface="Times New Roman" panose="02020603050405020304" pitchFamily="18" charset="0"/>
                          <a:cs typeface="Times New Roman" panose="02020603050405020304" pitchFamily="18" charset="0"/>
                        </a:rPr>
                        <a:t>-line: r</a:t>
                      </a:r>
                      <a:r>
                        <a:rPr lang="en-GB" sz="1400" kern="1200" dirty="0">
                          <a:solidFill>
                            <a:schemeClr val="dk1"/>
                          </a:solidFill>
                          <a:effectLst/>
                          <a:latin typeface="+mn-lt"/>
                          <a:ea typeface="Times New Roman" panose="02020603050405020304" pitchFamily="18" charset="0"/>
                          <a:cs typeface="Times New Roman" panose="02020603050405020304" pitchFamily="18" charset="0"/>
                        </a:rPr>
                        <a:t>ifampicin</a:t>
                      </a:r>
                      <a:r>
                        <a:rPr lang="en-GB" sz="1400" baseline="30000" dirty="0"/>
                        <a:t>†</a:t>
                      </a:r>
                      <a:endParaRPr lang="en-GB" sz="1400" kern="1200" baseline="30000" dirty="0">
                        <a:solidFill>
                          <a:schemeClr val="dk1"/>
                        </a:solidFill>
                        <a:effectLst/>
                        <a:latin typeface="+mn-lt"/>
                        <a:ea typeface="Times New Roman" panose="02020603050405020304" pitchFamily="18" charset="0"/>
                        <a:cs typeface="Times New Roman" panose="02020603050405020304" pitchFamily="18" charset="0"/>
                      </a:endParaRP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II-2</a:t>
                      </a:r>
                    </a:p>
                  </a:txBody>
                  <a:tcPr marL="36000" marR="36000" marT="18000" marB="18000" anchor="ctr">
                    <a:lnL w="6350" cap="flat" cmpd="sng" algn="ctr">
                      <a:noFill/>
                      <a:prstDash val="solid"/>
                      <a:round/>
                      <a:headEnd type="none" w="med" len="med"/>
                      <a:tailEnd type="none" w="med" len="med"/>
                    </a:lnL>
                    <a:lnT w="9525" cap="flat" cmpd="sng" algn="ctr">
                      <a:noFill/>
                      <a:prstDash val="solid"/>
                      <a:round/>
                      <a:headEnd type="none" w="med" len="med"/>
                      <a:tailEnd type="none" w="med" len="med"/>
                    </a:lnT>
                    <a:solidFill>
                      <a:srgbClr val="7DCBEC"/>
                    </a:solidFill>
                  </a:tcPr>
                </a:tc>
                <a:tc>
                  <a:txBody>
                    <a:bodyPr/>
                    <a:lstStyle/>
                    <a:p>
                      <a:pPr algn="ctr">
                        <a:lnSpc>
                          <a:spcPct val="10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18000" marB="18000" anchor="ctr">
                    <a:lnR w="6350" cap="flat" cmpd="sng" algn="ctr">
                      <a:solidFill>
                        <a:schemeClr val="tx2"/>
                      </a:solidFill>
                      <a:prstDash val="solid"/>
                      <a:round/>
                      <a:headEnd type="none" w="med" len="med"/>
                      <a:tailEnd type="none" w="med" len="med"/>
                    </a:lnR>
                    <a:lnT w="9525" cap="flat" cmpd="sng" algn="ctr">
                      <a:no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4"/>
                  </a:ext>
                </a:extLst>
              </a:tr>
              <a:tr h="196378">
                <a:tc>
                  <a:txBody>
                    <a:bodyPr/>
                    <a:lstStyle/>
                    <a:p>
                      <a:pPr marL="0" indent="0" defTabSz="914400">
                        <a:lnSpc>
                          <a:spcPct val="100000"/>
                        </a:lnSpc>
                        <a:spcBef>
                          <a:spcPts val="600"/>
                        </a:spcBef>
                        <a:buClr>
                          <a:srgbClr val="000000"/>
                        </a:buClr>
                        <a:buFont typeface="+mj-lt"/>
                        <a:buNone/>
                        <a:defRPr/>
                      </a:pPr>
                      <a:r>
                        <a:rPr lang="en-US" sz="1400" b="1" dirty="0">
                          <a:solidFill>
                            <a:schemeClr val="tx2"/>
                          </a:solidFill>
                          <a:latin typeface="Arial" panose="020B0604020202020204" pitchFamily="34" charset="0"/>
                          <a:cs typeface="Arial" panose="020B0604020202020204" pitchFamily="34" charset="0"/>
                        </a:rPr>
                        <a:t>Fatigue</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EFCF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III</a:t>
                      </a:r>
                    </a:p>
                  </a:txBody>
                  <a:tcPr marL="36000" marR="36000" marT="18000" marB="18000" anchor="ctr">
                    <a:lnL w="6350" cap="flat" cmpd="sng" algn="ctr">
                      <a:noFill/>
                      <a:prstDash val="solid"/>
                      <a:round/>
                      <a:headEnd type="none" w="med" len="med"/>
                      <a:tailEnd type="none" w="med" len="med"/>
                    </a:lnL>
                    <a:lnB w="6350" cap="flat" cmpd="sng" algn="ctr">
                      <a:noFill/>
                      <a:prstDash val="solid"/>
                      <a:round/>
                      <a:headEnd type="none" w="med" len="med"/>
                      <a:tailEnd type="none" w="med" len="med"/>
                    </a:lnB>
                    <a:solidFill>
                      <a:srgbClr val="7DCBEC"/>
                    </a:solidFill>
                  </a:tcPr>
                </a:tc>
                <a:tc rowSpan="2">
                  <a:txBody>
                    <a:bodyPr/>
                    <a:lstStyle/>
                    <a:p>
                      <a:pPr algn="ctr">
                        <a:lnSpc>
                          <a:spcPct val="100000"/>
                        </a:lnSpc>
                      </a:pPr>
                      <a:r>
                        <a:rPr lang="en-GB" sz="1400" dirty="0">
                          <a:solidFill>
                            <a:schemeClr val="tx1"/>
                          </a:solidFill>
                          <a:latin typeface="Arial" panose="020B0604020202020204" pitchFamily="34" charset="0"/>
                          <a:cs typeface="Arial" panose="020B0604020202020204" pitchFamily="34" charset="0"/>
                        </a:rPr>
                        <a:t>1</a:t>
                      </a:r>
                    </a:p>
                  </a:txBody>
                  <a:tcPr marL="36000" marR="36000" marT="18000" marB="18000" anchor="ctr">
                    <a:lnR w="6350" cap="flat" cmpd="sng" algn="ctr">
                      <a:solidFill>
                        <a:schemeClr val="tx2"/>
                      </a:solidFill>
                      <a:prstDash val="solid"/>
                      <a:round/>
                      <a:headEnd type="none" w="med" len="med"/>
                      <a:tailEnd type="none" w="med" len="med"/>
                    </a:lnR>
                    <a:lnB w="635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866784347"/>
                  </a:ext>
                </a:extLst>
              </a:tr>
              <a:tr h="182688">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GB" sz="1400" b="0" kern="1200" dirty="0">
                          <a:solidFill>
                            <a:schemeClr val="dk1"/>
                          </a:solidFill>
                          <a:effectLst/>
                          <a:latin typeface="+mn-lt"/>
                          <a:ea typeface="Times New Roman" panose="02020603050405020304" pitchFamily="18" charset="0"/>
                          <a:cs typeface="Times New Roman" panose="02020603050405020304" pitchFamily="18" charset="0"/>
                        </a:rPr>
                        <a:t>Seek and treat associated and alternate causes of fatigue</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EFCF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tx1"/>
                        </a:solidFill>
                        <a:latin typeface="Arial" panose="020B0604020202020204" pitchFamily="34" charset="0"/>
                        <a:cs typeface="Arial" panose="020B0604020202020204" pitchFamily="34" charset="0"/>
                      </a:endParaRPr>
                    </a:p>
                  </a:txBody>
                  <a:tcPr marL="36000" marR="36000" marT="18000" marB="18000" anchor="ctr">
                    <a:lnL w="6350" cap="flat" cmpd="sng" algn="ctr">
                      <a:noFill/>
                      <a:prstDash val="solid"/>
                      <a:round/>
                      <a:headEnd type="none" w="med" len="med"/>
                      <a:tailEnd type="none" w="med" len="med"/>
                    </a:lnL>
                    <a:lnT w="12700" cmpd="sng">
                      <a:noFill/>
                    </a:lnT>
                    <a:lnB w="6350" cap="flat" cmpd="sng" algn="ctr">
                      <a:noFill/>
                      <a:prstDash val="solid"/>
                      <a:round/>
                      <a:headEnd type="none" w="med" len="med"/>
                      <a:tailEnd type="none" w="med" len="med"/>
                    </a:lnB>
                    <a:solidFill>
                      <a:srgbClr val="7DCBEC"/>
                    </a:solidFill>
                  </a:tcPr>
                </a:tc>
                <a:tc vMerge="1">
                  <a:txBody>
                    <a:bodyPr/>
                    <a:lstStyle/>
                    <a:p>
                      <a:pPr algn="ctr">
                        <a:lnSpc>
                          <a:spcPct val="100000"/>
                        </a:lnSpc>
                      </a:pPr>
                      <a:endParaRPr lang="en-GB" sz="1400" dirty="0">
                        <a:solidFill>
                          <a:schemeClr val="tx1"/>
                        </a:solidFill>
                        <a:latin typeface="Arial" panose="020B0604020202020204" pitchFamily="34" charset="0"/>
                        <a:cs typeface="Arial" panose="020B0604020202020204" pitchFamily="34" charset="0"/>
                      </a:endParaRPr>
                    </a:p>
                  </a:txBody>
                  <a:tcPr marL="36000" marR="36000" marT="18000" marB="18000" anchor="ctr">
                    <a:lnR w="6350" cap="flat" cmpd="sng" algn="ctr">
                      <a:solidFill>
                        <a:schemeClr val="tx2"/>
                      </a:solidFill>
                      <a:prstDash val="solid"/>
                      <a:round/>
                      <a:headEnd type="none" w="med" len="med"/>
                      <a:tailEnd type="none" w="med" len="med"/>
                    </a:lnR>
                    <a:lnT w="12700" cmpd="sng">
                      <a:noFill/>
                    </a:lnT>
                    <a:lnB w="635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818985730"/>
                  </a:ext>
                </a:extLst>
              </a:tr>
              <a:tr h="196378">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GB" sz="1400" b="0" kern="1200" dirty="0">
                          <a:solidFill>
                            <a:schemeClr val="dk1"/>
                          </a:solidFill>
                          <a:effectLst/>
                          <a:latin typeface="+mn-lt"/>
                          <a:ea typeface="Times New Roman" panose="02020603050405020304" pitchFamily="18" charset="0"/>
                          <a:cs typeface="Times New Roman" panose="02020603050405020304" pitchFamily="18" charset="0"/>
                        </a:rPr>
                        <a:t>Advise patients with fatigue on developing coping strategies</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III</a:t>
                      </a:r>
                    </a:p>
                  </a:txBody>
                  <a:tcPr marL="36000" marR="36000" marT="18000" marB="1800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solidFill>
                      <a:srgbClr val="7DCBEC"/>
                    </a:solidFill>
                  </a:tcPr>
                </a:tc>
                <a:tc>
                  <a:txBody>
                    <a:bodyPr/>
                    <a:lstStyle/>
                    <a:p>
                      <a:pPr algn="ctr">
                        <a:lnSpc>
                          <a:spcPct val="100000"/>
                        </a:lnSpc>
                      </a:pPr>
                      <a:r>
                        <a:rPr lang="en-GB" sz="1400" dirty="0">
                          <a:solidFill>
                            <a:schemeClr val="tx1"/>
                          </a:solidFill>
                          <a:latin typeface="Arial" panose="020B0604020202020204" pitchFamily="34" charset="0"/>
                          <a:cs typeface="Arial" panose="020B0604020202020204" pitchFamily="34" charset="0"/>
                        </a:rPr>
                        <a:t>2</a:t>
                      </a:r>
                    </a:p>
                  </a:txBody>
                  <a:tcPr marL="36000" marR="36000" marT="18000" marB="18000" anchor="ctr">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226509800"/>
                  </a:ext>
                </a:extLst>
              </a:tr>
              <a:tr h="276906">
                <a:tc>
                  <a:txBody>
                    <a:bodyPr/>
                    <a:lstStyle/>
                    <a:p>
                      <a:pPr marL="0" indent="0">
                        <a:lnSpc>
                          <a:spcPct val="100000"/>
                        </a:lnSpc>
                        <a:spcBef>
                          <a:spcPts val="0"/>
                        </a:spcBef>
                        <a:spcAft>
                          <a:spcPts val="0"/>
                        </a:spcAft>
                        <a:buFont typeface="Arial" panose="020B0604020202020204" pitchFamily="34" charset="0"/>
                        <a:buNone/>
                      </a:pPr>
                      <a:r>
                        <a:rPr lang="en-GB" sz="1400" b="1" dirty="0">
                          <a:solidFill>
                            <a:schemeClr val="tx2"/>
                          </a:solidFill>
                          <a:effectLst/>
                          <a:latin typeface="+mj-lt"/>
                          <a:ea typeface="Times New Roman" panose="02020603050405020304" pitchFamily="18" charset="0"/>
                          <a:cs typeface="Times New Roman" panose="02020603050405020304" pitchFamily="18" charset="0"/>
                        </a:rPr>
                        <a:t>Sicca complex: </a:t>
                      </a:r>
                      <a:r>
                        <a:rPr lang="en-GB" sz="1400" b="0" dirty="0">
                          <a:effectLst/>
                          <a:latin typeface="+mj-lt"/>
                          <a:ea typeface="Times New Roman" panose="02020603050405020304" pitchFamily="18" charset="0"/>
                          <a:cs typeface="Times New Roman" panose="02020603050405020304" pitchFamily="18" charset="0"/>
                        </a:rPr>
                        <a:t>where appropriate consider expert referral</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00000"/>
                        </a:lnSpc>
                        <a:spcBef>
                          <a:spcPts val="0"/>
                        </a:spcBef>
                        <a:spcAft>
                          <a:spcPts val="0"/>
                        </a:spcAft>
                      </a:pPr>
                      <a:r>
                        <a:rPr lang="en-GB" sz="1400" dirty="0">
                          <a:solidFill>
                            <a:schemeClr val="tx1"/>
                          </a:solidFill>
                          <a:latin typeface="+mj-lt"/>
                          <a:cs typeface="Arial" panose="020B0604020202020204" pitchFamily="34" charset="0"/>
                        </a:rPr>
                        <a:t>III</a:t>
                      </a:r>
                    </a:p>
                  </a:txBody>
                  <a:tcPr marL="36000" marR="36000" marT="18000" marB="18000" anchor="ctr">
                    <a:lnL w="6350" cap="flat" cmpd="sng" algn="ctr">
                      <a:noFill/>
                      <a:prstDash val="solid"/>
                      <a:round/>
                      <a:headEnd type="none" w="med" len="med"/>
                      <a:tailEnd type="none" w="med" len="med"/>
                    </a:lnL>
                    <a:solidFill>
                      <a:srgbClr val="7DCBEC"/>
                    </a:solidFill>
                  </a:tcPr>
                </a:tc>
                <a:tc>
                  <a:txBody>
                    <a:bodyPr/>
                    <a:lstStyle/>
                    <a:p>
                      <a:pPr algn="ctr">
                        <a:lnSpc>
                          <a:spcPct val="100000"/>
                        </a:lnSpc>
                        <a:spcBef>
                          <a:spcPts val="0"/>
                        </a:spcBef>
                        <a:spcAft>
                          <a:spcPts val="0"/>
                        </a:spcAft>
                      </a:pPr>
                      <a:r>
                        <a:rPr lang="en-GB" sz="1400" dirty="0">
                          <a:solidFill>
                            <a:schemeClr val="tx1"/>
                          </a:solidFill>
                          <a:latin typeface="+mj-lt"/>
                          <a:cs typeface="Arial" panose="020B0604020202020204" pitchFamily="34" charset="0"/>
                        </a:rPr>
                        <a:t>1</a:t>
                      </a:r>
                    </a:p>
                  </a:txBody>
                  <a:tcPr marL="36000" marR="36000" marT="18000" marB="18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976227756"/>
                  </a:ext>
                </a:extLst>
              </a:tr>
              <a:tr h="364406">
                <a:tc>
                  <a:txBody>
                    <a:bodyPr/>
                    <a:lstStyle/>
                    <a:p>
                      <a:pPr marL="0" indent="0">
                        <a:lnSpc>
                          <a:spcPct val="100000"/>
                        </a:lnSpc>
                        <a:spcBef>
                          <a:spcPts val="0"/>
                        </a:spcBef>
                        <a:spcAft>
                          <a:spcPts val="0"/>
                        </a:spcAft>
                        <a:buFont typeface="Arial" panose="020B0604020202020204" pitchFamily="34" charset="0"/>
                        <a:buNone/>
                      </a:pPr>
                      <a:r>
                        <a:rPr lang="en-GB" sz="1400" b="1" dirty="0">
                          <a:solidFill>
                            <a:schemeClr val="tx2"/>
                          </a:solidFill>
                          <a:effectLst/>
                          <a:latin typeface="+mj-lt"/>
                          <a:ea typeface="Times New Roman" panose="02020603050405020304" pitchFamily="18" charset="0"/>
                          <a:cs typeface="Times New Roman" panose="02020603050405020304" pitchFamily="18" charset="0"/>
                        </a:rPr>
                        <a:t>Miscellaneous: </a:t>
                      </a:r>
                      <a:r>
                        <a:rPr lang="en-GB" sz="1400" b="0" dirty="0">
                          <a:effectLst/>
                          <a:latin typeface="+mj-lt"/>
                          <a:ea typeface="Times New Roman" panose="02020603050405020304" pitchFamily="18" charset="0"/>
                          <a:cs typeface="Times New Roman" panose="02020603050405020304" pitchFamily="18" charset="0"/>
                        </a:rPr>
                        <a:t>Refer patients with symptoms resistant to medical therapy for specialist management, regardless of disease severity</a:t>
                      </a:r>
                    </a:p>
                  </a:txBody>
                  <a:tcPr marL="36000" marR="36000" marT="18000" marB="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00000"/>
                        </a:lnSpc>
                        <a:spcBef>
                          <a:spcPts val="0"/>
                        </a:spcBef>
                        <a:spcAft>
                          <a:spcPts val="0"/>
                        </a:spcAft>
                      </a:pPr>
                      <a:r>
                        <a:rPr lang="en-GB" sz="1400" dirty="0">
                          <a:solidFill>
                            <a:schemeClr val="tx1"/>
                          </a:solidFill>
                          <a:latin typeface="+mj-lt"/>
                          <a:cs typeface="Arial" panose="020B0604020202020204" pitchFamily="34" charset="0"/>
                        </a:rPr>
                        <a:t>III</a:t>
                      </a:r>
                    </a:p>
                  </a:txBody>
                  <a:tcPr marL="36000" marR="36000" marT="18000" marB="18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lnSpc>
                          <a:spcPct val="100000"/>
                        </a:lnSpc>
                        <a:spcBef>
                          <a:spcPts val="0"/>
                        </a:spcBef>
                        <a:spcAft>
                          <a:spcPts val="0"/>
                        </a:spcAft>
                      </a:pPr>
                      <a:r>
                        <a:rPr lang="en-GB" sz="1400" dirty="0">
                          <a:solidFill>
                            <a:schemeClr val="tx1"/>
                          </a:solidFill>
                          <a:latin typeface="+mj-lt"/>
                          <a:cs typeface="Arial" panose="020B0604020202020204" pitchFamily="34" charset="0"/>
                        </a:rPr>
                        <a:t>1</a:t>
                      </a:r>
                    </a:p>
                  </a:txBody>
                  <a:tcPr marL="36000" marR="36000" marT="18000" marB="18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08126312"/>
                  </a:ext>
                </a:extLst>
              </a:tr>
            </a:tbl>
          </a:graphicData>
        </a:graphic>
      </p:graphicFrame>
      <p:grpSp>
        <p:nvGrpSpPr>
          <p:cNvPr id="8" name="Group 7">
            <a:extLst>
              <a:ext uri="{FF2B5EF4-FFF2-40B4-BE49-F238E27FC236}">
                <a16:creationId xmlns:a16="http://schemas.microsoft.com/office/drawing/2014/main" id="{2AF2AED0-886D-4CAC-8CE3-FF6DDCC7C7C1}"/>
              </a:ext>
            </a:extLst>
          </p:cNvPr>
          <p:cNvGrpSpPr/>
          <p:nvPr/>
        </p:nvGrpSpPr>
        <p:grpSpPr>
          <a:xfrm>
            <a:off x="7812951" y="1797279"/>
            <a:ext cx="3693418" cy="276999"/>
            <a:chOff x="4262958" y="3212976"/>
            <a:chExt cx="3693418" cy="276999"/>
          </a:xfrm>
        </p:grpSpPr>
        <p:sp>
          <p:nvSpPr>
            <p:cNvPr id="9" name="Rectangle 8">
              <a:extLst>
                <a:ext uri="{FF2B5EF4-FFF2-40B4-BE49-F238E27FC236}">
                  <a16:creationId xmlns:a16="http://schemas.microsoft.com/office/drawing/2014/main" id="{D91F7AF2-D588-4DD4-9C82-07AE4FDAFF5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1046148A-AE0B-41D8-95EA-13E4E056988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FD1A964B-A092-4095-9478-E7CFAD5A7C1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F2FD79E9-B4DD-4D3D-A07E-94DBEC2FCB7B}"/>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5" name="Picture 14">
            <a:hlinkClick r:id="rId3" action="ppaction://hlinksldjump"/>
            <a:extLst>
              <a:ext uri="{FF2B5EF4-FFF2-40B4-BE49-F238E27FC236}">
                <a16:creationId xmlns:a16="http://schemas.microsoft.com/office/drawing/2014/main" id="{6A73F1A4-D1BD-40B4-8EFD-23F2B9D00F2D}"/>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781211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073-A9B7-41F6-89B6-5C1B43F590F1}"/>
              </a:ext>
            </a:extLst>
          </p:cNvPr>
          <p:cNvSpPr>
            <a:spLocks noGrp="1"/>
          </p:cNvSpPr>
          <p:nvPr>
            <p:ph type="title"/>
          </p:nvPr>
        </p:nvSpPr>
        <p:spPr/>
        <p:txBody>
          <a:bodyPr/>
          <a:lstStyle/>
          <a:p>
            <a:r>
              <a:rPr lang="en-GB" dirty="0"/>
              <a:t>Management of complications of liver disease</a:t>
            </a:r>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*Statements 34–37</a:t>
            </a:r>
            <a:br>
              <a:rPr lang="en-GB" dirty="0"/>
            </a:br>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EAE5338-9436-4B0B-A255-8835E678D294}"/>
              </a:ext>
            </a:extLst>
          </p:cNvPr>
          <p:cNvSpPr>
            <a:spLocks noGrp="1"/>
          </p:cNvSpPr>
          <p:nvPr>
            <p:ph sz="half" idx="1"/>
          </p:nvPr>
        </p:nvSpPr>
        <p:spPr/>
        <p:txBody>
          <a:bodyPr/>
          <a:lstStyle/>
          <a:p>
            <a:r>
              <a:rPr lang="en-GB" b="1" dirty="0">
                <a:solidFill>
                  <a:schemeClr val="tx2"/>
                </a:solidFill>
              </a:rPr>
              <a:t>Osteoporosis</a:t>
            </a:r>
            <a:r>
              <a:rPr lang="en-GB" dirty="0">
                <a:solidFill>
                  <a:schemeClr val="tx2"/>
                </a:solidFill>
              </a:rPr>
              <a:t> </a:t>
            </a:r>
            <a:r>
              <a:rPr lang="en-GB" dirty="0"/>
              <a:t>is a common complication in PBC</a:t>
            </a:r>
          </a:p>
          <a:p>
            <a:endParaRPr lang="en-GB" dirty="0"/>
          </a:p>
        </p:txBody>
      </p:sp>
      <p:graphicFrame>
        <p:nvGraphicFramePr>
          <p:cNvPr id="7" name="Table 6">
            <a:extLst>
              <a:ext uri="{FF2B5EF4-FFF2-40B4-BE49-F238E27FC236}">
                <a16:creationId xmlns:a16="http://schemas.microsoft.com/office/drawing/2014/main" id="{5AFB1305-E890-45A5-9E3F-811C7DA8CF85}"/>
              </a:ext>
            </a:extLst>
          </p:cNvPr>
          <p:cNvGraphicFramePr>
            <a:graphicFrameLocks noGrp="1"/>
          </p:cNvGraphicFramePr>
          <p:nvPr>
            <p:extLst>
              <p:ext uri="{D42A27DB-BD31-4B8C-83A1-F6EECF244321}">
                <p14:modId xmlns:p14="http://schemas.microsoft.com/office/powerpoint/2010/main" val="1316301843"/>
              </p:ext>
            </p:extLst>
          </p:nvPr>
        </p:nvGraphicFramePr>
        <p:xfrm>
          <a:off x="604839" y="1826584"/>
          <a:ext cx="10982324" cy="2166053"/>
        </p:xfrm>
        <a:graphic>
          <a:graphicData uri="http://schemas.openxmlformats.org/drawingml/2006/table">
            <a:tbl>
              <a:tblPr firstRow="1" bandRow="1">
                <a:tableStyleId>{5C22544A-7EE6-4342-B048-85BDC9FD1C3A}</a:tableStyleId>
              </a:tblPr>
              <a:tblGrid>
                <a:gridCol w="8372664">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0" dirty="0">
                          <a:effectLst/>
                          <a:latin typeface="+mn-lt"/>
                          <a:ea typeface="Times New Roman" panose="02020603050405020304" pitchFamily="18" charset="0"/>
                          <a:cs typeface="Times New Roman" panose="02020603050405020304" pitchFamily="18" charset="0"/>
                        </a:rPr>
                        <a:t>Consider the </a:t>
                      </a:r>
                      <a:r>
                        <a:rPr lang="en-GB" sz="1400" b="1" dirty="0">
                          <a:solidFill>
                            <a:schemeClr val="tx2"/>
                          </a:solidFill>
                          <a:effectLst/>
                          <a:latin typeface="+mn-lt"/>
                          <a:ea typeface="Times New Roman" panose="02020603050405020304" pitchFamily="18" charset="0"/>
                          <a:cs typeface="Times New Roman" panose="02020603050405020304" pitchFamily="18" charset="0"/>
                        </a:rPr>
                        <a:t>risk of osteoporosis </a:t>
                      </a:r>
                      <a:r>
                        <a:rPr lang="en-GB" sz="1400" b="0" dirty="0">
                          <a:effectLst/>
                          <a:latin typeface="+mn-lt"/>
                          <a:ea typeface="Times New Roman" panose="02020603050405020304" pitchFamily="18" charset="0"/>
                          <a:cs typeface="Times New Roman" panose="02020603050405020304" pitchFamily="18" charset="0"/>
                        </a:rPr>
                        <a:t>in all patients with PBC</a:t>
                      </a:r>
                    </a:p>
                  </a:txBody>
                  <a:tcPr marL="36000" marR="36000" marT="36000" marB="36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14761">
                <a:tc>
                  <a:txBody>
                    <a:bodyPr/>
                    <a:lstStyle/>
                    <a:p>
                      <a:r>
                        <a:rPr lang="en-GB" sz="1400" b="0" dirty="0">
                          <a:effectLst/>
                          <a:latin typeface="+mn-lt"/>
                          <a:ea typeface="Times New Roman" panose="02020603050405020304" pitchFamily="18" charset="0"/>
                          <a:cs typeface="Times New Roman" panose="02020603050405020304" pitchFamily="18" charset="0"/>
                        </a:rPr>
                        <a:t>To assess risk, consider use of </a:t>
                      </a:r>
                      <a:r>
                        <a:rPr lang="en-GB" sz="1400" b="1" dirty="0">
                          <a:solidFill>
                            <a:schemeClr val="tx2"/>
                          </a:solidFill>
                          <a:effectLst/>
                          <a:latin typeface="+mn-lt"/>
                          <a:ea typeface="Times New Roman" panose="02020603050405020304" pitchFamily="18" charset="0"/>
                          <a:cs typeface="Times New Roman" panose="02020603050405020304" pitchFamily="18" charset="0"/>
                        </a:rPr>
                        <a:t>DEXA</a:t>
                      </a:r>
                      <a:r>
                        <a:rPr lang="en-GB" sz="1400" b="0" dirty="0">
                          <a:effectLst/>
                          <a:latin typeface="+mn-lt"/>
                          <a:ea typeface="Times New Roman" panose="02020603050405020304" pitchFamily="18" charset="0"/>
                          <a:cs typeface="Times New Roman" panose="02020603050405020304" pitchFamily="18" charset="0"/>
                        </a:rPr>
                        <a:t> to assess </a:t>
                      </a:r>
                      <a:r>
                        <a:rPr lang="en-GB" sz="1400" b="1" dirty="0">
                          <a:solidFill>
                            <a:schemeClr val="tx2"/>
                          </a:solidFill>
                          <a:effectLst/>
                          <a:latin typeface="+mn-lt"/>
                          <a:ea typeface="Times New Roman" panose="02020603050405020304" pitchFamily="18" charset="0"/>
                          <a:cs typeface="Times New Roman" panose="02020603050405020304" pitchFamily="18" charset="0"/>
                        </a:rPr>
                        <a:t>bone mineral density </a:t>
                      </a:r>
                      <a:r>
                        <a:rPr lang="en-GB" sz="1400" b="0" dirty="0">
                          <a:effectLst/>
                          <a:latin typeface="+mn-lt"/>
                          <a:ea typeface="Times New Roman" panose="02020603050405020304" pitchFamily="18" charset="0"/>
                          <a:cs typeface="Times New Roman" panose="02020603050405020304" pitchFamily="18" charset="0"/>
                        </a:rPr>
                        <a:t>at presentation and at follow-up where Indicated</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14761">
                <a:tc>
                  <a:txBody>
                    <a:bodyPr/>
                    <a:lstStyle/>
                    <a:p>
                      <a:pPr marL="0" indent="0">
                        <a:buFont typeface="Arial" panose="020B0604020202020204" pitchFamily="34" charset="0"/>
                        <a:buNone/>
                      </a:pPr>
                      <a:r>
                        <a:rPr lang="en-GB" sz="1400" b="0" dirty="0">
                          <a:effectLst/>
                          <a:latin typeface="+mn-lt"/>
                          <a:ea typeface="Times New Roman" panose="02020603050405020304" pitchFamily="18" charset="0"/>
                          <a:cs typeface="Times New Roman" panose="02020603050405020304" pitchFamily="18" charset="0"/>
                        </a:rPr>
                        <a:t>Supplement patients with PBC with </a:t>
                      </a:r>
                      <a:r>
                        <a:rPr lang="en-GB" sz="1400" b="1" dirty="0">
                          <a:solidFill>
                            <a:schemeClr val="tx2"/>
                          </a:solidFill>
                          <a:effectLst/>
                          <a:latin typeface="+mn-lt"/>
                          <a:ea typeface="Times New Roman" panose="02020603050405020304" pitchFamily="18" charset="0"/>
                          <a:cs typeface="Times New Roman" panose="02020603050405020304" pitchFamily="18" charset="0"/>
                        </a:rPr>
                        <a:t>calcium</a:t>
                      </a:r>
                      <a:r>
                        <a:rPr lang="en-GB" sz="1400" b="0" dirty="0">
                          <a:effectLst/>
                          <a:latin typeface="+mn-lt"/>
                          <a:ea typeface="Times New Roman" panose="02020603050405020304" pitchFamily="18" charset="0"/>
                          <a:cs typeface="Times New Roman" panose="02020603050405020304" pitchFamily="18" charset="0"/>
                        </a:rPr>
                        <a:t> and </a:t>
                      </a:r>
                      <a:r>
                        <a:rPr lang="en-GB" sz="1400" b="1" dirty="0">
                          <a:solidFill>
                            <a:schemeClr val="tx2"/>
                          </a:solidFill>
                          <a:effectLst/>
                          <a:latin typeface="+mn-lt"/>
                          <a:ea typeface="Times New Roman" panose="02020603050405020304" pitchFamily="18" charset="0"/>
                          <a:cs typeface="Times New Roman" panose="02020603050405020304" pitchFamily="18" charset="0"/>
                        </a:rPr>
                        <a:t>vitamin D</a:t>
                      </a:r>
                      <a:r>
                        <a:rPr lang="en-GB" sz="1400" b="0" dirty="0">
                          <a:effectLst/>
                          <a:latin typeface="+mn-lt"/>
                          <a:ea typeface="Times New Roman" panose="02020603050405020304" pitchFamily="18" charset="0"/>
                          <a:cs typeface="Times New Roman" panose="02020603050405020304" pitchFamily="18" charset="0"/>
                        </a:rPr>
                        <a:t>, according to local practice</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866820180"/>
                  </a:ext>
                </a:extLst>
              </a:tr>
              <a:tr h="0">
                <a:tc>
                  <a:txBody>
                    <a:bodyPr/>
                    <a:lstStyle/>
                    <a:p>
                      <a:pPr marL="0" indent="0">
                        <a:buFont typeface="Arial" panose="020B0604020202020204" pitchFamily="34" charset="0"/>
                        <a:buNone/>
                      </a:pPr>
                      <a:r>
                        <a:rPr lang="en-GB" sz="1400" b="1" dirty="0">
                          <a:solidFill>
                            <a:schemeClr val="tx2"/>
                          </a:solidFill>
                          <a:effectLst/>
                          <a:latin typeface="+mn-lt"/>
                          <a:ea typeface="Times New Roman" panose="02020603050405020304" pitchFamily="18" charset="0"/>
                          <a:cs typeface="Times New Roman" panose="02020603050405020304" pitchFamily="18" charset="0"/>
                        </a:rPr>
                        <a:t>Bisphosphonates</a:t>
                      </a:r>
                      <a:r>
                        <a:rPr lang="en-GB" sz="1400" b="0" dirty="0">
                          <a:effectLst/>
                          <a:latin typeface="+mn-lt"/>
                          <a:ea typeface="Times New Roman" panose="02020603050405020304" pitchFamily="18" charset="0"/>
                          <a:cs typeface="Times New Roman" panose="02020603050405020304" pitchFamily="18" charset="0"/>
                        </a:rPr>
                        <a:t> are safe and effective treatments for patients with PBC and significantly elevated fracture risk from osteoporosis. Use with</a:t>
                      </a:r>
                      <a:r>
                        <a:rPr lang="en-GB" sz="1400" b="0" baseline="0" dirty="0">
                          <a:effectLst/>
                          <a:latin typeface="+mn-lt"/>
                          <a:ea typeface="Times New Roman" panose="02020603050405020304" pitchFamily="18" charset="0"/>
                          <a:cs typeface="Times New Roman" panose="02020603050405020304" pitchFamily="18" charset="0"/>
                        </a:rPr>
                        <a:t> </a:t>
                      </a:r>
                      <a:r>
                        <a:rPr lang="en-GB" sz="1400" b="0" dirty="0">
                          <a:effectLst/>
                          <a:latin typeface="+mn-lt"/>
                          <a:ea typeface="Times New Roman" panose="02020603050405020304" pitchFamily="18" charset="0"/>
                          <a:cs typeface="Times New Roman" panose="02020603050405020304" pitchFamily="18" charset="0"/>
                        </a:rPr>
                        <a:t>caution in patients with varices. Initiate therapy according</a:t>
                      </a:r>
                      <a:r>
                        <a:rPr lang="en-GB" sz="1400" b="0" baseline="0" dirty="0">
                          <a:effectLst/>
                          <a:latin typeface="+mn-lt"/>
                          <a:ea typeface="Times New Roman" panose="02020603050405020304" pitchFamily="18" charset="0"/>
                          <a:cs typeface="Times New Roman" panose="02020603050405020304" pitchFamily="18" charset="0"/>
                        </a:rPr>
                        <a:t> to </a:t>
                      </a:r>
                      <a:r>
                        <a:rPr lang="en-GB" sz="1400" b="0" dirty="0">
                          <a:effectLst/>
                          <a:latin typeface="+mn-lt"/>
                          <a:ea typeface="Times New Roman" panose="02020603050405020304" pitchFamily="18" charset="0"/>
                          <a:cs typeface="Times New Roman" panose="02020603050405020304" pitchFamily="18" charset="0"/>
                        </a:rPr>
                        <a:t>specific osteoporosis guidelines</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36000" marR="36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CDD3089-7A08-4688-9608-0F408068CD1A}"/>
              </a:ext>
            </a:extLst>
          </p:cNvPr>
          <p:cNvGrpSpPr/>
          <p:nvPr/>
        </p:nvGrpSpPr>
        <p:grpSpPr>
          <a:xfrm>
            <a:off x="7809946" y="1826584"/>
            <a:ext cx="3693418" cy="276999"/>
            <a:chOff x="4262958" y="3212976"/>
            <a:chExt cx="3693418" cy="276999"/>
          </a:xfrm>
        </p:grpSpPr>
        <p:sp>
          <p:nvSpPr>
            <p:cNvPr id="9" name="Rectangle 8">
              <a:extLst>
                <a:ext uri="{FF2B5EF4-FFF2-40B4-BE49-F238E27FC236}">
                  <a16:creationId xmlns:a16="http://schemas.microsoft.com/office/drawing/2014/main" id="{B5355372-5B1F-4DB2-9103-7757CF4F258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59FDB8D5-46E7-474D-909E-F6FD6E414EB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D8A4410D-0068-440A-9171-E86909FEE5D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8E583C2A-92D5-4774-AA59-5EA8DF30A5E4}"/>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603747E9-3BB5-481A-A580-1E6D5B7C98EE}"/>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803017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073-A9B7-41F6-89B6-5C1B43F590F1}"/>
              </a:ext>
            </a:extLst>
          </p:cNvPr>
          <p:cNvSpPr>
            <a:spLocks noGrp="1"/>
          </p:cNvSpPr>
          <p:nvPr>
            <p:ph type="title"/>
          </p:nvPr>
        </p:nvSpPr>
        <p:spPr/>
        <p:txBody>
          <a:bodyPr/>
          <a:lstStyle/>
          <a:p>
            <a:r>
              <a:rPr lang="en-GB" dirty="0"/>
              <a:t>Management of complications of liver disease</a:t>
            </a:r>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 38; </a:t>
            </a:r>
            <a:r>
              <a:rPr lang="en-GB" baseline="30000" dirty="0"/>
              <a:t>†</a:t>
            </a:r>
            <a:r>
              <a:rPr lang="en-GB" dirty="0"/>
              <a:t>Statement 39</a:t>
            </a:r>
          </a:p>
          <a:p>
            <a:r>
              <a:rPr lang="en-GB" dirty="0"/>
              <a:t>EASL CPG PBC. J </a:t>
            </a:r>
            <a:r>
              <a:rPr lang="en-GB" dirty="0" err="1"/>
              <a:t>Hepatol</a:t>
            </a:r>
            <a:r>
              <a:rPr lang="en-GB" dirty="0"/>
              <a:t> 2017;67:145–72</a:t>
            </a:r>
          </a:p>
        </p:txBody>
      </p:sp>
      <p:sp>
        <p:nvSpPr>
          <p:cNvPr id="4" name="Content Placeholder 3"/>
          <p:cNvSpPr>
            <a:spLocks noGrp="1"/>
          </p:cNvSpPr>
          <p:nvPr>
            <p:ph sz="half" idx="1"/>
          </p:nvPr>
        </p:nvSpPr>
        <p:spPr/>
        <p:txBody>
          <a:bodyPr/>
          <a:lstStyle/>
          <a:p>
            <a:r>
              <a:rPr lang="en-GB" dirty="0"/>
              <a:t>Fat soluble vitamin malabsorption can occur in PBC</a:t>
            </a:r>
          </a:p>
          <a:p>
            <a:endParaRPr lang="en-GB" dirty="0"/>
          </a:p>
          <a:p>
            <a:endParaRPr lang="en-GB" dirty="0"/>
          </a:p>
          <a:p>
            <a:endParaRPr lang="en-GB" dirty="0"/>
          </a:p>
          <a:p>
            <a:endParaRPr lang="en-GB" dirty="0"/>
          </a:p>
          <a:p>
            <a:r>
              <a:rPr lang="en-GB" dirty="0"/>
              <a:t>Serum lipids can be elevated in up to 80% of patients with PBC</a:t>
            </a:r>
          </a:p>
          <a:p>
            <a:pPr lvl="1"/>
            <a:r>
              <a:rPr lang="en-GB" dirty="0"/>
              <a:t>Underlying mechanism is different to that of other conditions</a:t>
            </a:r>
          </a:p>
          <a:p>
            <a:pPr lvl="1"/>
            <a:r>
              <a:rPr lang="en-GB" dirty="0"/>
              <a:t>No substantial evidence to support an elevated CV risk</a:t>
            </a:r>
          </a:p>
          <a:p>
            <a:endParaRPr lang="en-GB" dirty="0"/>
          </a:p>
        </p:txBody>
      </p:sp>
      <p:graphicFrame>
        <p:nvGraphicFramePr>
          <p:cNvPr id="7" name="Table 6">
            <a:extLst>
              <a:ext uri="{FF2B5EF4-FFF2-40B4-BE49-F238E27FC236}">
                <a16:creationId xmlns:a16="http://schemas.microsoft.com/office/drawing/2014/main" id="{F16830D4-6834-4986-AC1C-9131061CFBA9}"/>
              </a:ext>
            </a:extLst>
          </p:cNvPr>
          <p:cNvGraphicFramePr>
            <a:graphicFrameLocks noGrp="1"/>
          </p:cNvGraphicFramePr>
          <p:nvPr>
            <p:extLst>
              <p:ext uri="{D42A27DB-BD31-4B8C-83A1-F6EECF244321}">
                <p14:modId xmlns:p14="http://schemas.microsoft.com/office/powerpoint/2010/main" val="2850063396"/>
              </p:ext>
            </p:extLst>
          </p:nvPr>
        </p:nvGraphicFramePr>
        <p:xfrm>
          <a:off x="604839" y="1823496"/>
          <a:ext cx="10982323" cy="784080"/>
        </p:xfrm>
        <a:graphic>
          <a:graphicData uri="http://schemas.openxmlformats.org/drawingml/2006/table">
            <a:tbl>
              <a:tblPr firstRow="1" bandRow="1">
                <a:tableStyleId>{5C22544A-7EE6-4342-B048-85BDC9FD1C3A}</a:tableStyleId>
              </a:tblPr>
              <a:tblGrid>
                <a:gridCol w="8372663">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162547">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36000" marR="36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05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Fat-soluble vitamin malabsorption: </a:t>
                      </a:r>
                      <a:r>
                        <a:rPr lang="en-GB" sz="1400" b="0" dirty="0">
                          <a:effectLst/>
                          <a:latin typeface="+mn-lt"/>
                          <a:ea typeface="Times New Roman" panose="02020603050405020304" pitchFamily="18" charset="0"/>
                          <a:cs typeface="Times New Roman" panose="02020603050405020304" pitchFamily="18" charset="0"/>
                        </a:rPr>
                        <a:t>Can occur in PBC, particularly with prolonged jaundice. Supplementation should be considered on an individual basis</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11B3BD5D-11E4-4388-98C5-2F21C326AA6C}"/>
              </a:ext>
            </a:extLst>
          </p:cNvPr>
          <p:cNvGrpSpPr/>
          <p:nvPr/>
        </p:nvGrpSpPr>
        <p:grpSpPr>
          <a:xfrm>
            <a:off x="7782513" y="1813337"/>
            <a:ext cx="3693418" cy="276999"/>
            <a:chOff x="4262958" y="3212976"/>
            <a:chExt cx="3693418" cy="276999"/>
          </a:xfrm>
        </p:grpSpPr>
        <p:sp>
          <p:nvSpPr>
            <p:cNvPr id="9" name="Rectangle 8">
              <a:extLst>
                <a:ext uri="{FF2B5EF4-FFF2-40B4-BE49-F238E27FC236}">
                  <a16:creationId xmlns:a16="http://schemas.microsoft.com/office/drawing/2014/main" id="{7AC7BAE6-C89C-44E9-AD9D-6368A9C611B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55E98587-DB9E-4BB6-8D7A-CDC6D5D8E5F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21291DF1-2B23-4549-B7CF-FB0CC68F277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B4E96226-CCD4-4F06-9D9C-2A4250AB7CF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aphicFrame>
        <p:nvGraphicFramePr>
          <p:cNvPr id="14" name="Table 13">
            <a:extLst>
              <a:ext uri="{FF2B5EF4-FFF2-40B4-BE49-F238E27FC236}">
                <a16:creationId xmlns:a16="http://schemas.microsoft.com/office/drawing/2014/main" id="{F16830D4-6834-4986-AC1C-9131061CFBA9}"/>
              </a:ext>
            </a:extLst>
          </p:cNvPr>
          <p:cNvGraphicFramePr>
            <a:graphicFrameLocks noGrp="1"/>
          </p:cNvGraphicFramePr>
          <p:nvPr>
            <p:extLst>
              <p:ext uri="{D42A27DB-BD31-4B8C-83A1-F6EECF244321}">
                <p14:modId xmlns:p14="http://schemas.microsoft.com/office/powerpoint/2010/main" val="633840542"/>
              </p:ext>
            </p:extLst>
          </p:nvPr>
        </p:nvGraphicFramePr>
        <p:xfrm>
          <a:off x="604839" y="4453112"/>
          <a:ext cx="10982327" cy="997440"/>
        </p:xfrm>
        <a:graphic>
          <a:graphicData uri="http://schemas.openxmlformats.org/drawingml/2006/table">
            <a:tbl>
              <a:tblPr firstRow="1" bandRow="1">
                <a:tableStyleId>{5C22544A-7EE6-4342-B048-85BDC9FD1C3A}</a:tableStyleId>
              </a:tblPr>
              <a:tblGrid>
                <a:gridCol w="8372665">
                  <a:extLst>
                    <a:ext uri="{9D8B030D-6E8A-4147-A177-3AD203B41FA5}">
                      <a16:colId xmlns:a16="http://schemas.microsoft.com/office/drawing/2014/main" val="20001"/>
                    </a:ext>
                  </a:extLst>
                </a:gridCol>
                <a:gridCol w="1304831">
                  <a:extLst>
                    <a:ext uri="{9D8B030D-6E8A-4147-A177-3AD203B41FA5}">
                      <a16:colId xmlns:a16="http://schemas.microsoft.com/office/drawing/2014/main" val="20002"/>
                    </a:ext>
                  </a:extLst>
                </a:gridCol>
                <a:gridCol w="1304831">
                  <a:extLst>
                    <a:ext uri="{9D8B030D-6E8A-4147-A177-3AD203B41FA5}">
                      <a16:colId xmlns:a16="http://schemas.microsoft.com/office/drawing/2014/main" val="20003"/>
                    </a:ext>
                  </a:extLst>
                </a:gridCol>
              </a:tblGrid>
              <a:tr h="162547">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r>
                        <a:rPr lang="en-GB" sz="1400" baseline="30000" dirty="0">
                          <a:solidFill>
                            <a:schemeClr val="bg1"/>
                          </a:solidFill>
                          <a:latin typeface="Arial" panose="020B0604020202020204" pitchFamily="34" charset="0"/>
                          <a:cs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a:txBody>
                  <a:tcPr marL="36000" marR="36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05615">
                <a:tc>
                  <a:txBody>
                    <a:bodyPr/>
                    <a:lstStyle/>
                    <a:p>
                      <a:r>
                        <a:rPr lang="en-GB" sz="1400" b="1" dirty="0">
                          <a:solidFill>
                            <a:schemeClr val="tx2"/>
                          </a:solidFill>
                          <a:effectLst/>
                          <a:latin typeface="+mn-lt"/>
                          <a:ea typeface="Times New Roman" panose="02020603050405020304" pitchFamily="18" charset="0"/>
                          <a:cs typeface="Times New Roman" panose="02020603050405020304" pitchFamily="18" charset="0"/>
                        </a:rPr>
                        <a:t>Hyperlipidaemia: </a:t>
                      </a:r>
                      <a:r>
                        <a:rPr lang="en-GB" sz="1400" b="0" dirty="0">
                          <a:effectLst/>
                          <a:latin typeface="+mn-lt"/>
                          <a:ea typeface="Times New Roman" panose="02020603050405020304" pitchFamily="18" charset="0"/>
                          <a:cs typeface="Times New Roman" panose="02020603050405020304" pitchFamily="18" charset="0"/>
                        </a:rPr>
                        <a:t>In patients</a:t>
                      </a:r>
                      <a:r>
                        <a:rPr lang="en-GB" sz="1400" b="0" baseline="0" dirty="0">
                          <a:effectLst/>
                          <a:latin typeface="+mn-lt"/>
                          <a:ea typeface="Times New Roman" panose="02020603050405020304" pitchFamily="18" charset="0"/>
                          <a:cs typeface="Times New Roman" panose="02020603050405020304" pitchFamily="18" charset="0"/>
                        </a:rPr>
                        <a:t> with </a:t>
                      </a:r>
                      <a:r>
                        <a:rPr lang="en-GB" sz="1400" b="0" dirty="0">
                          <a:effectLst/>
                          <a:latin typeface="+mn-lt"/>
                          <a:ea typeface="Times New Roman" panose="02020603050405020304" pitchFamily="18" charset="0"/>
                          <a:cs typeface="Times New Roman" panose="02020603050405020304" pitchFamily="18" charset="0"/>
                        </a:rPr>
                        <a:t>PBC and metabolic syndrome (high cholesterol, low HDL-C cholesterol, high LDL-C, consider cholesterol-lowering agents on a case-by-case basis; treatment is not contraindicated </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11B3BD5D-11E4-4388-98C5-2F21C326AA6C}"/>
              </a:ext>
            </a:extLst>
          </p:cNvPr>
          <p:cNvGrpSpPr/>
          <p:nvPr/>
        </p:nvGrpSpPr>
        <p:grpSpPr>
          <a:xfrm>
            <a:off x="7784296" y="4438079"/>
            <a:ext cx="3693418" cy="276999"/>
            <a:chOff x="4262958" y="3212976"/>
            <a:chExt cx="3693418" cy="276999"/>
          </a:xfrm>
        </p:grpSpPr>
        <p:sp>
          <p:nvSpPr>
            <p:cNvPr id="16" name="Rectangle 15">
              <a:extLst>
                <a:ext uri="{FF2B5EF4-FFF2-40B4-BE49-F238E27FC236}">
                  <a16:creationId xmlns:a16="http://schemas.microsoft.com/office/drawing/2014/main" id="{7AC7BAE6-C89C-44E9-AD9D-6368A9C611B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55E98587-DB9E-4BB6-8D7A-CDC6D5D8E5F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21291DF1-2B23-4549-B7CF-FB0CC68F277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B4E96226-CCD4-4F06-9D9C-2A4250AB7CF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16394D84-B24C-46B2-BEFD-E90034501975}"/>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95249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073-A9B7-41F6-89B6-5C1B43F590F1}"/>
              </a:ext>
            </a:extLst>
          </p:cNvPr>
          <p:cNvSpPr>
            <a:spLocks noGrp="1"/>
          </p:cNvSpPr>
          <p:nvPr>
            <p:ph type="title"/>
          </p:nvPr>
        </p:nvSpPr>
        <p:spPr/>
        <p:txBody>
          <a:bodyPr/>
          <a:lstStyle/>
          <a:p>
            <a:r>
              <a:rPr lang="en-GB" dirty="0"/>
              <a:t>Management of complications of liver disease</a:t>
            </a:r>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 40; </a:t>
            </a:r>
            <a:r>
              <a:rPr lang="en-GB" baseline="30000" dirty="0"/>
              <a:t>†</a:t>
            </a:r>
            <a:r>
              <a:rPr lang="en-GB" dirty="0"/>
              <a:t>Statement 41</a:t>
            </a:r>
          </a:p>
          <a:p>
            <a:r>
              <a:rPr lang="en-GB" dirty="0"/>
              <a:t>EASL CPG PBC. J </a:t>
            </a:r>
            <a:r>
              <a:rPr lang="en-GB" dirty="0" err="1"/>
              <a:t>Hepatol</a:t>
            </a:r>
            <a:r>
              <a:rPr lang="en-GB" dirty="0"/>
              <a:t> 2017;67:145–72</a:t>
            </a:r>
          </a:p>
        </p:txBody>
      </p:sp>
      <p:sp>
        <p:nvSpPr>
          <p:cNvPr id="4" name="Content Placeholder 3"/>
          <p:cNvSpPr>
            <a:spLocks noGrp="1"/>
          </p:cNvSpPr>
          <p:nvPr>
            <p:ph sz="half" idx="1"/>
          </p:nvPr>
        </p:nvSpPr>
        <p:spPr/>
        <p:txBody>
          <a:bodyPr/>
          <a:lstStyle/>
          <a:p>
            <a:r>
              <a:rPr lang="en-GB" dirty="0"/>
              <a:t>Patients with PBC may develop portal hypertension as a result of biliary cirrhosis</a:t>
            </a:r>
          </a:p>
          <a:p>
            <a:pPr lvl="1"/>
            <a:r>
              <a:rPr lang="en-GB" dirty="0"/>
              <a:t>Associated with a poor prognosis</a:t>
            </a:r>
          </a:p>
          <a:p>
            <a:pPr lvl="1"/>
            <a:endParaRPr lang="en-GB" dirty="0"/>
          </a:p>
          <a:p>
            <a:pPr lvl="1"/>
            <a:endParaRPr lang="en-GB" dirty="0"/>
          </a:p>
          <a:p>
            <a:pPr lvl="1"/>
            <a:endParaRPr lang="en-GB" dirty="0"/>
          </a:p>
          <a:p>
            <a:pPr lvl="1"/>
            <a:endParaRPr lang="en-GB" dirty="0"/>
          </a:p>
          <a:p>
            <a:endParaRPr lang="en-GB" dirty="0"/>
          </a:p>
          <a:p>
            <a:r>
              <a:rPr lang="en-GB" dirty="0"/>
              <a:t>HCC is one of the most serious complications of PBC</a:t>
            </a:r>
          </a:p>
          <a:p>
            <a:pPr lvl="1"/>
            <a:r>
              <a:rPr lang="en-GB" dirty="0"/>
              <a:t>Incidence of HCC in those with diagnosed PBC is 0.36 per 100 person years</a:t>
            </a:r>
          </a:p>
          <a:p>
            <a:pPr lvl="1"/>
            <a:endParaRPr lang="en-GB" dirty="0"/>
          </a:p>
        </p:txBody>
      </p:sp>
      <p:graphicFrame>
        <p:nvGraphicFramePr>
          <p:cNvPr id="7" name="Table 6">
            <a:extLst>
              <a:ext uri="{FF2B5EF4-FFF2-40B4-BE49-F238E27FC236}">
                <a16:creationId xmlns:a16="http://schemas.microsoft.com/office/drawing/2014/main" id="{F16830D4-6834-4986-AC1C-9131061CFBA9}"/>
              </a:ext>
            </a:extLst>
          </p:cNvPr>
          <p:cNvGraphicFramePr>
            <a:graphicFrameLocks noGrp="1"/>
          </p:cNvGraphicFramePr>
          <p:nvPr>
            <p:extLst>
              <p:ext uri="{D42A27DB-BD31-4B8C-83A1-F6EECF244321}">
                <p14:modId xmlns:p14="http://schemas.microsoft.com/office/powerpoint/2010/main" val="4281438907"/>
              </p:ext>
            </p:extLst>
          </p:nvPr>
        </p:nvGraphicFramePr>
        <p:xfrm>
          <a:off x="604839" y="2547445"/>
          <a:ext cx="10982323" cy="784080"/>
        </p:xfrm>
        <a:graphic>
          <a:graphicData uri="http://schemas.openxmlformats.org/drawingml/2006/table">
            <a:tbl>
              <a:tblPr firstRow="1" bandRow="1">
                <a:tableStyleId>{5C22544A-7EE6-4342-B048-85BDC9FD1C3A}</a:tableStyleId>
              </a:tblPr>
              <a:tblGrid>
                <a:gridCol w="8372663">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162547">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36000" marR="36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05615">
                <a:tc>
                  <a:txBody>
                    <a:bodyPr/>
                    <a:lstStyle/>
                    <a:p>
                      <a:pPr marL="0" indent="0">
                        <a:buFont typeface="Arial" panose="020B0604020202020204" pitchFamily="34" charset="0"/>
                        <a:buNone/>
                      </a:pPr>
                      <a:r>
                        <a:rPr lang="en-GB" sz="1400" b="1" dirty="0">
                          <a:solidFill>
                            <a:schemeClr val="tx2"/>
                          </a:solidFill>
                          <a:effectLst/>
                          <a:latin typeface="+mn-lt"/>
                          <a:ea typeface="Times New Roman" panose="02020603050405020304" pitchFamily="18" charset="0"/>
                          <a:cs typeface="Times New Roman" panose="02020603050405020304" pitchFamily="18" charset="0"/>
                        </a:rPr>
                        <a:t>Varices: </a:t>
                      </a:r>
                      <a:r>
                        <a:rPr lang="en-GB" sz="1400" b="0" dirty="0" err="1">
                          <a:effectLst/>
                          <a:latin typeface="+mn-lt"/>
                          <a:ea typeface="Times New Roman" panose="02020603050405020304" pitchFamily="18" charset="0"/>
                          <a:cs typeface="Times New Roman" panose="02020603050405020304" pitchFamily="18" charset="0"/>
                        </a:rPr>
                        <a:t>Baveno</a:t>
                      </a:r>
                      <a:r>
                        <a:rPr lang="en-GB" sz="1400" b="0" dirty="0">
                          <a:effectLst/>
                          <a:latin typeface="+mn-lt"/>
                          <a:ea typeface="Times New Roman" panose="02020603050405020304" pitchFamily="18" charset="0"/>
                          <a:cs typeface="Times New Roman" panose="02020603050405020304" pitchFamily="18" charset="0"/>
                        </a:rPr>
                        <a:t>-VI guidelines for screening and management of varices apply equally to patients with PBC</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11B3BD5D-11E4-4388-98C5-2F21C326AA6C}"/>
              </a:ext>
            </a:extLst>
          </p:cNvPr>
          <p:cNvGrpSpPr/>
          <p:nvPr/>
        </p:nvGrpSpPr>
        <p:grpSpPr>
          <a:xfrm>
            <a:off x="7782515" y="2537286"/>
            <a:ext cx="3693418" cy="276999"/>
            <a:chOff x="4262958" y="3212976"/>
            <a:chExt cx="3693418" cy="276999"/>
          </a:xfrm>
        </p:grpSpPr>
        <p:sp>
          <p:nvSpPr>
            <p:cNvPr id="9" name="Rectangle 8">
              <a:extLst>
                <a:ext uri="{FF2B5EF4-FFF2-40B4-BE49-F238E27FC236}">
                  <a16:creationId xmlns:a16="http://schemas.microsoft.com/office/drawing/2014/main" id="{7AC7BAE6-C89C-44E9-AD9D-6368A9C611B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55E98587-DB9E-4BB6-8D7A-CDC6D5D8E5F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21291DF1-2B23-4549-B7CF-FB0CC68F277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B4E96226-CCD4-4F06-9D9C-2A4250AB7CF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aphicFrame>
        <p:nvGraphicFramePr>
          <p:cNvPr id="14" name="Table 13">
            <a:extLst>
              <a:ext uri="{FF2B5EF4-FFF2-40B4-BE49-F238E27FC236}">
                <a16:creationId xmlns:a16="http://schemas.microsoft.com/office/drawing/2014/main" id="{F16830D4-6834-4986-AC1C-9131061CFBA9}"/>
              </a:ext>
            </a:extLst>
          </p:cNvPr>
          <p:cNvGraphicFramePr>
            <a:graphicFrameLocks noGrp="1"/>
          </p:cNvGraphicFramePr>
          <p:nvPr>
            <p:extLst>
              <p:ext uri="{D42A27DB-BD31-4B8C-83A1-F6EECF244321}">
                <p14:modId xmlns:p14="http://schemas.microsoft.com/office/powerpoint/2010/main" val="2303633810"/>
              </p:ext>
            </p:extLst>
          </p:nvPr>
        </p:nvGraphicFramePr>
        <p:xfrm>
          <a:off x="604838" y="4689033"/>
          <a:ext cx="10982322" cy="784080"/>
        </p:xfrm>
        <a:graphic>
          <a:graphicData uri="http://schemas.openxmlformats.org/drawingml/2006/table">
            <a:tbl>
              <a:tblPr firstRow="1" bandRow="1">
                <a:tableStyleId>{5C22544A-7EE6-4342-B048-85BDC9FD1C3A}</a:tableStyleId>
              </a:tblPr>
              <a:tblGrid>
                <a:gridCol w="8372664">
                  <a:extLst>
                    <a:ext uri="{9D8B030D-6E8A-4147-A177-3AD203B41FA5}">
                      <a16:colId xmlns:a16="http://schemas.microsoft.com/office/drawing/2014/main" val="20001"/>
                    </a:ext>
                  </a:extLst>
                </a:gridCol>
                <a:gridCol w="1304829">
                  <a:extLst>
                    <a:ext uri="{9D8B030D-6E8A-4147-A177-3AD203B41FA5}">
                      <a16:colId xmlns:a16="http://schemas.microsoft.com/office/drawing/2014/main" val="20002"/>
                    </a:ext>
                  </a:extLst>
                </a:gridCol>
                <a:gridCol w="1304829">
                  <a:extLst>
                    <a:ext uri="{9D8B030D-6E8A-4147-A177-3AD203B41FA5}">
                      <a16:colId xmlns:a16="http://schemas.microsoft.com/office/drawing/2014/main" val="20003"/>
                    </a:ext>
                  </a:extLst>
                </a:gridCol>
              </a:tblGrid>
              <a:tr h="162547">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r>
                        <a:rPr lang="en-GB" sz="1400" baseline="30000" dirty="0">
                          <a:solidFill>
                            <a:schemeClr val="bg1"/>
                          </a:solidFill>
                          <a:latin typeface="Arial" panose="020B0604020202020204" pitchFamily="34" charset="0"/>
                          <a:cs typeface="Arial" panose="020B0604020202020204" pitchFamily="34" charset="0"/>
                        </a:rPr>
                        <a:t>†</a:t>
                      </a:r>
                    </a:p>
                  </a:txBody>
                  <a:tcPr marL="36000" marR="36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05615">
                <a:tc>
                  <a:txBody>
                    <a:bodyPr/>
                    <a:lstStyle/>
                    <a:p>
                      <a:pPr marL="0" indent="0">
                        <a:buFont typeface="Arial" panose="020B0604020202020204" pitchFamily="34" charset="0"/>
                        <a:buNone/>
                      </a:pPr>
                      <a:r>
                        <a:rPr lang="en-GB" sz="1400" b="1" dirty="0">
                          <a:solidFill>
                            <a:schemeClr val="tx2"/>
                          </a:solidFill>
                          <a:effectLst/>
                          <a:latin typeface="+mn-lt"/>
                          <a:ea typeface="Times New Roman" panose="02020603050405020304" pitchFamily="18" charset="0"/>
                          <a:cs typeface="Times New Roman" panose="02020603050405020304" pitchFamily="18" charset="0"/>
                        </a:rPr>
                        <a:t>Hepatocellular carcinoma: </a:t>
                      </a:r>
                      <a:r>
                        <a:rPr lang="en-GB" sz="1400" b="0" dirty="0">
                          <a:effectLst/>
                          <a:latin typeface="+mn-lt"/>
                          <a:ea typeface="Times New Roman" panose="02020603050405020304" pitchFamily="18" charset="0"/>
                          <a:cs typeface="Times New Roman" panose="02020603050405020304" pitchFamily="18" charset="0"/>
                        </a:rPr>
                        <a:t>In patients with suspected cirrhosis, HCC surveillance according to EASL guidelines is indicated</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11B3BD5D-11E4-4388-98C5-2F21C326AA6C}"/>
              </a:ext>
            </a:extLst>
          </p:cNvPr>
          <p:cNvGrpSpPr/>
          <p:nvPr/>
        </p:nvGrpSpPr>
        <p:grpSpPr>
          <a:xfrm>
            <a:off x="7784306" y="4674000"/>
            <a:ext cx="3693418" cy="276999"/>
            <a:chOff x="4262958" y="3212976"/>
            <a:chExt cx="3693418" cy="276999"/>
          </a:xfrm>
        </p:grpSpPr>
        <p:sp>
          <p:nvSpPr>
            <p:cNvPr id="16" name="Rectangle 15">
              <a:extLst>
                <a:ext uri="{FF2B5EF4-FFF2-40B4-BE49-F238E27FC236}">
                  <a16:creationId xmlns:a16="http://schemas.microsoft.com/office/drawing/2014/main" id="{7AC7BAE6-C89C-44E9-AD9D-6368A9C611B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55E98587-DB9E-4BB6-8D7A-CDC6D5D8E5F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21291DF1-2B23-4549-B7CF-FB0CC68F277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B4E96226-CCD4-4F06-9D9C-2A4250AB7CF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20" name="Picture 19">
            <a:hlinkClick r:id="rId3" action="ppaction://hlinksldjump"/>
            <a:extLst>
              <a:ext uri="{FF2B5EF4-FFF2-40B4-BE49-F238E27FC236}">
                <a16:creationId xmlns:a16="http://schemas.microsoft.com/office/drawing/2014/main" id="{0CE19D88-4D00-4B10-B009-166B30D576C3}"/>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68295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D073-A9B7-41F6-89B6-5C1B43F590F1}"/>
              </a:ext>
            </a:extLst>
          </p:cNvPr>
          <p:cNvSpPr>
            <a:spLocks noGrp="1"/>
          </p:cNvSpPr>
          <p:nvPr>
            <p:ph type="title"/>
          </p:nvPr>
        </p:nvSpPr>
        <p:spPr/>
        <p:txBody>
          <a:bodyPr/>
          <a:lstStyle/>
          <a:p>
            <a:r>
              <a:rPr lang="en-GB" dirty="0"/>
              <a:t>Management of complications of liver disease</a:t>
            </a:r>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*Statements 42, 43</a:t>
            </a:r>
          </a:p>
          <a:p>
            <a:r>
              <a:rPr lang="en-GB" dirty="0"/>
              <a:t>EASL CPG PBC. J </a:t>
            </a:r>
            <a:r>
              <a:rPr lang="en-GB" dirty="0" err="1"/>
              <a:t>Hepatol</a:t>
            </a:r>
            <a:r>
              <a:rPr lang="en-GB" dirty="0"/>
              <a:t> 2017;67:145–72</a:t>
            </a:r>
          </a:p>
        </p:txBody>
      </p:sp>
      <p:sp>
        <p:nvSpPr>
          <p:cNvPr id="4" name="Content Placeholder 3"/>
          <p:cNvSpPr>
            <a:spLocks noGrp="1"/>
          </p:cNvSpPr>
          <p:nvPr>
            <p:ph sz="half" idx="1"/>
          </p:nvPr>
        </p:nvSpPr>
        <p:spPr/>
        <p:txBody>
          <a:bodyPr/>
          <a:lstStyle/>
          <a:p>
            <a:r>
              <a:rPr lang="en-GB" dirty="0"/>
              <a:t>PBC as an indication for liver transplant is declining</a:t>
            </a:r>
          </a:p>
          <a:p>
            <a:pPr lvl="1"/>
            <a:r>
              <a:rPr lang="en-GB" dirty="0"/>
              <a:t>Despite increasing prevalence of PBC</a:t>
            </a:r>
          </a:p>
          <a:p>
            <a:r>
              <a:rPr lang="en-GB" dirty="0"/>
              <a:t>Outcome post-liver transplant is usually favourable and better for most other liver transplant indications</a:t>
            </a:r>
          </a:p>
          <a:p>
            <a:pPr lvl="1"/>
            <a:r>
              <a:rPr lang="en-GB" dirty="0"/>
              <a:t>5-year survival of 80</a:t>
            </a:r>
            <a:r>
              <a:rPr lang="en-GB" dirty="0">
                <a:sym typeface="Symbol" panose="05050102010706020507" pitchFamily="18" charset="2"/>
              </a:rPr>
              <a:t>85%</a:t>
            </a:r>
            <a:endParaRPr lang="en-GB" dirty="0"/>
          </a:p>
        </p:txBody>
      </p:sp>
      <p:graphicFrame>
        <p:nvGraphicFramePr>
          <p:cNvPr id="7" name="Table 6">
            <a:extLst>
              <a:ext uri="{FF2B5EF4-FFF2-40B4-BE49-F238E27FC236}">
                <a16:creationId xmlns:a16="http://schemas.microsoft.com/office/drawing/2014/main" id="{F16830D4-6834-4986-AC1C-9131061CFBA9}"/>
              </a:ext>
            </a:extLst>
          </p:cNvPr>
          <p:cNvGraphicFramePr>
            <a:graphicFrameLocks noGrp="1"/>
          </p:cNvGraphicFramePr>
          <p:nvPr>
            <p:extLst>
              <p:ext uri="{D42A27DB-BD31-4B8C-83A1-F6EECF244321}">
                <p14:modId xmlns:p14="http://schemas.microsoft.com/office/powerpoint/2010/main" val="189945372"/>
              </p:ext>
            </p:extLst>
          </p:nvPr>
        </p:nvGraphicFramePr>
        <p:xfrm>
          <a:off x="604839" y="3295144"/>
          <a:ext cx="10982324" cy="1994880"/>
        </p:xfrm>
        <a:graphic>
          <a:graphicData uri="http://schemas.openxmlformats.org/drawingml/2006/table">
            <a:tbl>
              <a:tblPr firstRow="1" bandRow="1">
                <a:tableStyleId>{5C22544A-7EE6-4342-B048-85BDC9FD1C3A}</a:tableStyleId>
              </a:tblPr>
              <a:tblGrid>
                <a:gridCol w="8372664">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162547">
                <a:tc gridSpan="3">
                  <a:txBody>
                    <a:bodyPr/>
                    <a:lstStyle/>
                    <a:p>
                      <a:pPr marL="61913" indent="0"/>
                      <a:r>
                        <a:rPr lang="en-GB" sz="1400" dirty="0">
                          <a:solidFill>
                            <a:schemeClr val="bg1"/>
                          </a:solidFill>
                          <a:latin typeface="Arial" panose="020B0604020202020204" pitchFamily="34" charset="0"/>
                          <a:cs typeface="Arial" panose="020B0604020202020204" pitchFamily="34" charset="0"/>
                        </a:rPr>
                        <a:t>Recommendations*</a:t>
                      </a:r>
                    </a:p>
                  </a:txBody>
                  <a:tcPr marL="36000" marR="36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62547">
                <a:tc>
                  <a:txBody>
                    <a:bodyPr/>
                    <a:lstStyle/>
                    <a:p>
                      <a:pPr marL="0" indent="0">
                        <a:buFont typeface="Arial" panose="020B0604020202020204" pitchFamily="34" charset="0"/>
                        <a:buNone/>
                      </a:pPr>
                      <a:r>
                        <a:rPr lang="en-GB" sz="1400" b="1" dirty="0">
                          <a:solidFill>
                            <a:schemeClr val="tx2"/>
                          </a:solidFill>
                          <a:effectLst/>
                          <a:latin typeface="+mn-lt"/>
                          <a:ea typeface="Times New Roman" panose="02020603050405020304" pitchFamily="18" charset="0"/>
                          <a:cs typeface="Times New Roman" panose="02020603050405020304" pitchFamily="18" charset="0"/>
                        </a:rPr>
                        <a:t>Liver transplantation</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FEFCFC"/>
                    </a:solidFill>
                  </a:tcPr>
                </a:tc>
                <a:tc rowSpan="2">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36000" marR="36000" marT="36000" marB="36000" anchor="ctr">
                    <a:lnL w="6350" cap="flat" cmpd="sng" algn="ctr">
                      <a:no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7DCBEC"/>
                    </a:solidFill>
                  </a:tcPr>
                </a:tc>
                <a:tc rowSpan="2">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98750852"/>
                  </a:ext>
                </a:extLst>
              </a:tr>
              <a:tr h="64868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effectLst/>
                          <a:latin typeface="+mn-lt"/>
                          <a:ea typeface="Times New Roman" panose="02020603050405020304" pitchFamily="18" charset="0"/>
                          <a:cs typeface="Times New Roman" panose="02020603050405020304" pitchFamily="18" charset="0"/>
                        </a:rPr>
                        <a:t>Consider patients for transplant assessment when presenting with complications of cirrhosis, markers of disease severity </a:t>
                      </a:r>
                      <a:br>
                        <a:rPr lang="en-GB" sz="1400" b="0" dirty="0">
                          <a:effectLst/>
                          <a:latin typeface="+mn-lt"/>
                          <a:ea typeface="Times New Roman" panose="02020603050405020304" pitchFamily="18" charset="0"/>
                          <a:cs typeface="Times New Roman" panose="02020603050405020304" pitchFamily="18" charset="0"/>
                        </a:rPr>
                      </a:br>
                      <a:r>
                        <a:rPr lang="en-GB" sz="1400" b="0" dirty="0">
                          <a:effectLst/>
                          <a:latin typeface="+mn-lt"/>
                          <a:ea typeface="Times New Roman" panose="02020603050405020304" pitchFamily="18" charset="0"/>
                          <a:cs typeface="Times New Roman" panose="02020603050405020304" pitchFamily="18" charset="0"/>
                        </a:rPr>
                        <a:t>(e.g. persistent elevated bilirubin values [50 </a:t>
                      </a:r>
                      <a:r>
                        <a:rPr lang="el-GR" sz="1400" kern="1200" dirty="0">
                          <a:solidFill>
                            <a:schemeClr val="tx1"/>
                          </a:solidFill>
                          <a:sym typeface="Symbol" panose="05050102010706020507" pitchFamily="18" charset="2"/>
                        </a:rPr>
                        <a:t>μ</a:t>
                      </a:r>
                      <a:r>
                        <a:rPr lang="en-GB" sz="1400" b="0" dirty="0">
                          <a:effectLst/>
                          <a:latin typeface="+mn-lt"/>
                          <a:ea typeface="Times New Roman" panose="02020603050405020304" pitchFamily="18" charset="0"/>
                          <a:cs typeface="Times New Roman" panose="02020603050405020304" pitchFamily="18" charset="0"/>
                        </a:rPr>
                        <a:t>mol/l or 3 mg/dl] or </a:t>
                      </a:r>
                      <a:br>
                        <a:rPr lang="en-GB" sz="1400" b="0" dirty="0">
                          <a:effectLst/>
                          <a:latin typeface="+mn-lt"/>
                          <a:ea typeface="Times New Roman" panose="02020603050405020304" pitchFamily="18" charset="0"/>
                          <a:cs typeface="Times New Roman" panose="02020603050405020304" pitchFamily="18" charset="0"/>
                        </a:rPr>
                      </a:br>
                      <a:r>
                        <a:rPr lang="en-GB" sz="1400" b="0" dirty="0">
                          <a:effectLst/>
                          <a:latin typeface="+mn-lt"/>
                          <a:ea typeface="Times New Roman" panose="02020603050405020304" pitchFamily="18" charset="0"/>
                          <a:cs typeface="Times New Roman" panose="02020603050405020304" pitchFamily="18" charset="0"/>
                        </a:rPr>
                        <a:t>MELD &gt;15), or severe medically resistant pruritus. Follow local (usually national) guidelines </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v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marL="36000" marR="36000" marT="36000" marB="3600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vMerge="1">
                  <a:txBody>
                    <a:bodyPr/>
                    <a:lstStyle/>
                    <a:p>
                      <a:pPr algn="ctr"/>
                      <a:endParaRPr lang="en-GB" sz="1400" dirty="0">
                        <a:solidFill>
                          <a:schemeClr val="tx1"/>
                        </a:solidFill>
                        <a:latin typeface="Arial" panose="020B0604020202020204" pitchFamily="34" charset="0"/>
                        <a:cs typeface="Arial" panose="020B0604020202020204" pitchFamily="34" charset="0"/>
                      </a:endParaRPr>
                    </a:p>
                  </a:txBody>
                  <a:tcPr marL="36000" marR="36000" marT="36000" marB="36000" anchor="ctr">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54719803"/>
                  </a:ext>
                </a:extLst>
              </a:tr>
              <a:tr h="28408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effectLst/>
                          <a:latin typeface="+mn-lt"/>
                          <a:ea typeface="Times New Roman" panose="02020603050405020304" pitchFamily="18" charset="0"/>
                          <a:cs typeface="Times New Roman" panose="02020603050405020304" pitchFamily="18" charset="0"/>
                        </a:rPr>
                        <a:t>In patients with proven or likely recurrent PBC post-liver transplant, use of UDCA is safe and can improve liver biochemistry </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36000" marR="36000" marT="36000" marB="36000"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862317303"/>
                  </a:ext>
                </a:extLst>
              </a:tr>
            </a:tbl>
          </a:graphicData>
        </a:graphic>
      </p:graphicFrame>
      <p:grpSp>
        <p:nvGrpSpPr>
          <p:cNvPr id="8" name="Group 7">
            <a:extLst>
              <a:ext uri="{FF2B5EF4-FFF2-40B4-BE49-F238E27FC236}">
                <a16:creationId xmlns:a16="http://schemas.microsoft.com/office/drawing/2014/main" id="{11B3BD5D-11E4-4388-98C5-2F21C326AA6C}"/>
              </a:ext>
            </a:extLst>
          </p:cNvPr>
          <p:cNvGrpSpPr/>
          <p:nvPr/>
        </p:nvGrpSpPr>
        <p:grpSpPr>
          <a:xfrm>
            <a:off x="7805759" y="3284985"/>
            <a:ext cx="3693418" cy="276999"/>
            <a:chOff x="4262958" y="3212976"/>
            <a:chExt cx="3693418" cy="276999"/>
          </a:xfrm>
        </p:grpSpPr>
        <p:sp>
          <p:nvSpPr>
            <p:cNvPr id="9" name="Rectangle 8">
              <a:extLst>
                <a:ext uri="{FF2B5EF4-FFF2-40B4-BE49-F238E27FC236}">
                  <a16:creationId xmlns:a16="http://schemas.microsoft.com/office/drawing/2014/main" id="{7AC7BAE6-C89C-44E9-AD9D-6368A9C611B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55E98587-DB9E-4BB6-8D7A-CDC6D5D8E5F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21291DF1-2B23-4549-B7CF-FB0CC68F277A}"/>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B4E96226-CCD4-4F06-9D9C-2A4250AB7CF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3" name="Picture 12">
            <a:hlinkClick r:id="rId3" action="ppaction://hlinksldjump"/>
            <a:extLst>
              <a:ext uri="{FF2B5EF4-FFF2-40B4-BE49-F238E27FC236}">
                <a16:creationId xmlns:a16="http://schemas.microsoft.com/office/drawing/2014/main" id="{8A7F8899-D3E2-4D63-BB73-EF595F0FD2FE}"/>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3244845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FDE51-1699-4C0B-B687-58EDAD99C5A4}"/>
              </a:ext>
            </a:extLst>
          </p:cNvPr>
          <p:cNvSpPr>
            <a:spLocks noGrp="1"/>
          </p:cNvSpPr>
          <p:nvPr>
            <p:ph type="title"/>
          </p:nvPr>
        </p:nvSpPr>
        <p:spPr/>
        <p:txBody>
          <a:bodyPr/>
          <a:lstStyle/>
          <a:p>
            <a:r>
              <a:rPr lang="en-GB" dirty="0"/>
              <a:t>Organisation of clinical care delivery</a:t>
            </a:r>
          </a:p>
        </p:txBody>
      </p:sp>
      <p:sp>
        <p:nvSpPr>
          <p:cNvPr id="3" name="Text Placeholder 2">
            <a:extLst>
              <a:ext uri="{FF2B5EF4-FFF2-40B4-BE49-F238E27FC236}">
                <a16:creationId xmlns:a16="http://schemas.microsoft.com/office/drawing/2014/main" id="{CFE983CE-E1ED-4A08-BA4C-914ACD7081BF}"/>
              </a:ext>
            </a:extLst>
          </p:cNvPr>
          <p:cNvSpPr>
            <a:spLocks noGrp="1"/>
          </p:cNvSpPr>
          <p:nvPr>
            <p:ph type="body" sz="quarter" idx="10"/>
          </p:nvPr>
        </p:nvSpPr>
        <p:spPr/>
        <p:txBody>
          <a:bodyPr/>
          <a:lstStyle/>
          <a:p>
            <a:r>
              <a:rPr lang="en-GB" dirty="0"/>
              <a:t>*Statements 44–47</a:t>
            </a:r>
            <a:br>
              <a:rPr lang="en-GB" dirty="0"/>
            </a:br>
            <a:r>
              <a:rPr lang="en-GB" dirty="0"/>
              <a:t>EASL CPG PBC. J </a:t>
            </a:r>
            <a:r>
              <a:rPr lang="en-GB" dirty="0" err="1"/>
              <a:t>Hepatol</a:t>
            </a:r>
            <a:r>
              <a:rPr lang="en-GB" dirty="0"/>
              <a:t> 2017;67:145–72</a:t>
            </a:r>
          </a:p>
        </p:txBody>
      </p:sp>
      <p:sp>
        <p:nvSpPr>
          <p:cNvPr id="2" name="Content Placeholder 1"/>
          <p:cNvSpPr>
            <a:spLocks noGrp="1"/>
          </p:cNvSpPr>
          <p:nvPr>
            <p:ph sz="half" idx="1"/>
          </p:nvPr>
        </p:nvSpPr>
        <p:spPr/>
        <p:txBody>
          <a:bodyPr/>
          <a:lstStyle/>
          <a:p>
            <a:r>
              <a:rPr lang="en-GB" dirty="0"/>
              <a:t>Advent of stratified therapy has increased the complexity of</a:t>
            </a:r>
            <a:br>
              <a:rPr lang="en-GB" dirty="0"/>
            </a:br>
            <a:r>
              <a:rPr lang="en-GB" dirty="0"/>
              <a:t>managing patients with PBC</a:t>
            </a:r>
          </a:p>
          <a:p>
            <a:r>
              <a:rPr lang="en-GB" dirty="0"/>
              <a:t>Optimal care models must be flexible</a:t>
            </a:r>
          </a:p>
          <a:p>
            <a:pPr lvl="1"/>
            <a:r>
              <a:rPr lang="en-GB" dirty="0"/>
              <a:t>Effectively manage high-risk patients/those with a high symptom burden</a:t>
            </a:r>
          </a:p>
          <a:p>
            <a:pPr lvl="1"/>
            <a:r>
              <a:rPr lang="en-GB" dirty="0"/>
              <a:t>Avoid over-management of low-risk asymptomatic patients</a:t>
            </a:r>
          </a:p>
        </p:txBody>
      </p:sp>
      <p:graphicFrame>
        <p:nvGraphicFramePr>
          <p:cNvPr id="8" name="Table 7">
            <a:extLst>
              <a:ext uri="{FF2B5EF4-FFF2-40B4-BE49-F238E27FC236}">
                <a16:creationId xmlns:a16="http://schemas.microsoft.com/office/drawing/2014/main" id="{DD48792F-31E2-475A-9184-6DB241BFDCF1}"/>
              </a:ext>
            </a:extLst>
          </p:cNvPr>
          <p:cNvGraphicFramePr>
            <a:graphicFrameLocks noGrp="1"/>
          </p:cNvGraphicFramePr>
          <p:nvPr>
            <p:extLst>
              <p:ext uri="{D42A27DB-BD31-4B8C-83A1-F6EECF244321}">
                <p14:modId xmlns:p14="http://schemas.microsoft.com/office/powerpoint/2010/main" val="2758079855"/>
              </p:ext>
            </p:extLst>
          </p:nvPr>
        </p:nvGraphicFramePr>
        <p:xfrm>
          <a:off x="604838" y="3293863"/>
          <a:ext cx="10982325" cy="2219280"/>
        </p:xfrm>
        <a:graphic>
          <a:graphicData uri="http://schemas.openxmlformats.org/drawingml/2006/table">
            <a:tbl>
              <a:tblPr firstRow="1" bandRow="1">
                <a:tableStyleId>{5C22544A-7EE6-4342-B048-85BDC9FD1C3A}</a:tableStyleId>
              </a:tblPr>
              <a:tblGrid>
                <a:gridCol w="8372665">
                  <a:extLst>
                    <a:ext uri="{9D8B030D-6E8A-4147-A177-3AD203B41FA5}">
                      <a16:colId xmlns:a16="http://schemas.microsoft.com/office/drawing/2014/main" val="20001"/>
                    </a:ext>
                  </a:extLst>
                </a:gridCol>
                <a:gridCol w="1304830">
                  <a:extLst>
                    <a:ext uri="{9D8B030D-6E8A-4147-A177-3AD203B41FA5}">
                      <a16:colId xmlns:a16="http://schemas.microsoft.com/office/drawing/2014/main" val="20002"/>
                    </a:ext>
                  </a:extLst>
                </a:gridCol>
                <a:gridCol w="1304830">
                  <a:extLst>
                    <a:ext uri="{9D8B030D-6E8A-4147-A177-3AD203B41FA5}">
                      <a16:colId xmlns:a16="http://schemas.microsoft.com/office/drawing/2014/main" val="20003"/>
                    </a:ext>
                  </a:extLst>
                </a:gridCol>
              </a:tblGrid>
              <a:tr h="0">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400" b="1" dirty="0">
                          <a:solidFill>
                            <a:schemeClr val="tx2"/>
                          </a:solidFill>
                          <a:effectLst/>
                          <a:latin typeface="+mn-lt"/>
                          <a:ea typeface="Times New Roman" panose="02020603050405020304" pitchFamily="18" charset="0"/>
                          <a:cs typeface="Times New Roman" panose="02020603050405020304" pitchFamily="18" charset="0"/>
                        </a:rPr>
                        <a:t>Care pathways:</a:t>
                      </a:r>
                    </a:p>
                  </a:txBody>
                  <a:tcPr marL="36000" marR="36000" marT="36000" marB="36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FEFCFC"/>
                    </a:solidFill>
                  </a:tcPr>
                </a:tc>
                <a:tc>
                  <a:txBody>
                    <a:bodyPr/>
                    <a:lstStyle/>
                    <a:p>
                      <a:endParaRPr lang="en-GB"/>
                    </a:p>
                  </a:txBody>
                  <a:tcPr marL="36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CBEC"/>
                    </a:solidFill>
                  </a:tcPr>
                </a:tc>
                <a:tc>
                  <a:txBody>
                    <a:bodyPr/>
                    <a:lstStyle/>
                    <a:p>
                      <a:endParaRPr lang="en-GB" dirty="0"/>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effectLst/>
                          <a:latin typeface="+mn-lt"/>
                          <a:ea typeface="Times New Roman" panose="02020603050405020304" pitchFamily="18" charset="0"/>
                          <a:cs typeface="Times New Roman" panose="02020603050405020304" pitchFamily="18" charset="0"/>
                        </a:rPr>
                        <a:t>All patients with PBC should have </a:t>
                      </a:r>
                      <a:r>
                        <a:rPr lang="en-GB" sz="1400" b="1" kern="1200" dirty="0">
                          <a:solidFill>
                            <a:schemeClr val="tx2"/>
                          </a:solidFill>
                          <a:effectLst/>
                          <a:latin typeface="+mn-lt"/>
                          <a:ea typeface="Times New Roman" panose="02020603050405020304" pitchFamily="18" charset="0"/>
                          <a:cs typeface="Times New Roman" panose="02020603050405020304" pitchFamily="18" charset="0"/>
                        </a:rPr>
                        <a:t>structured life-long follow-up</a:t>
                      </a:r>
                      <a:endParaRPr lang="en-GB" sz="1400" b="0" kern="1200" dirty="0">
                        <a:solidFill>
                          <a:schemeClr val="dk1"/>
                        </a:solidFill>
                        <a:effectLst/>
                        <a:latin typeface="+mn-lt"/>
                        <a:ea typeface="Times New Roman" panose="02020603050405020304" pitchFamily="18" charset="0"/>
                        <a:cs typeface="Times New Roman" panose="02020603050405020304" pitchFamily="18" charset="0"/>
                      </a:endParaRP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12700" cmpd="sng">
                      <a:noFill/>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36000" marR="36000" marT="36000" marB="36000" anchor="ctr">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mpd="sng">
                      <a:noFill/>
                    </a:lnB>
                    <a:solidFill>
                      <a:srgbClr val="7DCBEC">
                        <a:alpha val="50000"/>
                      </a:srgbClr>
                    </a:solidFill>
                  </a:tcPr>
                </a:tc>
                <a:extLst>
                  <a:ext uri="{0D108BD9-81ED-4DB2-BD59-A6C34878D82A}">
                    <a16:rowId xmlns:a16="http://schemas.microsoft.com/office/drawing/2014/main" val="1424872332"/>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chemeClr val="dk1"/>
                          </a:solidFill>
                          <a:effectLst/>
                          <a:latin typeface="+mn-lt"/>
                          <a:ea typeface="Times New Roman" panose="02020603050405020304" pitchFamily="18" charset="0"/>
                          <a:cs typeface="Times New Roman" panose="02020603050405020304" pitchFamily="18" charset="0"/>
                        </a:rPr>
                        <a:t>Develop care pathway for PBC based on these guidelines</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lnL w="6350" cap="flat" cmpd="sng" algn="ctr">
                      <a:noFill/>
                      <a:prstDash val="solid"/>
                      <a:round/>
                      <a:headEnd type="none" w="med" len="med"/>
                      <a:tailEnd type="none" w="med" len="med"/>
                    </a:lnL>
                    <a:lnT w="6350" cap="flat" cmpd="sng" algn="ctr">
                      <a:no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3"/>
                  </a:ext>
                </a:extLst>
              </a:tr>
              <a:tr h="0">
                <a:tc>
                  <a:txBody>
                    <a:bodyPr/>
                    <a:lstStyle/>
                    <a:p>
                      <a:pPr>
                        <a:lnSpc>
                          <a:spcPct val="100000"/>
                        </a:lnSpc>
                      </a:pPr>
                      <a:r>
                        <a:rPr lang="en-GB" sz="1400" b="1" dirty="0">
                          <a:solidFill>
                            <a:schemeClr val="tx2"/>
                          </a:solidFill>
                          <a:effectLst/>
                          <a:latin typeface="+mj-lt"/>
                          <a:ea typeface="Times New Roman" panose="02020603050405020304" pitchFamily="18" charset="0"/>
                          <a:cs typeface="Times New Roman" panose="02020603050405020304" pitchFamily="18" charset="0"/>
                        </a:rPr>
                        <a:t>Clinical care standards: </a:t>
                      </a:r>
                      <a:r>
                        <a:rPr lang="en-GB" sz="1400" b="0" dirty="0">
                          <a:effectLst/>
                          <a:latin typeface="+mj-lt"/>
                          <a:ea typeface="Times New Roman" panose="02020603050405020304" pitchFamily="18" charset="0"/>
                          <a:cs typeface="Times New Roman" panose="02020603050405020304" pitchFamily="18" charset="0"/>
                        </a:rPr>
                        <a:t>Use standardized clinical audit tools to document and improve the quality of care delivered to patients</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866820180"/>
                  </a:ext>
                </a:extLst>
              </a:tr>
              <a:tr h="0">
                <a:tc>
                  <a:txBody>
                    <a:bodyPr/>
                    <a:lstStyle/>
                    <a:p>
                      <a:pPr marL="0" indent="0">
                        <a:lnSpc>
                          <a:spcPct val="100000"/>
                        </a:lnSpc>
                        <a:buFont typeface="Arial" panose="020B0604020202020204" pitchFamily="34" charset="0"/>
                        <a:buNone/>
                      </a:pPr>
                      <a:r>
                        <a:rPr lang="en-GB" sz="1400" b="1" dirty="0">
                          <a:solidFill>
                            <a:schemeClr val="tx2"/>
                          </a:solidFill>
                          <a:effectLst/>
                          <a:latin typeface="+mj-lt"/>
                          <a:ea typeface="Times New Roman" panose="02020603050405020304" pitchFamily="18" charset="0"/>
                          <a:cs typeface="Times New Roman" panose="02020603050405020304" pitchFamily="18" charset="0"/>
                        </a:rPr>
                        <a:t>Patient support: </a:t>
                      </a:r>
                      <a:r>
                        <a:rPr lang="en-GB" sz="1400" b="0" dirty="0">
                          <a:effectLst/>
                          <a:latin typeface="+mj-lt"/>
                          <a:ea typeface="Times New Roman" panose="02020603050405020304" pitchFamily="18" charset="0"/>
                          <a:cs typeface="Times New Roman" panose="02020603050405020304" pitchFamily="18" charset="0"/>
                        </a:rPr>
                        <a:t>Inform patients of support available from patient support groups, including access to patient education material</a:t>
                      </a:r>
                    </a:p>
                  </a:txBody>
                  <a:tcPr marL="36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36000" marR="36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36000" marR="36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4BD84791-F1C3-434E-82BA-FEE8DEE5268D}"/>
              </a:ext>
            </a:extLst>
          </p:cNvPr>
          <p:cNvGrpSpPr/>
          <p:nvPr/>
        </p:nvGrpSpPr>
        <p:grpSpPr>
          <a:xfrm>
            <a:off x="7805826" y="3293863"/>
            <a:ext cx="3693418" cy="276999"/>
            <a:chOff x="4262958" y="3212976"/>
            <a:chExt cx="3693418" cy="276999"/>
          </a:xfrm>
        </p:grpSpPr>
        <p:sp>
          <p:nvSpPr>
            <p:cNvPr id="10" name="Rectangle 9">
              <a:extLst>
                <a:ext uri="{FF2B5EF4-FFF2-40B4-BE49-F238E27FC236}">
                  <a16:creationId xmlns:a16="http://schemas.microsoft.com/office/drawing/2014/main" id="{0FFE465E-1C01-407F-A6E8-0B6E6EBFBD4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1D7E5A8-42B8-4A5D-A0AE-376D7D14D0D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DB0C8AFB-F7EB-493F-BA84-82B910301A8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86A8F8E3-1009-4767-B06E-BDEB1A6A050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ADF421CE-3EDC-4CB3-9DEC-D6839D584221}"/>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84261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E5C8-54F0-42E2-8C39-C381007EA32C}"/>
              </a:ext>
            </a:extLst>
          </p:cNvPr>
          <p:cNvSpPr>
            <a:spLocks noGrp="1"/>
          </p:cNvSpPr>
          <p:nvPr>
            <p:ph type="title"/>
          </p:nvPr>
        </p:nvSpPr>
        <p:spPr/>
        <p:txBody>
          <a:bodyPr/>
          <a:lstStyle/>
          <a:p>
            <a:r>
              <a:rPr lang="en-US" dirty="0"/>
              <a:t>Proposed clinical care standards for PBC</a:t>
            </a:r>
          </a:p>
        </p:txBody>
      </p:sp>
      <p:sp>
        <p:nvSpPr>
          <p:cNvPr id="3" name="Text Placeholder 2">
            <a:extLst>
              <a:ext uri="{FF2B5EF4-FFF2-40B4-BE49-F238E27FC236}">
                <a16:creationId xmlns:a16="http://schemas.microsoft.com/office/drawing/2014/main" id="{DBC2B006-0430-4D95-A91C-DDF5DFD2DD16}"/>
              </a:ext>
            </a:extLst>
          </p:cNvPr>
          <p:cNvSpPr>
            <a:spLocks noGrp="1"/>
          </p:cNvSpPr>
          <p:nvPr>
            <p:ph type="body" sz="quarter" idx="10"/>
          </p:nvPr>
        </p:nvSpPr>
        <p:spPr/>
        <p:txBody>
          <a:bodyPr/>
          <a:lstStyle/>
          <a:p>
            <a:r>
              <a:rPr lang="en-GB" dirty="0"/>
              <a:t>*Variceal bleed, ascites, encephalopathy</a:t>
            </a:r>
          </a:p>
          <a:p>
            <a:r>
              <a:rPr lang="en-GB" dirty="0"/>
              <a:t>EASL CPG PBC. J </a:t>
            </a:r>
            <a:r>
              <a:rPr lang="en-GB" dirty="0" err="1"/>
              <a:t>Hepatol</a:t>
            </a:r>
            <a:r>
              <a:rPr lang="en-GB" dirty="0"/>
              <a:t> 2017;67:145–72</a:t>
            </a:r>
            <a:endParaRPr lang="en-US" dirty="0"/>
          </a:p>
        </p:txBody>
      </p:sp>
      <p:grpSp>
        <p:nvGrpSpPr>
          <p:cNvPr id="6" name="Group 5">
            <a:extLst>
              <a:ext uri="{FF2B5EF4-FFF2-40B4-BE49-F238E27FC236}">
                <a16:creationId xmlns:a16="http://schemas.microsoft.com/office/drawing/2014/main" id="{787ACEE3-A1F4-4AC2-BDCF-CF4956B0CFDC}"/>
              </a:ext>
            </a:extLst>
          </p:cNvPr>
          <p:cNvGrpSpPr/>
          <p:nvPr/>
        </p:nvGrpSpPr>
        <p:grpSpPr>
          <a:xfrm>
            <a:off x="604837" y="1236602"/>
            <a:ext cx="10982325" cy="4818995"/>
            <a:chOff x="319142" y="1199522"/>
            <a:chExt cx="8507302" cy="4818995"/>
          </a:xfrm>
        </p:grpSpPr>
        <p:sp>
          <p:nvSpPr>
            <p:cNvPr id="7" name="Freeform: Shape 6">
              <a:extLst>
                <a:ext uri="{FF2B5EF4-FFF2-40B4-BE49-F238E27FC236}">
                  <a16:creationId xmlns:a16="http://schemas.microsoft.com/office/drawing/2014/main" id="{9F01BDBE-EEF2-4417-B510-77C91CD7B0B9}"/>
                </a:ext>
              </a:extLst>
            </p:cNvPr>
            <p:cNvSpPr/>
            <p:nvPr/>
          </p:nvSpPr>
          <p:spPr>
            <a:xfrm>
              <a:off x="5471334" y="1228222"/>
              <a:ext cx="3355110" cy="579826"/>
            </a:xfrm>
            <a:custGeom>
              <a:avLst/>
              <a:gdLst>
                <a:gd name="connsiteX0" fmla="*/ 84965 w 509780"/>
                <a:gd name="connsiteY0" fmla="*/ 0 h 3355110"/>
                <a:gd name="connsiteX1" fmla="*/ 424815 w 509780"/>
                <a:gd name="connsiteY1" fmla="*/ 0 h 3355110"/>
                <a:gd name="connsiteX2" fmla="*/ 509780 w 509780"/>
                <a:gd name="connsiteY2" fmla="*/ 84965 h 3355110"/>
                <a:gd name="connsiteX3" fmla="*/ 509780 w 509780"/>
                <a:gd name="connsiteY3" fmla="*/ 3355110 h 3355110"/>
                <a:gd name="connsiteX4" fmla="*/ 509780 w 509780"/>
                <a:gd name="connsiteY4" fmla="*/ 3355110 h 3355110"/>
                <a:gd name="connsiteX5" fmla="*/ 0 w 509780"/>
                <a:gd name="connsiteY5" fmla="*/ 3355110 h 3355110"/>
                <a:gd name="connsiteX6" fmla="*/ 0 w 509780"/>
                <a:gd name="connsiteY6" fmla="*/ 3355110 h 3355110"/>
                <a:gd name="connsiteX7" fmla="*/ 0 w 509780"/>
                <a:gd name="connsiteY7" fmla="*/ 84965 h 3355110"/>
                <a:gd name="connsiteX8" fmla="*/ 84965 w 509780"/>
                <a:gd name="connsiteY8" fmla="*/ 0 h 335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0" h="3355110">
                  <a:moveTo>
                    <a:pt x="509780" y="559198"/>
                  </a:moveTo>
                  <a:lnTo>
                    <a:pt x="509780" y="2795912"/>
                  </a:lnTo>
                  <a:cubicBezTo>
                    <a:pt x="509780" y="3104747"/>
                    <a:pt x="504000" y="3355107"/>
                    <a:pt x="496870" y="3355107"/>
                  </a:cubicBezTo>
                  <a:lnTo>
                    <a:pt x="0" y="3355107"/>
                  </a:lnTo>
                  <a:lnTo>
                    <a:pt x="0" y="3355107"/>
                  </a:lnTo>
                  <a:lnTo>
                    <a:pt x="0" y="3"/>
                  </a:lnTo>
                  <a:lnTo>
                    <a:pt x="0" y="3"/>
                  </a:lnTo>
                  <a:lnTo>
                    <a:pt x="496870" y="3"/>
                  </a:lnTo>
                  <a:cubicBezTo>
                    <a:pt x="504000" y="3"/>
                    <a:pt x="509780" y="250363"/>
                    <a:pt x="509780" y="559198"/>
                  </a:cubicBezTo>
                  <a:close/>
                </a:path>
              </a:pathLst>
            </a:custGeom>
            <a:solidFill>
              <a:srgbClr val="CCDBE7">
                <a:alpha val="90000"/>
              </a:srgbClr>
            </a:solidFill>
            <a:ln>
              <a:no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1" tIns="60884" rIns="96884" bIns="60886" numCol="1" spcCol="1270" anchor="ctr" anchorCtr="0">
              <a:noAutofit/>
            </a:bodyPr>
            <a:lstStyle/>
            <a:p>
              <a:pPr marL="57150" lvl="1" indent="-57150" defTabSz="488950">
                <a:lnSpc>
                  <a:spcPct val="90000"/>
                </a:lnSpc>
                <a:spcBef>
                  <a:spcPct val="0"/>
                </a:spcBef>
                <a:spcAft>
                  <a:spcPct val="15000"/>
                </a:spcAft>
                <a:buChar char="•"/>
              </a:pPr>
              <a:r>
                <a:rPr lang="en-GB" sz="1400" b="1" dirty="0">
                  <a:solidFill>
                    <a:schemeClr val="tx2"/>
                  </a:solidFill>
                  <a:cs typeface="Times New Roman" panose="02020603050405020304" pitchFamily="18" charset="0"/>
                </a:rPr>
                <a:t>Standard 90%</a:t>
              </a:r>
              <a:endParaRPr lang="en-US" sz="1400" b="1" dirty="0">
                <a:solidFill>
                  <a:schemeClr val="tx2"/>
                </a:solidFill>
                <a:cs typeface="Times New Roman" panose="02020603050405020304" pitchFamily="18" charset="0"/>
              </a:endParaRPr>
            </a:p>
          </p:txBody>
        </p:sp>
        <p:sp>
          <p:nvSpPr>
            <p:cNvPr id="8" name="Freeform: Shape 7">
              <a:extLst>
                <a:ext uri="{FF2B5EF4-FFF2-40B4-BE49-F238E27FC236}">
                  <a16:creationId xmlns:a16="http://schemas.microsoft.com/office/drawing/2014/main" id="{E5A4BFF3-F5EB-4F6A-A3FD-359CFC4C9DD4}"/>
                </a:ext>
              </a:extLst>
            </p:cNvPr>
            <p:cNvSpPr/>
            <p:nvPr/>
          </p:nvSpPr>
          <p:spPr>
            <a:xfrm>
              <a:off x="319142" y="1199522"/>
              <a:ext cx="5152191" cy="637225"/>
            </a:xfrm>
            <a:custGeom>
              <a:avLst/>
              <a:gdLst>
                <a:gd name="connsiteX0" fmla="*/ 0 w 5152191"/>
                <a:gd name="connsiteY0" fmla="*/ 106206 h 637225"/>
                <a:gd name="connsiteX1" fmla="*/ 106206 w 5152191"/>
                <a:gd name="connsiteY1" fmla="*/ 0 h 637225"/>
                <a:gd name="connsiteX2" fmla="*/ 5045985 w 5152191"/>
                <a:gd name="connsiteY2" fmla="*/ 0 h 637225"/>
                <a:gd name="connsiteX3" fmla="*/ 5152191 w 5152191"/>
                <a:gd name="connsiteY3" fmla="*/ 106206 h 637225"/>
                <a:gd name="connsiteX4" fmla="*/ 5152191 w 5152191"/>
                <a:gd name="connsiteY4" fmla="*/ 531019 h 637225"/>
                <a:gd name="connsiteX5" fmla="*/ 5045985 w 5152191"/>
                <a:gd name="connsiteY5" fmla="*/ 637225 h 637225"/>
                <a:gd name="connsiteX6" fmla="*/ 106206 w 5152191"/>
                <a:gd name="connsiteY6" fmla="*/ 637225 h 637225"/>
                <a:gd name="connsiteX7" fmla="*/ 0 w 5152191"/>
                <a:gd name="connsiteY7" fmla="*/ 531019 h 637225"/>
                <a:gd name="connsiteX8" fmla="*/ 0 w 5152191"/>
                <a:gd name="connsiteY8" fmla="*/ 106206 h 6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191" h="637225">
                  <a:moveTo>
                    <a:pt x="0" y="106206"/>
                  </a:moveTo>
                  <a:cubicBezTo>
                    <a:pt x="0" y="47550"/>
                    <a:pt x="47550" y="0"/>
                    <a:pt x="106206" y="0"/>
                  </a:cubicBezTo>
                  <a:lnTo>
                    <a:pt x="5045985" y="0"/>
                  </a:lnTo>
                  <a:cubicBezTo>
                    <a:pt x="5104641" y="0"/>
                    <a:pt x="5152191" y="47550"/>
                    <a:pt x="5152191" y="106206"/>
                  </a:cubicBezTo>
                  <a:lnTo>
                    <a:pt x="5152191" y="531019"/>
                  </a:lnTo>
                  <a:cubicBezTo>
                    <a:pt x="5152191" y="589675"/>
                    <a:pt x="5104641" y="637225"/>
                    <a:pt x="5045985" y="637225"/>
                  </a:cubicBezTo>
                  <a:lnTo>
                    <a:pt x="106206" y="637225"/>
                  </a:lnTo>
                  <a:cubicBezTo>
                    <a:pt x="47550" y="637225"/>
                    <a:pt x="0" y="589675"/>
                    <a:pt x="0" y="531019"/>
                  </a:cubicBezTo>
                  <a:lnTo>
                    <a:pt x="0" y="106206"/>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6827" tIns="53967" rIns="76827" bIns="53967" numCol="1" spcCol="1270" anchor="ctr" anchorCtr="0">
              <a:noAutofit/>
            </a:bodyPr>
            <a:lstStyle/>
            <a:p>
              <a:pPr algn="ctr" defTabSz="533400">
                <a:lnSpc>
                  <a:spcPct val="90000"/>
                </a:lnSpc>
                <a:spcBef>
                  <a:spcPct val="0"/>
                </a:spcBef>
                <a:spcAft>
                  <a:spcPct val="35000"/>
                </a:spcAft>
              </a:pPr>
              <a:r>
                <a:rPr lang="en-GB" sz="1400" b="1" dirty="0">
                  <a:solidFill>
                    <a:schemeClr val="tx2"/>
                  </a:solidFill>
                  <a:cs typeface="Times New Roman" panose="02020603050405020304" pitchFamily="18" charset="0"/>
                </a:rPr>
                <a:t>Exclude alternate aetiologies for cholestasis: </a:t>
              </a:r>
              <a:r>
                <a:rPr lang="en-GB" sz="1400" dirty="0">
                  <a:solidFill>
                    <a:schemeClr val="tx1"/>
                  </a:solidFill>
                </a:rPr>
                <a:t>Undertake abdominal US in all patients with suspected PBC as part of baseline assessment</a:t>
              </a:r>
              <a:endParaRPr lang="en-US" sz="1400" dirty="0">
                <a:solidFill>
                  <a:schemeClr val="tx1"/>
                </a:solidFill>
              </a:endParaRPr>
            </a:p>
          </p:txBody>
        </p:sp>
        <p:sp>
          <p:nvSpPr>
            <p:cNvPr id="9" name="Freeform: Shape 8">
              <a:extLst>
                <a:ext uri="{FF2B5EF4-FFF2-40B4-BE49-F238E27FC236}">
                  <a16:creationId xmlns:a16="http://schemas.microsoft.com/office/drawing/2014/main" id="{7CC781DC-0C30-4AD0-9C79-42A9495E0957}"/>
                </a:ext>
              </a:extLst>
            </p:cNvPr>
            <p:cNvSpPr/>
            <p:nvPr/>
          </p:nvSpPr>
          <p:spPr>
            <a:xfrm>
              <a:off x="5471334" y="1897308"/>
              <a:ext cx="3355110" cy="579826"/>
            </a:xfrm>
            <a:custGeom>
              <a:avLst/>
              <a:gdLst>
                <a:gd name="connsiteX0" fmla="*/ 84965 w 509780"/>
                <a:gd name="connsiteY0" fmla="*/ 0 h 3355110"/>
                <a:gd name="connsiteX1" fmla="*/ 424815 w 509780"/>
                <a:gd name="connsiteY1" fmla="*/ 0 h 3355110"/>
                <a:gd name="connsiteX2" fmla="*/ 509780 w 509780"/>
                <a:gd name="connsiteY2" fmla="*/ 84965 h 3355110"/>
                <a:gd name="connsiteX3" fmla="*/ 509780 w 509780"/>
                <a:gd name="connsiteY3" fmla="*/ 3355110 h 3355110"/>
                <a:gd name="connsiteX4" fmla="*/ 509780 w 509780"/>
                <a:gd name="connsiteY4" fmla="*/ 3355110 h 3355110"/>
                <a:gd name="connsiteX5" fmla="*/ 0 w 509780"/>
                <a:gd name="connsiteY5" fmla="*/ 3355110 h 3355110"/>
                <a:gd name="connsiteX6" fmla="*/ 0 w 509780"/>
                <a:gd name="connsiteY6" fmla="*/ 3355110 h 3355110"/>
                <a:gd name="connsiteX7" fmla="*/ 0 w 509780"/>
                <a:gd name="connsiteY7" fmla="*/ 84965 h 3355110"/>
                <a:gd name="connsiteX8" fmla="*/ 84965 w 509780"/>
                <a:gd name="connsiteY8" fmla="*/ 0 h 335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0" h="3355110">
                  <a:moveTo>
                    <a:pt x="509780" y="559198"/>
                  </a:moveTo>
                  <a:lnTo>
                    <a:pt x="509780" y="2795912"/>
                  </a:lnTo>
                  <a:cubicBezTo>
                    <a:pt x="509780" y="3104747"/>
                    <a:pt x="504000" y="3355107"/>
                    <a:pt x="496870" y="3355107"/>
                  </a:cubicBezTo>
                  <a:lnTo>
                    <a:pt x="0" y="3355107"/>
                  </a:lnTo>
                  <a:lnTo>
                    <a:pt x="0" y="3355107"/>
                  </a:lnTo>
                  <a:lnTo>
                    <a:pt x="0" y="3"/>
                  </a:lnTo>
                  <a:lnTo>
                    <a:pt x="0" y="3"/>
                  </a:lnTo>
                  <a:lnTo>
                    <a:pt x="496870" y="3"/>
                  </a:lnTo>
                  <a:cubicBezTo>
                    <a:pt x="504000" y="3"/>
                    <a:pt x="509780" y="250363"/>
                    <a:pt x="509780" y="559198"/>
                  </a:cubicBezTo>
                  <a:close/>
                </a:path>
              </a:pathLst>
            </a:custGeom>
            <a:solidFill>
              <a:srgbClr val="CCDBE7">
                <a:alpha val="90000"/>
              </a:srgbClr>
            </a:solidFill>
            <a:ln>
              <a:no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1" tIns="60884" rIns="96884" bIns="60886" numCol="1" spcCol="1270" anchor="ctr" anchorCtr="0">
              <a:noAutofit/>
            </a:bodyPr>
            <a:lstStyle/>
            <a:p>
              <a:pPr marL="57150" lvl="1" indent="-57150" defTabSz="488950">
                <a:lnSpc>
                  <a:spcPct val="90000"/>
                </a:lnSpc>
                <a:spcBef>
                  <a:spcPct val="0"/>
                </a:spcBef>
                <a:spcAft>
                  <a:spcPct val="15000"/>
                </a:spcAft>
                <a:buChar char="•"/>
              </a:pPr>
              <a:r>
                <a:rPr lang="en-GB" sz="1400" b="1" dirty="0">
                  <a:solidFill>
                    <a:schemeClr val="tx2"/>
                  </a:solidFill>
                  <a:cs typeface="Times New Roman" panose="02020603050405020304" pitchFamily="18" charset="0"/>
                </a:rPr>
                <a:t>Standard 90% </a:t>
              </a:r>
              <a:r>
                <a:rPr lang="en-GB" sz="1200" dirty="0"/>
                <a:t>of patients receiving therapy at adequate dose or documented to </a:t>
              </a:r>
              <a:r>
                <a:rPr lang="en-US" sz="1200" dirty="0"/>
                <a:t>be intolerant</a:t>
              </a:r>
            </a:p>
          </p:txBody>
        </p:sp>
        <p:sp>
          <p:nvSpPr>
            <p:cNvPr id="10" name="Freeform: Shape 9">
              <a:extLst>
                <a:ext uri="{FF2B5EF4-FFF2-40B4-BE49-F238E27FC236}">
                  <a16:creationId xmlns:a16="http://schemas.microsoft.com/office/drawing/2014/main" id="{3261D3DC-C073-4D3D-A20F-08E589D9578B}"/>
                </a:ext>
              </a:extLst>
            </p:cNvPr>
            <p:cNvSpPr/>
            <p:nvPr/>
          </p:nvSpPr>
          <p:spPr>
            <a:xfrm>
              <a:off x="319142" y="1868608"/>
              <a:ext cx="5152191" cy="637225"/>
            </a:xfrm>
            <a:custGeom>
              <a:avLst/>
              <a:gdLst>
                <a:gd name="connsiteX0" fmla="*/ 0 w 5152191"/>
                <a:gd name="connsiteY0" fmla="*/ 106206 h 637225"/>
                <a:gd name="connsiteX1" fmla="*/ 106206 w 5152191"/>
                <a:gd name="connsiteY1" fmla="*/ 0 h 637225"/>
                <a:gd name="connsiteX2" fmla="*/ 5045985 w 5152191"/>
                <a:gd name="connsiteY2" fmla="*/ 0 h 637225"/>
                <a:gd name="connsiteX3" fmla="*/ 5152191 w 5152191"/>
                <a:gd name="connsiteY3" fmla="*/ 106206 h 637225"/>
                <a:gd name="connsiteX4" fmla="*/ 5152191 w 5152191"/>
                <a:gd name="connsiteY4" fmla="*/ 531019 h 637225"/>
                <a:gd name="connsiteX5" fmla="*/ 5045985 w 5152191"/>
                <a:gd name="connsiteY5" fmla="*/ 637225 h 637225"/>
                <a:gd name="connsiteX6" fmla="*/ 106206 w 5152191"/>
                <a:gd name="connsiteY6" fmla="*/ 637225 h 637225"/>
                <a:gd name="connsiteX7" fmla="*/ 0 w 5152191"/>
                <a:gd name="connsiteY7" fmla="*/ 531019 h 637225"/>
                <a:gd name="connsiteX8" fmla="*/ 0 w 5152191"/>
                <a:gd name="connsiteY8" fmla="*/ 106206 h 6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191" h="637225">
                  <a:moveTo>
                    <a:pt x="0" y="106206"/>
                  </a:moveTo>
                  <a:cubicBezTo>
                    <a:pt x="0" y="47550"/>
                    <a:pt x="47550" y="0"/>
                    <a:pt x="106206" y="0"/>
                  </a:cubicBezTo>
                  <a:lnTo>
                    <a:pt x="5045985" y="0"/>
                  </a:lnTo>
                  <a:cubicBezTo>
                    <a:pt x="5104641" y="0"/>
                    <a:pt x="5152191" y="47550"/>
                    <a:pt x="5152191" y="106206"/>
                  </a:cubicBezTo>
                  <a:lnTo>
                    <a:pt x="5152191" y="531019"/>
                  </a:lnTo>
                  <a:cubicBezTo>
                    <a:pt x="5152191" y="589675"/>
                    <a:pt x="5104641" y="637225"/>
                    <a:pt x="5045985" y="637225"/>
                  </a:cubicBezTo>
                  <a:lnTo>
                    <a:pt x="106206" y="637225"/>
                  </a:lnTo>
                  <a:cubicBezTo>
                    <a:pt x="47550" y="637225"/>
                    <a:pt x="0" y="589675"/>
                    <a:pt x="0" y="531019"/>
                  </a:cubicBezTo>
                  <a:lnTo>
                    <a:pt x="0" y="106206"/>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6827" tIns="53967" rIns="76827" bIns="53967" numCol="1" spcCol="1270" anchor="ctr" anchorCtr="0">
              <a:noAutofit/>
            </a:bodyPr>
            <a:lstStyle/>
            <a:p>
              <a:pPr algn="ctr" defTabSz="533400">
                <a:lnSpc>
                  <a:spcPct val="90000"/>
                </a:lnSpc>
                <a:spcBef>
                  <a:spcPct val="0"/>
                </a:spcBef>
                <a:spcAft>
                  <a:spcPct val="35000"/>
                </a:spcAft>
              </a:pPr>
              <a:r>
                <a:rPr lang="en-GB" sz="1400" b="1" dirty="0">
                  <a:solidFill>
                    <a:schemeClr val="tx2"/>
                  </a:solidFill>
                  <a:cs typeface="Times New Roman" panose="02020603050405020304" pitchFamily="18" charset="0"/>
                </a:rPr>
                <a:t>1st line treatment: </a:t>
              </a:r>
              <a:r>
                <a:rPr lang="en-GB" sz="1400" dirty="0">
                  <a:solidFill>
                    <a:schemeClr val="tx1"/>
                  </a:solidFill>
                </a:rPr>
                <a:t>UDCA at 13–15 mg/kg/day in all patients with PBC</a:t>
              </a:r>
              <a:endParaRPr lang="en-US" sz="1400" dirty="0">
                <a:solidFill>
                  <a:schemeClr val="tx1"/>
                </a:solidFill>
              </a:endParaRPr>
            </a:p>
          </p:txBody>
        </p:sp>
        <p:sp>
          <p:nvSpPr>
            <p:cNvPr id="11" name="Freeform: Shape 10">
              <a:extLst>
                <a:ext uri="{FF2B5EF4-FFF2-40B4-BE49-F238E27FC236}">
                  <a16:creationId xmlns:a16="http://schemas.microsoft.com/office/drawing/2014/main" id="{15AEBAF3-50C4-4304-A2C4-E0BB8B3FDCD6}"/>
                </a:ext>
              </a:extLst>
            </p:cNvPr>
            <p:cNvSpPr/>
            <p:nvPr/>
          </p:nvSpPr>
          <p:spPr>
            <a:xfrm>
              <a:off x="5471334" y="2566395"/>
              <a:ext cx="3355110" cy="579826"/>
            </a:xfrm>
            <a:custGeom>
              <a:avLst/>
              <a:gdLst>
                <a:gd name="connsiteX0" fmla="*/ 84965 w 509780"/>
                <a:gd name="connsiteY0" fmla="*/ 0 h 3355110"/>
                <a:gd name="connsiteX1" fmla="*/ 424815 w 509780"/>
                <a:gd name="connsiteY1" fmla="*/ 0 h 3355110"/>
                <a:gd name="connsiteX2" fmla="*/ 509780 w 509780"/>
                <a:gd name="connsiteY2" fmla="*/ 84965 h 3355110"/>
                <a:gd name="connsiteX3" fmla="*/ 509780 w 509780"/>
                <a:gd name="connsiteY3" fmla="*/ 3355110 h 3355110"/>
                <a:gd name="connsiteX4" fmla="*/ 509780 w 509780"/>
                <a:gd name="connsiteY4" fmla="*/ 3355110 h 3355110"/>
                <a:gd name="connsiteX5" fmla="*/ 0 w 509780"/>
                <a:gd name="connsiteY5" fmla="*/ 3355110 h 3355110"/>
                <a:gd name="connsiteX6" fmla="*/ 0 w 509780"/>
                <a:gd name="connsiteY6" fmla="*/ 3355110 h 3355110"/>
                <a:gd name="connsiteX7" fmla="*/ 0 w 509780"/>
                <a:gd name="connsiteY7" fmla="*/ 84965 h 3355110"/>
                <a:gd name="connsiteX8" fmla="*/ 84965 w 509780"/>
                <a:gd name="connsiteY8" fmla="*/ 0 h 335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0" h="3355110">
                  <a:moveTo>
                    <a:pt x="509780" y="559198"/>
                  </a:moveTo>
                  <a:lnTo>
                    <a:pt x="509780" y="2795912"/>
                  </a:lnTo>
                  <a:cubicBezTo>
                    <a:pt x="509780" y="3104747"/>
                    <a:pt x="504000" y="3355107"/>
                    <a:pt x="496870" y="3355107"/>
                  </a:cubicBezTo>
                  <a:lnTo>
                    <a:pt x="0" y="3355107"/>
                  </a:lnTo>
                  <a:lnTo>
                    <a:pt x="0" y="3355107"/>
                  </a:lnTo>
                  <a:lnTo>
                    <a:pt x="0" y="3"/>
                  </a:lnTo>
                  <a:lnTo>
                    <a:pt x="0" y="3"/>
                  </a:lnTo>
                  <a:lnTo>
                    <a:pt x="496870" y="3"/>
                  </a:lnTo>
                  <a:cubicBezTo>
                    <a:pt x="504000" y="3"/>
                    <a:pt x="509780" y="250363"/>
                    <a:pt x="509780" y="559198"/>
                  </a:cubicBezTo>
                  <a:close/>
                </a:path>
              </a:pathLst>
            </a:custGeom>
            <a:solidFill>
              <a:srgbClr val="CCDBE7">
                <a:alpha val="90000"/>
              </a:srgbClr>
            </a:solidFill>
            <a:ln>
              <a:no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1" tIns="60884" rIns="96884" bIns="60886" numCol="1" spcCol="1270" anchor="ctr" anchorCtr="0">
              <a:noAutofit/>
            </a:bodyPr>
            <a:lstStyle/>
            <a:p>
              <a:pPr marL="57150" lvl="1" indent="-57150" defTabSz="488950">
                <a:lnSpc>
                  <a:spcPct val="90000"/>
                </a:lnSpc>
                <a:spcBef>
                  <a:spcPct val="0"/>
                </a:spcBef>
                <a:spcAft>
                  <a:spcPct val="15000"/>
                </a:spcAft>
                <a:buChar char="•"/>
              </a:pPr>
              <a:r>
                <a:rPr lang="en-GB" sz="1400" b="1" dirty="0">
                  <a:solidFill>
                    <a:schemeClr val="tx2"/>
                  </a:solidFill>
                  <a:cs typeface="Times New Roman" panose="02020603050405020304" pitchFamily="18" charset="0"/>
                </a:rPr>
                <a:t>Standard 80% </a:t>
              </a:r>
              <a:r>
                <a:rPr lang="en-GB" sz="1200" dirty="0"/>
                <a:t>of patients receiving UDCA to have response status and criteria used </a:t>
              </a:r>
              <a:r>
                <a:rPr lang="en-US" sz="1200" dirty="0"/>
                <a:t>recorded</a:t>
              </a:r>
            </a:p>
          </p:txBody>
        </p:sp>
        <p:sp>
          <p:nvSpPr>
            <p:cNvPr id="12" name="Freeform: Shape 11">
              <a:extLst>
                <a:ext uri="{FF2B5EF4-FFF2-40B4-BE49-F238E27FC236}">
                  <a16:creationId xmlns:a16="http://schemas.microsoft.com/office/drawing/2014/main" id="{5E8E95D7-28BA-4C69-9A34-B9529DD2A324}"/>
                </a:ext>
              </a:extLst>
            </p:cNvPr>
            <p:cNvSpPr/>
            <p:nvPr/>
          </p:nvSpPr>
          <p:spPr>
            <a:xfrm>
              <a:off x="319142" y="2537694"/>
              <a:ext cx="5152191" cy="637225"/>
            </a:xfrm>
            <a:custGeom>
              <a:avLst/>
              <a:gdLst>
                <a:gd name="connsiteX0" fmla="*/ 0 w 5152191"/>
                <a:gd name="connsiteY0" fmla="*/ 106206 h 637225"/>
                <a:gd name="connsiteX1" fmla="*/ 106206 w 5152191"/>
                <a:gd name="connsiteY1" fmla="*/ 0 h 637225"/>
                <a:gd name="connsiteX2" fmla="*/ 5045985 w 5152191"/>
                <a:gd name="connsiteY2" fmla="*/ 0 h 637225"/>
                <a:gd name="connsiteX3" fmla="*/ 5152191 w 5152191"/>
                <a:gd name="connsiteY3" fmla="*/ 106206 h 637225"/>
                <a:gd name="connsiteX4" fmla="*/ 5152191 w 5152191"/>
                <a:gd name="connsiteY4" fmla="*/ 531019 h 637225"/>
                <a:gd name="connsiteX5" fmla="*/ 5045985 w 5152191"/>
                <a:gd name="connsiteY5" fmla="*/ 637225 h 637225"/>
                <a:gd name="connsiteX6" fmla="*/ 106206 w 5152191"/>
                <a:gd name="connsiteY6" fmla="*/ 637225 h 637225"/>
                <a:gd name="connsiteX7" fmla="*/ 0 w 5152191"/>
                <a:gd name="connsiteY7" fmla="*/ 531019 h 637225"/>
                <a:gd name="connsiteX8" fmla="*/ 0 w 5152191"/>
                <a:gd name="connsiteY8" fmla="*/ 106206 h 6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191" h="637225">
                  <a:moveTo>
                    <a:pt x="0" y="106206"/>
                  </a:moveTo>
                  <a:cubicBezTo>
                    <a:pt x="0" y="47550"/>
                    <a:pt x="47550" y="0"/>
                    <a:pt x="106206" y="0"/>
                  </a:cubicBezTo>
                  <a:lnTo>
                    <a:pt x="5045985" y="0"/>
                  </a:lnTo>
                  <a:cubicBezTo>
                    <a:pt x="5104641" y="0"/>
                    <a:pt x="5152191" y="47550"/>
                    <a:pt x="5152191" y="106206"/>
                  </a:cubicBezTo>
                  <a:lnTo>
                    <a:pt x="5152191" y="531019"/>
                  </a:lnTo>
                  <a:cubicBezTo>
                    <a:pt x="5152191" y="589675"/>
                    <a:pt x="5104641" y="637225"/>
                    <a:pt x="5045985" y="637225"/>
                  </a:cubicBezTo>
                  <a:lnTo>
                    <a:pt x="106206" y="637225"/>
                  </a:lnTo>
                  <a:cubicBezTo>
                    <a:pt x="47550" y="637225"/>
                    <a:pt x="0" y="589675"/>
                    <a:pt x="0" y="531019"/>
                  </a:cubicBezTo>
                  <a:lnTo>
                    <a:pt x="0" y="106206"/>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6827" tIns="53967" rIns="76827" bIns="53967" numCol="1" spcCol="1270" anchor="ctr" anchorCtr="0">
              <a:noAutofit/>
            </a:bodyPr>
            <a:lstStyle/>
            <a:p>
              <a:pPr algn="ctr" defTabSz="533400">
                <a:lnSpc>
                  <a:spcPct val="90000"/>
                </a:lnSpc>
                <a:spcBef>
                  <a:spcPct val="0"/>
                </a:spcBef>
                <a:spcAft>
                  <a:spcPct val="35000"/>
                </a:spcAft>
              </a:pPr>
              <a:r>
                <a:rPr lang="en-GB" sz="1400" b="1" dirty="0">
                  <a:solidFill>
                    <a:schemeClr val="tx2"/>
                  </a:solidFill>
                  <a:cs typeface="Times New Roman" panose="02020603050405020304" pitchFamily="18" charset="0"/>
                </a:rPr>
                <a:t>Identify patients at risk of progressive disease: </a:t>
              </a:r>
              <a:r>
                <a:rPr lang="en-GB" sz="1400" dirty="0">
                  <a:solidFill>
                    <a:schemeClr val="tx1"/>
                  </a:solidFill>
                </a:rPr>
                <a:t>Document risk using biochemical response indices after 1 year of UDCA therapy</a:t>
              </a:r>
              <a:endParaRPr lang="en-US" sz="1400" dirty="0">
                <a:solidFill>
                  <a:schemeClr val="tx1"/>
                </a:solidFill>
              </a:endParaRPr>
            </a:p>
          </p:txBody>
        </p:sp>
        <p:sp>
          <p:nvSpPr>
            <p:cNvPr id="13" name="Freeform: Shape 12">
              <a:extLst>
                <a:ext uri="{FF2B5EF4-FFF2-40B4-BE49-F238E27FC236}">
                  <a16:creationId xmlns:a16="http://schemas.microsoft.com/office/drawing/2014/main" id="{D60831FC-DE29-49BF-B3F0-9D50DC2D24EA}"/>
                </a:ext>
              </a:extLst>
            </p:cNvPr>
            <p:cNvSpPr/>
            <p:nvPr/>
          </p:nvSpPr>
          <p:spPr>
            <a:xfrm>
              <a:off x="5471334" y="3235480"/>
              <a:ext cx="3355110" cy="579826"/>
            </a:xfrm>
            <a:custGeom>
              <a:avLst/>
              <a:gdLst>
                <a:gd name="connsiteX0" fmla="*/ 84965 w 509780"/>
                <a:gd name="connsiteY0" fmla="*/ 0 h 3355110"/>
                <a:gd name="connsiteX1" fmla="*/ 424815 w 509780"/>
                <a:gd name="connsiteY1" fmla="*/ 0 h 3355110"/>
                <a:gd name="connsiteX2" fmla="*/ 509780 w 509780"/>
                <a:gd name="connsiteY2" fmla="*/ 84965 h 3355110"/>
                <a:gd name="connsiteX3" fmla="*/ 509780 w 509780"/>
                <a:gd name="connsiteY3" fmla="*/ 3355110 h 3355110"/>
                <a:gd name="connsiteX4" fmla="*/ 509780 w 509780"/>
                <a:gd name="connsiteY4" fmla="*/ 3355110 h 3355110"/>
                <a:gd name="connsiteX5" fmla="*/ 0 w 509780"/>
                <a:gd name="connsiteY5" fmla="*/ 3355110 h 3355110"/>
                <a:gd name="connsiteX6" fmla="*/ 0 w 509780"/>
                <a:gd name="connsiteY6" fmla="*/ 3355110 h 3355110"/>
                <a:gd name="connsiteX7" fmla="*/ 0 w 509780"/>
                <a:gd name="connsiteY7" fmla="*/ 84965 h 3355110"/>
                <a:gd name="connsiteX8" fmla="*/ 84965 w 509780"/>
                <a:gd name="connsiteY8" fmla="*/ 0 h 335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0" h="3355110">
                  <a:moveTo>
                    <a:pt x="509780" y="559198"/>
                  </a:moveTo>
                  <a:lnTo>
                    <a:pt x="509780" y="2795912"/>
                  </a:lnTo>
                  <a:cubicBezTo>
                    <a:pt x="509780" y="3104747"/>
                    <a:pt x="504000" y="3355107"/>
                    <a:pt x="496870" y="3355107"/>
                  </a:cubicBezTo>
                  <a:lnTo>
                    <a:pt x="0" y="3355107"/>
                  </a:lnTo>
                  <a:lnTo>
                    <a:pt x="0" y="3355107"/>
                  </a:lnTo>
                  <a:lnTo>
                    <a:pt x="0" y="3"/>
                  </a:lnTo>
                  <a:lnTo>
                    <a:pt x="0" y="3"/>
                  </a:lnTo>
                  <a:lnTo>
                    <a:pt x="496870" y="3"/>
                  </a:lnTo>
                  <a:cubicBezTo>
                    <a:pt x="504000" y="3"/>
                    <a:pt x="509780" y="250363"/>
                    <a:pt x="509780" y="559198"/>
                  </a:cubicBezTo>
                  <a:close/>
                </a:path>
              </a:pathLst>
            </a:custGeom>
            <a:solidFill>
              <a:srgbClr val="CCDBE7">
                <a:alpha val="90000"/>
              </a:srgbClr>
            </a:solidFill>
            <a:ln>
              <a:no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1" tIns="60885" rIns="96884" bIns="60885" numCol="1" spcCol="1270" anchor="ctr" anchorCtr="0">
              <a:noAutofit/>
            </a:bodyPr>
            <a:lstStyle/>
            <a:p>
              <a:pPr marL="57150" lvl="1" indent="-57150" defTabSz="488950">
                <a:lnSpc>
                  <a:spcPct val="90000"/>
                </a:lnSpc>
                <a:spcBef>
                  <a:spcPct val="0"/>
                </a:spcBef>
                <a:spcAft>
                  <a:spcPct val="15000"/>
                </a:spcAft>
                <a:buChar char="•"/>
              </a:pPr>
              <a:r>
                <a:rPr lang="en-GB" sz="1400" b="1" dirty="0">
                  <a:solidFill>
                    <a:schemeClr val="tx2"/>
                  </a:solidFill>
                  <a:cs typeface="Times New Roman" panose="02020603050405020304" pitchFamily="18" charset="0"/>
                </a:rPr>
                <a:t>Standard 90% </a:t>
              </a:r>
              <a:r>
                <a:rPr lang="en-GB" sz="1200" dirty="0"/>
                <a:t>of patients have the presence/ absence of pruritus, sicca complex and fatigue recorded in notes in the last year</a:t>
              </a:r>
              <a:endParaRPr lang="en-US" sz="1200" dirty="0"/>
            </a:p>
          </p:txBody>
        </p:sp>
        <p:sp>
          <p:nvSpPr>
            <p:cNvPr id="14" name="Freeform: Shape 13">
              <a:extLst>
                <a:ext uri="{FF2B5EF4-FFF2-40B4-BE49-F238E27FC236}">
                  <a16:creationId xmlns:a16="http://schemas.microsoft.com/office/drawing/2014/main" id="{1A9C6A86-FD83-4637-903F-1DC00BB16D01}"/>
                </a:ext>
              </a:extLst>
            </p:cNvPr>
            <p:cNvSpPr/>
            <p:nvPr/>
          </p:nvSpPr>
          <p:spPr>
            <a:xfrm>
              <a:off x="319142" y="3206780"/>
              <a:ext cx="5152191" cy="637225"/>
            </a:xfrm>
            <a:custGeom>
              <a:avLst/>
              <a:gdLst>
                <a:gd name="connsiteX0" fmla="*/ 0 w 5152191"/>
                <a:gd name="connsiteY0" fmla="*/ 106206 h 637225"/>
                <a:gd name="connsiteX1" fmla="*/ 106206 w 5152191"/>
                <a:gd name="connsiteY1" fmla="*/ 0 h 637225"/>
                <a:gd name="connsiteX2" fmla="*/ 5045985 w 5152191"/>
                <a:gd name="connsiteY2" fmla="*/ 0 h 637225"/>
                <a:gd name="connsiteX3" fmla="*/ 5152191 w 5152191"/>
                <a:gd name="connsiteY3" fmla="*/ 106206 h 637225"/>
                <a:gd name="connsiteX4" fmla="*/ 5152191 w 5152191"/>
                <a:gd name="connsiteY4" fmla="*/ 531019 h 637225"/>
                <a:gd name="connsiteX5" fmla="*/ 5045985 w 5152191"/>
                <a:gd name="connsiteY5" fmla="*/ 637225 h 637225"/>
                <a:gd name="connsiteX6" fmla="*/ 106206 w 5152191"/>
                <a:gd name="connsiteY6" fmla="*/ 637225 h 637225"/>
                <a:gd name="connsiteX7" fmla="*/ 0 w 5152191"/>
                <a:gd name="connsiteY7" fmla="*/ 531019 h 637225"/>
                <a:gd name="connsiteX8" fmla="*/ 0 w 5152191"/>
                <a:gd name="connsiteY8" fmla="*/ 106206 h 6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191" h="637225">
                  <a:moveTo>
                    <a:pt x="0" y="106206"/>
                  </a:moveTo>
                  <a:cubicBezTo>
                    <a:pt x="0" y="47550"/>
                    <a:pt x="47550" y="0"/>
                    <a:pt x="106206" y="0"/>
                  </a:cubicBezTo>
                  <a:lnTo>
                    <a:pt x="5045985" y="0"/>
                  </a:lnTo>
                  <a:cubicBezTo>
                    <a:pt x="5104641" y="0"/>
                    <a:pt x="5152191" y="47550"/>
                    <a:pt x="5152191" y="106206"/>
                  </a:cubicBezTo>
                  <a:lnTo>
                    <a:pt x="5152191" y="531019"/>
                  </a:lnTo>
                  <a:cubicBezTo>
                    <a:pt x="5152191" y="589675"/>
                    <a:pt x="5104641" y="637225"/>
                    <a:pt x="5045985" y="637225"/>
                  </a:cubicBezTo>
                  <a:lnTo>
                    <a:pt x="106206" y="637225"/>
                  </a:lnTo>
                  <a:cubicBezTo>
                    <a:pt x="47550" y="637225"/>
                    <a:pt x="0" y="589675"/>
                    <a:pt x="0" y="531019"/>
                  </a:cubicBezTo>
                  <a:lnTo>
                    <a:pt x="0" y="106206"/>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6827" tIns="53967" rIns="76827" bIns="53967" numCol="1" spcCol="1270" anchor="ctr" anchorCtr="0">
              <a:noAutofit/>
            </a:bodyPr>
            <a:lstStyle/>
            <a:p>
              <a:pPr algn="ctr" defTabSz="533400">
                <a:lnSpc>
                  <a:spcPct val="90000"/>
                </a:lnSpc>
                <a:spcBef>
                  <a:spcPct val="0"/>
                </a:spcBef>
                <a:spcAft>
                  <a:spcPct val="35000"/>
                </a:spcAft>
              </a:pPr>
              <a:r>
                <a:rPr lang="en-GB" sz="1400" b="1" dirty="0">
                  <a:solidFill>
                    <a:schemeClr val="tx2"/>
                  </a:solidFill>
                  <a:cs typeface="Times New Roman" panose="02020603050405020304" pitchFamily="18" charset="0"/>
                </a:rPr>
                <a:t>Recognize impact on QoL: </a:t>
              </a:r>
              <a:r>
                <a:rPr lang="en-GB" sz="1400" dirty="0">
                  <a:solidFill>
                    <a:schemeClr val="tx1"/>
                  </a:solidFill>
                  <a:cs typeface="Times New Roman" panose="02020603050405020304" pitchFamily="18" charset="0"/>
                </a:rPr>
                <a:t>Ensure appropriate investigation and treatment of</a:t>
              </a:r>
              <a:r>
                <a:rPr lang="en-GB" sz="1400" dirty="0">
                  <a:solidFill>
                    <a:schemeClr val="tx1"/>
                  </a:solidFill>
                </a:rPr>
                <a:t> symptoms (particularly pruritus, sicca complex, fatigue)</a:t>
              </a:r>
              <a:endParaRPr lang="en-US" sz="1400" dirty="0">
                <a:solidFill>
                  <a:schemeClr val="tx1"/>
                </a:solidFill>
              </a:endParaRPr>
            </a:p>
          </p:txBody>
        </p:sp>
        <p:sp>
          <p:nvSpPr>
            <p:cNvPr id="15" name="Freeform: Shape 14">
              <a:extLst>
                <a:ext uri="{FF2B5EF4-FFF2-40B4-BE49-F238E27FC236}">
                  <a16:creationId xmlns:a16="http://schemas.microsoft.com/office/drawing/2014/main" id="{35544C31-9B34-4B85-8538-9B43657B5D7F}"/>
                </a:ext>
              </a:extLst>
            </p:cNvPr>
            <p:cNvSpPr/>
            <p:nvPr/>
          </p:nvSpPr>
          <p:spPr>
            <a:xfrm>
              <a:off x="5471334" y="3988193"/>
              <a:ext cx="3355110" cy="579826"/>
            </a:xfrm>
            <a:custGeom>
              <a:avLst/>
              <a:gdLst>
                <a:gd name="connsiteX0" fmla="*/ 84965 w 509780"/>
                <a:gd name="connsiteY0" fmla="*/ 0 h 3355110"/>
                <a:gd name="connsiteX1" fmla="*/ 424815 w 509780"/>
                <a:gd name="connsiteY1" fmla="*/ 0 h 3355110"/>
                <a:gd name="connsiteX2" fmla="*/ 509780 w 509780"/>
                <a:gd name="connsiteY2" fmla="*/ 84965 h 3355110"/>
                <a:gd name="connsiteX3" fmla="*/ 509780 w 509780"/>
                <a:gd name="connsiteY3" fmla="*/ 3355110 h 3355110"/>
                <a:gd name="connsiteX4" fmla="*/ 509780 w 509780"/>
                <a:gd name="connsiteY4" fmla="*/ 3355110 h 3355110"/>
                <a:gd name="connsiteX5" fmla="*/ 0 w 509780"/>
                <a:gd name="connsiteY5" fmla="*/ 3355110 h 3355110"/>
                <a:gd name="connsiteX6" fmla="*/ 0 w 509780"/>
                <a:gd name="connsiteY6" fmla="*/ 3355110 h 3355110"/>
                <a:gd name="connsiteX7" fmla="*/ 0 w 509780"/>
                <a:gd name="connsiteY7" fmla="*/ 84965 h 3355110"/>
                <a:gd name="connsiteX8" fmla="*/ 84965 w 509780"/>
                <a:gd name="connsiteY8" fmla="*/ 0 h 335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0" h="3355110">
                  <a:moveTo>
                    <a:pt x="509780" y="559198"/>
                  </a:moveTo>
                  <a:lnTo>
                    <a:pt x="509780" y="2795912"/>
                  </a:lnTo>
                  <a:cubicBezTo>
                    <a:pt x="509780" y="3104747"/>
                    <a:pt x="504000" y="3355107"/>
                    <a:pt x="496870" y="3355107"/>
                  </a:cubicBezTo>
                  <a:lnTo>
                    <a:pt x="0" y="3355107"/>
                  </a:lnTo>
                  <a:lnTo>
                    <a:pt x="0" y="3355107"/>
                  </a:lnTo>
                  <a:lnTo>
                    <a:pt x="0" y="3"/>
                  </a:lnTo>
                  <a:lnTo>
                    <a:pt x="0" y="3"/>
                  </a:lnTo>
                  <a:lnTo>
                    <a:pt x="496870" y="3"/>
                  </a:lnTo>
                  <a:cubicBezTo>
                    <a:pt x="504000" y="3"/>
                    <a:pt x="509780" y="250363"/>
                    <a:pt x="509780" y="559198"/>
                  </a:cubicBezTo>
                  <a:close/>
                </a:path>
              </a:pathLst>
            </a:custGeom>
            <a:solidFill>
              <a:srgbClr val="CCDBE7">
                <a:alpha val="90000"/>
              </a:srgbClr>
            </a:solidFill>
            <a:ln>
              <a:no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1" tIns="60885" rIns="96884" bIns="60885" numCol="1" spcCol="1270" anchor="ctr" anchorCtr="0">
              <a:noAutofit/>
            </a:bodyPr>
            <a:lstStyle/>
            <a:p>
              <a:pPr marL="57150" lvl="1" indent="-57150" defTabSz="488950">
                <a:lnSpc>
                  <a:spcPct val="90000"/>
                </a:lnSpc>
                <a:spcBef>
                  <a:spcPct val="0"/>
                </a:spcBef>
                <a:spcAft>
                  <a:spcPct val="15000"/>
                </a:spcAft>
                <a:buChar char="•"/>
              </a:pPr>
              <a:r>
                <a:rPr lang="en-US" sz="1400" b="1" dirty="0">
                  <a:solidFill>
                    <a:schemeClr val="tx2"/>
                  </a:solidFill>
                  <a:cs typeface="Times New Roman" panose="02020603050405020304" pitchFamily="18" charset="0"/>
                </a:rPr>
                <a:t>Standard 90% </a:t>
              </a:r>
              <a:r>
                <a:rPr lang="en-GB" sz="1200" dirty="0"/>
                <a:t>documentation that discussion has taken place within 3 months of relevant clinical event and the actions </a:t>
              </a:r>
              <a:r>
                <a:rPr lang="en-US" sz="1200" dirty="0"/>
                <a:t>taken recorded</a:t>
              </a:r>
            </a:p>
          </p:txBody>
        </p:sp>
        <p:sp>
          <p:nvSpPr>
            <p:cNvPr id="16" name="Freeform: Shape 15">
              <a:extLst>
                <a:ext uri="{FF2B5EF4-FFF2-40B4-BE49-F238E27FC236}">
                  <a16:creationId xmlns:a16="http://schemas.microsoft.com/office/drawing/2014/main" id="{FCFFA5B8-2C42-49EA-9354-1A4B8CA76B5E}"/>
                </a:ext>
              </a:extLst>
            </p:cNvPr>
            <p:cNvSpPr/>
            <p:nvPr/>
          </p:nvSpPr>
          <p:spPr>
            <a:xfrm>
              <a:off x="319142" y="3875866"/>
              <a:ext cx="5152191" cy="804477"/>
            </a:xfrm>
            <a:custGeom>
              <a:avLst/>
              <a:gdLst>
                <a:gd name="connsiteX0" fmla="*/ 0 w 5152191"/>
                <a:gd name="connsiteY0" fmla="*/ 134082 h 804477"/>
                <a:gd name="connsiteX1" fmla="*/ 134082 w 5152191"/>
                <a:gd name="connsiteY1" fmla="*/ 0 h 804477"/>
                <a:gd name="connsiteX2" fmla="*/ 5018109 w 5152191"/>
                <a:gd name="connsiteY2" fmla="*/ 0 h 804477"/>
                <a:gd name="connsiteX3" fmla="*/ 5152191 w 5152191"/>
                <a:gd name="connsiteY3" fmla="*/ 134082 h 804477"/>
                <a:gd name="connsiteX4" fmla="*/ 5152191 w 5152191"/>
                <a:gd name="connsiteY4" fmla="*/ 670395 h 804477"/>
                <a:gd name="connsiteX5" fmla="*/ 5018109 w 5152191"/>
                <a:gd name="connsiteY5" fmla="*/ 804477 h 804477"/>
                <a:gd name="connsiteX6" fmla="*/ 134082 w 5152191"/>
                <a:gd name="connsiteY6" fmla="*/ 804477 h 804477"/>
                <a:gd name="connsiteX7" fmla="*/ 0 w 5152191"/>
                <a:gd name="connsiteY7" fmla="*/ 670395 h 804477"/>
                <a:gd name="connsiteX8" fmla="*/ 0 w 5152191"/>
                <a:gd name="connsiteY8" fmla="*/ 134082 h 80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191" h="804477">
                  <a:moveTo>
                    <a:pt x="0" y="134082"/>
                  </a:moveTo>
                  <a:cubicBezTo>
                    <a:pt x="0" y="60031"/>
                    <a:pt x="60031" y="0"/>
                    <a:pt x="134082" y="0"/>
                  </a:cubicBezTo>
                  <a:lnTo>
                    <a:pt x="5018109" y="0"/>
                  </a:lnTo>
                  <a:cubicBezTo>
                    <a:pt x="5092160" y="0"/>
                    <a:pt x="5152191" y="60031"/>
                    <a:pt x="5152191" y="134082"/>
                  </a:cubicBezTo>
                  <a:lnTo>
                    <a:pt x="5152191" y="670395"/>
                  </a:lnTo>
                  <a:cubicBezTo>
                    <a:pt x="5152191" y="744446"/>
                    <a:pt x="5092160" y="804477"/>
                    <a:pt x="5018109" y="804477"/>
                  </a:cubicBezTo>
                  <a:lnTo>
                    <a:pt x="134082" y="804477"/>
                  </a:lnTo>
                  <a:cubicBezTo>
                    <a:pt x="60031" y="804477"/>
                    <a:pt x="0" y="744446"/>
                    <a:pt x="0" y="670395"/>
                  </a:cubicBezTo>
                  <a:lnTo>
                    <a:pt x="0" y="134082"/>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84991" tIns="62131" rIns="84991" bIns="62131" numCol="1" spcCol="1270" anchor="ctr" anchorCtr="0">
              <a:noAutofit/>
            </a:bodyPr>
            <a:lstStyle/>
            <a:p>
              <a:pPr algn="ctr" defTabSz="533400">
                <a:lnSpc>
                  <a:spcPct val="90000"/>
                </a:lnSpc>
                <a:spcBef>
                  <a:spcPct val="0"/>
                </a:spcBef>
                <a:spcAft>
                  <a:spcPct val="35000"/>
                </a:spcAft>
              </a:pPr>
              <a:r>
                <a:rPr lang="en-GB" sz="1400" b="1" dirty="0">
                  <a:solidFill>
                    <a:schemeClr val="tx2"/>
                  </a:solidFill>
                  <a:cs typeface="Times New Roman" panose="02020603050405020304" pitchFamily="18" charset="0"/>
                </a:rPr>
                <a:t>Maximise opportunity for timely </a:t>
              </a:r>
              <a:r>
                <a:rPr lang="en-GB" sz="1400" b="1" dirty="0" err="1">
                  <a:solidFill>
                    <a:schemeClr val="tx2"/>
                  </a:solidFill>
                  <a:cs typeface="Times New Roman" panose="02020603050405020304" pitchFamily="18" charset="0"/>
                </a:rPr>
                <a:t>LTx</a:t>
              </a:r>
              <a:r>
                <a:rPr lang="en-GB" sz="1400" b="1" dirty="0">
                  <a:solidFill>
                    <a:schemeClr val="tx2"/>
                  </a:solidFill>
                  <a:cs typeface="Times New Roman" panose="02020603050405020304" pitchFamily="18" charset="0"/>
                </a:rPr>
                <a:t>: </a:t>
              </a:r>
              <a:r>
                <a:rPr lang="en-GB" sz="1400" dirty="0">
                  <a:solidFill>
                    <a:schemeClr val="tx1"/>
                  </a:solidFill>
                </a:rPr>
                <a:t>Discuss all established patients with bilirubin &gt;50 </a:t>
              </a:r>
              <a:r>
                <a:rPr lang="el-GR" sz="1400" dirty="0">
                  <a:solidFill>
                    <a:schemeClr val="tx1"/>
                  </a:solidFill>
                  <a:sym typeface="Symbol" panose="05050102010706020507" pitchFamily="18" charset="2"/>
                </a:rPr>
                <a:t>μ</a:t>
              </a:r>
              <a:r>
                <a:rPr lang="en-GB" sz="1400" dirty="0">
                  <a:solidFill>
                    <a:schemeClr val="tx1"/>
                  </a:solidFill>
                </a:rPr>
                <a:t>mol/L (3 mg/dl) or evidence of decompensated liver disease* with a hepatologist </a:t>
              </a:r>
              <a:r>
                <a:rPr lang="en-US" sz="1400" dirty="0">
                  <a:solidFill>
                    <a:schemeClr val="tx1"/>
                  </a:solidFill>
                </a:rPr>
                <a:t>linked to a transplant programme</a:t>
              </a:r>
            </a:p>
          </p:txBody>
        </p:sp>
        <p:sp>
          <p:nvSpPr>
            <p:cNvPr id="17" name="Freeform: Shape 16">
              <a:extLst>
                <a:ext uri="{FF2B5EF4-FFF2-40B4-BE49-F238E27FC236}">
                  <a16:creationId xmlns:a16="http://schemas.microsoft.com/office/drawing/2014/main" id="{F1824CCF-F90E-4C18-B08D-20C1FDC04408}"/>
                </a:ext>
              </a:extLst>
            </p:cNvPr>
            <p:cNvSpPr/>
            <p:nvPr/>
          </p:nvSpPr>
          <p:spPr>
            <a:xfrm>
              <a:off x="5471334" y="4740905"/>
              <a:ext cx="3355110" cy="579826"/>
            </a:xfrm>
            <a:custGeom>
              <a:avLst/>
              <a:gdLst>
                <a:gd name="connsiteX0" fmla="*/ 84965 w 509780"/>
                <a:gd name="connsiteY0" fmla="*/ 0 h 3355110"/>
                <a:gd name="connsiteX1" fmla="*/ 424815 w 509780"/>
                <a:gd name="connsiteY1" fmla="*/ 0 h 3355110"/>
                <a:gd name="connsiteX2" fmla="*/ 509780 w 509780"/>
                <a:gd name="connsiteY2" fmla="*/ 84965 h 3355110"/>
                <a:gd name="connsiteX3" fmla="*/ 509780 w 509780"/>
                <a:gd name="connsiteY3" fmla="*/ 3355110 h 3355110"/>
                <a:gd name="connsiteX4" fmla="*/ 509780 w 509780"/>
                <a:gd name="connsiteY4" fmla="*/ 3355110 h 3355110"/>
                <a:gd name="connsiteX5" fmla="*/ 0 w 509780"/>
                <a:gd name="connsiteY5" fmla="*/ 3355110 h 3355110"/>
                <a:gd name="connsiteX6" fmla="*/ 0 w 509780"/>
                <a:gd name="connsiteY6" fmla="*/ 3355110 h 3355110"/>
                <a:gd name="connsiteX7" fmla="*/ 0 w 509780"/>
                <a:gd name="connsiteY7" fmla="*/ 84965 h 3355110"/>
                <a:gd name="connsiteX8" fmla="*/ 84965 w 509780"/>
                <a:gd name="connsiteY8" fmla="*/ 0 h 335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0" h="3355110">
                  <a:moveTo>
                    <a:pt x="509780" y="559198"/>
                  </a:moveTo>
                  <a:lnTo>
                    <a:pt x="509780" y="2795912"/>
                  </a:lnTo>
                  <a:cubicBezTo>
                    <a:pt x="509780" y="3104747"/>
                    <a:pt x="504000" y="3355107"/>
                    <a:pt x="496870" y="3355107"/>
                  </a:cubicBezTo>
                  <a:lnTo>
                    <a:pt x="0" y="3355107"/>
                  </a:lnTo>
                  <a:lnTo>
                    <a:pt x="0" y="3355107"/>
                  </a:lnTo>
                  <a:lnTo>
                    <a:pt x="0" y="3"/>
                  </a:lnTo>
                  <a:lnTo>
                    <a:pt x="0" y="3"/>
                  </a:lnTo>
                  <a:lnTo>
                    <a:pt x="496870" y="3"/>
                  </a:lnTo>
                  <a:cubicBezTo>
                    <a:pt x="504000" y="3"/>
                    <a:pt x="509780" y="250363"/>
                    <a:pt x="509780" y="559198"/>
                  </a:cubicBezTo>
                  <a:close/>
                </a:path>
              </a:pathLst>
            </a:custGeom>
            <a:solidFill>
              <a:srgbClr val="CCDBE7">
                <a:alpha val="90000"/>
              </a:srgbClr>
            </a:solidFill>
            <a:ln>
              <a:no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1" tIns="60885" rIns="96884" bIns="60885" numCol="1" spcCol="1270" anchor="ctr" anchorCtr="0">
              <a:noAutofit/>
            </a:bodyPr>
            <a:lstStyle/>
            <a:p>
              <a:pPr marL="57150" lvl="1" indent="-57150" defTabSz="488950">
                <a:lnSpc>
                  <a:spcPct val="90000"/>
                </a:lnSpc>
                <a:spcBef>
                  <a:spcPct val="0"/>
                </a:spcBef>
                <a:spcAft>
                  <a:spcPct val="15000"/>
                </a:spcAft>
                <a:buChar char="•"/>
              </a:pPr>
              <a:r>
                <a:rPr lang="en-GB" sz="1400" b="1" dirty="0">
                  <a:solidFill>
                    <a:schemeClr val="tx2"/>
                  </a:solidFill>
                  <a:cs typeface="Times New Roman" panose="02020603050405020304" pitchFamily="18" charset="0"/>
                </a:rPr>
                <a:t>Standard 80% </a:t>
              </a:r>
              <a:r>
                <a:rPr lang="en-GB" sz="1200" dirty="0"/>
                <a:t>assessment within </a:t>
              </a:r>
              <a:r>
                <a:rPr lang="en-US" sz="1200" dirty="0"/>
                <a:t>the last 5 years</a:t>
              </a:r>
            </a:p>
          </p:txBody>
        </p:sp>
        <p:sp>
          <p:nvSpPr>
            <p:cNvPr id="18" name="Freeform: Shape 17">
              <a:extLst>
                <a:ext uri="{FF2B5EF4-FFF2-40B4-BE49-F238E27FC236}">
                  <a16:creationId xmlns:a16="http://schemas.microsoft.com/office/drawing/2014/main" id="{087E62CE-7346-4D2D-8C88-12150F844181}"/>
                </a:ext>
              </a:extLst>
            </p:cNvPr>
            <p:cNvSpPr/>
            <p:nvPr/>
          </p:nvSpPr>
          <p:spPr>
            <a:xfrm>
              <a:off x="319142" y="4712204"/>
              <a:ext cx="5152191" cy="637225"/>
            </a:xfrm>
            <a:custGeom>
              <a:avLst/>
              <a:gdLst>
                <a:gd name="connsiteX0" fmla="*/ 0 w 5152191"/>
                <a:gd name="connsiteY0" fmla="*/ 106206 h 637225"/>
                <a:gd name="connsiteX1" fmla="*/ 106206 w 5152191"/>
                <a:gd name="connsiteY1" fmla="*/ 0 h 637225"/>
                <a:gd name="connsiteX2" fmla="*/ 5045985 w 5152191"/>
                <a:gd name="connsiteY2" fmla="*/ 0 h 637225"/>
                <a:gd name="connsiteX3" fmla="*/ 5152191 w 5152191"/>
                <a:gd name="connsiteY3" fmla="*/ 106206 h 637225"/>
                <a:gd name="connsiteX4" fmla="*/ 5152191 w 5152191"/>
                <a:gd name="connsiteY4" fmla="*/ 531019 h 637225"/>
                <a:gd name="connsiteX5" fmla="*/ 5045985 w 5152191"/>
                <a:gd name="connsiteY5" fmla="*/ 637225 h 637225"/>
                <a:gd name="connsiteX6" fmla="*/ 106206 w 5152191"/>
                <a:gd name="connsiteY6" fmla="*/ 637225 h 637225"/>
                <a:gd name="connsiteX7" fmla="*/ 0 w 5152191"/>
                <a:gd name="connsiteY7" fmla="*/ 531019 h 637225"/>
                <a:gd name="connsiteX8" fmla="*/ 0 w 5152191"/>
                <a:gd name="connsiteY8" fmla="*/ 106206 h 6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191" h="637225">
                  <a:moveTo>
                    <a:pt x="0" y="106206"/>
                  </a:moveTo>
                  <a:cubicBezTo>
                    <a:pt x="0" y="47550"/>
                    <a:pt x="47550" y="0"/>
                    <a:pt x="106206" y="0"/>
                  </a:cubicBezTo>
                  <a:lnTo>
                    <a:pt x="5045985" y="0"/>
                  </a:lnTo>
                  <a:cubicBezTo>
                    <a:pt x="5104641" y="0"/>
                    <a:pt x="5152191" y="47550"/>
                    <a:pt x="5152191" y="106206"/>
                  </a:cubicBezTo>
                  <a:lnTo>
                    <a:pt x="5152191" y="531019"/>
                  </a:lnTo>
                  <a:cubicBezTo>
                    <a:pt x="5152191" y="589675"/>
                    <a:pt x="5104641" y="637225"/>
                    <a:pt x="5045985" y="637225"/>
                  </a:cubicBezTo>
                  <a:lnTo>
                    <a:pt x="106206" y="637225"/>
                  </a:lnTo>
                  <a:cubicBezTo>
                    <a:pt x="47550" y="637225"/>
                    <a:pt x="0" y="589675"/>
                    <a:pt x="0" y="531019"/>
                  </a:cubicBezTo>
                  <a:lnTo>
                    <a:pt x="0" y="106206"/>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6827" tIns="53967" rIns="76827" bIns="53967" numCol="1" spcCol="1270" anchor="ctr" anchorCtr="0">
              <a:noAutofit/>
            </a:bodyPr>
            <a:lstStyle/>
            <a:p>
              <a:pPr algn="ctr" defTabSz="533400">
                <a:lnSpc>
                  <a:spcPct val="90000"/>
                </a:lnSpc>
                <a:spcBef>
                  <a:spcPct val="0"/>
                </a:spcBef>
                <a:spcAft>
                  <a:spcPct val="35000"/>
                </a:spcAft>
              </a:pPr>
              <a:r>
                <a:rPr lang="en-GB" sz="1400" b="1" dirty="0">
                  <a:solidFill>
                    <a:schemeClr val="tx2"/>
                  </a:solidFill>
                  <a:cs typeface="Times New Roman" panose="02020603050405020304" pitchFamily="18" charset="0"/>
                </a:rPr>
                <a:t>Optimize prevention of osteoporotic bone fractures: </a:t>
              </a:r>
              <a:r>
                <a:rPr lang="en-GB" sz="1400" dirty="0">
                  <a:solidFill>
                    <a:schemeClr val="tx1"/>
                  </a:solidFill>
                </a:rPr>
                <a:t>Assess risk of osteoporosis in all patients. Treat/follow-up in line with national guidelines</a:t>
              </a:r>
              <a:endParaRPr lang="en-US" sz="1400" dirty="0">
                <a:solidFill>
                  <a:schemeClr val="tx1"/>
                </a:solidFill>
              </a:endParaRPr>
            </a:p>
          </p:txBody>
        </p:sp>
        <p:sp>
          <p:nvSpPr>
            <p:cNvPr id="19" name="Freeform: Shape 18">
              <a:extLst>
                <a:ext uri="{FF2B5EF4-FFF2-40B4-BE49-F238E27FC236}">
                  <a16:creationId xmlns:a16="http://schemas.microsoft.com/office/drawing/2014/main" id="{77243082-0A18-41D2-9FE0-82CA34C33F8C}"/>
                </a:ext>
              </a:extLst>
            </p:cNvPr>
            <p:cNvSpPr/>
            <p:nvPr/>
          </p:nvSpPr>
          <p:spPr>
            <a:xfrm>
              <a:off x="5471334" y="5409991"/>
              <a:ext cx="3355110" cy="579826"/>
            </a:xfrm>
            <a:custGeom>
              <a:avLst/>
              <a:gdLst>
                <a:gd name="connsiteX0" fmla="*/ 84965 w 509780"/>
                <a:gd name="connsiteY0" fmla="*/ 0 h 3355110"/>
                <a:gd name="connsiteX1" fmla="*/ 424815 w 509780"/>
                <a:gd name="connsiteY1" fmla="*/ 0 h 3355110"/>
                <a:gd name="connsiteX2" fmla="*/ 509780 w 509780"/>
                <a:gd name="connsiteY2" fmla="*/ 84965 h 3355110"/>
                <a:gd name="connsiteX3" fmla="*/ 509780 w 509780"/>
                <a:gd name="connsiteY3" fmla="*/ 3355110 h 3355110"/>
                <a:gd name="connsiteX4" fmla="*/ 509780 w 509780"/>
                <a:gd name="connsiteY4" fmla="*/ 3355110 h 3355110"/>
                <a:gd name="connsiteX5" fmla="*/ 0 w 509780"/>
                <a:gd name="connsiteY5" fmla="*/ 3355110 h 3355110"/>
                <a:gd name="connsiteX6" fmla="*/ 0 w 509780"/>
                <a:gd name="connsiteY6" fmla="*/ 3355110 h 3355110"/>
                <a:gd name="connsiteX7" fmla="*/ 0 w 509780"/>
                <a:gd name="connsiteY7" fmla="*/ 84965 h 3355110"/>
                <a:gd name="connsiteX8" fmla="*/ 84965 w 509780"/>
                <a:gd name="connsiteY8" fmla="*/ 0 h 335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80" h="3355110">
                  <a:moveTo>
                    <a:pt x="509780" y="559198"/>
                  </a:moveTo>
                  <a:lnTo>
                    <a:pt x="509780" y="2795912"/>
                  </a:lnTo>
                  <a:cubicBezTo>
                    <a:pt x="509780" y="3104747"/>
                    <a:pt x="504000" y="3355107"/>
                    <a:pt x="496870" y="3355107"/>
                  </a:cubicBezTo>
                  <a:lnTo>
                    <a:pt x="0" y="3355107"/>
                  </a:lnTo>
                  <a:lnTo>
                    <a:pt x="0" y="3355107"/>
                  </a:lnTo>
                  <a:lnTo>
                    <a:pt x="0" y="3"/>
                  </a:lnTo>
                  <a:lnTo>
                    <a:pt x="0" y="3"/>
                  </a:lnTo>
                  <a:lnTo>
                    <a:pt x="496870" y="3"/>
                  </a:lnTo>
                  <a:cubicBezTo>
                    <a:pt x="504000" y="3"/>
                    <a:pt x="509780" y="250363"/>
                    <a:pt x="509780" y="559198"/>
                  </a:cubicBezTo>
                  <a:close/>
                </a:path>
              </a:pathLst>
            </a:custGeom>
            <a:solidFill>
              <a:srgbClr val="CCDBE7">
                <a:alpha val="90000"/>
              </a:srgbClr>
            </a:solidFill>
            <a:ln>
              <a:noFill/>
            </a:ln>
          </p:spPr>
          <p:style>
            <a:lnRef idx="2">
              <a:scrgbClr r="0" g="0" b="0"/>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001" tIns="60885" rIns="96884" bIns="60885" numCol="1" spcCol="1270" anchor="ctr" anchorCtr="0">
              <a:noAutofit/>
            </a:bodyPr>
            <a:lstStyle/>
            <a:p>
              <a:pPr marL="57150" lvl="1" indent="-57150" defTabSz="488950">
                <a:lnSpc>
                  <a:spcPct val="90000"/>
                </a:lnSpc>
                <a:spcBef>
                  <a:spcPct val="0"/>
                </a:spcBef>
                <a:spcAft>
                  <a:spcPct val="15000"/>
                </a:spcAft>
                <a:buChar char="•"/>
              </a:pPr>
              <a:r>
                <a:rPr lang="en-GB" sz="1400" b="1" dirty="0">
                  <a:solidFill>
                    <a:schemeClr val="tx2"/>
                  </a:solidFill>
                  <a:cs typeface="Times New Roman" panose="02020603050405020304" pitchFamily="18" charset="0"/>
                </a:rPr>
                <a:t>Standard 90% </a:t>
              </a:r>
              <a:r>
                <a:rPr lang="en-GB" sz="1200" dirty="0"/>
                <a:t>of patients with diagnosis of PBC with features of AIH have liver biopsy confirmation and clinicopathological discussion </a:t>
              </a:r>
              <a:r>
                <a:rPr lang="en-US" sz="1200" dirty="0"/>
                <a:t>noted</a:t>
              </a:r>
            </a:p>
          </p:txBody>
        </p:sp>
        <p:sp>
          <p:nvSpPr>
            <p:cNvPr id="20" name="Freeform: Shape 19">
              <a:extLst>
                <a:ext uri="{FF2B5EF4-FFF2-40B4-BE49-F238E27FC236}">
                  <a16:creationId xmlns:a16="http://schemas.microsoft.com/office/drawing/2014/main" id="{852F7D77-6E5D-432A-A8E1-CE4F48F4DEF3}"/>
                </a:ext>
              </a:extLst>
            </p:cNvPr>
            <p:cNvSpPr/>
            <p:nvPr/>
          </p:nvSpPr>
          <p:spPr>
            <a:xfrm>
              <a:off x="319142" y="5381292"/>
              <a:ext cx="5152191" cy="637225"/>
            </a:xfrm>
            <a:custGeom>
              <a:avLst/>
              <a:gdLst>
                <a:gd name="connsiteX0" fmla="*/ 0 w 5152191"/>
                <a:gd name="connsiteY0" fmla="*/ 106206 h 637225"/>
                <a:gd name="connsiteX1" fmla="*/ 106206 w 5152191"/>
                <a:gd name="connsiteY1" fmla="*/ 0 h 637225"/>
                <a:gd name="connsiteX2" fmla="*/ 5045985 w 5152191"/>
                <a:gd name="connsiteY2" fmla="*/ 0 h 637225"/>
                <a:gd name="connsiteX3" fmla="*/ 5152191 w 5152191"/>
                <a:gd name="connsiteY3" fmla="*/ 106206 h 637225"/>
                <a:gd name="connsiteX4" fmla="*/ 5152191 w 5152191"/>
                <a:gd name="connsiteY4" fmla="*/ 531019 h 637225"/>
                <a:gd name="connsiteX5" fmla="*/ 5045985 w 5152191"/>
                <a:gd name="connsiteY5" fmla="*/ 637225 h 637225"/>
                <a:gd name="connsiteX6" fmla="*/ 106206 w 5152191"/>
                <a:gd name="connsiteY6" fmla="*/ 637225 h 637225"/>
                <a:gd name="connsiteX7" fmla="*/ 0 w 5152191"/>
                <a:gd name="connsiteY7" fmla="*/ 531019 h 637225"/>
                <a:gd name="connsiteX8" fmla="*/ 0 w 5152191"/>
                <a:gd name="connsiteY8" fmla="*/ 106206 h 63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2191" h="637225">
                  <a:moveTo>
                    <a:pt x="0" y="106206"/>
                  </a:moveTo>
                  <a:cubicBezTo>
                    <a:pt x="0" y="47550"/>
                    <a:pt x="47550" y="0"/>
                    <a:pt x="106206" y="0"/>
                  </a:cubicBezTo>
                  <a:lnTo>
                    <a:pt x="5045985" y="0"/>
                  </a:lnTo>
                  <a:cubicBezTo>
                    <a:pt x="5104641" y="0"/>
                    <a:pt x="5152191" y="47550"/>
                    <a:pt x="5152191" y="106206"/>
                  </a:cubicBezTo>
                  <a:lnTo>
                    <a:pt x="5152191" y="531019"/>
                  </a:lnTo>
                  <a:cubicBezTo>
                    <a:pt x="5152191" y="589675"/>
                    <a:pt x="5104641" y="637225"/>
                    <a:pt x="5045985" y="637225"/>
                  </a:cubicBezTo>
                  <a:lnTo>
                    <a:pt x="106206" y="637225"/>
                  </a:lnTo>
                  <a:cubicBezTo>
                    <a:pt x="47550" y="637225"/>
                    <a:pt x="0" y="589675"/>
                    <a:pt x="0" y="531019"/>
                  </a:cubicBezTo>
                  <a:lnTo>
                    <a:pt x="0" y="106206"/>
                  </a:lnTo>
                  <a:close/>
                </a:path>
              </a:pathLst>
            </a:custGeom>
            <a:no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76827" tIns="53967" rIns="76827" bIns="53967" numCol="1" spcCol="1270" anchor="ctr" anchorCtr="0">
              <a:noAutofit/>
            </a:bodyPr>
            <a:lstStyle/>
            <a:p>
              <a:pPr algn="ctr" defTabSz="533400">
                <a:lnSpc>
                  <a:spcPct val="90000"/>
                </a:lnSpc>
                <a:spcBef>
                  <a:spcPct val="0"/>
                </a:spcBef>
                <a:spcAft>
                  <a:spcPct val="35000"/>
                </a:spcAft>
              </a:pPr>
              <a:r>
                <a:rPr lang="en-GB" sz="1400" b="1" dirty="0">
                  <a:solidFill>
                    <a:schemeClr val="tx2"/>
                  </a:solidFill>
                  <a:cs typeface="Times New Roman" panose="02020603050405020304" pitchFamily="18" charset="0"/>
                </a:rPr>
                <a:t>Diagnose and treat of PBC with features of AIH promptly: </a:t>
              </a:r>
              <a:r>
                <a:rPr lang="en-GB" sz="1400" dirty="0">
                  <a:solidFill>
                    <a:schemeClr val="tx1"/>
                  </a:solidFill>
                </a:rPr>
                <a:t>Recognize as rare and when suspected, perform liver biopsy with expert clinicopathological assessment</a:t>
              </a:r>
              <a:endParaRPr lang="en-US" sz="1400" dirty="0">
                <a:solidFill>
                  <a:schemeClr val="tx1"/>
                </a:solidFill>
              </a:endParaRPr>
            </a:p>
          </p:txBody>
        </p:sp>
      </p:grpSp>
      <p:pic>
        <p:nvPicPr>
          <p:cNvPr id="21" name="Picture 20">
            <a:hlinkClick r:id="rId3" action="ppaction://hlinksldjump"/>
            <a:extLst>
              <a:ext uri="{FF2B5EF4-FFF2-40B4-BE49-F238E27FC236}">
                <a16:creationId xmlns:a16="http://schemas.microsoft.com/office/drawing/2014/main" id="{E16CAF75-891A-4689-97FB-A5BF3470AD77}"/>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22809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US" b="1" dirty="0"/>
              <a:t>Chair</a:t>
            </a:r>
            <a:r>
              <a:rPr lang="en-US" dirty="0"/>
              <a:t> </a:t>
            </a:r>
          </a:p>
          <a:p>
            <a:pPr lvl="1"/>
            <a:r>
              <a:rPr lang="en-US" dirty="0"/>
              <a:t>Gideon M Hirschfield</a:t>
            </a:r>
          </a:p>
          <a:p>
            <a:pPr lvl="1"/>
            <a:endParaRPr lang="en-US" dirty="0"/>
          </a:p>
          <a:p>
            <a:r>
              <a:rPr lang="en-US" b="1" dirty="0"/>
              <a:t>Panel members</a:t>
            </a:r>
            <a:r>
              <a:rPr lang="en-US" dirty="0"/>
              <a:t> </a:t>
            </a:r>
          </a:p>
          <a:p>
            <a:pPr lvl="1"/>
            <a:r>
              <a:rPr lang="it-IT" dirty="0"/>
              <a:t>Ulrich Beuers, Christophe Corpechot, Pietro Invernizzi, </a:t>
            </a:r>
            <a:br>
              <a:rPr lang="it-IT" dirty="0"/>
            </a:br>
            <a:r>
              <a:rPr lang="it-IT" dirty="0"/>
              <a:t>David Jones, Marco Marzioni, Christoph Schramm</a:t>
            </a:r>
          </a:p>
          <a:p>
            <a:pPr lvl="1"/>
            <a:endParaRPr lang="en-US" dirty="0"/>
          </a:p>
          <a:p>
            <a:r>
              <a:rPr lang="en-US" b="1" dirty="0"/>
              <a:t>Reviewers</a:t>
            </a:r>
            <a:r>
              <a:rPr lang="en-US" dirty="0"/>
              <a:t> </a:t>
            </a:r>
          </a:p>
          <a:p>
            <a:pPr lvl="1"/>
            <a:r>
              <a:rPr lang="en-US" dirty="0"/>
              <a:t>Kirsten M </a:t>
            </a:r>
            <a:r>
              <a:rPr lang="en-US" dirty="0" err="1"/>
              <a:t>Boberg</a:t>
            </a:r>
            <a:r>
              <a:rPr lang="en-US" dirty="0"/>
              <a:t>, </a:t>
            </a:r>
            <a:r>
              <a:rPr lang="en-US" dirty="0" err="1"/>
              <a:t>Annarosa</a:t>
            </a:r>
            <a:r>
              <a:rPr lang="en-US" dirty="0"/>
              <a:t> </a:t>
            </a:r>
            <a:r>
              <a:rPr lang="en-US" dirty="0" err="1"/>
              <a:t>Floreani</a:t>
            </a:r>
            <a:r>
              <a:rPr lang="en-US" dirty="0"/>
              <a:t>, Raoul </a:t>
            </a:r>
            <a:r>
              <a:rPr lang="en-US" dirty="0" err="1"/>
              <a:t>Poupon</a:t>
            </a:r>
            <a:endParaRPr lang="it-IT" dirty="0"/>
          </a:p>
          <a:p>
            <a:endParaRPr lang="en-GB" dirty="0"/>
          </a:p>
        </p:txBody>
      </p:sp>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dirty="0"/>
              <a:t>Guideline panel</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PBC. J </a:t>
            </a:r>
            <a:r>
              <a:rPr lang="en-GB" dirty="0" err="1"/>
              <a:t>Hepatol</a:t>
            </a:r>
            <a:r>
              <a:rPr lang="en-GB" dirty="0"/>
              <a:t> 2017;67:145–72</a:t>
            </a:r>
          </a:p>
        </p:txBody>
      </p:sp>
      <p:pic>
        <p:nvPicPr>
          <p:cNvPr id="10" name="Content Placeholder 9">
            <a:extLst>
              <a:ext uri="{FF2B5EF4-FFF2-40B4-BE49-F238E27FC236}">
                <a16:creationId xmlns:a16="http://schemas.microsoft.com/office/drawing/2014/main" id="{CE24A1B7-AF1E-4CEF-AE07-855A0E87ADFC}"/>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7261327" y="1341438"/>
            <a:ext cx="3436734" cy="462121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626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GB" dirty="0"/>
              <a:t>Outline</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PBC. J </a:t>
            </a:r>
            <a:r>
              <a:rPr lang="en-GB" dirty="0" err="1"/>
              <a:t>Hepatol</a:t>
            </a:r>
            <a:r>
              <a:rPr lang="en-GB" dirty="0"/>
              <a:t> 2017;67:145–72</a:t>
            </a:r>
          </a:p>
        </p:txBody>
      </p:sp>
      <p:graphicFrame>
        <p:nvGraphicFramePr>
          <p:cNvPr id="5" name="Content Placeholder 4">
            <a:extLst>
              <a:ext uri="{FF2B5EF4-FFF2-40B4-BE49-F238E27FC236}">
                <a16:creationId xmlns:a16="http://schemas.microsoft.com/office/drawing/2014/main" id="{6208DB0A-4347-4E8B-B6ED-B546E2405FA0}"/>
              </a:ext>
            </a:extLst>
          </p:cNvPr>
          <p:cNvGraphicFramePr>
            <a:graphicFrameLocks/>
          </p:cNvGraphicFramePr>
          <p:nvPr>
            <p:extLst>
              <p:ext uri="{D42A27DB-BD31-4B8C-83A1-F6EECF244321}">
                <p14:modId xmlns:p14="http://schemas.microsoft.com/office/powerpoint/2010/main" val="3305921676"/>
              </p:ext>
            </p:extLst>
          </p:nvPr>
        </p:nvGraphicFramePr>
        <p:xfrm>
          <a:off x="604839" y="1341438"/>
          <a:ext cx="10982324" cy="462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92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C914B-F14D-4B40-B098-7DF59207FD6A}"/>
              </a:ext>
            </a:extLst>
          </p:cNvPr>
          <p:cNvSpPr>
            <a:spLocks noGrp="1"/>
          </p:cNvSpPr>
          <p:nvPr>
            <p:ph type="title"/>
          </p:nvPr>
        </p:nvSpPr>
        <p:spPr/>
        <p:txBody>
          <a:bodyPr/>
          <a:lstStyle/>
          <a:p>
            <a:r>
              <a:rPr lang="en-GB" dirty="0"/>
              <a:t>Methods</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212275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GB" dirty="0"/>
              <a:t>Grading evidence and recommendations </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1. Shaneyfelt TM, et al. JAMA 1999;281:1900–5;</a:t>
            </a:r>
            <a:br>
              <a:rPr lang="en-GB" dirty="0"/>
            </a:br>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Grading is adapted from the GRADE system</a:t>
            </a:r>
            <a:r>
              <a:rPr lang="en-GB" baseline="30000" dirty="0"/>
              <a:t>1</a:t>
            </a:r>
          </a:p>
          <a:p>
            <a:endParaRPr lang="en-GB" dirty="0"/>
          </a:p>
        </p:txBody>
      </p:sp>
      <p:graphicFrame>
        <p:nvGraphicFramePr>
          <p:cNvPr id="6" name="Table 5">
            <a:extLst>
              <a:ext uri="{FF2B5EF4-FFF2-40B4-BE49-F238E27FC236}">
                <a16:creationId xmlns:a16="http://schemas.microsoft.com/office/drawing/2014/main" id="{CA8F27F4-0F99-46C0-983B-96BC29D86086}"/>
              </a:ext>
            </a:extLst>
          </p:cNvPr>
          <p:cNvGraphicFramePr>
            <a:graphicFrameLocks noGrp="1"/>
          </p:cNvGraphicFramePr>
          <p:nvPr>
            <p:extLst>
              <p:ext uri="{D42A27DB-BD31-4B8C-83A1-F6EECF244321}">
                <p14:modId xmlns:p14="http://schemas.microsoft.com/office/powerpoint/2010/main" val="4271804791"/>
              </p:ext>
            </p:extLst>
          </p:nvPr>
        </p:nvGraphicFramePr>
        <p:xfrm>
          <a:off x="604839" y="1916832"/>
          <a:ext cx="10982324" cy="3383280"/>
        </p:xfrm>
        <a:graphic>
          <a:graphicData uri="http://schemas.openxmlformats.org/drawingml/2006/table">
            <a:tbl>
              <a:tblPr firstRow="1" bandRow="1">
                <a:tableStyleId>{5C22544A-7EE6-4342-B048-85BDC9FD1C3A}</a:tableStyleId>
              </a:tblPr>
              <a:tblGrid>
                <a:gridCol w="915193">
                  <a:extLst>
                    <a:ext uri="{9D8B030D-6E8A-4147-A177-3AD203B41FA5}">
                      <a16:colId xmlns:a16="http://schemas.microsoft.com/office/drawing/2014/main" val="20000"/>
                    </a:ext>
                  </a:extLst>
                </a:gridCol>
                <a:gridCol w="10067131">
                  <a:extLst>
                    <a:ext uri="{9D8B030D-6E8A-4147-A177-3AD203B41FA5}">
                      <a16:colId xmlns:a16="http://schemas.microsoft.com/office/drawing/2014/main" val="20001"/>
                    </a:ext>
                  </a:extLst>
                </a:gridCol>
              </a:tblGrid>
              <a:tr h="218836">
                <a:tc gridSpan="2">
                  <a:txBody>
                    <a:bodyPr/>
                    <a:lstStyle/>
                    <a:p>
                      <a:r>
                        <a:rPr lang="en-GB" sz="14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62124">
                <a:tc>
                  <a:txBody>
                    <a:bodyPr/>
                    <a:lstStyle/>
                    <a:p>
                      <a:pPr algn="l"/>
                      <a:r>
                        <a:rPr lang="en-GB" sz="1400" dirty="0">
                          <a:latin typeface="Arial" panose="020B0604020202020204" pitchFamily="34" charset="0"/>
                          <a:cs typeface="Arial" panose="020B0604020202020204" pitchFamily="34" charset="0"/>
                        </a:rPr>
                        <a:t>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18836">
                <a:tc>
                  <a:txBody>
                    <a:bodyPr/>
                    <a:lstStyle/>
                    <a:p>
                      <a:pPr algn="l"/>
                      <a:r>
                        <a:rPr lang="en-GB" sz="1400" dirty="0">
                          <a:latin typeface="Arial" panose="020B0604020202020204" pitchFamily="34" charset="0"/>
                          <a:cs typeface="Arial" panose="020B0604020202020204" pitchFamily="34" charset="0"/>
                        </a:rPr>
                        <a:t>II-1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Controlled trials without randomization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218836">
                <a:tc>
                  <a:txBody>
                    <a:bodyPr/>
                    <a:lstStyle/>
                    <a:p>
                      <a:pPr algn="l"/>
                      <a:r>
                        <a:rPr lang="en-GB" sz="1400" dirty="0">
                          <a:latin typeface="Arial" panose="020B0604020202020204" pitchFamily="34" charset="0"/>
                          <a:cs typeface="Arial" panose="020B0604020202020204" pitchFamily="34" charset="0"/>
                        </a:rPr>
                        <a:t>II-2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Cohort or case-control analytical studies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18836">
                <a:tc>
                  <a:txBody>
                    <a:bodyPr/>
                    <a:lstStyle/>
                    <a:p>
                      <a:pPr algn="l"/>
                      <a:r>
                        <a:rPr lang="en-GB" sz="1400" dirty="0">
                          <a:latin typeface="Arial" panose="020B0604020202020204" pitchFamily="34" charset="0"/>
                          <a:cs typeface="Arial" panose="020B0604020202020204" pitchFamily="34" charset="0"/>
                        </a:rPr>
                        <a:t>II-3</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Multiple time series, dramatic uncontrolled experiments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4"/>
                  </a:ext>
                </a:extLst>
              </a:tr>
              <a:tr h="218836">
                <a:tc>
                  <a:txBody>
                    <a:bodyPr/>
                    <a:lstStyle/>
                    <a:p>
                      <a:pPr algn="l"/>
                      <a:r>
                        <a:rPr lang="en-GB" sz="1400" dirty="0">
                          <a:latin typeface="Arial" panose="020B0604020202020204" pitchFamily="34" charset="0"/>
                          <a:cs typeface="Arial" panose="020B0604020202020204" pitchFamily="34" charset="0"/>
                        </a:rPr>
                        <a:t>III</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Opinions of respected authorities, descriptive epidemiology</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18836">
                <a:tc gridSpan="2">
                  <a:txBody>
                    <a:bodyPr/>
                    <a:lstStyle/>
                    <a:p>
                      <a:pPr algn="l"/>
                      <a:r>
                        <a:rPr lang="en-GB" sz="14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extLst>
                  <a:ext uri="{0D108BD9-81ED-4DB2-BD59-A6C34878D82A}">
                    <a16:rowId xmlns:a16="http://schemas.microsoft.com/office/drawing/2014/main" val="1012377105"/>
                  </a:ext>
                </a:extLst>
              </a:tr>
              <a:tr h="372020">
                <a:tc>
                  <a:txBody>
                    <a:bodyPr/>
                    <a:lstStyle/>
                    <a:p>
                      <a:pPr algn="l"/>
                      <a:r>
                        <a:rPr lang="en-GB" sz="1400" dirty="0">
                          <a:latin typeface="Arial" panose="020B0604020202020204" pitchFamily="34" charset="0"/>
                          <a:cs typeface="Arial" panose="020B0604020202020204" pitchFamily="34" charset="0"/>
                        </a:rPr>
                        <a:t>1</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Strong recommendation: Factors influencing the strength of the recommendation included the quality of the evidence, presumed patient-important 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25205">
                <a:tc>
                  <a:txBody>
                    <a:bodyPr/>
                    <a:lstStyle/>
                    <a:p>
                      <a:pPr algn="l"/>
                      <a:r>
                        <a:rPr lang="en-GB" sz="1400" dirty="0">
                          <a:latin typeface="Arial" panose="020B0604020202020204" pitchFamily="34" charset="0"/>
                          <a:cs typeface="Arial" panose="020B0604020202020204" pitchFamily="34" charset="0"/>
                        </a:rPr>
                        <a:t>2</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Weaker recommendation: Variability in preferences and values, or more uncertainty; more likely a weak recommendation is warranted</a:t>
                      </a:r>
                    </a:p>
                    <a:p>
                      <a:r>
                        <a:rPr lang="en-GB" sz="1400" dirty="0">
                          <a:latin typeface="Arial" panose="020B0604020202020204" pitchFamily="34" charset="0"/>
                          <a:cs typeface="Arial" panose="020B0604020202020204" pitchFamily="34" charset="0"/>
                        </a:rPr>
                        <a:t>Recommendation is made with less certainty: higher cost or resource 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9" name="Picture 8">
            <a:hlinkClick r:id="rId3" action="ppaction://hlinksldjump"/>
            <a:extLst>
              <a:ext uri="{FF2B5EF4-FFF2-40B4-BE49-F238E27FC236}">
                <a16:creationId xmlns:a16="http://schemas.microsoft.com/office/drawing/2014/main" id="{0DB0B501-44AD-43A7-8126-B576FDCD0564}"/>
              </a:ext>
            </a:extLst>
          </p:cNvPr>
          <p:cNvPicPr>
            <a:picLocks noChangeAspect="1"/>
          </p:cNvPicPr>
          <p:nvPr/>
        </p:nvPicPr>
        <p:blipFill rotWithShape="1">
          <a:blip r:embed="rId4"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137631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DD87E7-F05E-4B15-B47D-77EB771B1CAB}"/>
              </a:ext>
            </a:extLst>
          </p:cNvPr>
          <p:cNvSpPr>
            <a:spLocks noGrp="1"/>
          </p:cNvSpPr>
          <p:nvPr>
            <p:ph type="title"/>
          </p:nvPr>
        </p:nvSpPr>
        <p:spPr/>
        <p:txBody>
          <a:bodyPr/>
          <a:lstStyle/>
          <a:p>
            <a:r>
              <a:rPr lang="en-GB" dirty="0"/>
              <a:t>Background</a:t>
            </a:r>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idx="1"/>
          </p:nvPr>
        </p:nvSpPr>
        <p:spPr/>
        <p:txBody>
          <a:bodyPr/>
          <a:lstStyle/>
          <a:p>
            <a:r>
              <a:rPr lang="en-GB" dirty="0"/>
              <a:t>Epidemiology of PBC</a:t>
            </a:r>
          </a:p>
          <a:p>
            <a:r>
              <a:rPr lang="en-GB" dirty="0"/>
              <a:t>PBC pathogenesis</a:t>
            </a:r>
          </a:p>
        </p:txBody>
      </p:sp>
    </p:spTree>
    <p:extLst>
      <p:ext uri="{BB962C8B-B14F-4D97-AF65-F5344CB8AC3E}">
        <p14:creationId xmlns:p14="http://schemas.microsoft.com/office/powerpoint/2010/main" val="273390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dirty="0"/>
              <a:t>Epidemiology of PBC</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PBC. J </a:t>
            </a:r>
            <a:r>
              <a:rPr lang="en-GB" dirty="0" err="1"/>
              <a:t>Hepatol</a:t>
            </a:r>
            <a:r>
              <a:rPr lang="en-GB" dirty="0"/>
              <a:t> 2017;67:145–72</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
          </p:nvPr>
        </p:nvSpPr>
        <p:spPr/>
        <p:txBody>
          <a:bodyPr/>
          <a:lstStyle/>
          <a:p>
            <a:r>
              <a:rPr lang="en-GB" dirty="0"/>
              <a:t>Remains a female predominant disease</a:t>
            </a:r>
          </a:p>
          <a:p>
            <a:pPr lvl="1"/>
            <a:r>
              <a:rPr lang="en-GB" dirty="0"/>
              <a:t>Mainly &gt;40 years</a:t>
            </a:r>
          </a:p>
          <a:p>
            <a:pPr lvl="1"/>
            <a:r>
              <a:rPr lang="en-GB" dirty="0"/>
              <a:t>Does not present in childhood</a:t>
            </a:r>
          </a:p>
          <a:p>
            <a:endParaRPr lang="en-US" dirty="0"/>
          </a:p>
          <a:p>
            <a:r>
              <a:rPr lang="en-GB" b="1" dirty="0">
                <a:solidFill>
                  <a:schemeClr val="tx2"/>
                </a:solidFill>
              </a:rPr>
              <a:t>Global: </a:t>
            </a:r>
            <a:r>
              <a:rPr lang="en-GB" dirty="0"/>
              <a:t>Estimated 1 in 1,000 women over the age of 40 years old living with PBC</a:t>
            </a:r>
          </a:p>
          <a:p>
            <a:pPr marL="0" indent="0">
              <a:buNone/>
            </a:pPr>
            <a:endParaRPr lang="en-GB" dirty="0"/>
          </a:p>
          <a:p>
            <a:r>
              <a:rPr lang="en-GB" b="1" dirty="0">
                <a:solidFill>
                  <a:schemeClr val="tx2"/>
                </a:solidFill>
              </a:rPr>
              <a:t>Europe: </a:t>
            </a:r>
            <a:r>
              <a:rPr lang="en-GB" dirty="0"/>
              <a:t>Estimated incidence 1–2 per 100,000 population per year</a:t>
            </a:r>
          </a:p>
          <a:p>
            <a:pPr lvl="1"/>
            <a:r>
              <a:rPr lang="en-GB" dirty="0"/>
              <a:t>Incidence range: 0.3–5.8 per 100,000</a:t>
            </a:r>
          </a:p>
          <a:p>
            <a:pPr lvl="1"/>
            <a:r>
              <a:rPr lang="en-GB" dirty="0"/>
              <a:t>Prevalence range: 1.9–40.2 per 100,000 </a:t>
            </a:r>
          </a:p>
          <a:p>
            <a:endParaRPr lang="en-GB" dirty="0"/>
          </a:p>
        </p:txBody>
      </p:sp>
      <p:pic>
        <p:nvPicPr>
          <p:cNvPr id="6" name="Picture 5">
            <a:hlinkClick r:id="rId2" action="ppaction://hlinksldjump"/>
            <a:extLst>
              <a:ext uri="{FF2B5EF4-FFF2-40B4-BE49-F238E27FC236}">
                <a16:creationId xmlns:a16="http://schemas.microsoft.com/office/drawing/2014/main" id="{75A077C9-67E0-4E02-90CD-F510C3263445}"/>
              </a:ext>
            </a:extLst>
          </p:cNvPr>
          <p:cNvPicPr>
            <a:picLocks noChangeAspect="1"/>
          </p:cNvPicPr>
          <p:nvPr/>
        </p:nvPicPr>
        <p:blipFill rotWithShape="1">
          <a:blip r:embed="rId3" cstate="screen">
            <a:duotone>
              <a:srgbClr val="EB6018">
                <a:shade val="45000"/>
                <a:satMod val="135000"/>
              </a:srgbClr>
              <a:prstClr val="white"/>
            </a:duotone>
            <a:extLst>
              <a:ext uri="{28A0092B-C50C-407E-A947-70E740481C1C}">
                <a14:useLocalDpi xmlns:a14="http://schemas.microsoft.com/office/drawing/2010/main"/>
              </a:ext>
            </a:extLst>
          </a:blip>
          <a:srcRect l="8888" t="1478" r="8310" b="16517"/>
          <a:stretch/>
        </p:blipFill>
        <p:spPr>
          <a:xfrm>
            <a:off x="11368880" y="442233"/>
            <a:ext cx="381237" cy="377560"/>
          </a:xfrm>
          <a:prstGeom prst="rect">
            <a:avLst/>
          </a:prstGeom>
        </p:spPr>
      </p:pic>
    </p:spTree>
    <p:extLst>
      <p:ext uri="{BB962C8B-B14F-4D97-AF65-F5344CB8AC3E}">
        <p14:creationId xmlns:p14="http://schemas.microsoft.com/office/powerpoint/2010/main" val="2869499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2.xml><?xml version="1.0" encoding="utf-8"?>
<ds:datastoreItem xmlns:ds="http://schemas.openxmlformats.org/officeDocument/2006/customXml" ds:itemID="{4E31ABEC-1BB9-40B7-973C-CC9263F96143}"/>
</file>

<file path=customXml/itemProps3.xml><?xml version="1.0" encoding="utf-8"?>
<ds:datastoreItem xmlns:ds="http://schemas.openxmlformats.org/officeDocument/2006/customXml" ds:itemID="{DC655285-0295-4DC9-BB3C-AA4FB57D4246}">
  <ds:schemaRefs>
    <ds:schemaRef ds:uri="http://purl.org/dc/elements/1.1/"/>
    <ds:schemaRef ds:uri="http://schemas.microsoft.com/office/2006/metadata/properties"/>
    <ds:schemaRef ds:uri="http://purl.org/dc/terms/"/>
    <ds:schemaRef ds:uri="8b4f0aa6-f811-4d6e-9450-92a67e22359a"/>
    <ds:schemaRef ds:uri="http://schemas.microsoft.com/office/infopath/2007/PartnerControls"/>
    <ds:schemaRef ds:uri="http://schemas.microsoft.com/office/2006/documentManagement/types"/>
    <ds:schemaRef ds:uri="http://schemas.openxmlformats.org/package/2006/metadata/core-properties"/>
    <ds:schemaRef ds:uri="7a3f0d49-cb9d-4d28-b6b4-cb24b88658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449</TotalTime>
  <Words>4681</Words>
  <Application>Microsoft Office PowerPoint</Application>
  <PresentationFormat>Widescreen</PresentationFormat>
  <Paragraphs>787</Paragraphs>
  <Slides>38</Slides>
  <Notes>30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38</vt:i4>
      </vt:variant>
    </vt:vector>
  </HeadingPairs>
  <TitlesOfParts>
    <vt:vector size="47" baseType="lpstr">
      <vt:lpstr>Arial</vt:lpstr>
      <vt:lpstr>ArialMT</vt:lpstr>
      <vt:lpstr>Symbol</vt:lpstr>
      <vt:lpstr>Times New Roman</vt:lpstr>
      <vt:lpstr>4_blank</vt:lpstr>
      <vt:lpstr>3_blank</vt:lpstr>
      <vt:lpstr>2_blank</vt:lpstr>
      <vt:lpstr>1_blank</vt:lpstr>
      <vt:lpstr>5_blank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Epidemiology of PBC</vt:lpstr>
      <vt:lpstr>Pathogenesis of PBC</vt:lpstr>
      <vt:lpstr>Impact of PBC</vt:lpstr>
      <vt:lpstr>Guidelines</vt:lpstr>
      <vt:lpstr>Topics</vt:lpstr>
      <vt:lpstr>Diagnostic approach to cholestasis</vt:lpstr>
      <vt:lpstr>Structured algorithm to diagnose chronic* cholestasis</vt:lpstr>
      <vt:lpstr>Initial diagnosis of PBC</vt:lpstr>
      <vt:lpstr>Overview of utility of investigations in PBC</vt:lpstr>
      <vt:lpstr>Overview of utility of investigations in PBC</vt:lpstr>
      <vt:lpstr>Histopathological features of PBC</vt:lpstr>
      <vt:lpstr>Histopathological features of PBC</vt:lpstr>
      <vt:lpstr>Histopathological features of PBC</vt:lpstr>
      <vt:lpstr>Histopathological features of PBC</vt:lpstr>
      <vt:lpstr>Histopathological features of PBC</vt:lpstr>
      <vt:lpstr>Stratification of risk in PBC</vt:lpstr>
      <vt:lpstr>Stratification of risk in PBC</vt:lpstr>
      <vt:lpstr>Three pillars of PBC management</vt:lpstr>
      <vt:lpstr>Defining inadequate response to treatment</vt:lpstr>
      <vt:lpstr>Prognostic tools for PBC in practice: guidance</vt:lpstr>
      <vt:lpstr>Treatment: therapies to slow disease progression</vt:lpstr>
      <vt:lpstr>Special settings: pregnancy</vt:lpstr>
      <vt:lpstr>PBC with features of autoimmune hepatitis</vt:lpstr>
      <vt:lpstr>Management of symptoms</vt:lpstr>
      <vt:lpstr>Management of complications of liver disease</vt:lpstr>
      <vt:lpstr>Management of complications of liver disease</vt:lpstr>
      <vt:lpstr>Management of complications of liver disease</vt:lpstr>
      <vt:lpstr>Management of complications of liver disease</vt:lpstr>
      <vt:lpstr>Organisation of clinical care delivery</vt:lpstr>
      <vt:lpstr>Proposed clinical care standards for PBC</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Simon Lott</cp:lastModifiedBy>
  <cp:revision>22</cp:revision>
  <cp:lastPrinted>2019-04-01T13:28:28Z</cp:lastPrinted>
  <dcterms:created xsi:type="dcterms:W3CDTF">2016-10-10T16:35:57Z</dcterms:created>
  <dcterms:modified xsi:type="dcterms:W3CDTF">2020-05-05T10:28:23Z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