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68" r:id="rId5"/>
    <p:sldMasterId id="2147483661" r:id="rId6"/>
    <p:sldMasterId id="2147483692" r:id="rId7"/>
  </p:sldMasterIdLst>
  <p:notesMasterIdLst>
    <p:notesMasterId r:id="rId56"/>
  </p:notesMasterIdLst>
  <p:sldIdLst>
    <p:sldId id="343" r:id="rId8"/>
    <p:sldId id="263" r:id="rId9"/>
    <p:sldId id="342" r:id="rId10"/>
    <p:sldId id="258" r:id="rId11"/>
    <p:sldId id="311" r:id="rId12"/>
    <p:sldId id="312" r:id="rId13"/>
    <p:sldId id="262" r:id="rId14"/>
    <p:sldId id="313" r:id="rId15"/>
    <p:sldId id="265" r:id="rId16"/>
    <p:sldId id="334" r:id="rId17"/>
    <p:sldId id="267" r:id="rId18"/>
    <p:sldId id="314" r:id="rId19"/>
    <p:sldId id="315" r:id="rId20"/>
    <p:sldId id="270" r:id="rId21"/>
    <p:sldId id="317" r:id="rId22"/>
    <p:sldId id="318" r:id="rId23"/>
    <p:sldId id="272" r:id="rId24"/>
    <p:sldId id="274" r:id="rId25"/>
    <p:sldId id="275" r:id="rId26"/>
    <p:sldId id="276" r:id="rId27"/>
    <p:sldId id="319" r:id="rId28"/>
    <p:sldId id="278" r:id="rId29"/>
    <p:sldId id="320" r:id="rId30"/>
    <p:sldId id="338" r:id="rId31"/>
    <p:sldId id="339" r:id="rId32"/>
    <p:sldId id="321" r:id="rId33"/>
    <p:sldId id="322" r:id="rId34"/>
    <p:sldId id="282" r:id="rId35"/>
    <p:sldId id="283" r:id="rId36"/>
    <p:sldId id="323" r:id="rId37"/>
    <p:sldId id="324" r:id="rId38"/>
    <p:sldId id="444" r:id="rId39"/>
    <p:sldId id="325" r:id="rId40"/>
    <p:sldId id="326" r:id="rId41"/>
    <p:sldId id="327" r:id="rId42"/>
    <p:sldId id="328" r:id="rId43"/>
    <p:sldId id="329" r:id="rId44"/>
    <p:sldId id="330" r:id="rId45"/>
    <p:sldId id="331" r:id="rId46"/>
    <p:sldId id="289" r:id="rId47"/>
    <p:sldId id="335" r:id="rId48"/>
    <p:sldId id="290" r:id="rId49"/>
    <p:sldId id="336" r:id="rId50"/>
    <p:sldId id="310" r:id="rId51"/>
    <p:sldId id="316" r:id="rId52"/>
    <p:sldId id="291" r:id="rId53"/>
    <p:sldId id="337" r:id="rId54"/>
    <p:sldId id="293" r:id="rId55"/>
  </p:sldIdLst>
  <p:sldSz cx="12192000" cy="6858000"/>
  <p:notesSz cx="6889750" cy="10021888"/>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3840" userDrawn="1">
          <p15:clr>
            <a:srgbClr val="A4A3A4"/>
          </p15:clr>
        </p15:guide>
        <p15:guide id="3" pos="7412" userDrawn="1">
          <p15:clr>
            <a:srgbClr val="A4A3A4"/>
          </p15:clr>
        </p15:guide>
        <p15:guide id="4" pos="381" userDrawn="1">
          <p15:clr>
            <a:srgbClr val="A4A3A4"/>
          </p15:clr>
        </p15:guide>
        <p15:guide id="5" pos="7299" userDrawn="1">
          <p15:clr>
            <a:srgbClr val="A4A3A4"/>
          </p15:clr>
        </p15:guide>
        <p15:guide id="6" orient="horz" pos="3987" userDrawn="1">
          <p15:clr>
            <a:srgbClr val="A4A3A4"/>
          </p15:clr>
        </p15:guide>
        <p15:guide id="7" orient="horz" pos="2296" userDrawn="1">
          <p15:clr>
            <a:srgbClr val="A4A3A4"/>
          </p15:clr>
        </p15:guide>
        <p15:guide id="8" orient="horz" pos="12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Lott (Obsidian)" initials="SL(" lastIdx="1" clrIdx="0">
    <p:extLst>
      <p:ext uri="{19B8F6BF-5375-455C-9EA6-DF929625EA0E}">
        <p15:presenceInfo xmlns:p15="http://schemas.microsoft.com/office/powerpoint/2012/main" userId="Simon Lott (Obsidian)" providerId="None"/>
      </p:ext>
    </p:extLst>
  </p:cmAuthor>
  <p:cmAuthor id="2" name="Medical Writer" initials="A" lastIdx="14" clrIdx="1">
    <p:extLst>
      <p:ext uri="{19B8F6BF-5375-455C-9EA6-DF929625EA0E}">
        <p15:presenceInfo xmlns:p15="http://schemas.microsoft.com/office/powerpoint/2012/main" userId="Medical Writer" providerId="None"/>
      </p:ext>
    </p:extLst>
  </p:cmAuthor>
  <p:cmAuthor id="3" name="Simon Lott" initials="SL" lastIdx="28" clrIdx="2">
    <p:extLst>
      <p:ext uri="{19B8F6BF-5375-455C-9EA6-DF929625EA0E}">
        <p15:presenceInfo xmlns:p15="http://schemas.microsoft.com/office/powerpoint/2012/main" userId="Simon Lott" providerId="None"/>
      </p:ext>
    </p:extLst>
  </p:cmAuthor>
  <p:cmAuthor id="4" name="Writer" initials="Wr" lastIdx="6" clrIdx="3">
    <p:extLst>
      <p:ext uri="{19B8F6BF-5375-455C-9EA6-DF929625EA0E}">
        <p15:presenceInfo xmlns:p15="http://schemas.microsoft.com/office/powerpoint/2012/main" userId="Writer" providerId="None"/>
      </p:ext>
    </p:extLst>
  </p:cmAuthor>
  <p:cmAuthor id="5" name="Chris Watson" initials="CW" lastIdx="54" clrIdx="4">
    <p:extLst>
      <p:ext uri="{19B8F6BF-5375-455C-9EA6-DF929625EA0E}">
        <p15:presenceInfo xmlns:p15="http://schemas.microsoft.com/office/powerpoint/2012/main" userId="Chris Watson" providerId="None"/>
      </p:ext>
    </p:extLst>
  </p:cmAuthor>
  <p:cmAuthor id="6" name="Julia Heagerty" initials="JH" lastIdx="35" clrIdx="5">
    <p:extLst>
      <p:ext uri="{19B8F6BF-5375-455C-9EA6-DF929625EA0E}">
        <p15:presenceInfo xmlns:p15="http://schemas.microsoft.com/office/powerpoint/2012/main" userId="Julia Heagerty" providerId="None"/>
      </p:ext>
    </p:extLst>
  </p:cmAuthor>
  <p:cmAuthor id="7" name="Jamil Bacha" initials="JB" lastIdx="3" clrIdx="6">
    <p:extLst>
      <p:ext uri="{19B8F6BF-5375-455C-9EA6-DF929625EA0E}">
        <p15:presenceInfo xmlns:p15="http://schemas.microsoft.com/office/powerpoint/2012/main" userId="S-1-5-21-2416720587-102252390-449953431-4705" providerId="AD"/>
      </p:ext>
    </p:extLst>
  </p:cmAuthor>
  <p:cmAuthor id="8" name="Guest User" initials="GU" lastIdx="3" clrIdx="7">
    <p:extLst>
      <p:ext uri="{19B8F6BF-5375-455C-9EA6-DF929625EA0E}">
        <p15:presenceInfo xmlns:p15="http://schemas.microsoft.com/office/powerpoint/2012/main" userId="S::urn:spo:anon#c05bc95ce3cdce710c03c86ca5138fbd8ef160c319c467918d6669e6afad5585::" providerId="AD"/>
      </p:ext>
    </p:extLst>
  </p:cmAuthor>
  <p:cmAuthor id="9" name="-" initials="-" lastIdx="1" clrIdx="8">
    <p:extLst>
      <p:ext uri="{19B8F6BF-5375-455C-9EA6-DF929625EA0E}">
        <p15:presenceInfo xmlns:p15="http://schemas.microsoft.com/office/powerpoint/2012/main" userId="-" providerId="None"/>
      </p:ext>
    </p:extLst>
  </p:cmAuthor>
  <p:cmAuthor id="10" name="Guest User" initials="GU [2]" lastIdx="2" clrIdx="9">
    <p:extLst>
      <p:ext uri="{19B8F6BF-5375-455C-9EA6-DF929625EA0E}">
        <p15:presenceInfo xmlns:p15="http://schemas.microsoft.com/office/powerpoint/2012/main" userId="S::urn:spo:anon#a49bb04851e7a929167a4ed2b626b4123519160eab910054303ce601351daa00::" providerId="AD"/>
      </p:ext>
    </p:extLst>
  </p:cmAuthor>
  <p:cmAuthor id="11" name="Guest User" initials="GU [3]" lastIdx="3" clrIdx="10">
    <p:extLst>
      <p:ext uri="{19B8F6BF-5375-455C-9EA6-DF929625EA0E}">
        <p15:presenceInfo xmlns:p15="http://schemas.microsoft.com/office/powerpoint/2012/main" userId="S::urn:spo:anon#584a5a9b5ddcd0b2fdfa44e97fbe9f8957532ebd03ab77ee56cff5112e94f697::" providerId="AD"/>
      </p:ext>
    </p:extLst>
  </p:cmAuthor>
  <p:cmAuthor id="12" name="Guest User" initials="GU [4]" lastIdx="6" clrIdx="11">
    <p:extLst>
      <p:ext uri="{19B8F6BF-5375-455C-9EA6-DF929625EA0E}">
        <p15:presenceInfo xmlns:p15="http://schemas.microsoft.com/office/powerpoint/2012/main" userId="S::urn:spo:anon#56b29b25bed10daa3fb9bd00257684cbf07b49aa12d777b2687f0a311f61581f::" providerId="AD"/>
      </p:ext>
    </p:extLst>
  </p:cmAuthor>
  <p:cmAuthor id="13" name="Guest User" initials="GU [5]" lastIdx="3" clrIdx="12">
    <p:extLst>
      <p:ext uri="{19B8F6BF-5375-455C-9EA6-DF929625EA0E}">
        <p15:presenceInfo xmlns:p15="http://schemas.microsoft.com/office/powerpoint/2012/main" userId="S::urn:spo:anon#62a8b8eee84b2c6d9365857cf9df82a38fb6bb1237719a45b14cbd0f09c93830::" providerId="AD"/>
      </p:ext>
    </p:extLst>
  </p:cmAuthor>
  <p:cmAuthor id="14" name="Lindsay King" initials="LK" lastIdx="1" clrIdx="13">
    <p:extLst>
      <p:ext uri="{19B8F6BF-5375-455C-9EA6-DF929625EA0E}">
        <p15:presenceInfo xmlns:p15="http://schemas.microsoft.com/office/powerpoint/2012/main" userId="S::lindsayk@obsidianhg.com::ac12827f-5d1e-4955-a821-f83a62ffd7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6"/>
    <a:srgbClr val="EB5F17"/>
    <a:srgbClr val="0A9390"/>
    <a:srgbClr val="DC204E"/>
    <a:srgbClr val="F8BE3D"/>
    <a:srgbClr val="D8E9B1"/>
    <a:srgbClr val="9DC93B"/>
    <a:srgbClr val="71C5E9"/>
    <a:srgbClr val="FEFCFC"/>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1181" autoAdjust="0"/>
    <p:restoredTop sz="83794" autoAdjust="0"/>
  </p:normalViewPr>
  <p:slideViewPr>
    <p:cSldViewPr snapToGrid="0">
      <p:cViewPr varScale="1">
        <p:scale>
          <a:sx n="68" d="100"/>
          <a:sy n="68" d="100"/>
        </p:scale>
        <p:origin x="1766" y="67"/>
      </p:cViewPr>
      <p:guideLst>
        <p:guide orient="horz" pos="845"/>
        <p:guide pos="3840"/>
        <p:guide pos="7412"/>
        <p:guide pos="381"/>
        <p:guide pos="7299"/>
        <p:guide orient="horz" pos="3987"/>
        <p:guide orient="horz" pos="2296"/>
        <p:guide orient="horz" pos="12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194"/>
    </p:cViewPr>
  </p:sorterViewPr>
  <p:notesViewPr>
    <p:cSldViewPr snapToGrid="0">
      <p:cViewPr>
        <p:scale>
          <a:sx n="150" d="100"/>
          <a:sy n="150" d="100"/>
        </p:scale>
        <p:origin x="1306" y="-1205"/>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gs" Target="tags/tag1.xml"/><Relationship Id="rId61"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8.xml"/><Relationship Id="rId1" Type="http://schemas.openxmlformats.org/officeDocument/2006/relationships/slide" Target="../slides/slide6.xml"/><Relationship Id="rId4"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1537F-DE71-481A-A200-9F4C77EF14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619795A-428A-4EE5-9D93-9BB9308F3240}">
      <dgm:prSet phldrT="[Text]" custT="1"/>
      <dgm:spPr>
        <a:solidFill>
          <a:schemeClr val="tx2"/>
        </a:solidFill>
      </dgm:spPr>
      <dgm:t>
        <a:bodyPr/>
        <a:lstStyle/>
        <a:p>
          <a:r>
            <a:rPr lang="en-GB" sz="2800" dirty="0"/>
            <a:t>Methods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10FF759-4CFB-4977-8AB4-B823181C3B9D}" type="parTrans" cxnId="{F1CB1115-31F0-48DC-8F76-3B31E12C9258}">
      <dgm:prSet/>
      <dgm:spPr/>
      <dgm:t>
        <a:bodyPr/>
        <a:lstStyle/>
        <a:p>
          <a:endParaRPr lang="en-GB"/>
        </a:p>
      </dgm:t>
    </dgm:pt>
    <dgm:pt modelId="{34749C50-268C-40AC-A3C1-20105B60E5C9}" type="sibTrans" cxnId="{F1CB1115-31F0-48DC-8F76-3B31E12C9258}">
      <dgm:prSet/>
      <dgm:spPr/>
      <dgm:t>
        <a:bodyPr/>
        <a:lstStyle/>
        <a:p>
          <a:endParaRPr lang="en-GB"/>
        </a:p>
      </dgm:t>
    </dgm:pt>
    <dgm:pt modelId="{26B8BC63-8816-4EF3-9D7F-52312699CA0C}">
      <dgm:prSet phldrT="[Text]" custT="1"/>
      <dgm:spPr>
        <a:solidFill>
          <a:schemeClr val="bg1"/>
        </a:solidFill>
        <a:ln>
          <a:solidFill>
            <a:schemeClr val="tx2"/>
          </a:solidFill>
        </a:ln>
      </dgm:spPr>
      <dgm:t>
        <a:bodyPr/>
        <a:lstStyle/>
        <a:p>
          <a:r>
            <a:rPr lang="en-GB" sz="2000" dirty="0"/>
            <a:t>Grading evidence and recommendations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655BD32-D1B4-4E4D-A93D-297EAB8C0E36}" type="parTrans" cxnId="{87F6DA87-AC5E-49C8-B572-80819A164A7A}">
      <dgm:prSet/>
      <dgm:spPr/>
      <dgm:t>
        <a:bodyPr/>
        <a:lstStyle/>
        <a:p>
          <a:endParaRPr lang="en-GB"/>
        </a:p>
      </dgm:t>
    </dgm:pt>
    <dgm:pt modelId="{1D136266-336E-4E75-8B50-C4424E5F255A}" type="sibTrans" cxnId="{87F6DA87-AC5E-49C8-B572-80819A164A7A}">
      <dgm:prSet/>
      <dgm:spPr/>
      <dgm:t>
        <a:bodyPr/>
        <a:lstStyle/>
        <a:p>
          <a:endParaRPr lang="en-GB"/>
        </a:p>
      </dgm:t>
    </dgm:pt>
    <dgm:pt modelId="{89F0AF2C-9BF5-4CF3-9103-6667E274E04F}">
      <dgm:prSet phldrT="[Text]" custT="1"/>
      <dgm:spPr>
        <a:solidFill>
          <a:schemeClr val="tx2"/>
        </a:solidFill>
      </dgm:spPr>
      <dgm:t>
        <a:bodyPr/>
        <a:lstStyle/>
        <a:p>
          <a:r>
            <a:rPr lang="en-GB" sz="2800" dirty="0"/>
            <a:t>Background</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D5D5D97-8F0C-4D6E-B57C-755956F75ACD}" type="parTrans" cxnId="{4B071C4E-601C-4725-865C-AF76EF288D96}">
      <dgm:prSet/>
      <dgm:spPr/>
      <dgm:t>
        <a:bodyPr/>
        <a:lstStyle/>
        <a:p>
          <a:endParaRPr lang="en-GB"/>
        </a:p>
      </dgm:t>
    </dgm:pt>
    <dgm:pt modelId="{B9A237D5-2A55-4F51-B7A3-43D2D5014D9C}" type="sibTrans" cxnId="{4B071C4E-601C-4725-865C-AF76EF288D96}">
      <dgm:prSet/>
      <dgm:spPr/>
      <dgm:t>
        <a:bodyPr/>
        <a:lstStyle/>
        <a:p>
          <a:endParaRPr lang="en-GB"/>
        </a:p>
      </dgm:t>
    </dgm:pt>
    <dgm:pt modelId="{EB418365-0AE8-4522-9042-AF58F698F7BD}">
      <dgm:prSet phldrT="[Text]" custT="1"/>
      <dgm:spPr>
        <a:solidFill>
          <a:schemeClr val="bg1"/>
        </a:solidFill>
        <a:ln>
          <a:solidFill>
            <a:schemeClr val="tx2"/>
          </a:solidFill>
        </a:ln>
      </dgm:spPr>
      <dgm:t>
        <a:bodyPr/>
        <a:lstStyle/>
        <a:p>
          <a:r>
            <a:rPr lang="en-GB" sz="2000" dirty="0"/>
            <a:t>Epidemiology of HBV</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15659CD-E830-491F-84E3-2AF0C0D4B699}" type="parTrans" cxnId="{174654BE-3BC0-4F3C-B9E2-B7204AD68EE3}">
      <dgm:prSet/>
      <dgm:spPr/>
      <dgm:t>
        <a:bodyPr/>
        <a:lstStyle/>
        <a:p>
          <a:endParaRPr lang="en-GB"/>
        </a:p>
      </dgm:t>
    </dgm:pt>
    <dgm:pt modelId="{C4F186B8-8CC4-476D-B459-35776E7B4905}" type="sibTrans" cxnId="{174654BE-3BC0-4F3C-B9E2-B7204AD68EE3}">
      <dgm:prSet/>
      <dgm:spPr/>
      <dgm:t>
        <a:bodyPr/>
        <a:lstStyle/>
        <a:p>
          <a:endParaRPr lang="en-GB"/>
        </a:p>
      </dgm:t>
    </dgm:pt>
    <dgm:pt modelId="{EF0FFC98-EB21-409E-9CDD-65B0D3C4EDF9}">
      <dgm:prSet phldrT="[Text]" custT="1"/>
      <dgm:spPr>
        <a:solidFill>
          <a:schemeClr val="bg1"/>
        </a:solidFill>
        <a:ln>
          <a:solidFill>
            <a:schemeClr val="tx2"/>
          </a:solidFill>
        </a:ln>
      </dgm:spPr>
      <dgm:t>
        <a:bodyPr/>
        <a:lstStyle/>
        <a:p>
          <a:r>
            <a:rPr lang="en-GB" sz="2000" dirty="0"/>
            <a:t>Key recommendations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A21DB61-0E33-43AE-A7DC-97D5B2F14E43}" type="parTrans" cxnId="{4549DFAA-8D92-48F4-B1ED-3F46A10C08D8}">
      <dgm:prSet/>
      <dgm:spPr/>
      <dgm:t>
        <a:bodyPr/>
        <a:lstStyle/>
        <a:p>
          <a:endParaRPr lang="en-GB"/>
        </a:p>
      </dgm:t>
    </dgm:pt>
    <dgm:pt modelId="{E42B58E3-DF66-488E-9D14-795E0694A0A4}" type="sibTrans" cxnId="{4549DFAA-8D92-48F4-B1ED-3F46A10C08D8}">
      <dgm:prSet/>
      <dgm:spPr/>
      <dgm:t>
        <a:bodyPr/>
        <a:lstStyle/>
        <a:p>
          <a:endParaRPr lang="en-GB"/>
        </a:p>
      </dgm:t>
    </dgm:pt>
    <dgm:pt modelId="{6D0C0F05-0B97-4684-A375-BEE53CED5579}">
      <dgm:prSet phldrT="[Text]" custT="1"/>
      <dgm:spPr>
        <a:solidFill>
          <a:schemeClr val="tx2"/>
        </a:solidFill>
      </dgm:spPr>
      <dgm:t>
        <a:bodyPr/>
        <a:lstStyle/>
        <a:p>
          <a:r>
            <a:rPr lang="en-GB" sz="2800" dirty="0"/>
            <a:t>Guidelines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A79F63C-974A-4571-8664-556CDC18B6D1}" type="sibTrans" cxnId="{20BE6AC8-0B17-4C51-B9AC-C734506A57B1}">
      <dgm:prSet/>
      <dgm:spPr/>
      <dgm:t>
        <a:bodyPr/>
        <a:lstStyle/>
        <a:p>
          <a:endParaRPr lang="en-GB"/>
        </a:p>
      </dgm:t>
    </dgm:pt>
    <dgm:pt modelId="{D918BF3C-5F3F-46DF-8618-834BFC8A7045}" type="parTrans" cxnId="{20BE6AC8-0B17-4C51-B9AC-C734506A57B1}">
      <dgm:prSet/>
      <dgm:spPr/>
      <dgm:t>
        <a:bodyPr/>
        <a:lstStyle/>
        <a:p>
          <a:endParaRPr lang="en-GB"/>
        </a:p>
      </dgm:t>
    </dgm:pt>
    <dgm:pt modelId="{8AF71301-04C9-4317-A812-527F2B91A2AD}">
      <dgm:prSet custT="1"/>
      <dgm:spPr>
        <a:solidFill>
          <a:schemeClr val="tx2"/>
        </a:solidFill>
      </dgm:spPr>
      <dgm:t>
        <a:bodyPr/>
        <a:lstStyle/>
        <a:p>
          <a:r>
            <a:rPr lang="en-GB" sz="2800" dirty="0"/>
            <a:t>The future for HBV</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AF25F95D-CD51-4301-8433-A974F9EAE288}" type="parTrans" cxnId="{26B13072-601C-4EA8-9891-BEEB84B3A95C}">
      <dgm:prSet/>
      <dgm:spPr/>
      <dgm:t>
        <a:bodyPr/>
        <a:lstStyle/>
        <a:p>
          <a:endParaRPr lang="en-GB"/>
        </a:p>
      </dgm:t>
    </dgm:pt>
    <dgm:pt modelId="{79F7C556-8BF9-44EC-94D5-DC035D66EB22}" type="sibTrans" cxnId="{26B13072-601C-4EA8-9891-BEEB84B3A95C}">
      <dgm:prSet/>
      <dgm:spPr/>
      <dgm:t>
        <a:bodyPr/>
        <a:lstStyle/>
        <a:p>
          <a:endParaRPr lang="en-GB"/>
        </a:p>
      </dgm:t>
    </dgm:pt>
    <dgm:pt modelId="{7A1E98CF-22AB-4DC3-961D-C78A9C2B91B8}">
      <dgm:prSet phldrT="[Text]" custT="1"/>
      <dgm:spPr>
        <a:solidFill>
          <a:schemeClr val="bg1"/>
        </a:solidFill>
        <a:ln>
          <a:solidFill>
            <a:schemeClr val="tx2"/>
          </a:solidFill>
        </a:ln>
      </dgm:spPr>
      <dgm:t>
        <a:bodyPr/>
        <a:lstStyle/>
        <a:p>
          <a:r>
            <a:rPr lang="en-GB" sz="2000" dirty="0"/>
            <a:t>New nomenclature for chronic phases</a:t>
          </a:r>
        </a:p>
      </dgm:t>
    </dgm:pt>
    <dgm:pt modelId="{B9CFDDC4-8A2C-4755-A166-7B95A0A1BA7C}" type="parTrans" cxnId="{DC778071-74AF-4886-9CC7-FFC7A80C1CAC}">
      <dgm:prSet/>
      <dgm:spPr/>
      <dgm:t>
        <a:bodyPr/>
        <a:lstStyle/>
        <a:p>
          <a:endParaRPr lang="en-GB"/>
        </a:p>
      </dgm:t>
    </dgm:pt>
    <dgm:pt modelId="{44DA8BB8-2205-4C72-9B3B-14004BC4275C}" type="sibTrans" cxnId="{DC778071-74AF-4886-9CC7-FFC7A80C1CAC}">
      <dgm:prSet/>
      <dgm:spPr/>
      <dgm:t>
        <a:bodyPr/>
        <a:lstStyle/>
        <a:p>
          <a:endParaRPr lang="en-GB"/>
        </a:p>
      </dgm:t>
    </dgm:pt>
    <dgm:pt modelId="{16177A9B-C279-4BF7-B1E1-927F2E24C8AD}">
      <dgm:prSet custT="1"/>
      <dgm:spPr>
        <a:solidFill>
          <a:schemeClr val="bg1"/>
        </a:solidFill>
        <a:ln>
          <a:solidFill>
            <a:schemeClr val="tx2"/>
          </a:solidFill>
        </a:ln>
      </dgm:spPr>
      <dgm:t>
        <a:bodyPr/>
        <a:lstStyle/>
        <a:p>
          <a:pPr>
            <a:lnSpc>
              <a:spcPct val="100000"/>
            </a:lnSpc>
          </a:pPr>
          <a:r>
            <a:rPr lang="en-GB" sz="2000" dirty="0"/>
            <a:t>New biomarkers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C830F3D8-DE4B-4572-9F73-A3D9A7D99F1E}" type="sibTrans" cxnId="{0F2819F5-58D8-4B1F-AA09-0E93737DF354}">
      <dgm:prSet/>
      <dgm:spPr/>
      <dgm:t>
        <a:bodyPr/>
        <a:lstStyle/>
        <a:p>
          <a:endParaRPr lang="en-GB"/>
        </a:p>
      </dgm:t>
    </dgm:pt>
    <dgm:pt modelId="{3128C90E-2752-4793-9EEB-0D9957452339}" type="parTrans" cxnId="{0F2819F5-58D8-4B1F-AA09-0E93737DF354}">
      <dgm:prSet/>
      <dgm:spPr/>
      <dgm:t>
        <a:bodyPr/>
        <a:lstStyle/>
        <a:p>
          <a:endParaRPr lang="en-GB"/>
        </a:p>
      </dgm:t>
    </dgm:pt>
    <dgm:pt modelId="{F8717CAB-7231-45B9-A9C6-FBCEC2737378}">
      <dgm:prSet custT="1"/>
      <dgm:spPr>
        <a:solidFill>
          <a:schemeClr val="bg1"/>
        </a:solidFill>
        <a:ln>
          <a:solidFill>
            <a:schemeClr val="tx2"/>
          </a:solidFill>
        </a:ln>
      </dgm:spPr>
      <dgm:t>
        <a:bodyPr/>
        <a:lstStyle/>
        <a:p>
          <a:pPr>
            <a:lnSpc>
              <a:spcPct val="100000"/>
            </a:lnSpc>
          </a:pPr>
          <a:r>
            <a:rPr lang="en-GB" sz="2000" dirty="0"/>
            <a:t>Future treatments</a:t>
          </a:r>
        </a:p>
      </dgm:t>
    </dgm:pt>
    <dgm:pt modelId="{1AF80C98-97F8-4409-8D72-F54C625C2C36}" type="sibTrans" cxnId="{7D6B3B03-4798-4B3E-BFB0-658766BA2CF2}">
      <dgm:prSet/>
      <dgm:spPr/>
      <dgm:t>
        <a:bodyPr/>
        <a:lstStyle/>
        <a:p>
          <a:endParaRPr lang="en-GB"/>
        </a:p>
      </dgm:t>
    </dgm:pt>
    <dgm:pt modelId="{516F1784-7031-417E-ADEA-04165D4219A6}" type="parTrans" cxnId="{7D6B3B03-4798-4B3E-BFB0-658766BA2CF2}">
      <dgm:prSet/>
      <dgm:spPr/>
      <dgm:t>
        <a:bodyPr/>
        <a:lstStyle/>
        <a:p>
          <a:endParaRPr lang="en-GB"/>
        </a:p>
      </dgm:t>
    </dgm:pt>
    <dgm:pt modelId="{22D6C605-74A3-4690-8278-4A197CC531CC}">
      <dgm:prSet custT="1"/>
      <dgm:spPr>
        <a:solidFill>
          <a:schemeClr val="bg1"/>
        </a:solidFill>
        <a:ln>
          <a:solidFill>
            <a:schemeClr val="tx2"/>
          </a:solidFill>
        </a:ln>
      </dgm:spPr>
      <dgm:t>
        <a:bodyPr/>
        <a:lstStyle/>
        <a:p>
          <a:pPr>
            <a:lnSpc>
              <a:spcPct val="100000"/>
            </a:lnSpc>
          </a:pPr>
          <a:r>
            <a:rPr lang="en-GB" sz="2000" dirty="0"/>
            <a:t>Unresolved issues</a:t>
          </a:r>
        </a:p>
      </dgm:t>
    </dgm:pt>
    <dgm:pt modelId="{E60652EB-07B0-4A71-A0E3-2041871EB1A7}" type="sibTrans" cxnId="{5AD5353F-8EC5-4D60-912D-252B5E07F532}">
      <dgm:prSet/>
      <dgm:spPr/>
      <dgm:t>
        <a:bodyPr/>
        <a:lstStyle/>
        <a:p>
          <a:endParaRPr lang="en-GB"/>
        </a:p>
      </dgm:t>
    </dgm:pt>
    <dgm:pt modelId="{D11B00F9-1581-4EBA-AA6B-4DFB5A1C1D34}" type="parTrans" cxnId="{5AD5353F-8EC5-4D60-912D-252B5E07F532}">
      <dgm:prSet/>
      <dgm:spPr/>
      <dgm:t>
        <a:bodyPr/>
        <a:lstStyle/>
        <a:p>
          <a:endParaRPr lang="en-GB"/>
        </a:p>
      </dgm:t>
    </dgm:pt>
    <dgm:pt modelId="{859B37CA-7D63-43BD-8E6E-4935AEEB1BDC}" type="pres">
      <dgm:prSet presAssocID="{BCC1537F-DE71-481A-A200-9F4C77EF14FE}" presName="Name0" presStyleCnt="0">
        <dgm:presLayoutVars>
          <dgm:dir/>
          <dgm:animLvl val="lvl"/>
          <dgm:resizeHandles val="exact"/>
        </dgm:presLayoutVars>
      </dgm:prSet>
      <dgm:spPr/>
    </dgm:pt>
    <dgm:pt modelId="{8C766F5F-E198-40D5-9DFA-7138E5D10E94}" type="pres">
      <dgm:prSet presAssocID="{8619795A-428A-4EE5-9D93-9BB9308F3240}" presName="linNode" presStyleCnt="0"/>
      <dgm:spPr/>
    </dgm:pt>
    <dgm:pt modelId="{558480F4-FAA4-434B-AD99-028C17C687B3}" type="pres">
      <dgm:prSet presAssocID="{8619795A-428A-4EE5-9D93-9BB9308F3240}" presName="parentText" presStyleLbl="node1" presStyleIdx="0" presStyleCnt="4" custLinFactNeighborY="-1545">
        <dgm:presLayoutVars>
          <dgm:chMax val="1"/>
          <dgm:bulletEnabled val="1"/>
        </dgm:presLayoutVars>
      </dgm:prSet>
      <dgm:spPr/>
    </dgm:pt>
    <dgm:pt modelId="{61404EFA-ED30-44F3-A4AB-91551451AA65}" type="pres">
      <dgm:prSet presAssocID="{8619795A-428A-4EE5-9D93-9BB9308F3240}" presName="descendantText" presStyleLbl="alignAccFollowNode1" presStyleIdx="0" presStyleCnt="4">
        <dgm:presLayoutVars>
          <dgm:bulletEnabled val="1"/>
        </dgm:presLayoutVars>
      </dgm:prSet>
      <dgm:spPr/>
    </dgm:pt>
    <dgm:pt modelId="{3E23B032-FF14-4765-9641-D0CC6B8B521B}" type="pres">
      <dgm:prSet presAssocID="{34749C50-268C-40AC-A3C1-20105B60E5C9}" presName="sp" presStyleCnt="0"/>
      <dgm:spPr/>
    </dgm:pt>
    <dgm:pt modelId="{0A337AD9-B84F-4CFB-9C3D-B42BBA767A98}" type="pres">
      <dgm:prSet presAssocID="{89F0AF2C-9BF5-4CF3-9103-6667E274E04F}" presName="linNode" presStyleCnt="0"/>
      <dgm:spPr/>
    </dgm:pt>
    <dgm:pt modelId="{CCB8CD55-3C3D-4583-82FB-52AAD531040C}" type="pres">
      <dgm:prSet presAssocID="{89F0AF2C-9BF5-4CF3-9103-6667E274E04F}" presName="parentText" presStyleLbl="node1" presStyleIdx="1" presStyleCnt="4">
        <dgm:presLayoutVars>
          <dgm:chMax val="1"/>
          <dgm:bulletEnabled val="1"/>
        </dgm:presLayoutVars>
      </dgm:prSet>
      <dgm:spPr/>
    </dgm:pt>
    <dgm:pt modelId="{32A41B45-68F6-4AC1-9583-5420FD4CFB41}" type="pres">
      <dgm:prSet presAssocID="{89F0AF2C-9BF5-4CF3-9103-6667E274E04F}" presName="descendantText" presStyleLbl="alignAccFollowNode1" presStyleIdx="1" presStyleCnt="4">
        <dgm:presLayoutVars>
          <dgm:bulletEnabled val="1"/>
        </dgm:presLayoutVars>
      </dgm:prSet>
      <dgm:spPr/>
    </dgm:pt>
    <dgm:pt modelId="{EA14D230-DCC1-436E-A129-10B6DE0434C3}" type="pres">
      <dgm:prSet presAssocID="{B9A237D5-2A55-4F51-B7A3-43D2D5014D9C}" presName="sp" presStyleCnt="0"/>
      <dgm:spPr/>
    </dgm:pt>
    <dgm:pt modelId="{14A92640-2FA0-48D7-9F03-F7A15F18105C}" type="pres">
      <dgm:prSet presAssocID="{6D0C0F05-0B97-4684-A375-BEE53CED5579}" presName="linNode" presStyleCnt="0"/>
      <dgm:spPr/>
    </dgm:pt>
    <dgm:pt modelId="{B75631AB-3EF3-4AB2-9679-609D9E2A97C3}" type="pres">
      <dgm:prSet presAssocID="{6D0C0F05-0B97-4684-A375-BEE53CED5579}" presName="parentText" presStyleLbl="node1" presStyleIdx="2" presStyleCnt="4">
        <dgm:presLayoutVars>
          <dgm:chMax val="1"/>
          <dgm:bulletEnabled val="1"/>
        </dgm:presLayoutVars>
      </dgm:prSet>
      <dgm:spPr/>
    </dgm:pt>
    <dgm:pt modelId="{00385CE4-843E-44D2-9505-5E0E8F710E48}" type="pres">
      <dgm:prSet presAssocID="{6D0C0F05-0B97-4684-A375-BEE53CED5579}" presName="descendantText" presStyleLbl="alignAccFollowNode1" presStyleIdx="2" presStyleCnt="4">
        <dgm:presLayoutVars>
          <dgm:bulletEnabled val="1"/>
        </dgm:presLayoutVars>
      </dgm:prSet>
      <dgm:spPr/>
    </dgm:pt>
    <dgm:pt modelId="{904EF42F-017B-4FCC-83B3-68DE93FCD53E}" type="pres">
      <dgm:prSet presAssocID="{DA79F63C-974A-4571-8664-556CDC18B6D1}" presName="sp" presStyleCnt="0"/>
      <dgm:spPr/>
    </dgm:pt>
    <dgm:pt modelId="{88ECCEC1-20D6-4E1D-957D-07591F31B569}" type="pres">
      <dgm:prSet presAssocID="{8AF71301-04C9-4317-A812-527F2B91A2AD}" presName="linNode" presStyleCnt="0"/>
      <dgm:spPr/>
    </dgm:pt>
    <dgm:pt modelId="{130C8671-EBD0-4193-93F9-65C6D3CFC47F}" type="pres">
      <dgm:prSet presAssocID="{8AF71301-04C9-4317-A812-527F2B91A2AD}" presName="parentText" presStyleLbl="node1" presStyleIdx="3" presStyleCnt="4">
        <dgm:presLayoutVars>
          <dgm:chMax val="1"/>
          <dgm:bulletEnabled val="1"/>
        </dgm:presLayoutVars>
      </dgm:prSet>
      <dgm:spPr/>
    </dgm:pt>
    <dgm:pt modelId="{D21E8413-FAB2-4011-AEFD-713AF5902E56}" type="pres">
      <dgm:prSet presAssocID="{8AF71301-04C9-4317-A812-527F2B91A2AD}" presName="descendantText" presStyleLbl="alignAccFollowNode1" presStyleIdx="3" presStyleCnt="4" custScaleY="121208">
        <dgm:presLayoutVars>
          <dgm:bulletEnabled val="1"/>
        </dgm:presLayoutVars>
      </dgm:prSet>
      <dgm:spPr/>
    </dgm:pt>
  </dgm:ptLst>
  <dgm:cxnLst>
    <dgm:cxn modelId="{7D6B3B03-4798-4B3E-BFB0-658766BA2CF2}" srcId="{8AF71301-04C9-4317-A812-527F2B91A2AD}" destId="{F8717CAB-7231-45B9-A9C6-FBCEC2737378}" srcOrd="1" destOrd="0" parTransId="{516F1784-7031-417E-ADEA-04165D4219A6}" sibTransId="{1AF80C98-97F8-4409-8D72-F54C625C2C36}"/>
    <dgm:cxn modelId="{F1CB1115-31F0-48DC-8F76-3B31E12C9258}" srcId="{BCC1537F-DE71-481A-A200-9F4C77EF14FE}" destId="{8619795A-428A-4EE5-9D93-9BB9308F3240}" srcOrd="0" destOrd="0" parTransId="{F10FF759-4CFB-4977-8AB4-B823181C3B9D}" sibTransId="{34749C50-268C-40AC-A3C1-20105B60E5C9}"/>
    <dgm:cxn modelId="{5AD5353F-8EC5-4D60-912D-252B5E07F532}" srcId="{8AF71301-04C9-4317-A812-527F2B91A2AD}" destId="{22D6C605-74A3-4690-8278-4A197CC531CC}" srcOrd="2" destOrd="0" parTransId="{D11B00F9-1581-4EBA-AA6B-4DFB5A1C1D34}" sibTransId="{E60652EB-07B0-4A71-A0E3-2041871EB1A7}"/>
    <dgm:cxn modelId="{5D883049-E138-4480-8EA4-A8CBF593DB1B}" type="presOf" srcId="{26B8BC63-8816-4EF3-9D7F-52312699CA0C}" destId="{61404EFA-ED30-44F3-A4AB-91551451AA65}" srcOrd="0" destOrd="0" presId="urn:microsoft.com/office/officeart/2005/8/layout/vList5"/>
    <dgm:cxn modelId="{4BF4BE6A-00D7-42FF-8599-17ACEE7A4730}" type="presOf" srcId="{6D0C0F05-0B97-4684-A375-BEE53CED5579}" destId="{B75631AB-3EF3-4AB2-9679-609D9E2A97C3}" srcOrd="0" destOrd="0" presId="urn:microsoft.com/office/officeart/2005/8/layout/vList5"/>
    <dgm:cxn modelId="{4B071C4E-601C-4725-865C-AF76EF288D96}" srcId="{BCC1537F-DE71-481A-A200-9F4C77EF14FE}" destId="{89F0AF2C-9BF5-4CF3-9103-6667E274E04F}" srcOrd="1" destOrd="0" parTransId="{6D5D5D97-8F0C-4D6E-B57C-755956F75ACD}" sibTransId="{B9A237D5-2A55-4F51-B7A3-43D2D5014D9C}"/>
    <dgm:cxn modelId="{9360794F-9125-4C1D-AF43-26F0910C4757}" type="presOf" srcId="{89F0AF2C-9BF5-4CF3-9103-6667E274E04F}" destId="{CCB8CD55-3C3D-4583-82FB-52AAD531040C}" srcOrd="0" destOrd="0" presId="urn:microsoft.com/office/officeart/2005/8/layout/vList5"/>
    <dgm:cxn modelId="{DC778071-74AF-4886-9CC7-FFC7A80C1CAC}" srcId="{89F0AF2C-9BF5-4CF3-9103-6667E274E04F}" destId="{7A1E98CF-22AB-4DC3-961D-C78A9C2B91B8}" srcOrd="1" destOrd="0" parTransId="{B9CFDDC4-8A2C-4755-A166-7B95A0A1BA7C}" sibTransId="{44DA8BB8-2205-4C72-9B3B-14004BC4275C}"/>
    <dgm:cxn modelId="{26B13072-601C-4EA8-9891-BEEB84B3A95C}" srcId="{BCC1537F-DE71-481A-A200-9F4C77EF14FE}" destId="{8AF71301-04C9-4317-A812-527F2B91A2AD}" srcOrd="3" destOrd="0" parTransId="{AF25F95D-CD51-4301-8433-A974F9EAE288}" sibTransId="{79F7C556-8BF9-44EC-94D5-DC035D66EB22}"/>
    <dgm:cxn modelId="{8DF3D884-3B4A-4AC8-A361-136F3381160F}" type="presOf" srcId="{F8717CAB-7231-45B9-A9C6-FBCEC2737378}" destId="{D21E8413-FAB2-4011-AEFD-713AF5902E56}" srcOrd="0" destOrd="1" presId="urn:microsoft.com/office/officeart/2005/8/layout/vList5"/>
    <dgm:cxn modelId="{0EFFB387-FD7B-4B36-A268-C77A7AEC7B63}" type="presOf" srcId="{16177A9B-C279-4BF7-B1E1-927F2E24C8AD}" destId="{D21E8413-FAB2-4011-AEFD-713AF5902E56}" srcOrd="0" destOrd="0" presId="urn:microsoft.com/office/officeart/2005/8/layout/vList5"/>
    <dgm:cxn modelId="{87F6DA87-AC5E-49C8-B572-80819A164A7A}" srcId="{8619795A-428A-4EE5-9D93-9BB9308F3240}" destId="{26B8BC63-8816-4EF3-9D7F-52312699CA0C}" srcOrd="0" destOrd="0" parTransId="{D655BD32-D1B4-4E4D-A93D-297EAB8C0E36}" sibTransId="{1D136266-336E-4E75-8B50-C4424E5F255A}"/>
    <dgm:cxn modelId="{352EE89A-52DA-4ABF-A71C-AF1E4D31172F}" type="presOf" srcId="{8619795A-428A-4EE5-9D93-9BB9308F3240}" destId="{558480F4-FAA4-434B-AD99-028C17C687B3}" srcOrd="0" destOrd="0" presId="urn:microsoft.com/office/officeart/2005/8/layout/vList5"/>
    <dgm:cxn modelId="{4549DFAA-8D92-48F4-B1ED-3F46A10C08D8}" srcId="{6D0C0F05-0B97-4684-A375-BEE53CED5579}" destId="{EF0FFC98-EB21-409E-9CDD-65B0D3C4EDF9}" srcOrd="0" destOrd="0" parTransId="{3A21DB61-0E33-43AE-A7DC-97D5B2F14E43}" sibTransId="{E42B58E3-DF66-488E-9D14-795E0694A0A4}"/>
    <dgm:cxn modelId="{1964E8B2-3458-463C-9633-63BA025E322B}" type="presOf" srcId="{EF0FFC98-EB21-409E-9CDD-65B0D3C4EDF9}" destId="{00385CE4-843E-44D2-9505-5E0E8F710E48}" srcOrd="0" destOrd="0" presId="urn:microsoft.com/office/officeart/2005/8/layout/vList5"/>
    <dgm:cxn modelId="{A760BEB5-3405-4908-9EE7-BF863D679DEA}" type="presOf" srcId="{8AF71301-04C9-4317-A812-527F2B91A2AD}" destId="{130C8671-EBD0-4193-93F9-65C6D3CFC47F}" srcOrd="0" destOrd="0" presId="urn:microsoft.com/office/officeart/2005/8/layout/vList5"/>
    <dgm:cxn modelId="{79BC45B9-4E67-4885-AFA5-D3DB671EC6BE}" type="presOf" srcId="{BCC1537F-DE71-481A-A200-9F4C77EF14FE}" destId="{859B37CA-7D63-43BD-8E6E-4935AEEB1BDC}" srcOrd="0" destOrd="0" presId="urn:microsoft.com/office/officeart/2005/8/layout/vList5"/>
    <dgm:cxn modelId="{CD8460BE-168F-4B47-A4DA-35F05E7EBDF7}" type="presOf" srcId="{EB418365-0AE8-4522-9042-AF58F698F7BD}" destId="{32A41B45-68F6-4AC1-9583-5420FD4CFB41}" srcOrd="0" destOrd="0" presId="urn:microsoft.com/office/officeart/2005/8/layout/vList5"/>
    <dgm:cxn modelId="{174654BE-3BC0-4F3C-B9E2-B7204AD68EE3}" srcId="{89F0AF2C-9BF5-4CF3-9103-6667E274E04F}" destId="{EB418365-0AE8-4522-9042-AF58F698F7BD}" srcOrd="0" destOrd="0" parTransId="{115659CD-E830-491F-84E3-2AF0C0D4B699}" sibTransId="{C4F186B8-8CC4-476D-B459-35776E7B4905}"/>
    <dgm:cxn modelId="{20BE6AC8-0B17-4C51-B9AC-C734506A57B1}" srcId="{BCC1537F-DE71-481A-A200-9F4C77EF14FE}" destId="{6D0C0F05-0B97-4684-A375-BEE53CED5579}" srcOrd="2" destOrd="0" parTransId="{D918BF3C-5F3F-46DF-8618-834BFC8A7045}" sibTransId="{DA79F63C-974A-4571-8664-556CDC18B6D1}"/>
    <dgm:cxn modelId="{536369D4-B430-4A66-9127-EA4D619ADC00}" type="presOf" srcId="{7A1E98CF-22AB-4DC3-961D-C78A9C2B91B8}" destId="{32A41B45-68F6-4AC1-9583-5420FD4CFB41}" srcOrd="0" destOrd="1" presId="urn:microsoft.com/office/officeart/2005/8/layout/vList5"/>
    <dgm:cxn modelId="{0F2819F5-58D8-4B1F-AA09-0E93737DF354}" srcId="{8AF71301-04C9-4317-A812-527F2B91A2AD}" destId="{16177A9B-C279-4BF7-B1E1-927F2E24C8AD}" srcOrd="0" destOrd="0" parTransId="{3128C90E-2752-4793-9EEB-0D9957452339}" sibTransId="{C830F3D8-DE4B-4572-9F73-A3D9A7D99F1E}"/>
    <dgm:cxn modelId="{D30C53FB-DD5B-492E-85D4-154B51C7EEF8}" type="presOf" srcId="{22D6C605-74A3-4690-8278-4A197CC531CC}" destId="{D21E8413-FAB2-4011-AEFD-713AF5902E56}" srcOrd="0" destOrd="2" presId="urn:microsoft.com/office/officeart/2005/8/layout/vList5"/>
    <dgm:cxn modelId="{87B6999C-22E4-44E0-877B-4FC11748E0F2}" type="presParOf" srcId="{859B37CA-7D63-43BD-8E6E-4935AEEB1BDC}" destId="{8C766F5F-E198-40D5-9DFA-7138E5D10E94}" srcOrd="0" destOrd="0" presId="urn:microsoft.com/office/officeart/2005/8/layout/vList5"/>
    <dgm:cxn modelId="{04F98564-60CD-4B96-BD8A-2531657ED6ED}" type="presParOf" srcId="{8C766F5F-E198-40D5-9DFA-7138E5D10E94}" destId="{558480F4-FAA4-434B-AD99-028C17C687B3}" srcOrd="0" destOrd="0" presId="urn:microsoft.com/office/officeart/2005/8/layout/vList5"/>
    <dgm:cxn modelId="{C4AAB258-9B1D-4F5F-B44D-5C7935C4FBE3}" type="presParOf" srcId="{8C766F5F-E198-40D5-9DFA-7138E5D10E94}" destId="{61404EFA-ED30-44F3-A4AB-91551451AA65}" srcOrd="1" destOrd="0" presId="urn:microsoft.com/office/officeart/2005/8/layout/vList5"/>
    <dgm:cxn modelId="{FF7F34E4-D5BB-4DEA-A49D-435B71E25E43}" type="presParOf" srcId="{859B37CA-7D63-43BD-8E6E-4935AEEB1BDC}" destId="{3E23B032-FF14-4765-9641-D0CC6B8B521B}" srcOrd="1" destOrd="0" presId="urn:microsoft.com/office/officeart/2005/8/layout/vList5"/>
    <dgm:cxn modelId="{BCB65B53-5804-4F50-9287-F63FAA8BE258}" type="presParOf" srcId="{859B37CA-7D63-43BD-8E6E-4935AEEB1BDC}" destId="{0A337AD9-B84F-4CFB-9C3D-B42BBA767A98}" srcOrd="2" destOrd="0" presId="urn:microsoft.com/office/officeart/2005/8/layout/vList5"/>
    <dgm:cxn modelId="{C933222A-B33B-4CC1-93DC-3713FCECC2F8}" type="presParOf" srcId="{0A337AD9-B84F-4CFB-9C3D-B42BBA767A98}" destId="{CCB8CD55-3C3D-4583-82FB-52AAD531040C}" srcOrd="0" destOrd="0" presId="urn:microsoft.com/office/officeart/2005/8/layout/vList5"/>
    <dgm:cxn modelId="{89A81CEE-F763-4F84-8EA9-03E8A1CC9440}" type="presParOf" srcId="{0A337AD9-B84F-4CFB-9C3D-B42BBA767A98}" destId="{32A41B45-68F6-4AC1-9583-5420FD4CFB41}" srcOrd="1" destOrd="0" presId="urn:microsoft.com/office/officeart/2005/8/layout/vList5"/>
    <dgm:cxn modelId="{3E58CD7E-51D6-4523-9C0B-5592F2AE67F4}" type="presParOf" srcId="{859B37CA-7D63-43BD-8E6E-4935AEEB1BDC}" destId="{EA14D230-DCC1-436E-A129-10B6DE0434C3}" srcOrd="3" destOrd="0" presId="urn:microsoft.com/office/officeart/2005/8/layout/vList5"/>
    <dgm:cxn modelId="{FFE876FE-9600-4A22-85FF-7BFDB1F8D1AD}" type="presParOf" srcId="{859B37CA-7D63-43BD-8E6E-4935AEEB1BDC}" destId="{14A92640-2FA0-48D7-9F03-F7A15F18105C}" srcOrd="4" destOrd="0" presId="urn:microsoft.com/office/officeart/2005/8/layout/vList5"/>
    <dgm:cxn modelId="{37C94D3D-8D15-416D-8C97-911E2FDD6397}" type="presParOf" srcId="{14A92640-2FA0-48D7-9F03-F7A15F18105C}" destId="{B75631AB-3EF3-4AB2-9679-609D9E2A97C3}" srcOrd="0" destOrd="0" presId="urn:microsoft.com/office/officeart/2005/8/layout/vList5"/>
    <dgm:cxn modelId="{1CDE378D-4AAA-4F4C-8EC5-DF707087B2E6}" type="presParOf" srcId="{14A92640-2FA0-48D7-9F03-F7A15F18105C}" destId="{00385CE4-843E-44D2-9505-5E0E8F710E48}" srcOrd="1" destOrd="0" presId="urn:microsoft.com/office/officeart/2005/8/layout/vList5"/>
    <dgm:cxn modelId="{33E668B5-CDF6-4C5C-B56E-310F7B4CB4E3}" type="presParOf" srcId="{859B37CA-7D63-43BD-8E6E-4935AEEB1BDC}" destId="{904EF42F-017B-4FCC-83B3-68DE93FCD53E}" srcOrd="5" destOrd="0" presId="urn:microsoft.com/office/officeart/2005/8/layout/vList5"/>
    <dgm:cxn modelId="{8A0F787D-F595-414E-B7C5-934141BB02CF}" type="presParOf" srcId="{859B37CA-7D63-43BD-8E6E-4935AEEB1BDC}" destId="{88ECCEC1-20D6-4E1D-957D-07591F31B569}" srcOrd="6" destOrd="0" presId="urn:microsoft.com/office/officeart/2005/8/layout/vList5"/>
    <dgm:cxn modelId="{DE245F75-9C9E-4A57-BF89-95DB29360BE4}" type="presParOf" srcId="{88ECCEC1-20D6-4E1D-957D-07591F31B569}" destId="{130C8671-EBD0-4193-93F9-65C6D3CFC47F}" srcOrd="0" destOrd="0" presId="urn:microsoft.com/office/officeart/2005/8/layout/vList5"/>
    <dgm:cxn modelId="{0A5B74E5-4474-4A4E-800E-27FF4E726902}" type="presParOf" srcId="{88ECCEC1-20D6-4E1D-957D-07591F31B569}" destId="{D21E8413-FAB2-4011-AEFD-713AF5902E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04EFA-ED30-44F3-A4AB-91551451AA65}">
      <dsp:nvSpPr>
        <dsp:cNvPr id="0" name=""/>
        <dsp:cNvSpPr/>
      </dsp:nvSpPr>
      <dsp:spPr>
        <a:xfrm rot="5400000">
          <a:off x="7257109" y="-3057391"/>
          <a:ext cx="911837" cy="7259320"/>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Grading evidence and recommendations</a:t>
          </a:r>
        </a:p>
      </dsp:txBody>
      <dsp:txXfrm rot="-5400000">
        <a:off x="4083368" y="160862"/>
        <a:ext cx="7214808" cy="822813"/>
      </dsp:txXfrm>
    </dsp:sp>
    <dsp:sp modelId="{558480F4-FAA4-434B-AD99-028C17C687B3}">
      <dsp:nvSpPr>
        <dsp:cNvPr id="0" name=""/>
        <dsp:cNvSpPr/>
      </dsp:nvSpPr>
      <dsp:spPr>
        <a:xfrm>
          <a:off x="0" y="0"/>
          <a:ext cx="4083367" cy="1139796"/>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Methods</a:t>
          </a:r>
        </a:p>
      </dsp:txBody>
      <dsp:txXfrm>
        <a:off x="55640" y="55640"/>
        <a:ext cx="3972087" cy="1028516"/>
      </dsp:txXfrm>
    </dsp:sp>
    <dsp:sp modelId="{32A41B45-68F6-4AC1-9583-5420FD4CFB41}">
      <dsp:nvSpPr>
        <dsp:cNvPr id="0" name=""/>
        <dsp:cNvSpPr/>
      </dsp:nvSpPr>
      <dsp:spPr>
        <a:xfrm rot="5400000">
          <a:off x="7257109" y="-1860605"/>
          <a:ext cx="911837" cy="7259320"/>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Epidemiology of HBV</a:t>
          </a:r>
        </a:p>
        <a:p>
          <a:pPr marL="228600" lvl="1" indent="-228600" algn="l" defTabSz="889000">
            <a:lnSpc>
              <a:spcPct val="90000"/>
            </a:lnSpc>
            <a:spcBef>
              <a:spcPct val="0"/>
            </a:spcBef>
            <a:spcAft>
              <a:spcPct val="15000"/>
            </a:spcAft>
            <a:buChar char="•"/>
          </a:pPr>
          <a:r>
            <a:rPr lang="en-GB" sz="2000" kern="1200" dirty="0"/>
            <a:t>New nomenclature for chronic phases</a:t>
          </a:r>
        </a:p>
      </dsp:txBody>
      <dsp:txXfrm rot="-5400000">
        <a:off x="4083368" y="1357648"/>
        <a:ext cx="7214808" cy="822813"/>
      </dsp:txXfrm>
    </dsp:sp>
    <dsp:sp modelId="{CCB8CD55-3C3D-4583-82FB-52AAD531040C}">
      <dsp:nvSpPr>
        <dsp:cNvPr id="0" name=""/>
        <dsp:cNvSpPr/>
      </dsp:nvSpPr>
      <dsp:spPr>
        <a:xfrm>
          <a:off x="0" y="1199156"/>
          <a:ext cx="4083367" cy="1139796"/>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Background</a:t>
          </a:r>
        </a:p>
      </dsp:txBody>
      <dsp:txXfrm>
        <a:off x="55640" y="1254796"/>
        <a:ext cx="3972087" cy="1028516"/>
      </dsp:txXfrm>
    </dsp:sp>
    <dsp:sp modelId="{00385CE4-843E-44D2-9505-5E0E8F710E48}">
      <dsp:nvSpPr>
        <dsp:cNvPr id="0" name=""/>
        <dsp:cNvSpPr/>
      </dsp:nvSpPr>
      <dsp:spPr>
        <a:xfrm rot="5400000">
          <a:off x="7257109" y="-663818"/>
          <a:ext cx="911837" cy="7259320"/>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Key recommendations</a:t>
          </a:r>
        </a:p>
      </dsp:txBody>
      <dsp:txXfrm rot="-5400000">
        <a:off x="4083368" y="2554435"/>
        <a:ext cx="7214808" cy="822813"/>
      </dsp:txXfrm>
    </dsp:sp>
    <dsp:sp modelId="{B75631AB-3EF3-4AB2-9679-609D9E2A97C3}">
      <dsp:nvSpPr>
        <dsp:cNvPr id="0" name=""/>
        <dsp:cNvSpPr/>
      </dsp:nvSpPr>
      <dsp:spPr>
        <a:xfrm>
          <a:off x="0" y="2395943"/>
          <a:ext cx="4083367" cy="1139796"/>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Guidelines</a:t>
          </a:r>
        </a:p>
      </dsp:txBody>
      <dsp:txXfrm>
        <a:off x="55640" y="2451583"/>
        <a:ext cx="3972087" cy="1028516"/>
      </dsp:txXfrm>
    </dsp:sp>
    <dsp:sp modelId="{D21E8413-FAB2-4011-AEFD-713AF5902E56}">
      <dsp:nvSpPr>
        <dsp:cNvPr id="0" name=""/>
        <dsp:cNvSpPr/>
      </dsp:nvSpPr>
      <dsp:spPr>
        <a:xfrm rot="5400000">
          <a:off x="7160417" y="532968"/>
          <a:ext cx="1105220" cy="7259320"/>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00000"/>
            </a:lnSpc>
            <a:spcBef>
              <a:spcPct val="0"/>
            </a:spcBef>
            <a:spcAft>
              <a:spcPct val="15000"/>
            </a:spcAft>
            <a:buChar char="•"/>
          </a:pPr>
          <a:r>
            <a:rPr lang="en-GB" sz="2000" kern="1200" dirty="0"/>
            <a:t>New biomarkers</a:t>
          </a:r>
        </a:p>
        <a:p>
          <a:pPr marL="228600" lvl="1" indent="-228600" algn="l" defTabSz="889000">
            <a:lnSpc>
              <a:spcPct val="100000"/>
            </a:lnSpc>
            <a:spcBef>
              <a:spcPct val="0"/>
            </a:spcBef>
            <a:spcAft>
              <a:spcPct val="15000"/>
            </a:spcAft>
            <a:buChar char="•"/>
          </a:pPr>
          <a:r>
            <a:rPr lang="en-GB" sz="2000" kern="1200" dirty="0"/>
            <a:t>Future treatments</a:t>
          </a:r>
        </a:p>
        <a:p>
          <a:pPr marL="228600" lvl="1" indent="-228600" algn="l" defTabSz="889000">
            <a:lnSpc>
              <a:spcPct val="100000"/>
            </a:lnSpc>
            <a:spcBef>
              <a:spcPct val="0"/>
            </a:spcBef>
            <a:spcAft>
              <a:spcPct val="15000"/>
            </a:spcAft>
            <a:buChar char="•"/>
          </a:pPr>
          <a:r>
            <a:rPr lang="en-GB" sz="2000" kern="1200" dirty="0"/>
            <a:t>Unresolved issues</a:t>
          </a:r>
        </a:p>
      </dsp:txBody>
      <dsp:txXfrm rot="-5400000">
        <a:off x="4083367" y="3663970"/>
        <a:ext cx="7205368" cy="997316"/>
      </dsp:txXfrm>
    </dsp:sp>
    <dsp:sp modelId="{130C8671-EBD0-4193-93F9-65C6D3CFC47F}">
      <dsp:nvSpPr>
        <dsp:cNvPr id="0" name=""/>
        <dsp:cNvSpPr/>
      </dsp:nvSpPr>
      <dsp:spPr>
        <a:xfrm>
          <a:off x="0" y="3592730"/>
          <a:ext cx="4083367" cy="1139796"/>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The future for HBV</a:t>
          </a:r>
        </a:p>
      </dsp:txBody>
      <dsp:txXfrm>
        <a:off x="55640" y="3648370"/>
        <a:ext cx="3972087" cy="102851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atin typeface="Arial" panose="020B0604020202020204" pitchFamily="34" charset="0"/>
                <a:cs typeface="Arial" panose="020B0604020202020204" pitchFamily="34" charset="0"/>
              </a:defRPr>
            </a:lvl1pPr>
          </a:lstStyle>
          <a:p>
            <a:fld id="{30E894B1-E518-44F2-8168-3C4520859ED9}" type="datetimeFigureOut">
              <a:rPr lang="en-GB" smtClean="0"/>
              <a:pPr/>
              <a:t>05/05/2020</a:t>
            </a:fld>
            <a:endParaRPr lang="en-GB" dirty="0"/>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dirty="0"/>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dirty="0"/>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a:t>
            </a:fld>
            <a:endParaRPr lang="en-GB"/>
          </a:p>
        </p:txBody>
      </p:sp>
    </p:spTree>
    <p:extLst>
      <p:ext uri="{BB962C8B-B14F-4D97-AF65-F5344CB8AC3E}">
        <p14:creationId xmlns:p14="http://schemas.microsoft.com/office/powerpoint/2010/main" val="3298224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ALT,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alanine </a:t>
            </a:r>
            <a:r>
              <a:rPr lang="en-GB" sz="1200" b="0" i="1" kern="1200" dirty="0">
                <a:solidFill>
                  <a:schemeClr val="tx1"/>
                </a:solidFill>
                <a:effectLst/>
                <a:latin typeface="Arial" panose="020B0604020202020204" pitchFamily="34" charset="0"/>
                <a:ea typeface="+mn-ea"/>
                <a:cs typeface="Arial" panose="020B0604020202020204" pitchFamily="34" charset="0"/>
              </a:rPr>
              <a:t>aminotransferase</a:t>
            </a:r>
            <a:r>
              <a:rPr lang="en-GB" i="1" dirty="0"/>
              <a:t>; HBeAg, hepatitis B ‘e’ antigen; HBsAg, hepatitis B ‘surface antigen; HCC, hepatocellular carcinoma</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17</a:t>
            </a:fld>
            <a:endParaRPr lang="en-GB"/>
          </a:p>
        </p:txBody>
      </p:sp>
    </p:spTree>
    <p:extLst>
      <p:ext uri="{BB962C8B-B14F-4D97-AF65-F5344CB8AC3E}">
        <p14:creationId xmlns:p14="http://schemas.microsoft.com/office/powerpoint/2010/main" val="1034502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AE, adverse event; </a:t>
            </a:r>
            <a:r>
              <a:rPr lang="en-GB" i="1" dirty="0" err="1"/>
              <a:t>CrCl</a:t>
            </a:r>
            <a:r>
              <a:rPr lang="en-GB" i="1" dirty="0"/>
              <a:t>, creatinine clearance; eGFR, estimated glomerular filtration rate; ETV, entecavir; HBeAg, hepatitis B ‘e’ antigen; HBsAg, hepatitis B surface antigen; NA, </a:t>
            </a:r>
            <a:r>
              <a:rPr lang="en-GB" i="1" dirty="0" err="1"/>
              <a:t>nucleos</a:t>
            </a:r>
            <a:r>
              <a:rPr lang="en-GB" i="1" dirty="0"/>
              <a:t>(t)ide analogue; </a:t>
            </a:r>
            <a:r>
              <a:rPr lang="en-GB" i="1" dirty="0" err="1"/>
              <a:t>PegIFN</a:t>
            </a:r>
            <a:r>
              <a:rPr lang="en-GB" i="1" dirty="0"/>
              <a:t>, </a:t>
            </a:r>
            <a:r>
              <a:rPr lang="en-GB" i="1" dirty="0" err="1"/>
              <a:t>pegylated</a:t>
            </a:r>
            <a:r>
              <a:rPr lang="en-GB" i="1" dirty="0"/>
              <a:t> interferon; TAF, tenofovir alafenamide; TDF, tenofovir disoproxil fumarate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18</a:t>
            </a:fld>
            <a:endParaRPr lang="en-GB"/>
          </a:p>
        </p:txBody>
      </p:sp>
    </p:spTree>
    <p:extLst>
      <p:ext uri="{BB962C8B-B14F-4D97-AF65-F5344CB8AC3E}">
        <p14:creationId xmlns:p14="http://schemas.microsoft.com/office/powerpoint/2010/main" val="766274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ALT, alanine aminotransferase; HAI, Hepatic Activity Index; HBeAg, hepatitis B ‘e’ antigen; HBsAg, hepatitis B surface antigen; NA, </a:t>
            </a:r>
            <a:r>
              <a:rPr lang="en-GB" i="1" dirty="0" err="1"/>
              <a:t>nucleos</a:t>
            </a:r>
            <a:r>
              <a:rPr lang="en-GB" i="1" dirty="0"/>
              <a:t>(t)ide analogue; </a:t>
            </a:r>
            <a:r>
              <a:rPr lang="en-GB" i="1" dirty="0" err="1"/>
              <a:t>PegIFN</a:t>
            </a:r>
            <a:r>
              <a:rPr lang="en-GB" i="1" dirty="0"/>
              <a:t>, </a:t>
            </a:r>
            <a:r>
              <a:rPr lang="en-GB" i="1" dirty="0" err="1"/>
              <a:t>pegylated</a:t>
            </a:r>
            <a:r>
              <a:rPr lang="en-GB" i="1" dirty="0"/>
              <a:t> interferon; ULN, upper limit of normal</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19</a:t>
            </a:fld>
            <a:endParaRPr lang="en-GB"/>
          </a:p>
        </p:txBody>
      </p:sp>
    </p:spTree>
    <p:extLst>
      <p:ext uri="{BB962C8B-B14F-4D97-AF65-F5344CB8AC3E}">
        <p14:creationId xmlns:p14="http://schemas.microsoft.com/office/powerpoint/2010/main" val="125109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NA, </a:t>
            </a:r>
            <a:r>
              <a:rPr lang="en-GB" i="1" dirty="0" err="1"/>
              <a:t>nucleos</a:t>
            </a:r>
            <a:r>
              <a:rPr lang="en-GB" i="1" dirty="0"/>
              <a:t>(t)ide analogue; PCR, polymerase chain reaction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20</a:t>
            </a:fld>
            <a:endParaRPr lang="en-GB"/>
          </a:p>
        </p:txBody>
      </p:sp>
    </p:spTree>
    <p:extLst>
      <p:ext uri="{BB962C8B-B14F-4D97-AF65-F5344CB8AC3E}">
        <p14:creationId xmlns:p14="http://schemas.microsoft.com/office/powerpoint/2010/main" val="2704732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ADV, adefovir </a:t>
            </a:r>
            <a:r>
              <a:rPr lang="en-GB" i="1" dirty="0" err="1"/>
              <a:t>dipivoxil</a:t>
            </a:r>
            <a:r>
              <a:rPr lang="en-GB" i="1" dirty="0"/>
              <a:t>; ETV, entecavir; LAM, lamivudine; NA, </a:t>
            </a:r>
            <a:r>
              <a:rPr lang="en-GB" i="1" dirty="0" err="1"/>
              <a:t>nucleos</a:t>
            </a:r>
            <a:r>
              <a:rPr lang="en-GB" i="1" dirty="0"/>
              <a:t>(t)ide analogue; TAF, tenofovir alafenamide; TBV, telbivudine; TDF, tenofovir disoproxil fumarate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21</a:t>
            </a:fld>
            <a:endParaRPr lang="en-GB"/>
          </a:p>
        </p:txBody>
      </p:sp>
    </p:spTree>
    <p:extLst>
      <p:ext uri="{BB962C8B-B14F-4D97-AF65-F5344CB8AC3E}">
        <p14:creationId xmlns:p14="http://schemas.microsoft.com/office/powerpoint/2010/main" val="3002723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ADV, adefovir </a:t>
            </a:r>
            <a:r>
              <a:rPr lang="en-GB" i="1" dirty="0" err="1"/>
              <a:t>dipivoxil</a:t>
            </a:r>
            <a:r>
              <a:rPr lang="en-GB" i="1" dirty="0"/>
              <a:t>; ETV, entecavir; LAM, lamivudine; NA, </a:t>
            </a:r>
            <a:r>
              <a:rPr lang="en-GB" i="1" dirty="0" err="1"/>
              <a:t>nucleos</a:t>
            </a:r>
            <a:r>
              <a:rPr lang="en-GB" i="1" dirty="0"/>
              <a:t>(t)ide analogue; TAF, tenofovir alafenamide; TBV, telbivudine; TDF, tenofovir disoproxil fumarate</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22</a:t>
            </a:fld>
            <a:endParaRPr lang="en-GB"/>
          </a:p>
        </p:txBody>
      </p:sp>
    </p:spTree>
    <p:extLst>
      <p:ext uri="{BB962C8B-B14F-4D97-AF65-F5344CB8AC3E}">
        <p14:creationId xmlns:p14="http://schemas.microsoft.com/office/powerpoint/2010/main" val="653828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err="1"/>
              <a:t>CrCl</a:t>
            </a:r>
            <a:r>
              <a:rPr lang="en-GB" i="1" dirty="0"/>
              <a:t>, creatinine clearance; eGFR, estimated glomerular filtration rate; ETV, entecavir; NA, </a:t>
            </a:r>
            <a:r>
              <a:rPr lang="en-GB" i="1" dirty="0" err="1"/>
              <a:t>nucleos</a:t>
            </a:r>
            <a:r>
              <a:rPr lang="en-GB" i="1" dirty="0"/>
              <a:t>(t)ide analogue; TAF, tenofovir alafenamide; TDF, tenofovir disoproxil fumarate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23</a:t>
            </a:fld>
            <a:endParaRPr lang="en-GB"/>
          </a:p>
        </p:txBody>
      </p:sp>
    </p:spTree>
    <p:extLst>
      <p:ext uri="{BB962C8B-B14F-4D97-AF65-F5344CB8AC3E}">
        <p14:creationId xmlns:p14="http://schemas.microsoft.com/office/powerpoint/2010/main" val="2804059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err="1"/>
              <a:t>eGFR</a:t>
            </a:r>
            <a:r>
              <a:rPr lang="en-GB" i="1" dirty="0"/>
              <a:t>, estimated glomerular filtration rate; TAF, </a:t>
            </a:r>
            <a:r>
              <a:rPr lang="en-GB" i="1" dirty="0" err="1"/>
              <a:t>tenofovir</a:t>
            </a:r>
            <a:r>
              <a:rPr lang="en-GB" i="1" dirty="0"/>
              <a:t> </a:t>
            </a:r>
            <a:r>
              <a:rPr lang="en-GB" i="1" dirty="0" err="1"/>
              <a:t>alafenamide</a:t>
            </a:r>
            <a:r>
              <a:rPr lang="en-GB" i="1" dirty="0"/>
              <a:t>; TDF, </a:t>
            </a:r>
            <a:r>
              <a:rPr lang="en-GB" i="1" dirty="0" err="1"/>
              <a:t>tenofovir</a:t>
            </a:r>
            <a:r>
              <a:rPr lang="en-GB" i="1" dirty="0"/>
              <a:t> </a:t>
            </a:r>
            <a:r>
              <a:rPr lang="en-GB" i="1" dirty="0" err="1"/>
              <a:t>disoproxil</a:t>
            </a:r>
            <a:r>
              <a:rPr lang="en-GB" i="1" dirty="0"/>
              <a:t> fumarate</a:t>
            </a:r>
          </a:p>
          <a:p>
            <a:pPr marL="0" indent="0">
              <a:buNone/>
            </a:pP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24</a:t>
            </a:fld>
            <a:endParaRPr lang="en-GB"/>
          </a:p>
        </p:txBody>
      </p:sp>
    </p:spTree>
    <p:extLst>
      <p:ext uri="{BB962C8B-B14F-4D97-AF65-F5344CB8AC3E}">
        <p14:creationId xmlns:p14="http://schemas.microsoft.com/office/powerpoint/2010/main" val="806928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BMD, bone</a:t>
            </a:r>
            <a:r>
              <a:rPr lang="en-GB" i="1" baseline="0" dirty="0"/>
              <a:t> mineral density</a:t>
            </a:r>
            <a:r>
              <a:rPr lang="en-GB" i="1" dirty="0"/>
              <a:t>; TAF, </a:t>
            </a:r>
            <a:r>
              <a:rPr lang="en-GB" i="1" dirty="0" err="1"/>
              <a:t>tenofovir</a:t>
            </a:r>
            <a:r>
              <a:rPr lang="en-GB" i="1" dirty="0"/>
              <a:t> </a:t>
            </a:r>
            <a:r>
              <a:rPr lang="en-GB" i="1" dirty="0" err="1"/>
              <a:t>alafenamide</a:t>
            </a:r>
            <a:r>
              <a:rPr lang="en-GB" i="1" dirty="0"/>
              <a:t>; TDF, </a:t>
            </a:r>
            <a:r>
              <a:rPr lang="en-GB" i="1" dirty="0" err="1"/>
              <a:t>tenofovir</a:t>
            </a:r>
            <a:r>
              <a:rPr lang="en-GB" i="1" dirty="0"/>
              <a:t> </a:t>
            </a:r>
            <a:r>
              <a:rPr lang="en-GB" i="1" dirty="0" err="1"/>
              <a:t>disoproxil</a:t>
            </a:r>
            <a:r>
              <a:rPr lang="en-GB" i="1" dirty="0"/>
              <a:t> fumarate</a:t>
            </a:r>
          </a:p>
          <a:p>
            <a:pPr marL="0" indent="0">
              <a:buNone/>
            </a:pP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25</a:t>
            </a:fld>
            <a:endParaRPr lang="en-GB"/>
          </a:p>
        </p:txBody>
      </p:sp>
    </p:spTree>
    <p:extLst>
      <p:ext uri="{BB962C8B-B14F-4D97-AF65-F5344CB8AC3E}">
        <p14:creationId xmlns:p14="http://schemas.microsoft.com/office/powerpoint/2010/main" val="3005783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ALT, alanine aminotransferase; </a:t>
            </a:r>
            <a:r>
              <a:rPr lang="en-GB" i="1" dirty="0" err="1"/>
              <a:t>CrCl</a:t>
            </a:r>
            <a:r>
              <a:rPr lang="en-GB" i="1" dirty="0"/>
              <a:t>, creatinine clearance; eGFR, estimated glomerular filtration rate; ETV, entecavir; HCC, hepatocellular carcinoma; LAM, lamivudine; NA, </a:t>
            </a:r>
            <a:r>
              <a:rPr lang="en-GB" i="1" dirty="0" err="1"/>
              <a:t>nucleos</a:t>
            </a:r>
            <a:r>
              <a:rPr lang="en-GB" i="1" dirty="0"/>
              <a:t>(t)ide analogue; TAF, tenofovir alafenamide; TDF, tenofovir disoproxil fumarate</a:t>
            </a:r>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26</a:t>
            </a:fld>
            <a:endParaRPr lang="en-GB"/>
          </a:p>
        </p:txBody>
      </p:sp>
    </p:spTree>
    <p:extLst>
      <p:ext uri="{BB962C8B-B14F-4D97-AF65-F5344CB8AC3E}">
        <p14:creationId xmlns:p14="http://schemas.microsoft.com/office/powerpoint/2010/main" val="2820551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GRADE, Grading of Recommendations Assessment, Development and Evaluation </a:t>
            </a:r>
          </a:p>
        </p:txBody>
      </p:sp>
      <p:sp>
        <p:nvSpPr>
          <p:cNvPr id="4" name="Slide Number Placeholder 3"/>
          <p:cNvSpPr>
            <a:spLocks noGrp="1"/>
          </p:cNvSpPr>
          <p:nvPr>
            <p:ph type="sldNum" sz="quarter" idx="10"/>
          </p:nvPr>
        </p:nvSpPr>
        <p:spPr/>
        <p:txBody>
          <a:bodyPr/>
          <a:lstStyle/>
          <a:p>
            <a:fld id="{9BC1133C-0A91-4C56-9DB7-B268BA704BC5}" type="slidenum">
              <a:rPr lang="en-GB" smtClean="0"/>
              <a:pPr/>
              <a:t>7</a:t>
            </a:fld>
            <a:endParaRPr lang="en-GB"/>
          </a:p>
        </p:txBody>
      </p:sp>
    </p:spTree>
    <p:extLst>
      <p:ext uri="{BB962C8B-B14F-4D97-AF65-F5344CB8AC3E}">
        <p14:creationId xmlns:p14="http://schemas.microsoft.com/office/powerpoint/2010/main" val="1051512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HBeAg, hepatitis B ‘e’ antigen; HBsAg, hepatitis B surface antigen; NA, </a:t>
            </a:r>
            <a:r>
              <a:rPr lang="en-GB" i="1" dirty="0" err="1"/>
              <a:t>nucleos</a:t>
            </a:r>
            <a:r>
              <a:rPr lang="en-GB" i="1" dirty="0"/>
              <a:t>(t)ide analogue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27</a:t>
            </a:fld>
            <a:endParaRPr lang="en-GB"/>
          </a:p>
        </p:txBody>
      </p:sp>
    </p:spTree>
    <p:extLst>
      <p:ext uri="{BB962C8B-B14F-4D97-AF65-F5344CB8AC3E}">
        <p14:creationId xmlns:p14="http://schemas.microsoft.com/office/powerpoint/2010/main" val="3241294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ADV, adefovir </a:t>
            </a:r>
            <a:r>
              <a:rPr lang="en-GB" i="1" dirty="0" err="1"/>
              <a:t>dipivoxil</a:t>
            </a:r>
            <a:r>
              <a:rPr lang="en-GB" i="1" dirty="0"/>
              <a:t>; ETV, entecavir; LAM, lamivudine; NA, </a:t>
            </a:r>
            <a:r>
              <a:rPr lang="en-GB" i="1" dirty="0" err="1"/>
              <a:t>nucleos</a:t>
            </a:r>
            <a:r>
              <a:rPr lang="en-GB" i="1" dirty="0"/>
              <a:t>(t)ide analogue; TAF, tenofovir alafenamide; TBV, telbivudine; TDF, tenofovir disoproxil fumarate</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28</a:t>
            </a:fld>
            <a:endParaRPr lang="en-GB"/>
          </a:p>
        </p:txBody>
      </p:sp>
    </p:spTree>
    <p:extLst>
      <p:ext uri="{BB962C8B-B14F-4D97-AF65-F5344CB8AC3E}">
        <p14:creationId xmlns:p14="http://schemas.microsoft.com/office/powerpoint/2010/main" val="2217491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ADV, adefovir </a:t>
            </a:r>
            <a:r>
              <a:rPr lang="en-GB" i="1" dirty="0" err="1"/>
              <a:t>dipivoxil</a:t>
            </a:r>
            <a:r>
              <a:rPr lang="en-GB" i="1" dirty="0"/>
              <a:t>; ETV, entecavir; LAM, lamivudine; NA, </a:t>
            </a:r>
            <a:r>
              <a:rPr lang="en-GB" i="1" dirty="0" err="1"/>
              <a:t>nucleos</a:t>
            </a:r>
            <a:r>
              <a:rPr lang="en-GB" i="1" dirty="0"/>
              <a:t>(t)ide analogue; TAF, tenofovir alafenamide; TBV, telbivudine; TDF, tenofovir disoproxil fumarate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29</a:t>
            </a:fld>
            <a:endParaRPr lang="en-GB"/>
          </a:p>
        </p:txBody>
      </p:sp>
    </p:spTree>
    <p:extLst>
      <p:ext uri="{BB962C8B-B14F-4D97-AF65-F5344CB8AC3E}">
        <p14:creationId xmlns:p14="http://schemas.microsoft.com/office/powerpoint/2010/main" val="2258482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HBeAg, hepatitis B ‘e’ antigen; </a:t>
            </a:r>
            <a:r>
              <a:rPr lang="en-GB" i="1" dirty="0" err="1"/>
              <a:t>PegIFN</a:t>
            </a:r>
            <a:r>
              <a:rPr lang="en-GB" i="1" dirty="0"/>
              <a:t>, </a:t>
            </a:r>
            <a:r>
              <a:rPr lang="en-GB" i="1" dirty="0" err="1"/>
              <a:t>pegylated</a:t>
            </a:r>
            <a:r>
              <a:rPr lang="en-GB" i="1" dirty="0"/>
              <a:t> interferon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30</a:t>
            </a:fld>
            <a:endParaRPr lang="en-GB"/>
          </a:p>
        </p:txBody>
      </p:sp>
    </p:spTree>
    <p:extLst>
      <p:ext uri="{BB962C8B-B14F-4D97-AF65-F5344CB8AC3E}">
        <p14:creationId xmlns:p14="http://schemas.microsoft.com/office/powerpoint/2010/main" val="5219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ALT, alanine aminotransferase; HBeAg, hepatitis B ‘e’ antigen; HBsAg, hepatitis B surface antigen; HCC, hepatocellular carcinoma; </a:t>
            </a:r>
            <a:r>
              <a:rPr lang="en-GB" i="1" dirty="0" err="1"/>
              <a:t>PegIFN</a:t>
            </a:r>
            <a:r>
              <a:rPr lang="en-GB" i="1" dirty="0"/>
              <a:t>, </a:t>
            </a:r>
            <a:r>
              <a:rPr lang="en-GB" i="1" dirty="0" err="1"/>
              <a:t>pegylated</a:t>
            </a:r>
            <a:r>
              <a:rPr lang="en-GB" i="1" dirty="0"/>
              <a:t> interferon; TSH, thyroid-stimulating hormone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31</a:t>
            </a:fld>
            <a:endParaRPr lang="en-GB"/>
          </a:p>
        </p:txBody>
      </p:sp>
    </p:spTree>
    <p:extLst>
      <p:ext uri="{BB962C8B-B14F-4D97-AF65-F5344CB8AC3E}">
        <p14:creationId xmlns:p14="http://schemas.microsoft.com/office/powerpoint/2010/main" val="888259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HBeAg, hepatitis B ‘e’ antigen; HBsAg, hepatitis B surface antigen; </a:t>
            </a:r>
            <a:r>
              <a:rPr lang="en-GB" i="1" dirty="0" err="1"/>
              <a:t>PegIFN</a:t>
            </a:r>
            <a:r>
              <a:rPr lang="en-GB" i="1" dirty="0"/>
              <a:t>, </a:t>
            </a:r>
            <a:r>
              <a:rPr lang="en-GB" i="1" dirty="0" err="1"/>
              <a:t>pegylated</a:t>
            </a:r>
            <a:r>
              <a:rPr lang="en-GB" i="1" dirty="0"/>
              <a:t> interferon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32</a:t>
            </a:fld>
            <a:endParaRPr lang="en-GB"/>
          </a:p>
        </p:txBody>
      </p:sp>
    </p:spTree>
    <p:extLst>
      <p:ext uri="{BB962C8B-B14F-4D97-AF65-F5344CB8AC3E}">
        <p14:creationId xmlns:p14="http://schemas.microsoft.com/office/powerpoint/2010/main" val="1953608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ETV, entecavir; </a:t>
            </a:r>
            <a:r>
              <a:rPr lang="en-GB" i="1" dirty="0" err="1"/>
              <a:t>HBeAg</a:t>
            </a:r>
            <a:r>
              <a:rPr lang="en-GB" i="1" dirty="0"/>
              <a:t>, hepatitis B ‘e’ antigen; NA, </a:t>
            </a:r>
            <a:r>
              <a:rPr lang="en-GB" i="1" dirty="0" err="1"/>
              <a:t>nucleos</a:t>
            </a:r>
            <a:r>
              <a:rPr lang="en-GB" i="1" dirty="0"/>
              <a:t>(t)ide analogue; </a:t>
            </a:r>
            <a:r>
              <a:rPr lang="en-GB" i="1" dirty="0" err="1"/>
              <a:t>PegIFN</a:t>
            </a:r>
            <a:r>
              <a:rPr lang="en-GB" i="1" dirty="0"/>
              <a:t>, </a:t>
            </a:r>
            <a:r>
              <a:rPr lang="en-GB" i="1" dirty="0" err="1"/>
              <a:t>pegylated</a:t>
            </a:r>
            <a:r>
              <a:rPr lang="en-GB" i="1" dirty="0"/>
              <a:t> interferon; TAF, tenofovir alafenamide; TDF, tenofovir disoproxil fumarate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33</a:t>
            </a:fld>
            <a:endParaRPr lang="en-GB"/>
          </a:p>
        </p:txBody>
      </p:sp>
    </p:spTree>
    <p:extLst>
      <p:ext uri="{BB962C8B-B14F-4D97-AF65-F5344CB8AC3E}">
        <p14:creationId xmlns:p14="http://schemas.microsoft.com/office/powerpoint/2010/main" val="898411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NA, </a:t>
            </a:r>
            <a:r>
              <a:rPr lang="en-GB" i="1" dirty="0" err="1"/>
              <a:t>nucleos</a:t>
            </a:r>
            <a:r>
              <a:rPr lang="en-GB" i="1" dirty="0"/>
              <a:t>(t)ide analogue; </a:t>
            </a:r>
            <a:r>
              <a:rPr lang="en-GB" i="1" dirty="0" err="1"/>
              <a:t>PegIFN</a:t>
            </a:r>
            <a:r>
              <a:rPr lang="en-GB" i="1" dirty="0"/>
              <a:t>, </a:t>
            </a:r>
            <a:r>
              <a:rPr lang="en-GB" i="1" dirty="0" err="1"/>
              <a:t>pegylated</a:t>
            </a:r>
            <a:r>
              <a:rPr lang="en-GB" i="1" dirty="0"/>
              <a:t> interferon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34</a:t>
            </a:fld>
            <a:endParaRPr lang="en-GB"/>
          </a:p>
        </p:txBody>
      </p:sp>
    </p:spTree>
    <p:extLst>
      <p:ext uri="{BB962C8B-B14F-4D97-AF65-F5344CB8AC3E}">
        <p14:creationId xmlns:p14="http://schemas.microsoft.com/office/powerpoint/2010/main" val="286073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HBsAg, hepatitis B surface antigen; NA, </a:t>
            </a:r>
            <a:r>
              <a:rPr lang="en-GB" i="1" dirty="0" err="1"/>
              <a:t>nucleos</a:t>
            </a:r>
            <a:r>
              <a:rPr lang="en-GB" i="1" dirty="0"/>
              <a:t>(t)ide analogue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35</a:t>
            </a:fld>
            <a:endParaRPr lang="en-GB"/>
          </a:p>
        </p:txBody>
      </p:sp>
    </p:spTree>
    <p:extLst>
      <p:ext uri="{BB962C8B-B14F-4D97-AF65-F5344CB8AC3E}">
        <p14:creationId xmlns:p14="http://schemas.microsoft.com/office/powerpoint/2010/main" val="2207521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ALT, alanine aminotransferase; DAA, direct-acting antiviral agent; HBsAg, hepatitis B surface antigen; HCC, hepatocellular carcinoma; HCV, hepatitis C virus; NA, </a:t>
            </a:r>
            <a:r>
              <a:rPr lang="en-GB" i="1" dirty="0" err="1"/>
              <a:t>nucleos</a:t>
            </a:r>
            <a:r>
              <a:rPr lang="en-GB" i="1" dirty="0"/>
              <a:t>(t)ide analogue</a:t>
            </a:r>
            <a:endParaRPr lang="en-GB" dirty="0"/>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36</a:t>
            </a:fld>
            <a:endParaRPr lang="en-GB"/>
          </a:p>
        </p:txBody>
      </p:sp>
    </p:spTree>
    <p:extLst>
      <p:ext uri="{BB962C8B-B14F-4D97-AF65-F5344CB8AC3E}">
        <p14:creationId xmlns:p14="http://schemas.microsoft.com/office/powerpoint/2010/main" val="2128531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HBsAg, hepatitis B surface antigen; HCC, hepatocellular carcinoma</a:t>
            </a:r>
          </a:p>
        </p:txBody>
      </p:sp>
      <p:sp>
        <p:nvSpPr>
          <p:cNvPr id="4" name="Slide Number Placeholder 3"/>
          <p:cNvSpPr>
            <a:spLocks noGrp="1"/>
          </p:cNvSpPr>
          <p:nvPr>
            <p:ph type="sldNum" sz="quarter" idx="10"/>
          </p:nvPr>
        </p:nvSpPr>
        <p:spPr/>
        <p:txBody>
          <a:bodyPr/>
          <a:lstStyle/>
          <a:p>
            <a:fld id="{9BC1133C-0A91-4C56-9DB7-B268BA704BC5}" type="slidenum">
              <a:rPr lang="en-GB" smtClean="0"/>
              <a:pPr/>
              <a:t>9</a:t>
            </a:fld>
            <a:endParaRPr lang="en-GB"/>
          </a:p>
        </p:txBody>
      </p:sp>
    </p:spTree>
    <p:extLst>
      <p:ext uri="{BB962C8B-B14F-4D97-AF65-F5344CB8AC3E}">
        <p14:creationId xmlns:p14="http://schemas.microsoft.com/office/powerpoint/2010/main" val="4034572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HCC, hepatocellular carcinoma; HDV, hepatitis D virus; HIV, human immunodeficiency virus; NA, </a:t>
            </a:r>
            <a:r>
              <a:rPr lang="en-GB" i="1" dirty="0" err="1"/>
              <a:t>nucleos</a:t>
            </a:r>
            <a:r>
              <a:rPr lang="en-GB" i="1" dirty="0"/>
              <a:t>(t)ide analogue; </a:t>
            </a:r>
            <a:r>
              <a:rPr lang="en-GB" i="1" dirty="0" err="1"/>
              <a:t>PegIFN</a:t>
            </a:r>
            <a:r>
              <a:rPr lang="en-GB" i="1" dirty="0"/>
              <a:t>, </a:t>
            </a:r>
            <a:r>
              <a:rPr lang="en-GB" i="1" dirty="0" err="1"/>
              <a:t>pegylated</a:t>
            </a:r>
            <a:r>
              <a:rPr lang="en-GB" i="1" dirty="0"/>
              <a:t> interferon; TAF, tenofovir alafenamide; TDF, tenofovir disoproxil fumarate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37</a:t>
            </a:fld>
            <a:endParaRPr lang="en-GB"/>
          </a:p>
        </p:txBody>
      </p:sp>
    </p:spTree>
    <p:extLst>
      <p:ext uri="{BB962C8B-B14F-4D97-AF65-F5344CB8AC3E}">
        <p14:creationId xmlns:p14="http://schemas.microsoft.com/office/powerpoint/2010/main" val="2005777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NA, </a:t>
            </a:r>
            <a:r>
              <a:rPr lang="en-GB" i="1" dirty="0" err="1"/>
              <a:t>nucleos</a:t>
            </a:r>
            <a:r>
              <a:rPr lang="en-GB" i="1" dirty="0"/>
              <a:t>(t)ide analogue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38</a:t>
            </a:fld>
            <a:endParaRPr lang="en-GB"/>
          </a:p>
        </p:txBody>
      </p:sp>
    </p:spTree>
    <p:extLst>
      <p:ext uri="{BB962C8B-B14F-4D97-AF65-F5344CB8AC3E}">
        <p14:creationId xmlns:p14="http://schemas.microsoft.com/office/powerpoint/2010/main" val="3162115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ETV, entecavir; HBsAg, hepatitis B surface antigen; NA, </a:t>
            </a:r>
            <a:r>
              <a:rPr lang="en-GB" i="1" dirty="0" err="1"/>
              <a:t>nucleos</a:t>
            </a:r>
            <a:r>
              <a:rPr lang="en-GB" i="1" dirty="0"/>
              <a:t>(t)ide analogue; TDF, tenofovir disoproxil fumarate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39</a:t>
            </a:fld>
            <a:endParaRPr lang="en-GB"/>
          </a:p>
        </p:txBody>
      </p:sp>
    </p:spTree>
    <p:extLst>
      <p:ext uri="{BB962C8B-B14F-4D97-AF65-F5344CB8AC3E}">
        <p14:creationId xmlns:p14="http://schemas.microsoft.com/office/powerpoint/2010/main" val="42573593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ETV, entecavir; </a:t>
            </a:r>
            <a:r>
              <a:rPr lang="en-GB" i="1" dirty="0" err="1"/>
              <a:t>PegIFN</a:t>
            </a:r>
            <a:r>
              <a:rPr lang="en-GB" i="1" dirty="0"/>
              <a:t>, </a:t>
            </a:r>
            <a:r>
              <a:rPr lang="en-GB" i="1" dirty="0" err="1"/>
              <a:t>pegylated</a:t>
            </a:r>
            <a:r>
              <a:rPr lang="en-GB" i="1" dirty="0"/>
              <a:t> interferon; TAF, tenofovir alafenamide; TDF, tenofovir disoproxil fumarate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40</a:t>
            </a:fld>
            <a:endParaRPr lang="en-GB"/>
          </a:p>
        </p:txBody>
      </p:sp>
    </p:spTree>
    <p:extLst>
      <p:ext uri="{BB962C8B-B14F-4D97-AF65-F5344CB8AC3E}">
        <p14:creationId xmlns:p14="http://schemas.microsoft.com/office/powerpoint/2010/main" val="2822599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NA, </a:t>
            </a:r>
            <a:r>
              <a:rPr lang="en-GB" i="1" dirty="0" err="1"/>
              <a:t>nucleos</a:t>
            </a:r>
            <a:r>
              <a:rPr lang="en-GB" i="1" dirty="0"/>
              <a:t>(t)ide analogue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41</a:t>
            </a:fld>
            <a:endParaRPr lang="en-GB"/>
          </a:p>
        </p:txBody>
      </p:sp>
    </p:spTree>
    <p:extLst>
      <p:ext uri="{BB962C8B-B14F-4D97-AF65-F5344CB8AC3E}">
        <p14:creationId xmlns:p14="http://schemas.microsoft.com/office/powerpoint/2010/main" val="27358846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ETV, entecavir; HBsAg, hepatitis B surface antigen; TAF, tenofovir alafenamide; TDF, tenofovir disoproxil fumarate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42</a:t>
            </a:fld>
            <a:endParaRPr lang="en-GB"/>
          </a:p>
        </p:txBody>
      </p:sp>
    </p:spTree>
    <p:extLst>
      <p:ext uri="{BB962C8B-B14F-4D97-AF65-F5344CB8AC3E}">
        <p14:creationId xmlns:p14="http://schemas.microsoft.com/office/powerpoint/2010/main" val="16785307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ETV, entecavir; HBsAg, hepatitis B surface antigen; TAF, tenofovir alafenamide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43</a:t>
            </a:fld>
            <a:endParaRPr lang="en-GB"/>
          </a:p>
        </p:txBody>
      </p:sp>
    </p:spTree>
    <p:extLst>
      <p:ext uri="{BB962C8B-B14F-4D97-AF65-F5344CB8AC3E}">
        <p14:creationId xmlns:p14="http://schemas.microsoft.com/office/powerpoint/2010/main" val="1981932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HBsAg, hepatitis B surface antigen; NA, </a:t>
            </a:r>
            <a:r>
              <a:rPr lang="en-GB" i="1" dirty="0" err="1"/>
              <a:t>nucleos</a:t>
            </a:r>
            <a:r>
              <a:rPr lang="en-GB" i="1" dirty="0"/>
              <a:t>(t)ide analogue; </a:t>
            </a:r>
            <a:r>
              <a:rPr lang="en-GB" i="1" dirty="0" err="1"/>
              <a:t>PegIFN</a:t>
            </a:r>
            <a:r>
              <a:rPr lang="en-GB" i="1" dirty="0"/>
              <a:t>, </a:t>
            </a:r>
            <a:r>
              <a:rPr lang="en-GB" i="1" dirty="0" err="1"/>
              <a:t>pegylated</a:t>
            </a:r>
            <a:r>
              <a:rPr lang="en-GB" i="1" dirty="0"/>
              <a:t> interferon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44</a:t>
            </a:fld>
            <a:endParaRPr lang="en-GB"/>
          </a:p>
        </p:txBody>
      </p:sp>
    </p:spTree>
    <p:extLst>
      <p:ext uri="{BB962C8B-B14F-4D97-AF65-F5344CB8AC3E}">
        <p14:creationId xmlns:p14="http://schemas.microsoft.com/office/powerpoint/2010/main" val="38120910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err="1"/>
              <a:t>cccDNA</a:t>
            </a:r>
            <a:r>
              <a:rPr lang="en-GB" i="1" dirty="0"/>
              <a:t>, covalently closed circular DNA; </a:t>
            </a:r>
            <a:r>
              <a:rPr lang="en-GB" i="1" dirty="0" err="1"/>
              <a:t>HBcrAg</a:t>
            </a:r>
            <a:r>
              <a:rPr lang="en-GB" i="1" dirty="0"/>
              <a:t>, hepatitis B core-related antigen; NA, </a:t>
            </a:r>
            <a:r>
              <a:rPr lang="en-GB" i="1" dirty="0" err="1"/>
              <a:t>nucleos</a:t>
            </a:r>
            <a:r>
              <a:rPr lang="en-GB" i="1" dirty="0"/>
              <a:t>(t)ide analogue; </a:t>
            </a:r>
            <a:r>
              <a:rPr lang="en-GB" i="1" dirty="0" err="1"/>
              <a:t>PegIFN</a:t>
            </a:r>
            <a:r>
              <a:rPr lang="en-GB" i="1" dirty="0"/>
              <a:t>, </a:t>
            </a:r>
            <a:r>
              <a:rPr lang="en-GB" i="1" dirty="0" err="1"/>
              <a:t>pegylated</a:t>
            </a:r>
            <a:r>
              <a:rPr lang="en-GB" i="1" dirty="0"/>
              <a:t> interferon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46</a:t>
            </a:fld>
            <a:endParaRPr lang="en-GB"/>
          </a:p>
        </p:txBody>
      </p:sp>
    </p:spTree>
    <p:extLst>
      <p:ext uri="{BB962C8B-B14F-4D97-AF65-F5344CB8AC3E}">
        <p14:creationId xmlns:p14="http://schemas.microsoft.com/office/powerpoint/2010/main" val="19131104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HBeAg, hepatitis B ‘e’ antigen; HBsAg, hepatitis B ‘surface antigen; HCC, hepatocellular carcinoma; NA, </a:t>
            </a:r>
            <a:r>
              <a:rPr lang="en-GB" i="1" dirty="0" err="1"/>
              <a:t>nucleos</a:t>
            </a:r>
            <a:r>
              <a:rPr lang="en-GB" i="1" dirty="0"/>
              <a:t>(t)ide analogue; </a:t>
            </a:r>
            <a:r>
              <a:rPr lang="en-GB" i="1" dirty="0" err="1"/>
              <a:t>PegIFN</a:t>
            </a:r>
            <a:r>
              <a:rPr lang="en-GB" i="1" dirty="0"/>
              <a:t>, </a:t>
            </a:r>
            <a:r>
              <a:rPr lang="en-GB" i="1" dirty="0" err="1"/>
              <a:t>pegylated</a:t>
            </a:r>
            <a:r>
              <a:rPr lang="en-GB" i="1" dirty="0"/>
              <a:t> interferon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48</a:t>
            </a:fld>
            <a:endParaRPr lang="en-GB"/>
          </a:p>
        </p:txBody>
      </p:sp>
    </p:spTree>
    <p:extLst>
      <p:ext uri="{BB962C8B-B14F-4D97-AF65-F5344CB8AC3E}">
        <p14:creationId xmlns:p14="http://schemas.microsoft.com/office/powerpoint/2010/main" val="288711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alanine </a:t>
            </a:r>
            <a:r>
              <a:rPr lang="en-GB" sz="1200" b="0" i="1" kern="1200" dirty="0">
                <a:solidFill>
                  <a:schemeClr val="tx1"/>
                </a:solidFill>
                <a:effectLst/>
                <a:latin typeface="Arial" panose="020B0604020202020204" pitchFamily="34" charset="0"/>
                <a:ea typeface="+mn-ea"/>
                <a:cs typeface="Arial" panose="020B0604020202020204" pitchFamily="34" charset="0"/>
              </a:rPr>
              <a:t>aminotransferase</a:t>
            </a:r>
            <a:r>
              <a:rPr lang="en-GB" i="1" dirty="0"/>
              <a:t>; </a:t>
            </a:r>
            <a:r>
              <a:rPr lang="en-GB" i="1" dirty="0" err="1"/>
              <a:t>cccDNA</a:t>
            </a:r>
            <a:r>
              <a:rPr lang="en-GB" i="1" dirty="0"/>
              <a:t>, covalently closed circular DNA; HBeAg, hepatitis B ‘e’ antigen; HBsAg, hepatitis B surface antigen; HCC, hepatocellular carcinoma; ULN, upper limit of normal</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10</a:t>
            </a:fld>
            <a:endParaRPr lang="en-GB"/>
          </a:p>
        </p:txBody>
      </p:sp>
    </p:spTree>
    <p:extLst>
      <p:ext uri="{BB962C8B-B14F-4D97-AF65-F5344CB8AC3E}">
        <p14:creationId xmlns:p14="http://schemas.microsoft.com/office/powerpoint/2010/main" val="604771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ALT, alanine aminotransferase; </a:t>
            </a:r>
            <a:r>
              <a:rPr lang="en-GB" i="1" dirty="0" err="1"/>
              <a:t>HBeAg</a:t>
            </a:r>
            <a:r>
              <a:rPr lang="en-GB" i="1" dirty="0"/>
              <a:t>, hepatitis B ‘e’ antigen; HBsAg, hepatitis B surface antigen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11</a:t>
            </a:fld>
            <a:endParaRPr lang="en-GB"/>
          </a:p>
        </p:txBody>
      </p:sp>
    </p:spTree>
    <p:extLst>
      <p:ext uri="{BB962C8B-B14F-4D97-AF65-F5344CB8AC3E}">
        <p14:creationId xmlns:p14="http://schemas.microsoft.com/office/powerpoint/2010/main" val="409573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NA, </a:t>
            </a:r>
            <a:r>
              <a:rPr lang="en-GB" i="1" dirty="0" err="1"/>
              <a:t>nucleos</a:t>
            </a:r>
            <a:r>
              <a:rPr lang="en-GB" i="1" dirty="0"/>
              <a:t>(t)ide analogue; </a:t>
            </a:r>
            <a:r>
              <a:rPr lang="en-GB" i="1" dirty="0" err="1"/>
              <a:t>PegIFN</a:t>
            </a:r>
            <a:r>
              <a:rPr lang="en-GB" i="1" dirty="0"/>
              <a:t>, </a:t>
            </a:r>
            <a:r>
              <a:rPr lang="en-GB" i="1" dirty="0" err="1"/>
              <a:t>pegylated</a:t>
            </a:r>
            <a:r>
              <a:rPr lang="en-GB" i="1" dirty="0"/>
              <a:t> interferon</a:t>
            </a:r>
          </a:p>
        </p:txBody>
      </p:sp>
      <p:sp>
        <p:nvSpPr>
          <p:cNvPr id="4" name="Slide Number Placeholder 3"/>
          <p:cNvSpPr>
            <a:spLocks noGrp="1"/>
          </p:cNvSpPr>
          <p:nvPr>
            <p:ph type="sldNum" sz="quarter" idx="10"/>
          </p:nvPr>
        </p:nvSpPr>
        <p:spPr/>
        <p:txBody>
          <a:bodyPr/>
          <a:lstStyle/>
          <a:p>
            <a:fld id="{AFBBAD97-B6EA-450E-B34E-10D8644E9459}" type="slidenum">
              <a:rPr lang="en-GB" smtClean="0"/>
              <a:pPr/>
              <a:t>13</a:t>
            </a:fld>
            <a:endParaRPr lang="en-GB"/>
          </a:p>
        </p:txBody>
      </p:sp>
    </p:spTree>
    <p:extLst>
      <p:ext uri="{BB962C8B-B14F-4D97-AF65-F5344CB8AC3E}">
        <p14:creationId xmlns:p14="http://schemas.microsoft.com/office/powerpoint/2010/main" val="572998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alanine </a:t>
            </a:r>
            <a:r>
              <a:rPr lang="en-GB" sz="1200" b="0" i="1" kern="1200" dirty="0">
                <a:solidFill>
                  <a:schemeClr val="tx1"/>
                </a:solidFill>
                <a:effectLst/>
                <a:latin typeface="Arial" panose="020B0604020202020204" pitchFamily="34" charset="0"/>
                <a:ea typeface="+mn-ea"/>
                <a:cs typeface="Arial" panose="020B0604020202020204" pitchFamily="34" charset="0"/>
              </a:rPr>
              <a:t>aminotransferase</a:t>
            </a:r>
            <a:r>
              <a:rPr lang="en-GB" i="1" dirty="0"/>
              <a:t>; HBeAg, hepatitis B ‘e’ antigen; HBsAg, hepatitis B surface antigen; HCC, hepatocellular carcinoma</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14</a:t>
            </a:fld>
            <a:endParaRPr lang="en-GB"/>
          </a:p>
        </p:txBody>
      </p:sp>
    </p:spTree>
    <p:extLst>
      <p:ext uri="{BB962C8B-B14F-4D97-AF65-F5344CB8AC3E}">
        <p14:creationId xmlns:p14="http://schemas.microsoft.com/office/powerpoint/2010/main" val="3722909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ALT,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alanine </a:t>
            </a:r>
            <a:r>
              <a:rPr lang="en-GB" sz="1200" b="0" i="1" kern="1200" dirty="0">
                <a:solidFill>
                  <a:schemeClr val="tx1"/>
                </a:solidFill>
                <a:effectLst/>
                <a:latin typeface="Arial" panose="020B0604020202020204" pitchFamily="34" charset="0"/>
                <a:ea typeface="+mn-ea"/>
                <a:cs typeface="Arial" panose="020B0604020202020204" pitchFamily="34" charset="0"/>
              </a:rPr>
              <a:t>aminotransferase</a:t>
            </a:r>
            <a:r>
              <a:rPr lang="en-GB" i="1" dirty="0"/>
              <a:t>; HBeAg, hepatitis B ‘e’ antigen; HCC, hepatocellular carcinoma; ULN, upper limit of normal</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15</a:t>
            </a:fld>
            <a:endParaRPr lang="en-GB"/>
          </a:p>
        </p:txBody>
      </p:sp>
    </p:spTree>
    <p:extLst>
      <p:ext uri="{BB962C8B-B14F-4D97-AF65-F5344CB8AC3E}">
        <p14:creationId xmlns:p14="http://schemas.microsoft.com/office/powerpoint/2010/main" val="424960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alanine </a:t>
            </a:r>
            <a:r>
              <a:rPr lang="en-GB" sz="1200" b="0" i="1" kern="1200" dirty="0">
                <a:solidFill>
                  <a:schemeClr val="tx1"/>
                </a:solidFill>
                <a:effectLst/>
                <a:latin typeface="Arial" panose="020B0604020202020204" pitchFamily="34" charset="0"/>
                <a:ea typeface="+mn-ea"/>
                <a:cs typeface="Arial" panose="020B0604020202020204" pitchFamily="34" charset="0"/>
              </a:rPr>
              <a:t>aminotransferase</a:t>
            </a:r>
            <a:r>
              <a:rPr lang="en-GB" i="1" dirty="0"/>
              <a:t>; HBeAg, hepatitis B ‘e’ antigen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16</a:t>
            </a:fld>
            <a:endParaRPr lang="en-GB"/>
          </a:p>
        </p:txBody>
      </p:sp>
    </p:spTree>
    <p:extLst>
      <p:ext uri="{BB962C8B-B14F-4D97-AF65-F5344CB8AC3E}">
        <p14:creationId xmlns:p14="http://schemas.microsoft.com/office/powerpoint/2010/main" val="1245566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CD70AD-75F5-4704-974D-E58F5BDE9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107A2128-7685-4091-B58C-C6418D978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3524481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21572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611304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47182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728967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17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22399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923171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43013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988569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1875602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07A89D91-1E50-42F6-807F-EE8ABF3C22B8}"/>
              </a:ext>
            </a:extLst>
          </p:cNvPr>
          <p:cNvCxnSpPr>
            <a:cxnSpLocks/>
          </p:cNvCxnSpPr>
          <p:nvPr userDrawn="1"/>
        </p:nvCxnSpPr>
        <p:spPr>
          <a:xfrm>
            <a:off x="365760" y="4459976"/>
            <a:ext cx="11460480" cy="0"/>
          </a:xfrm>
          <a:prstGeom prst="line">
            <a:avLst/>
          </a:prstGeom>
          <a:ln w="88900">
            <a:solidFill>
              <a:srgbClr val="DC20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40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145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73269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00194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4A86"/>
            </a:solidFill>
          </a:ln>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19874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2958906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01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53C8E462-6219-443F-9602-10F2EAFEBE9B}"/>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311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70136"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541D918E-A909-43DE-AC7D-C34B492663A2}"/>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05974CF-98D7-4F52-ABFB-F167F1AF27F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4461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76261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784696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A7E15-D8DB-4905-94BA-C62396896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85E83F8-04B2-4C9D-9E97-2735BE5D1C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130225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D7FAE58-C6FA-4B3B-A39F-D32DD90B4732}"/>
              </a:ext>
            </a:extLst>
          </p:cNvPr>
          <p:cNvCxnSpPr>
            <a:cxnSpLocks/>
          </p:cNvCxnSpPr>
          <p:nvPr userDrawn="1"/>
        </p:nvCxnSpPr>
        <p:spPr>
          <a:xfrm>
            <a:off x="365760" y="4459976"/>
            <a:ext cx="11460480" cy="0"/>
          </a:xfrm>
          <a:prstGeom prst="line">
            <a:avLst/>
          </a:prstGeom>
          <a:ln w="88900">
            <a:solidFill>
              <a:srgbClr val="0A93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374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3232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86022-3A51-4B0F-8B09-8736F2F84C17}"/>
              </a:ext>
            </a:extLst>
          </p:cNvPr>
          <p:cNvGrpSpPr/>
          <p:nvPr userDrawn="1"/>
        </p:nvGrpSpPr>
        <p:grpSpPr>
          <a:xfrm>
            <a:off x="0" y="140970"/>
            <a:ext cx="12018983" cy="1042269"/>
            <a:chOff x="0" y="140970"/>
            <a:chExt cx="12018983" cy="1042269"/>
          </a:xfrm>
        </p:grpSpPr>
        <p:pic>
          <p:nvPicPr>
            <p:cNvPr id="6" name="Picture 5">
              <a:extLst>
                <a:ext uri="{FF2B5EF4-FFF2-40B4-BE49-F238E27FC236}">
                  <a16:creationId xmlns:a16="http://schemas.microsoft.com/office/drawing/2014/main" id="{BF478061-2D09-403B-9804-67FADE51F9C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40970"/>
              <a:ext cx="9014227" cy="1042269"/>
            </a:xfrm>
            <a:prstGeom prst="rect">
              <a:avLst/>
            </a:prstGeom>
          </p:spPr>
        </p:pic>
        <p:pic>
          <p:nvPicPr>
            <p:cNvPr id="10" name="Picture 9">
              <a:extLst>
                <a:ext uri="{FF2B5EF4-FFF2-40B4-BE49-F238E27FC236}">
                  <a16:creationId xmlns:a16="http://schemas.microsoft.com/office/drawing/2014/main" id="{A7A7B4FC-F3D5-4365-AB11-34BDCEFBA1D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8852"/>
            <a:stretch/>
          </p:blipFill>
          <p:spPr>
            <a:xfrm>
              <a:off x="0" y="140970"/>
              <a:ext cx="5512037" cy="1042269"/>
            </a:xfrm>
            <a:prstGeom prst="rect">
              <a:avLst/>
            </a:prstGeom>
          </p:spPr>
        </p:pic>
      </p:grpSp>
      <p:sp>
        <p:nvSpPr>
          <p:cNvPr id="2" name="Title Placeholder 1"/>
          <p:cNvSpPr>
            <a:spLocks noGrp="1"/>
          </p:cNvSpPr>
          <p:nvPr>
            <p:ph type="title"/>
          </p:nvPr>
        </p:nvSpPr>
        <p:spPr>
          <a:xfrm>
            <a:off x="425752" y="140970"/>
            <a:ext cx="1047868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FD10B39D-C66A-450C-8235-DE8C83D3C44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38388308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766D48-4F59-4495-B870-4564ECE725F3}"/>
              </a:ext>
            </a:extLst>
          </p:cNvPr>
          <p:cNvGrpSpPr/>
          <p:nvPr userDrawn="1"/>
        </p:nvGrpSpPr>
        <p:grpSpPr>
          <a:xfrm>
            <a:off x="1" y="138043"/>
            <a:ext cx="12018982" cy="1042270"/>
            <a:chOff x="1" y="138043"/>
            <a:chExt cx="12018982" cy="1042270"/>
          </a:xfrm>
        </p:grpSpPr>
        <p:pic>
          <p:nvPicPr>
            <p:cNvPr id="6" name="Picture 5">
              <a:extLst>
                <a:ext uri="{FF2B5EF4-FFF2-40B4-BE49-F238E27FC236}">
                  <a16:creationId xmlns:a16="http://schemas.microsoft.com/office/drawing/2014/main" id="{FA3C8B69-7FD9-49EC-B38B-9301D611D8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38043"/>
              <a:ext cx="9014227" cy="1042270"/>
            </a:xfrm>
            <a:prstGeom prst="rect">
              <a:avLst/>
            </a:prstGeom>
          </p:spPr>
        </p:pic>
        <p:pic>
          <p:nvPicPr>
            <p:cNvPr id="10" name="Picture 9">
              <a:extLst>
                <a:ext uri="{FF2B5EF4-FFF2-40B4-BE49-F238E27FC236}">
                  <a16:creationId xmlns:a16="http://schemas.microsoft.com/office/drawing/2014/main" id="{4FF31DAB-063E-4041-9E7C-DB544A05F39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42758"/>
            <a:stretch/>
          </p:blipFill>
          <p:spPr>
            <a:xfrm>
              <a:off x="1" y="138043"/>
              <a:ext cx="5159896" cy="1042270"/>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AA1DD496-B26E-4057-ABDE-D90ABD7F512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3" y="6021288"/>
            <a:ext cx="1350435" cy="684311"/>
          </a:xfrm>
          <a:prstGeom prst="rect">
            <a:avLst/>
          </a:prstGeom>
        </p:spPr>
      </p:pic>
    </p:spTree>
    <p:extLst>
      <p:ext uri="{BB962C8B-B14F-4D97-AF65-F5344CB8AC3E}">
        <p14:creationId xmlns:p14="http://schemas.microsoft.com/office/powerpoint/2010/main" val="7187887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57561669"/>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214594701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11.png"/><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36.xml"/><Relationship Id="rId3" Type="http://schemas.openxmlformats.org/officeDocument/2006/relationships/slide" Target="slide14.xml"/><Relationship Id="rId7" Type="http://schemas.openxmlformats.org/officeDocument/2006/relationships/slide" Target="slide18.xml"/><Relationship Id="rId12" Type="http://schemas.openxmlformats.org/officeDocument/2006/relationships/slide" Target="slide35.xml"/><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slide" Target="slide16.xml"/><Relationship Id="rId11" Type="http://schemas.openxmlformats.org/officeDocument/2006/relationships/slide" Target="slide34.xml"/><Relationship Id="rId5" Type="http://schemas.openxmlformats.org/officeDocument/2006/relationships/slide" Target="slide15.xml"/><Relationship Id="rId15" Type="http://schemas.openxmlformats.org/officeDocument/2006/relationships/image" Target="../media/image11.png"/><Relationship Id="rId10" Type="http://schemas.openxmlformats.org/officeDocument/2006/relationships/slide" Target="slide33.xml"/><Relationship Id="rId4" Type="http://schemas.openxmlformats.org/officeDocument/2006/relationships/slide" Target="slide19.xml"/><Relationship Id="rId9" Type="http://schemas.openxmlformats.org/officeDocument/2006/relationships/slide" Target="slide30.xml"/><Relationship Id="rId14" Type="http://schemas.openxmlformats.org/officeDocument/2006/relationships/slide" Target="slide5.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11.png"/><Relationship Id="rId4" Type="http://schemas.openxmlformats.org/officeDocument/2006/relationships/slide" Target="slide13.xml"/></Relationships>
</file>

<file path=ppt/slides/_rels/slide1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hyperlink" Target="http://www.easl.eu/research/our-contributions/clinical-practice-guidelines" TargetMode="Externa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slide" Target="slide13.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tmp"/><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slide" Target="slide13.xml"/><Relationship Id="rId5" Type="http://schemas.openxmlformats.org/officeDocument/2006/relationships/image" Target="../media/image19.png"/><Relationship Id="rId4" Type="http://schemas.openxmlformats.org/officeDocument/2006/relationships/image" Target="../media/image18.tmp"/></Relationships>
</file>

<file path=ppt/slides/_rels/slide2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2.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slidedeck_feedback@easloffice.eu" TargetMode="Externa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3.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6.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7.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8.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9.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0.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1.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2.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3.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4.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5.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6.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7.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8.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0.tmp"/><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9.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11.png"/><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7113C5-66AF-487A-8762-0723DE0505C4}"/>
              </a:ext>
            </a:extLst>
          </p:cNvPr>
          <p:cNvSpPr>
            <a:spLocks noGrp="1"/>
          </p:cNvSpPr>
          <p:nvPr>
            <p:ph type="body" sz="quarter" idx="11"/>
          </p:nvPr>
        </p:nvSpPr>
        <p:spPr/>
        <p:txBody>
          <a:bodyPr/>
          <a:lstStyle/>
          <a:p>
            <a:endParaRPr lang="en-GB"/>
          </a:p>
        </p:txBody>
      </p:sp>
      <p:sp>
        <p:nvSpPr>
          <p:cNvPr id="8" name="Subtitle 7">
            <a:extLst>
              <a:ext uri="{FF2B5EF4-FFF2-40B4-BE49-F238E27FC236}">
                <a16:creationId xmlns:a16="http://schemas.microsoft.com/office/drawing/2014/main" id="{2A5023BA-F0E0-4C90-A896-D588B5EFA9DE}"/>
              </a:ext>
            </a:extLst>
          </p:cNvPr>
          <p:cNvSpPr>
            <a:spLocks noGrp="1"/>
          </p:cNvSpPr>
          <p:nvPr>
            <p:ph type="subTitle" idx="1"/>
          </p:nvPr>
        </p:nvSpPr>
        <p:spPr/>
        <p:txBody>
          <a:bodyPr>
            <a:normAutofit fontScale="92500" lnSpcReduction="10000"/>
          </a:bodyPr>
          <a:lstStyle/>
          <a:p>
            <a:r>
              <a:rPr lang="en-US" sz="5400" b="0" dirty="0">
                <a:solidFill>
                  <a:schemeClr val="accent1"/>
                </a:solidFill>
              </a:rPr>
              <a:t>HBV</a:t>
            </a:r>
            <a:endParaRPr lang="en-GB" sz="5400" b="0" dirty="0">
              <a:solidFill>
                <a:schemeClr val="accent1"/>
              </a:solidFill>
            </a:endParaRPr>
          </a:p>
        </p:txBody>
      </p:sp>
      <p:sp>
        <p:nvSpPr>
          <p:cNvPr id="7" name="Title 6">
            <a:extLst>
              <a:ext uri="{FF2B5EF4-FFF2-40B4-BE49-F238E27FC236}">
                <a16:creationId xmlns:a16="http://schemas.microsoft.com/office/drawing/2014/main" id="{EF89CA09-772E-4495-BCB3-7847A1367372}"/>
              </a:ext>
            </a:extLst>
          </p:cNvPr>
          <p:cNvSpPr>
            <a:spLocks noGrp="1"/>
          </p:cNvSpPr>
          <p:nvPr>
            <p:ph type="ctrTitle"/>
          </p:nvPr>
        </p:nvSpPr>
        <p:spPr/>
        <p:txBody>
          <a:bodyPr/>
          <a:lstStyle/>
          <a:p>
            <a:r>
              <a:rPr lang="en-GB" dirty="0"/>
              <a:t>Clinical Practice Guidelines</a:t>
            </a:r>
          </a:p>
        </p:txBody>
      </p:sp>
    </p:spTree>
    <p:extLst>
      <p:ext uri="{BB962C8B-B14F-4D97-AF65-F5344CB8AC3E}">
        <p14:creationId xmlns:p14="http://schemas.microsoft.com/office/powerpoint/2010/main" val="180089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29DDC66-1F28-4F08-99DE-0FCAF5B7A389}"/>
              </a:ext>
            </a:extLst>
          </p:cNvPr>
          <p:cNvSpPr>
            <a:spLocks noGrp="1"/>
          </p:cNvSpPr>
          <p:nvPr>
            <p:ph sz="half" idx="1"/>
          </p:nvPr>
        </p:nvSpPr>
        <p:spPr/>
        <p:txBody>
          <a:bodyPr>
            <a:normAutofit/>
          </a:bodyPr>
          <a:lstStyle/>
          <a:p>
            <a:r>
              <a:rPr lang="en-GB" dirty="0"/>
              <a:t>The natural history of chronic HBV infection has been schematically divided into ﬁve phases</a:t>
            </a:r>
          </a:p>
        </p:txBody>
      </p:sp>
      <p:graphicFrame>
        <p:nvGraphicFramePr>
          <p:cNvPr id="5" name="Table 4">
            <a:extLst>
              <a:ext uri="{FF2B5EF4-FFF2-40B4-BE49-F238E27FC236}">
                <a16:creationId xmlns:a16="http://schemas.microsoft.com/office/drawing/2014/main" id="{8AA06C21-887C-42F9-9C54-41431A29F2C8}"/>
              </a:ext>
            </a:extLst>
          </p:cNvPr>
          <p:cNvGraphicFramePr>
            <a:graphicFrameLocks noGrp="1"/>
          </p:cNvGraphicFramePr>
          <p:nvPr>
            <p:extLst>
              <p:ext uri="{D42A27DB-BD31-4B8C-83A1-F6EECF244321}">
                <p14:modId xmlns:p14="http://schemas.microsoft.com/office/powerpoint/2010/main" val="3942487036"/>
              </p:ext>
            </p:extLst>
          </p:nvPr>
        </p:nvGraphicFramePr>
        <p:xfrm>
          <a:off x="423847" y="1844907"/>
          <a:ext cx="11342401" cy="3992880"/>
        </p:xfrm>
        <a:graphic>
          <a:graphicData uri="http://schemas.openxmlformats.org/drawingml/2006/table">
            <a:tbl>
              <a:tblPr firstRow="1" bandRow="1">
                <a:tableStyleId>{5C22544A-7EE6-4342-B048-85BDC9FD1C3A}</a:tableStyleId>
              </a:tblPr>
              <a:tblGrid>
                <a:gridCol w="1813855">
                  <a:extLst>
                    <a:ext uri="{9D8B030D-6E8A-4147-A177-3AD203B41FA5}">
                      <a16:colId xmlns:a16="http://schemas.microsoft.com/office/drawing/2014/main" val="20000"/>
                    </a:ext>
                  </a:extLst>
                </a:gridCol>
                <a:gridCol w="1905709">
                  <a:extLst>
                    <a:ext uri="{9D8B030D-6E8A-4147-A177-3AD203B41FA5}">
                      <a16:colId xmlns:a16="http://schemas.microsoft.com/office/drawing/2014/main" val="20001"/>
                    </a:ext>
                  </a:extLst>
                </a:gridCol>
                <a:gridCol w="1905709">
                  <a:extLst>
                    <a:ext uri="{9D8B030D-6E8A-4147-A177-3AD203B41FA5}">
                      <a16:colId xmlns:a16="http://schemas.microsoft.com/office/drawing/2014/main" val="1547205102"/>
                    </a:ext>
                  </a:extLst>
                </a:gridCol>
                <a:gridCol w="1905709">
                  <a:extLst>
                    <a:ext uri="{9D8B030D-6E8A-4147-A177-3AD203B41FA5}">
                      <a16:colId xmlns:a16="http://schemas.microsoft.com/office/drawing/2014/main" val="71944119"/>
                    </a:ext>
                  </a:extLst>
                </a:gridCol>
                <a:gridCol w="1905710">
                  <a:extLst>
                    <a:ext uri="{9D8B030D-6E8A-4147-A177-3AD203B41FA5}">
                      <a16:colId xmlns:a16="http://schemas.microsoft.com/office/drawing/2014/main" val="4118555555"/>
                    </a:ext>
                  </a:extLst>
                </a:gridCol>
                <a:gridCol w="1905709">
                  <a:extLst>
                    <a:ext uri="{9D8B030D-6E8A-4147-A177-3AD203B41FA5}">
                      <a16:colId xmlns:a16="http://schemas.microsoft.com/office/drawing/2014/main" val="1300414207"/>
                    </a:ext>
                  </a:extLst>
                </a:gridCol>
              </a:tblGrid>
              <a:tr h="331590">
                <a:tc rowSpan="3">
                  <a:txBody>
                    <a:bodyPr/>
                    <a:lstStyle/>
                    <a:p>
                      <a:endParaRPr lang="en-GB" sz="1600" b="1" noProof="0">
                        <a:solidFill>
                          <a:schemeClr val="tx1"/>
                        </a:solidFill>
                        <a:latin typeface="Arial" panose="020B0604020202020204" pitchFamily="34" charset="0"/>
                        <a:cs typeface="Arial" panose="020B0604020202020204" pitchFamily="34" charset="0"/>
                      </a:endParaRPr>
                    </a:p>
                  </a:txBody>
                  <a:tcPr anchor="b">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gridSpan="2">
                  <a:txBody>
                    <a:bodyPr/>
                    <a:lstStyle/>
                    <a:p>
                      <a:pPr algn="ctr"/>
                      <a:r>
                        <a:rPr lang="en-GB" sz="1600" b="1" noProof="0">
                          <a:solidFill>
                            <a:schemeClr val="tx1"/>
                          </a:solidFill>
                          <a:latin typeface="Arial" panose="020B0604020202020204" pitchFamily="34" charset="0"/>
                          <a:cs typeface="Arial" panose="020B0604020202020204" pitchFamily="34" charset="0"/>
                        </a:rPr>
                        <a:t>HBeAg positive</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hMerge="1">
                  <a:txBody>
                    <a:bodyPr/>
                    <a:lstStyle/>
                    <a:p>
                      <a:pPr algn="ctr"/>
                      <a:endParaRPr lang="es-ES" sz="1400" b="0" dirty="0">
                        <a:solidFill>
                          <a:schemeClr val="tx1"/>
                        </a:solidFill>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noProof="0">
                          <a:solidFill>
                            <a:schemeClr val="tx1"/>
                          </a:solidFill>
                          <a:latin typeface="Arial" panose="020B0604020202020204" pitchFamily="34" charset="0"/>
                          <a:cs typeface="Arial" panose="020B0604020202020204" pitchFamily="34" charset="0"/>
                        </a:rPr>
                        <a:t>HBeAg negative</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400" b="0" dirty="0">
                        <a:solidFill>
                          <a:schemeClr val="tx1"/>
                        </a:solidFill>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noProof="0">
                        <a:solidFill>
                          <a:schemeClr val="tx1"/>
                        </a:solidFill>
                        <a:latin typeface="Arial" panose="020B0604020202020204" pitchFamily="34" charset="0"/>
                        <a:cs typeface="Arial" panose="020B0604020202020204" pitchFamily="34" charset="0"/>
                      </a:endParaRP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3519">
                <a:tc vMerge="1">
                  <a:txBody>
                    <a:bodyPr/>
                    <a:lstStyle/>
                    <a:p>
                      <a:endParaRPr lang="en-GB"/>
                    </a:p>
                  </a:txBody>
                  <a:tcPr/>
                </a:tc>
                <a:tc>
                  <a:txBody>
                    <a:bodyPr/>
                    <a:lstStyle/>
                    <a:p>
                      <a:pPr algn="ctr"/>
                      <a:r>
                        <a:rPr lang="en-GB" sz="1600" b="1" i="0" noProof="0">
                          <a:solidFill>
                            <a:schemeClr val="bg1"/>
                          </a:solidFill>
                          <a:latin typeface="Arial" panose="020B0604020202020204" pitchFamily="34" charset="0"/>
                          <a:cs typeface="Arial" panose="020B0604020202020204" pitchFamily="34" charset="0"/>
                        </a:rPr>
                        <a:t>Phase 1</a:t>
                      </a:r>
                    </a:p>
                  </a:txBody>
                  <a:tcPr marL="36000" marR="36000" anchor="b">
                    <a:lnL w="9525" cap="flat" cmpd="sng" algn="ctr">
                      <a:solidFill>
                        <a:srgbClr val="6693B7"/>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0" noProof="0">
                          <a:solidFill>
                            <a:schemeClr val="bg1"/>
                          </a:solidFill>
                          <a:latin typeface="Arial" panose="020B0604020202020204" pitchFamily="34" charset="0"/>
                          <a:cs typeface="Arial" panose="020B0604020202020204" pitchFamily="34" charset="0"/>
                        </a:rPr>
                        <a:t>Phase 2</a:t>
                      </a:r>
                    </a:p>
                  </a:txBody>
                  <a:tcPr marL="36000" marR="3600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0" noProof="0">
                          <a:solidFill>
                            <a:schemeClr val="bg1"/>
                          </a:solidFill>
                          <a:latin typeface="Arial" panose="020B0604020202020204" pitchFamily="34" charset="0"/>
                          <a:cs typeface="Arial" panose="020B0604020202020204" pitchFamily="34" charset="0"/>
                        </a:rPr>
                        <a:t>Phase 3</a:t>
                      </a:r>
                    </a:p>
                  </a:txBody>
                  <a:tcPr marL="36000" marR="3600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0" noProof="0">
                          <a:solidFill>
                            <a:schemeClr val="bg1"/>
                          </a:solidFill>
                          <a:latin typeface="Arial" panose="020B0604020202020204" pitchFamily="34" charset="0"/>
                          <a:cs typeface="Arial" panose="020B0604020202020204" pitchFamily="34" charset="0"/>
                        </a:rPr>
                        <a:t>Phase 4</a:t>
                      </a:r>
                    </a:p>
                  </a:txBody>
                  <a:tcPr marL="36000" marR="3600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0" noProof="0">
                          <a:solidFill>
                            <a:schemeClr val="bg1"/>
                          </a:solidFill>
                          <a:latin typeface="Arial" panose="020B0604020202020204" pitchFamily="34" charset="0"/>
                          <a:cs typeface="Arial" panose="020B0604020202020204" pitchFamily="34" charset="0"/>
                        </a:rPr>
                        <a:t>Phase 5</a:t>
                      </a:r>
                    </a:p>
                  </a:txBody>
                  <a:tcPr marL="36000" marR="36000" anchor="b">
                    <a:lnL w="9525" cap="flat" cmpd="sng" algn="ctr">
                      <a:solidFill>
                        <a:schemeClr val="bg1"/>
                      </a:solidFill>
                      <a:prstDash val="solid"/>
                      <a:round/>
                      <a:headEnd type="none" w="med" len="med"/>
                      <a:tailEnd type="none" w="med" len="med"/>
                    </a:lnL>
                    <a:lnR w="9525" cap="flat" cmpd="sng" algn="ctr">
                      <a:solidFill>
                        <a:srgbClr val="6693B7"/>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alpha val="60000"/>
                      </a:schemeClr>
                    </a:solidFill>
                  </a:tcPr>
                </a:tc>
                <a:extLst>
                  <a:ext uri="{0D108BD9-81ED-4DB2-BD59-A6C34878D82A}">
                    <a16:rowId xmlns:a16="http://schemas.microsoft.com/office/drawing/2014/main" val="245075556"/>
                  </a:ext>
                </a:extLst>
              </a:tr>
              <a:tr h="470611">
                <a:tc vMerge="1">
                  <a:txBody>
                    <a:bodyPr/>
                    <a:lstStyle/>
                    <a:p>
                      <a:endParaRPr lang="es-ES" sz="1400" b="1" dirty="0">
                        <a:solidFill>
                          <a:schemeClr val="bg1"/>
                        </a:solidFill>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600" b="1" noProof="0">
                          <a:solidFill>
                            <a:schemeClr val="bg1"/>
                          </a:solidFill>
                          <a:latin typeface="Arial" panose="020B0604020202020204" pitchFamily="34" charset="0"/>
                          <a:cs typeface="Arial" panose="020B0604020202020204" pitchFamily="34" charset="0"/>
                        </a:rPr>
                        <a:t> Chronic HBV infection</a:t>
                      </a:r>
                      <a:endParaRPr lang="en-GB" sz="1600" b="1" i="0" noProof="0">
                        <a:solidFill>
                          <a:schemeClr val="bg1"/>
                        </a:solidFill>
                        <a:latin typeface="Arial" panose="020B0604020202020204" pitchFamily="34" charset="0"/>
                        <a:cs typeface="Arial" panose="020B0604020202020204" pitchFamily="34" charset="0"/>
                      </a:endParaRPr>
                    </a:p>
                  </a:txBody>
                  <a:tcPr marL="36000" marR="36000" anchor="b">
                    <a:lnL w="9525" cap="flat" cmpd="sng" algn="ctr">
                      <a:solidFill>
                        <a:srgbClr val="6693B7"/>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alpha val="60000"/>
                      </a:schemeClr>
                    </a:solidFill>
                  </a:tcPr>
                </a:tc>
                <a:tc>
                  <a:txBody>
                    <a:bodyPr/>
                    <a:lstStyle/>
                    <a:p>
                      <a:pPr algn="ctr"/>
                      <a:r>
                        <a:rPr lang="en-GB" sz="1600" b="1" noProof="0" dirty="0">
                          <a:solidFill>
                            <a:schemeClr val="bg1"/>
                          </a:solidFill>
                          <a:latin typeface="Arial" panose="020B0604020202020204" pitchFamily="34" charset="0"/>
                          <a:cs typeface="Arial" panose="020B0604020202020204" pitchFamily="34" charset="0"/>
                        </a:rPr>
                        <a:t>Chronic </a:t>
                      </a:r>
                      <a:br>
                        <a:rPr lang="en-GB" sz="1600" b="1" noProof="0" dirty="0">
                          <a:solidFill>
                            <a:schemeClr val="bg1"/>
                          </a:solidFill>
                          <a:latin typeface="Arial" panose="020B0604020202020204" pitchFamily="34" charset="0"/>
                          <a:cs typeface="Arial" panose="020B0604020202020204" pitchFamily="34" charset="0"/>
                        </a:rPr>
                      </a:br>
                      <a:r>
                        <a:rPr lang="en-GB" sz="1600" b="1" noProof="0" dirty="0">
                          <a:solidFill>
                            <a:schemeClr val="bg1"/>
                          </a:solidFill>
                          <a:latin typeface="Arial" panose="020B0604020202020204" pitchFamily="34" charset="0"/>
                          <a:cs typeface="Arial" panose="020B0604020202020204" pitchFamily="34" charset="0"/>
                        </a:rPr>
                        <a:t>hepatitis B</a:t>
                      </a:r>
                      <a:endParaRPr lang="en-GB" sz="1600" b="1" i="0" noProof="0" dirty="0">
                        <a:solidFill>
                          <a:schemeClr val="bg1"/>
                        </a:solidFill>
                        <a:latin typeface="Arial" panose="020B0604020202020204" pitchFamily="34" charset="0"/>
                        <a:cs typeface="Arial" panose="020B0604020202020204" pitchFamily="34" charset="0"/>
                      </a:endParaRPr>
                    </a:p>
                  </a:txBody>
                  <a:tcPr marL="36000" marR="3600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r>
                        <a:rPr lang="en-GB" sz="1600" b="1" noProof="0">
                          <a:solidFill>
                            <a:schemeClr val="bg1"/>
                          </a:solidFill>
                          <a:latin typeface="Arial" panose="020B0604020202020204" pitchFamily="34" charset="0"/>
                          <a:cs typeface="Arial" panose="020B0604020202020204" pitchFamily="34" charset="0"/>
                        </a:rPr>
                        <a:t> Chronic HBV infection</a:t>
                      </a:r>
                      <a:endParaRPr lang="en-GB" sz="1600" b="1" i="0" noProof="0">
                        <a:solidFill>
                          <a:schemeClr val="bg1"/>
                        </a:solidFill>
                        <a:latin typeface="Arial" panose="020B0604020202020204" pitchFamily="34" charset="0"/>
                        <a:cs typeface="Arial" panose="020B0604020202020204" pitchFamily="34" charset="0"/>
                      </a:endParaRPr>
                    </a:p>
                  </a:txBody>
                  <a:tcPr marL="36000" marR="3600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alpha val="60000"/>
                      </a:schemeClr>
                    </a:solidFill>
                  </a:tcPr>
                </a:tc>
                <a:tc>
                  <a:txBody>
                    <a:bodyPr/>
                    <a:lstStyle/>
                    <a:p>
                      <a:pPr algn="ctr"/>
                      <a:r>
                        <a:rPr lang="en-GB" sz="1600" b="1" noProof="0" dirty="0">
                          <a:solidFill>
                            <a:schemeClr val="bg1"/>
                          </a:solidFill>
                          <a:latin typeface="Arial" panose="020B0604020202020204" pitchFamily="34" charset="0"/>
                          <a:cs typeface="Arial" panose="020B0604020202020204" pitchFamily="34" charset="0"/>
                        </a:rPr>
                        <a:t>Chronic </a:t>
                      </a:r>
                      <a:br>
                        <a:rPr lang="en-GB" sz="1600" b="1" noProof="0" dirty="0">
                          <a:solidFill>
                            <a:schemeClr val="bg1"/>
                          </a:solidFill>
                          <a:latin typeface="Arial" panose="020B0604020202020204" pitchFamily="34" charset="0"/>
                          <a:cs typeface="Arial" panose="020B0604020202020204" pitchFamily="34" charset="0"/>
                        </a:rPr>
                      </a:br>
                      <a:r>
                        <a:rPr lang="en-GB" sz="1600" b="1" noProof="0" dirty="0">
                          <a:solidFill>
                            <a:schemeClr val="bg1"/>
                          </a:solidFill>
                          <a:latin typeface="Arial" panose="020B0604020202020204" pitchFamily="34" charset="0"/>
                          <a:cs typeface="Arial" panose="020B0604020202020204" pitchFamily="34" charset="0"/>
                        </a:rPr>
                        <a:t>hepatitis B</a:t>
                      </a:r>
                      <a:endParaRPr lang="en-GB" sz="1600" b="1" i="0" noProof="0" dirty="0">
                        <a:solidFill>
                          <a:schemeClr val="bg1"/>
                        </a:solidFill>
                        <a:latin typeface="Arial" panose="020B0604020202020204" pitchFamily="34" charset="0"/>
                        <a:cs typeface="Arial" panose="020B0604020202020204" pitchFamily="34" charset="0"/>
                      </a:endParaRPr>
                    </a:p>
                  </a:txBody>
                  <a:tcPr marL="36000" marR="3600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r>
                        <a:rPr lang="en-GB" sz="1600" b="1" i="0" noProof="0">
                          <a:solidFill>
                            <a:schemeClr val="bg1"/>
                          </a:solidFill>
                          <a:latin typeface="Arial" panose="020B0604020202020204" pitchFamily="34" charset="0"/>
                          <a:cs typeface="Arial" panose="020B0604020202020204" pitchFamily="34" charset="0"/>
                        </a:rPr>
                        <a:t>Resolved HBV infection</a:t>
                      </a:r>
                    </a:p>
                  </a:txBody>
                  <a:tcPr marL="36000" marR="36000" anchor="b">
                    <a:lnL w="9525" cap="flat" cmpd="sng" algn="ctr">
                      <a:solidFill>
                        <a:schemeClr val="bg1"/>
                      </a:solidFill>
                      <a:prstDash val="solid"/>
                      <a:round/>
                      <a:headEnd type="none" w="med" len="med"/>
                      <a:tailEnd type="none" w="med" len="med"/>
                    </a:lnL>
                    <a:lnR w="9525" cap="flat" cmpd="sng" algn="ctr">
                      <a:solidFill>
                        <a:srgbClr val="6693B7"/>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alpha val="60000"/>
                      </a:schemeClr>
                    </a:solidFill>
                  </a:tcPr>
                </a:tc>
                <a:extLst>
                  <a:ext uri="{0D108BD9-81ED-4DB2-BD59-A6C34878D82A}">
                    <a16:rowId xmlns:a16="http://schemas.microsoft.com/office/drawing/2014/main" val="10002"/>
                  </a:ext>
                </a:extLst>
              </a:tr>
              <a:tr h="470611">
                <a:tc>
                  <a:txBody>
                    <a:bodyPr/>
                    <a:lstStyle/>
                    <a:p>
                      <a:r>
                        <a:rPr lang="en-GB" sz="1600" b="1" noProof="0">
                          <a:solidFill>
                            <a:schemeClr val="tx1"/>
                          </a:solidFill>
                          <a:latin typeface="Arial" panose="020B0604020202020204" pitchFamily="34" charset="0"/>
                          <a:cs typeface="Arial" panose="020B0604020202020204" pitchFamily="34" charset="0"/>
                        </a:rPr>
                        <a:t>HBsAg</a:t>
                      </a:r>
                    </a:p>
                  </a:txBody>
                  <a:tcPr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GB" sz="1600" noProof="0">
                          <a:solidFill>
                            <a:schemeClr val="tx1"/>
                          </a:solidFill>
                          <a:latin typeface="Arial" panose="020B0604020202020204" pitchFamily="34" charset="0"/>
                          <a:cs typeface="Arial" panose="020B0604020202020204" pitchFamily="34" charset="0"/>
                        </a:rPr>
                        <a:t>High</a:t>
                      </a:r>
                      <a:endParaRPr lang="en-GB" sz="1600" b="0" noProof="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600" noProof="0">
                          <a:solidFill>
                            <a:schemeClr val="tx1"/>
                          </a:solidFill>
                          <a:latin typeface="Arial" panose="020B0604020202020204" pitchFamily="34" charset="0"/>
                          <a:cs typeface="Arial" panose="020B0604020202020204" pitchFamily="34" charset="0"/>
                        </a:rPr>
                        <a:t>High/</a:t>
                      </a:r>
                      <a:br>
                        <a:rPr lang="en-GB" sz="1600" noProof="0">
                          <a:solidFill>
                            <a:schemeClr val="tx1"/>
                          </a:solidFill>
                          <a:latin typeface="Arial" panose="020B0604020202020204" pitchFamily="34" charset="0"/>
                          <a:cs typeface="Arial" panose="020B0604020202020204" pitchFamily="34" charset="0"/>
                        </a:rPr>
                      </a:br>
                      <a:r>
                        <a:rPr lang="en-GB" sz="1600" noProof="0">
                          <a:solidFill>
                            <a:schemeClr val="tx1"/>
                          </a:solidFill>
                          <a:latin typeface="Arial" panose="020B0604020202020204" pitchFamily="34" charset="0"/>
                          <a:cs typeface="Arial" panose="020B0604020202020204" pitchFamily="34" charset="0"/>
                        </a:rPr>
                        <a:t>intermediate</a:t>
                      </a:r>
                      <a:endParaRPr lang="en-GB" sz="1600" b="0" noProof="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600" noProof="0">
                          <a:solidFill>
                            <a:schemeClr val="tx1"/>
                          </a:solidFill>
                          <a:latin typeface="Arial" panose="020B0604020202020204" pitchFamily="34" charset="0"/>
                          <a:cs typeface="Arial" panose="020B0604020202020204" pitchFamily="34" charset="0"/>
                        </a:rPr>
                        <a:t>Low</a:t>
                      </a:r>
                      <a:endParaRPr lang="en-GB" sz="1600" b="0" noProof="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noProof="0">
                          <a:solidFill>
                            <a:schemeClr val="tx1"/>
                          </a:solidFill>
                          <a:latin typeface="Arial" panose="020B0604020202020204" pitchFamily="34" charset="0"/>
                          <a:cs typeface="Arial" panose="020B0604020202020204" pitchFamily="34" charset="0"/>
                        </a:rPr>
                        <a:t>Intermediate</a:t>
                      </a:r>
                      <a:endParaRPr lang="en-GB" sz="1600" b="0" noProof="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noProof="0">
                          <a:solidFill>
                            <a:schemeClr val="tx1"/>
                          </a:solidFill>
                          <a:latin typeface="Arial" panose="020B0604020202020204" pitchFamily="34" charset="0"/>
                          <a:cs typeface="Arial" panose="020B0604020202020204" pitchFamily="34" charset="0"/>
                        </a:rPr>
                        <a:t>Negative</a:t>
                      </a:r>
                      <a:endParaRPr lang="en-GB" sz="1600" b="0" noProof="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2968240305"/>
                  </a:ext>
                </a:extLst>
              </a:tr>
              <a:tr h="276830">
                <a:tc>
                  <a:txBody>
                    <a:bodyPr/>
                    <a:lstStyle/>
                    <a:p>
                      <a:r>
                        <a:rPr lang="en-GB" sz="1600" b="1" noProof="0" dirty="0" err="1">
                          <a:solidFill>
                            <a:schemeClr val="tx1"/>
                          </a:solidFill>
                          <a:latin typeface="Arial" panose="020B0604020202020204" pitchFamily="34" charset="0"/>
                          <a:cs typeface="Arial" panose="020B0604020202020204" pitchFamily="34" charset="0"/>
                        </a:rPr>
                        <a:t>HBeAg</a:t>
                      </a:r>
                      <a:endParaRPr lang="en-GB" sz="1600" b="1" noProof="0" dirty="0">
                        <a:solidFill>
                          <a:schemeClr val="tx1"/>
                        </a:solidFill>
                        <a:latin typeface="Arial" panose="020B0604020202020204" pitchFamily="34" charset="0"/>
                        <a:cs typeface="Arial" panose="020B0604020202020204" pitchFamily="34" charset="0"/>
                      </a:endParaRPr>
                    </a:p>
                  </a:txBody>
                  <a:tcPr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GB" sz="1600" noProof="0">
                          <a:solidFill>
                            <a:schemeClr val="tx1"/>
                          </a:solidFill>
                          <a:latin typeface="Arial" panose="020B0604020202020204" pitchFamily="34" charset="0"/>
                          <a:cs typeface="Arial" panose="020B0604020202020204" pitchFamily="34" charset="0"/>
                        </a:rPr>
                        <a:t>Positive</a:t>
                      </a:r>
                      <a:endParaRPr lang="en-GB" sz="1600" b="0" noProof="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600" noProof="0">
                          <a:solidFill>
                            <a:schemeClr val="tx1"/>
                          </a:solidFill>
                          <a:latin typeface="Arial" panose="020B0604020202020204" pitchFamily="34" charset="0"/>
                          <a:cs typeface="Arial" panose="020B0604020202020204" pitchFamily="34" charset="0"/>
                        </a:rPr>
                        <a:t>Positive</a:t>
                      </a:r>
                      <a:endParaRPr lang="en-GB" sz="1600" b="0" noProof="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600" noProof="0">
                          <a:solidFill>
                            <a:schemeClr val="tx1"/>
                          </a:solidFill>
                          <a:latin typeface="Arial" panose="020B0604020202020204" pitchFamily="34" charset="0"/>
                          <a:cs typeface="Arial" panose="020B0604020202020204" pitchFamily="34" charset="0"/>
                        </a:rPr>
                        <a:t>Negative</a:t>
                      </a:r>
                      <a:endParaRPr lang="en-GB" sz="1600" b="0" noProof="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noProof="0">
                          <a:solidFill>
                            <a:schemeClr val="tx1"/>
                          </a:solidFill>
                          <a:latin typeface="Arial" panose="020B0604020202020204" pitchFamily="34" charset="0"/>
                          <a:cs typeface="Arial" panose="020B0604020202020204" pitchFamily="34" charset="0"/>
                        </a:rPr>
                        <a:t>Negative</a:t>
                      </a:r>
                      <a:endParaRPr lang="en-GB" sz="1600" b="0" noProof="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noProof="0" dirty="0">
                          <a:solidFill>
                            <a:schemeClr val="tx1"/>
                          </a:solidFill>
                          <a:latin typeface="Arial" panose="020B0604020202020204" pitchFamily="34" charset="0"/>
                          <a:cs typeface="Arial" panose="020B0604020202020204" pitchFamily="34" charset="0"/>
                        </a:rPr>
                        <a:t>Negative</a:t>
                      </a:r>
                      <a:endParaRPr lang="en-GB" sz="1600" b="0" noProof="0" dirty="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3"/>
                  </a:ext>
                </a:extLst>
              </a:tr>
              <a:tr h="276830">
                <a:tc>
                  <a:txBody>
                    <a:bodyPr/>
                    <a:lstStyle/>
                    <a:p>
                      <a:r>
                        <a:rPr lang="en-GB" sz="1600" b="1" noProof="0">
                          <a:solidFill>
                            <a:schemeClr val="tx1"/>
                          </a:solidFill>
                          <a:latin typeface="Arial" panose="020B0604020202020204" pitchFamily="34" charset="0"/>
                          <a:cs typeface="Arial" panose="020B0604020202020204" pitchFamily="34" charset="0"/>
                        </a:rPr>
                        <a:t>HBV DNA</a:t>
                      </a:r>
                    </a:p>
                  </a:txBody>
                  <a:tcPr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GB" sz="1600" noProof="0">
                          <a:solidFill>
                            <a:schemeClr val="tx1"/>
                          </a:solidFill>
                          <a:latin typeface="Arial" panose="020B0604020202020204" pitchFamily="34" charset="0"/>
                          <a:cs typeface="Arial" panose="020B0604020202020204" pitchFamily="34" charset="0"/>
                        </a:rPr>
                        <a:t>&gt;10</a:t>
                      </a:r>
                      <a:r>
                        <a:rPr lang="en-GB" sz="1600" baseline="30000" noProof="0">
                          <a:solidFill>
                            <a:schemeClr val="tx1"/>
                          </a:solidFill>
                          <a:latin typeface="Arial" panose="020B0604020202020204" pitchFamily="34" charset="0"/>
                          <a:cs typeface="Arial" panose="020B0604020202020204" pitchFamily="34" charset="0"/>
                        </a:rPr>
                        <a:t>7</a:t>
                      </a:r>
                      <a:r>
                        <a:rPr lang="en-GB" sz="1600" noProof="0">
                          <a:solidFill>
                            <a:schemeClr val="tx1"/>
                          </a:solidFill>
                          <a:latin typeface="Arial" panose="020B0604020202020204" pitchFamily="34" charset="0"/>
                          <a:cs typeface="Arial" panose="020B0604020202020204" pitchFamily="34" charset="0"/>
                        </a:rPr>
                        <a:t> </a:t>
                      </a:r>
                      <a:r>
                        <a:rPr lang="en-GB" sz="1600" baseline="0" noProof="0">
                          <a:solidFill>
                            <a:schemeClr val="tx1"/>
                          </a:solidFill>
                          <a:latin typeface="Arial" panose="020B0604020202020204" pitchFamily="34" charset="0"/>
                          <a:cs typeface="Arial" panose="020B0604020202020204" pitchFamily="34" charset="0"/>
                        </a:rPr>
                        <a:t>IU/mL</a:t>
                      </a:r>
                      <a:endParaRPr lang="en-GB" sz="1600" b="0" noProof="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600" noProof="0">
                          <a:solidFill>
                            <a:schemeClr val="tx1"/>
                          </a:solidFill>
                          <a:latin typeface="Arial" panose="020B0604020202020204" pitchFamily="34" charset="0"/>
                          <a:cs typeface="Arial" panose="020B0604020202020204" pitchFamily="34" charset="0"/>
                        </a:rPr>
                        <a:t>10</a:t>
                      </a:r>
                      <a:r>
                        <a:rPr lang="en-GB" sz="1600" baseline="30000" noProof="0">
                          <a:solidFill>
                            <a:schemeClr val="tx1"/>
                          </a:solidFill>
                          <a:latin typeface="Arial" panose="020B0604020202020204" pitchFamily="34" charset="0"/>
                          <a:cs typeface="Arial" panose="020B0604020202020204" pitchFamily="34" charset="0"/>
                        </a:rPr>
                        <a:t>4</a:t>
                      </a:r>
                      <a:r>
                        <a:rPr lang="en-GB" sz="1600" noProof="0">
                          <a:solidFill>
                            <a:schemeClr val="tx1"/>
                          </a:solidFill>
                          <a:latin typeface="Arial" panose="020B0604020202020204" pitchFamily="34" charset="0"/>
                          <a:cs typeface="Arial" panose="020B0604020202020204" pitchFamily="34" charset="0"/>
                        </a:rPr>
                        <a:t>–10</a:t>
                      </a:r>
                      <a:r>
                        <a:rPr lang="en-GB" sz="1600" baseline="30000" noProof="0">
                          <a:solidFill>
                            <a:schemeClr val="tx1"/>
                          </a:solidFill>
                          <a:latin typeface="Arial" panose="020B0604020202020204" pitchFamily="34" charset="0"/>
                          <a:cs typeface="Arial" panose="020B0604020202020204" pitchFamily="34" charset="0"/>
                        </a:rPr>
                        <a:t>7</a:t>
                      </a:r>
                      <a:r>
                        <a:rPr lang="en-GB" sz="1600" noProof="0">
                          <a:solidFill>
                            <a:schemeClr val="tx1"/>
                          </a:solidFill>
                          <a:latin typeface="Arial" panose="020B0604020202020204" pitchFamily="34" charset="0"/>
                          <a:cs typeface="Arial" panose="020B0604020202020204" pitchFamily="34" charset="0"/>
                        </a:rPr>
                        <a:t> </a:t>
                      </a:r>
                      <a:r>
                        <a:rPr lang="en-GB" sz="1600" baseline="0" noProof="0">
                          <a:solidFill>
                            <a:schemeClr val="tx1"/>
                          </a:solidFill>
                          <a:latin typeface="Arial" panose="020B0604020202020204" pitchFamily="34" charset="0"/>
                          <a:cs typeface="Arial" panose="020B0604020202020204" pitchFamily="34" charset="0"/>
                        </a:rPr>
                        <a:t>IU/mL </a:t>
                      </a:r>
                      <a:endParaRPr lang="en-GB" sz="1600" b="0" noProof="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600" noProof="0">
                          <a:solidFill>
                            <a:schemeClr val="tx1"/>
                          </a:solidFill>
                          <a:latin typeface="Arial" panose="020B0604020202020204" pitchFamily="34" charset="0"/>
                          <a:cs typeface="Arial" panose="020B0604020202020204" pitchFamily="34" charset="0"/>
                        </a:rPr>
                        <a:t>&lt;2,000 IU/mL*</a:t>
                      </a:r>
                      <a:endParaRPr lang="en-GB" sz="1600" b="0" noProof="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noProof="0">
                          <a:solidFill>
                            <a:schemeClr val="tx1"/>
                          </a:solidFill>
                          <a:latin typeface="Arial" panose="020B0604020202020204" pitchFamily="34" charset="0"/>
                          <a:cs typeface="Arial" panose="020B0604020202020204" pitchFamily="34" charset="0"/>
                        </a:rPr>
                        <a:t>&gt;2,000 IU/mL</a:t>
                      </a:r>
                      <a:endParaRPr lang="en-GB" sz="1600" b="0" noProof="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noProof="0">
                          <a:solidFill>
                            <a:schemeClr val="tx1"/>
                          </a:solidFill>
                          <a:latin typeface="Arial" panose="020B0604020202020204" pitchFamily="34" charset="0"/>
                          <a:cs typeface="Arial" panose="020B0604020202020204" pitchFamily="34" charset="0"/>
                        </a:rPr>
                        <a:t>&lt;10 </a:t>
                      </a:r>
                      <a:r>
                        <a:rPr lang="en-GB" sz="1600" baseline="0" noProof="0">
                          <a:solidFill>
                            <a:schemeClr val="tx1"/>
                          </a:solidFill>
                          <a:latin typeface="Arial" panose="020B0604020202020204" pitchFamily="34" charset="0"/>
                          <a:cs typeface="Arial" panose="020B0604020202020204" pitchFamily="34" charset="0"/>
                        </a:rPr>
                        <a:t>IU/mL</a:t>
                      </a:r>
                      <a:r>
                        <a:rPr lang="en-GB" sz="1600" baseline="30000" noProof="0">
                          <a:solidFill>
                            <a:schemeClr val="tx1"/>
                          </a:solidFill>
                          <a:latin typeface="Arial" panose="020B0604020202020204" pitchFamily="34" charset="0"/>
                          <a:cs typeface="Arial" panose="020B0604020202020204" pitchFamily="34" charset="0"/>
                        </a:rPr>
                        <a:t>‡</a:t>
                      </a:r>
                      <a:endParaRPr lang="en-GB" sz="1600" b="0" baseline="30000" noProof="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4"/>
                  </a:ext>
                </a:extLst>
              </a:tr>
              <a:tr h="276830">
                <a:tc>
                  <a:txBody>
                    <a:bodyPr/>
                    <a:lstStyle/>
                    <a:p>
                      <a:r>
                        <a:rPr lang="en-GB" sz="1600" b="1" noProof="0">
                          <a:solidFill>
                            <a:schemeClr val="tx1"/>
                          </a:solidFill>
                          <a:latin typeface="Arial" panose="020B0604020202020204" pitchFamily="34" charset="0"/>
                          <a:cs typeface="Arial" panose="020B0604020202020204" pitchFamily="34" charset="0"/>
                        </a:rPr>
                        <a:t>ALT</a:t>
                      </a:r>
                    </a:p>
                  </a:txBody>
                  <a:tcPr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GB" sz="1600" noProof="0">
                          <a:solidFill>
                            <a:schemeClr val="tx1"/>
                          </a:solidFill>
                          <a:latin typeface="Arial" panose="020B0604020202020204" pitchFamily="34" charset="0"/>
                          <a:cs typeface="Arial" panose="020B0604020202020204" pitchFamily="34" charset="0"/>
                        </a:rPr>
                        <a:t>Normal</a:t>
                      </a:r>
                      <a:endParaRPr lang="en-GB" sz="1600" b="0" noProof="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600" noProof="0">
                          <a:solidFill>
                            <a:schemeClr val="tx1"/>
                          </a:solidFill>
                          <a:latin typeface="Arial" panose="020B0604020202020204" pitchFamily="34" charset="0"/>
                          <a:cs typeface="Arial" panose="020B0604020202020204" pitchFamily="34" charset="0"/>
                        </a:rPr>
                        <a:t>Elevated</a:t>
                      </a:r>
                      <a:endParaRPr lang="en-GB" sz="1600" b="0" noProof="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600" noProof="0">
                          <a:solidFill>
                            <a:schemeClr val="tx1"/>
                          </a:solidFill>
                          <a:latin typeface="Arial" panose="020B0604020202020204" pitchFamily="34" charset="0"/>
                          <a:cs typeface="Arial" panose="020B0604020202020204" pitchFamily="34" charset="0"/>
                        </a:rPr>
                        <a:t>Normal</a:t>
                      </a:r>
                      <a:endParaRPr lang="en-GB" sz="1600" b="0" noProof="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600" noProof="0">
                          <a:solidFill>
                            <a:schemeClr val="tx1"/>
                          </a:solidFill>
                          <a:latin typeface="Arial" panose="020B0604020202020204" pitchFamily="34" charset="0"/>
                          <a:cs typeface="Arial" panose="020B0604020202020204" pitchFamily="34" charset="0"/>
                        </a:rPr>
                        <a:t>Elevated</a:t>
                      </a:r>
                      <a:r>
                        <a:rPr lang="en-GB" sz="1600" baseline="30000" noProof="0">
                          <a:solidFill>
                            <a:schemeClr val="tx1"/>
                          </a:solidFill>
                          <a:latin typeface="Arial" panose="020B0604020202020204" pitchFamily="34" charset="0"/>
                          <a:cs typeface="Arial" panose="020B0604020202020204" pitchFamily="34" charset="0"/>
                        </a:rPr>
                        <a:t>†</a:t>
                      </a:r>
                      <a:endParaRPr lang="en-GB" sz="1600" b="0" noProof="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noProof="0">
                          <a:solidFill>
                            <a:schemeClr val="tx1"/>
                          </a:solidFill>
                          <a:latin typeface="Arial" panose="020B0604020202020204" pitchFamily="34" charset="0"/>
                          <a:cs typeface="Arial" panose="020B0604020202020204" pitchFamily="34" charset="0"/>
                        </a:rPr>
                        <a:t>Normal</a:t>
                      </a: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3891900948"/>
                  </a:ext>
                </a:extLst>
              </a:tr>
              <a:tr h="276830">
                <a:tc>
                  <a:txBody>
                    <a:bodyPr/>
                    <a:lstStyle/>
                    <a:p>
                      <a:r>
                        <a:rPr lang="en-GB" sz="1600" b="1" noProof="0">
                          <a:solidFill>
                            <a:schemeClr val="tx1"/>
                          </a:solidFill>
                          <a:latin typeface="Arial" panose="020B0604020202020204" pitchFamily="34" charset="0"/>
                          <a:cs typeface="Arial" panose="020B0604020202020204" pitchFamily="34" charset="0"/>
                        </a:rPr>
                        <a:t>Liver disease</a:t>
                      </a:r>
                    </a:p>
                  </a:txBody>
                  <a:tcPr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rgbClr val="253746"/>
                      </a:solidFill>
                      <a:prstDash val="solid"/>
                      <a:round/>
                      <a:headEnd type="none" w="med" len="med"/>
                      <a:tailEnd type="none" w="med" len="med"/>
                    </a:lnB>
                    <a:solidFill>
                      <a:schemeClr val="bg1"/>
                    </a:solidFill>
                  </a:tcPr>
                </a:tc>
                <a:tc>
                  <a:txBody>
                    <a:bodyPr/>
                    <a:lstStyle/>
                    <a:p>
                      <a:pPr algn="ctr"/>
                      <a:r>
                        <a:rPr lang="en-GB" sz="1600" noProof="0">
                          <a:solidFill>
                            <a:schemeClr val="tx1"/>
                          </a:solidFill>
                          <a:latin typeface="Arial" panose="020B0604020202020204" pitchFamily="34" charset="0"/>
                          <a:cs typeface="Arial" panose="020B0604020202020204" pitchFamily="34" charset="0"/>
                        </a:rPr>
                        <a:t>None/minimal</a:t>
                      </a:r>
                      <a:endParaRPr lang="en-GB" sz="1600" b="0" noProof="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rgbClr val="253746"/>
                      </a:solidFill>
                      <a:prstDash val="solid"/>
                      <a:round/>
                      <a:headEnd type="none" w="med" len="med"/>
                      <a:tailEnd type="none" w="med" len="med"/>
                    </a:lnB>
                    <a:solidFill>
                      <a:srgbClr val="FEFCFC"/>
                    </a:solidFill>
                  </a:tcPr>
                </a:tc>
                <a:tc>
                  <a:txBody>
                    <a:bodyPr/>
                    <a:lstStyle/>
                    <a:p>
                      <a:pPr algn="ctr"/>
                      <a:r>
                        <a:rPr lang="en-GB" sz="1600" noProof="0">
                          <a:solidFill>
                            <a:schemeClr val="tx1"/>
                          </a:solidFill>
                          <a:latin typeface="Arial" panose="020B0604020202020204" pitchFamily="34" charset="0"/>
                          <a:cs typeface="Arial" panose="020B0604020202020204" pitchFamily="34" charset="0"/>
                        </a:rPr>
                        <a:t>Moderate/</a:t>
                      </a:r>
                      <a:br>
                        <a:rPr lang="en-GB" sz="1600" noProof="0">
                          <a:solidFill>
                            <a:schemeClr val="tx1"/>
                          </a:solidFill>
                          <a:latin typeface="Arial" panose="020B0604020202020204" pitchFamily="34" charset="0"/>
                          <a:cs typeface="Arial" panose="020B0604020202020204" pitchFamily="34" charset="0"/>
                        </a:rPr>
                      </a:br>
                      <a:r>
                        <a:rPr lang="en-GB" sz="1600" noProof="0">
                          <a:solidFill>
                            <a:schemeClr val="tx1"/>
                          </a:solidFill>
                          <a:latin typeface="Arial" panose="020B0604020202020204" pitchFamily="34" charset="0"/>
                          <a:cs typeface="Arial" panose="020B0604020202020204" pitchFamily="34" charset="0"/>
                        </a:rPr>
                        <a:t>severe</a:t>
                      </a:r>
                      <a:endParaRPr lang="en-GB" sz="1600" b="0" noProof="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rgbClr val="253746"/>
                      </a:solidFill>
                      <a:prstDash val="solid"/>
                      <a:round/>
                      <a:headEnd type="none" w="med" len="med"/>
                      <a:tailEnd type="none" w="med" len="med"/>
                    </a:lnB>
                    <a:solidFill>
                      <a:srgbClr val="FEFCFC"/>
                    </a:solidFill>
                  </a:tcPr>
                </a:tc>
                <a:tc>
                  <a:txBody>
                    <a:bodyPr/>
                    <a:lstStyle/>
                    <a:p>
                      <a:pPr algn="ctr"/>
                      <a:r>
                        <a:rPr lang="en-GB" sz="1600" noProof="0">
                          <a:solidFill>
                            <a:schemeClr val="tx1"/>
                          </a:solidFill>
                          <a:latin typeface="Arial" panose="020B0604020202020204" pitchFamily="34" charset="0"/>
                          <a:cs typeface="Arial" panose="020B0604020202020204" pitchFamily="34" charset="0"/>
                        </a:rPr>
                        <a:t>None</a:t>
                      </a:r>
                      <a:endParaRPr lang="en-GB" sz="1600" b="0" noProof="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rgbClr val="253746"/>
                      </a:solidFill>
                      <a:prstDash val="solid"/>
                      <a:round/>
                      <a:headEnd type="none" w="med" len="med"/>
                      <a:tailEnd type="none" w="med" len="med"/>
                    </a:lnB>
                    <a:solidFill>
                      <a:srgbClr val="FEFCFC"/>
                    </a:solidFill>
                  </a:tcPr>
                </a:tc>
                <a:tc>
                  <a:txBody>
                    <a:bodyPr/>
                    <a:lstStyle/>
                    <a:p>
                      <a:pPr algn="ctr"/>
                      <a:r>
                        <a:rPr lang="en-GB" sz="1600" noProof="0">
                          <a:solidFill>
                            <a:schemeClr val="tx1"/>
                          </a:solidFill>
                          <a:latin typeface="Arial" panose="020B0604020202020204" pitchFamily="34" charset="0"/>
                          <a:cs typeface="Arial" panose="020B0604020202020204" pitchFamily="34" charset="0"/>
                        </a:rPr>
                        <a:t>Moderate/</a:t>
                      </a:r>
                      <a:br>
                        <a:rPr lang="en-GB" sz="1600" noProof="0">
                          <a:solidFill>
                            <a:schemeClr val="tx1"/>
                          </a:solidFill>
                          <a:latin typeface="Arial" panose="020B0604020202020204" pitchFamily="34" charset="0"/>
                          <a:cs typeface="Arial" panose="020B0604020202020204" pitchFamily="34" charset="0"/>
                        </a:rPr>
                      </a:br>
                      <a:r>
                        <a:rPr lang="en-GB" sz="1600" noProof="0">
                          <a:solidFill>
                            <a:schemeClr val="tx1"/>
                          </a:solidFill>
                          <a:latin typeface="Arial" panose="020B0604020202020204" pitchFamily="34" charset="0"/>
                          <a:cs typeface="Arial" panose="020B0604020202020204" pitchFamily="34" charset="0"/>
                        </a:rPr>
                        <a:t>severe</a:t>
                      </a:r>
                      <a:endParaRPr lang="en-GB" sz="1600" b="0" noProof="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rgbClr val="253746"/>
                      </a:solidFill>
                      <a:prstDash val="solid"/>
                      <a:round/>
                      <a:headEnd type="none" w="med" len="med"/>
                      <a:tailEnd type="none" w="med" len="med"/>
                    </a:lnB>
                    <a:solidFill>
                      <a:srgbClr val="FEFCFC"/>
                    </a:solidFill>
                  </a:tcPr>
                </a:tc>
                <a:tc>
                  <a:txBody>
                    <a:bodyPr/>
                    <a:lstStyle/>
                    <a:p>
                      <a:pPr algn="ctr"/>
                      <a:r>
                        <a:rPr lang="en-GB" sz="1600" b="0" noProof="0">
                          <a:solidFill>
                            <a:schemeClr val="tx1"/>
                          </a:solidFill>
                          <a:latin typeface="Arial" panose="020B0604020202020204" pitchFamily="34" charset="0"/>
                          <a:cs typeface="Arial" panose="020B0604020202020204" pitchFamily="34" charset="0"/>
                        </a:rPr>
                        <a:t>None</a:t>
                      </a:r>
                      <a:r>
                        <a:rPr lang="en-GB" sz="1600" baseline="30000" noProof="0"/>
                        <a:t>§</a:t>
                      </a:r>
                      <a:endParaRPr lang="en-GB" sz="1600" b="0" baseline="30000" noProof="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rgbClr val="253746"/>
                      </a:solidFill>
                      <a:prstDash val="solid"/>
                      <a:round/>
                      <a:headEnd type="none" w="med" len="med"/>
                      <a:tailEnd type="none" w="med" len="med"/>
                    </a:lnB>
                    <a:solidFill>
                      <a:srgbClr val="FEFCFC"/>
                    </a:solidFill>
                  </a:tcPr>
                </a:tc>
                <a:extLst>
                  <a:ext uri="{0D108BD9-81ED-4DB2-BD59-A6C34878D82A}">
                    <a16:rowId xmlns:a16="http://schemas.microsoft.com/office/drawing/2014/main" val="1113990587"/>
                  </a:ext>
                </a:extLst>
              </a:tr>
              <a:tr h="470611">
                <a:tc>
                  <a:txBody>
                    <a:bodyPr/>
                    <a:lstStyle/>
                    <a:p>
                      <a:r>
                        <a:rPr lang="en-GB" sz="1600" b="1" noProof="0">
                          <a:solidFill>
                            <a:schemeClr val="tx1"/>
                          </a:solidFill>
                          <a:latin typeface="Arial" panose="020B0604020202020204" pitchFamily="34" charset="0"/>
                          <a:cs typeface="Arial" panose="020B0604020202020204" pitchFamily="34" charset="0"/>
                        </a:rPr>
                        <a:t>Old</a:t>
                      </a:r>
                      <a:r>
                        <a:rPr lang="en-GB" sz="1600" b="1" baseline="0" noProof="0">
                          <a:solidFill>
                            <a:schemeClr val="tx1"/>
                          </a:solidFill>
                          <a:latin typeface="Arial" panose="020B0604020202020204" pitchFamily="34" charset="0"/>
                          <a:cs typeface="Arial" panose="020B0604020202020204" pitchFamily="34" charset="0"/>
                        </a:rPr>
                        <a:t> terminology</a:t>
                      </a:r>
                      <a:endParaRPr lang="en-GB" sz="1600" b="1" noProof="0">
                        <a:solidFill>
                          <a:schemeClr val="tx1"/>
                        </a:solidFill>
                        <a:latin typeface="Arial" panose="020B0604020202020204" pitchFamily="34" charset="0"/>
                        <a:cs typeface="Arial" panose="020B0604020202020204" pitchFamily="34" charset="0"/>
                      </a:endParaRPr>
                    </a:p>
                  </a:txBody>
                  <a:tcPr anchor="ctr">
                    <a:lnL w="9525" cap="flat" cmpd="sng" algn="ctr">
                      <a:solidFill>
                        <a:srgbClr val="253746"/>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253746"/>
                      </a:solidFill>
                      <a:prstDash val="solid"/>
                      <a:round/>
                      <a:headEnd type="none" w="med" len="med"/>
                      <a:tailEnd type="none" w="med" len="med"/>
                    </a:lnT>
                    <a:lnB w="9525" cap="flat" cmpd="sng" algn="ctr">
                      <a:solidFill>
                        <a:srgbClr val="253746"/>
                      </a:solidFill>
                      <a:prstDash val="solid"/>
                      <a:round/>
                      <a:headEnd type="none" w="med" len="med"/>
                      <a:tailEnd type="none" w="med" len="med"/>
                    </a:lnB>
                    <a:solidFill>
                      <a:schemeClr val="bg1">
                        <a:lumMod val="75000"/>
                      </a:schemeClr>
                    </a:solidFill>
                  </a:tcPr>
                </a:tc>
                <a:tc>
                  <a:txBody>
                    <a:bodyPr/>
                    <a:lstStyle/>
                    <a:p>
                      <a:pPr algn="ctr"/>
                      <a:r>
                        <a:rPr lang="en-GB" sz="1600" noProof="0">
                          <a:solidFill>
                            <a:schemeClr val="tx1"/>
                          </a:solidFill>
                          <a:latin typeface="Arial" panose="020B0604020202020204" pitchFamily="34" charset="0"/>
                          <a:cs typeface="Arial" panose="020B0604020202020204" pitchFamily="34" charset="0"/>
                        </a:rPr>
                        <a:t>Immune tolerant</a:t>
                      </a:r>
                      <a:endParaRPr lang="en-GB" sz="1600" b="0" noProof="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253746"/>
                      </a:solidFill>
                      <a:prstDash val="solid"/>
                      <a:round/>
                      <a:headEnd type="none" w="med" len="med"/>
                      <a:tailEnd type="none" w="med" len="med"/>
                    </a:lnT>
                    <a:lnB w="9525" cap="flat" cmpd="sng" algn="ctr">
                      <a:solidFill>
                        <a:srgbClr val="253746"/>
                      </a:solidFill>
                      <a:prstDash val="solid"/>
                      <a:round/>
                      <a:headEnd type="none" w="med" len="med"/>
                      <a:tailEnd type="none" w="med" len="med"/>
                    </a:lnB>
                    <a:solidFill>
                      <a:schemeClr val="bg1">
                        <a:lumMod val="75000"/>
                      </a:schemeClr>
                    </a:solidFill>
                  </a:tcPr>
                </a:tc>
                <a:tc>
                  <a:txBody>
                    <a:bodyPr/>
                    <a:lstStyle/>
                    <a:p>
                      <a:pPr algn="ctr"/>
                      <a:r>
                        <a:rPr lang="en-GB" sz="1600" noProof="0">
                          <a:solidFill>
                            <a:schemeClr val="tx1"/>
                          </a:solidFill>
                          <a:latin typeface="Arial" panose="020B0604020202020204" pitchFamily="34" charset="0"/>
                          <a:cs typeface="Arial" panose="020B0604020202020204" pitchFamily="34" charset="0"/>
                        </a:rPr>
                        <a:t>Immune</a:t>
                      </a:r>
                      <a:r>
                        <a:rPr lang="en-GB" sz="1600" baseline="0" noProof="0">
                          <a:solidFill>
                            <a:schemeClr val="tx1"/>
                          </a:solidFill>
                          <a:latin typeface="Arial" panose="020B0604020202020204" pitchFamily="34" charset="0"/>
                          <a:cs typeface="Arial" panose="020B0604020202020204" pitchFamily="34" charset="0"/>
                        </a:rPr>
                        <a:t> reactive </a:t>
                      </a:r>
                      <a:br>
                        <a:rPr lang="en-GB" sz="1600" baseline="0" noProof="0">
                          <a:solidFill>
                            <a:schemeClr val="tx1"/>
                          </a:solidFill>
                          <a:latin typeface="Arial" panose="020B0604020202020204" pitchFamily="34" charset="0"/>
                          <a:cs typeface="Arial" panose="020B0604020202020204" pitchFamily="34" charset="0"/>
                        </a:rPr>
                      </a:br>
                      <a:r>
                        <a:rPr lang="en-GB" sz="1600" baseline="0" noProof="0">
                          <a:solidFill>
                            <a:schemeClr val="tx1"/>
                          </a:solidFill>
                          <a:latin typeface="Arial" panose="020B0604020202020204" pitchFamily="34" charset="0"/>
                          <a:cs typeface="Arial" panose="020B0604020202020204" pitchFamily="34" charset="0"/>
                        </a:rPr>
                        <a:t>HBeAg positive</a:t>
                      </a:r>
                      <a:endParaRPr lang="en-GB" sz="1600" b="0" noProof="0">
                        <a:solidFill>
                          <a:schemeClr val="tx1"/>
                        </a:solidFill>
                        <a:latin typeface="Arial" panose="020B0604020202020204" pitchFamily="34" charset="0"/>
                        <a:cs typeface="Arial" panose="020B0604020202020204" pitchFamily="34"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253746"/>
                      </a:solidFill>
                      <a:prstDash val="solid"/>
                      <a:round/>
                      <a:headEnd type="none" w="med" len="med"/>
                      <a:tailEnd type="none" w="med" len="med"/>
                    </a:lnT>
                    <a:lnB w="9525" cap="flat" cmpd="sng" algn="ctr">
                      <a:solidFill>
                        <a:srgbClr val="253746"/>
                      </a:solidFill>
                      <a:prstDash val="solid"/>
                      <a:round/>
                      <a:headEnd type="none" w="med" len="med"/>
                      <a:tailEnd type="none" w="med" len="med"/>
                    </a:lnB>
                    <a:solidFill>
                      <a:schemeClr val="bg1">
                        <a:lumMod val="75000"/>
                      </a:schemeClr>
                    </a:solidFill>
                  </a:tcPr>
                </a:tc>
                <a:tc>
                  <a:txBody>
                    <a:bodyPr/>
                    <a:lstStyle/>
                    <a:p>
                      <a:pPr algn="ctr"/>
                      <a:r>
                        <a:rPr lang="en-GB" sz="1600" noProof="0">
                          <a:solidFill>
                            <a:schemeClr val="tx1"/>
                          </a:solidFill>
                          <a:latin typeface="Arial" panose="020B0604020202020204" pitchFamily="34" charset="0"/>
                          <a:cs typeface="Arial" panose="020B0604020202020204" pitchFamily="34" charset="0"/>
                        </a:rPr>
                        <a:t>Inactive carrier</a:t>
                      </a:r>
                      <a:endParaRPr lang="en-GB" sz="1600" b="0" noProof="0">
                        <a:solidFill>
                          <a:schemeClr val="tx1"/>
                        </a:solidFill>
                        <a:latin typeface="Arial" panose="020B0604020202020204" pitchFamily="34" charset="0"/>
                        <a:cs typeface="Arial" panose="020B0604020202020204" pitchFamily="34" charset="0"/>
                      </a:endParaRPr>
                    </a:p>
                  </a:txBody>
                  <a:tcPr marL="36000" marR="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253746"/>
                      </a:solidFill>
                      <a:prstDash val="solid"/>
                      <a:round/>
                      <a:headEnd type="none" w="med" len="med"/>
                      <a:tailEnd type="none" w="med" len="med"/>
                    </a:lnT>
                    <a:lnB w="9525" cap="flat" cmpd="sng" algn="ctr">
                      <a:solidFill>
                        <a:srgbClr val="253746"/>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noProof="0">
                          <a:solidFill>
                            <a:schemeClr val="tx1"/>
                          </a:solidFill>
                          <a:latin typeface="Arial" panose="020B0604020202020204" pitchFamily="34" charset="0"/>
                          <a:cs typeface="Arial" panose="020B0604020202020204" pitchFamily="34" charset="0"/>
                        </a:rPr>
                        <a:t>HBeAg negative chronic hepatitis</a:t>
                      </a:r>
                      <a:endParaRPr lang="en-GB" sz="1600" b="0" i="1" noProof="0">
                        <a:solidFill>
                          <a:schemeClr val="tx1"/>
                        </a:solidFill>
                        <a:latin typeface="Arial" panose="020B0604020202020204" pitchFamily="34" charset="0"/>
                        <a:cs typeface="Arial" panose="020B0604020202020204" pitchFamily="34"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253746"/>
                      </a:solidFill>
                      <a:prstDash val="solid"/>
                      <a:round/>
                      <a:headEnd type="none" w="med" len="med"/>
                      <a:tailEnd type="none" w="med" len="med"/>
                    </a:lnT>
                    <a:lnB w="9525" cap="flat" cmpd="sng" algn="ctr">
                      <a:solidFill>
                        <a:srgbClr val="253746"/>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noProof="0" dirty="0">
                          <a:solidFill>
                            <a:schemeClr val="tx1"/>
                          </a:solidFill>
                          <a:latin typeface="Arial" panose="020B0604020202020204" pitchFamily="34" charset="0"/>
                          <a:cs typeface="Arial" panose="020B0604020202020204" pitchFamily="34" charset="0"/>
                        </a:rPr>
                        <a:t>HBsAg negative</a:t>
                      </a:r>
                      <a:br>
                        <a:rPr lang="en-GB" sz="1600" noProof="0" dirty="0">
                          <a:solidFill>
                            <a:schemeClr val="tx1"/>
                          </a:solidFill>
                          <a:latin typeface="Arial" panose="020B0604020202020204" pitchFamily="34" charset="0"/>
                          <a:cs typeface="Arial" panose="020B0604020202020204" pitchFamily="34" charset="0"/>
                        </a:rPr>
                      </a:br>
                      <a:r>
                        <a:rPr lang="en-GB" sz="1600" noProof="0" dirty="0">
                          <a:solidFill>
                            <a:schemeClr val="tx1"/>
                          </a:solidFill>
                          <a:latin typeface="Arial" panose="020B0604020202020204" pitchFamily="34" charset="0"/>
                          <a:cs typeface="Arial" panose="020B0604020202020204" pitchFamily="34" charset="0"/>
                        </a:rPr>
                        <a:t>/anti-</a:t>
                      </a:r>
                      <a:r>
                        <a:rPr lang="en-GB" sz="1600" noProof="0" dirty="0" err="1">
                          <a:solidFill>
                            <a:schemeClr val="tx1"/>
                          </a:solidFill>
                          <a:latin typeface="Arial" panose="020B0604020202020204" pitchFamily="34" charset="0"/>
                          <a:cs typeface="Arial" panose="020B0604020202020204" pitchFamily="34" charset="0"/>
                        </a:rPr>
                        <a:t>HBc</a:t>
                      </a:r>
                      <a:r>
                        <a:rPr lang="en-GB" sz="1600" noProof="0" dirty="0">
                          <a:solidFill>
                            <a:schemeClr val="tx1"/>
                          </a:solidFill>
                          <a:latin typeface="Arial" panose="020B0604020202020204" pitchFamily="34" charset="0"/>
                          <a:cs typeface="Arial" panose="020B0604020202020204" pitchFamily="34" charset="0"/>
                        </a:rPr>
                        <a:t> positive </a:t>
                      </a:r>
                      <a:endParaRPr lang="en-GB" sz="1600" b="0" i="1" noProof="0" dirty="0">
                        <a:solidFill>
                          <a:schemeClr val="tx1"/>
                        </a:solidFill>
                        <a:latin typeface="Arial" panose="020B0604020202020204" pitchFamily="34" charset="0"/>
                        <a:cs typeface="Arial" panose="020B0604020202020204" pitchFamily="34" charset="0"/>
                      </a:endParaRPr>
                    </a:p>
                  </a:txBody>
                  <a:tcPr marL="36000" marR="36000" marT="0" marB="0" anchor="ctr">
                    <a:lnL w="9525" cap="flat" cmpd="sng" algn="ctr">
                      <a:solidFill>
                        <a:schemeClr val="bg1"/>
                      </a:solidFill>
                      <a:prstDash val="solid"/>
                      <a:round/>
                      <a:headEnd type="none" w="med" len="med"/>
                      <a:tailEnd type="none" w="med" len="med"/>
                    </a:lnL>
                    <a:lnR w="9525" cap="flat" cmpd="sng" algn="ctr">
                      <a:solidFill>
                        <a:srgbClr val="253746"/>
                      </a:solidFill>
                      <a:prstDash val="solid"/>
                      <a:round/>
                      <a:headEnd type="none" w="med" len="med"/>
                      <a:tailEnd type="none" w="med" len="med"/>
                    </a:lnR>
                    <a:lnT w="9525" cap="flat" cmpd="sng" algn="ctr">
                      <a:solidFill>
                        <a:srgbClr val="253746"/>
                      </a:solidFill>
                      <a:prstDash val="solid"/>
                      <a:round/>
                      <a:headEnd type="none" w="med" len="med"/>
                      <a:tailEnd type="none" w="med" len="med"/>
                    </a:lnT>
                    <a:lnB w="9525" cap="flat" cmpd="sng" algn="ctr">
                      <a:solidFill>
                        <a:srgbClr val="253746"/>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801280623"/>
                  </a:ext>
                </a:extLst>
              </a:tr>
            </a:tbl>
          </a:graphicData>
        </a:graphic>
      </p:graphicFrame>
      <p:sp>
        <p:nvSpPr>
          <p:cNvPr id="4" name="Rectangle 3"/>
          <p:cNvSpPr/>
          <p:nvPr/>
        </p:nvSpPr>
        <p:spPr>
          <a:xfrm>
            <a:off x="423848" y="1844907"/>
            <a:ext cx="1740854" cy="1168256"/>
          </a:xfrm>
          <a:prstGeom prst="rect">
            <a:avLst/>
          </a:prstGeom>
          <a:solidFill>
            <a:schemeClr val="tx2">
              <a:alpha val="6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E017878-6790-4858-84A1-6AAE593122E3}"/>
              </a:ext>
            </a:extLst>
          </p:cNvPr>
          <p:cNvSpPr>
            <a:spLocks noGrp="1"/>
          </p:cNvSpPr>
          <p:nvPr>
            <p:ph type="title"/>
          </p:nvPr>
        </p:nvSpPr>
        <p:spPr/>
        <p:txBody>
          <a:bodyPr>
            <a:noAutofit/>
          </a:bodyPr>
          <a:lstStyle/>
          <a:p>
            <a:r>
              <a:rPr lang="en-GB" dirty="0"/>
              <a:t>New nomenclature for chronic phases</a:t>
            </a:r>
          </a:p>
        </p:txBody>
      </p:sp>
      <p:sp>
        <p:nvSpPr>
          <p:cNvPr id="3" name="Text Placeholder 2">
            <a:extLst>
              <a:ext uri="{FF2B5EF4-FFF2-40B4-BE49-F238E27FC236}">
                <a16:creationId xmlns:a16="http://schemas.microsoft.com/office/drawing/2014/main" id="{11D9934C-B796-41E9-85EA-8CB71BA96436}"/>
              </a:ext>
            </a:extLst>
          </p:cNvPr>
          <p:cNvSpPr>
            <a:spLocks noGrp="1"/>
          </p:cNvSpPr>
          <p:nvPr>
            <p:ph type="body" sz="quarter" idx="10"/>
          </p:nvPr>
        </p:nvSpPr>
        <p:spPr/>
        <p:txBody>
          <a:bodyPr/>
          <a:lstStyle/>
          <a:p>
            <a:r>
              <a:rPr lang="en-GB">
                <a:solidFill>
                  <a:srgbClr val="000000"/>
                </a:solidFill>
                <a:latin typeface="Arial" panose="020B0604020202020204" pitchFamily="34" charset="0"/>
                <a:cs typeface="Arial" panose="020B0604020202020204" pitchFamily="34" charset="0"/>
              </a:rPr>
              <a:t>*HBV DNA levels can be between 2,000 and 20,000 IU/mL in some patients without signs of chronic hepatitis;</a:t>
            </a:r>
            <a:br>
              <a:rPr lang="en-GB">
                <a:solidFill>
                  <a:srgbClr val="000000"/>
                </a:solidFill>
                <a:latin typeface="Arial" panose="020B0604020202020204" pitchFamily="34" charset="0"/>
                <a:cs typeface="Arial" panose="020B0604020202020204" pitchFamily="34" charset="0"/>
              </a:rPr>
            </a:br>
            <a:r>
              <a:rPr lang="en-GB" baseline="30000">
                <a:solidFill>
                  <a:srgbClr val="000000"/>
                </a:solidFill>
                <a:latin typeface="Arial" panose="020B0604020202020204" pitchFamily="34" charset="0"/>
                <a:cs typeface="Arial" panose="020B0604020202020204" pitchFamily="34" charset="0"/>
              </a:rPr>
              <a:t>†</a:t>
            </a:r>
            <a:r>
              <a:rPr lang="en-GB">
                <a:solidFill>
                  <a:srgbClr val="000000"/>
                </a:solidFill>
                <a:latin typeface="Arial" panose="020B0604020202020204" pitchFamily="34" charset="0"/>
                <a:cs typeface="Arial" panose="020B0604020202020204" pitchFamily="34" charset="0"/>
              </a:rPr>
              <a:t>Persisitently or intermittently, based on traditional ULN (~40 IU/L). </a:t>
            </a:r>
            <a:r>
              <a:rPr lang="en-GB" baseline="30000">
                <a:latin typeface="Arial" panose="020B0604020202020204" pitchFamily="34" charset="0"/>
                <a:cs typeface="Arial" panose="020B0604020202020204" pitchFamily="34" charset="0"/>
              </a:rPr>
              <a:t>‡</a:t>
            </a:r>
            <a:r>
              <a:rPr lang="en-GB">
                <a:latin typeface="Arial" panose="020B0604020202020204" pitchFamily="34" charset="0"/>
                <a:cs typeface="Arial" panose="020B0604020202020204" pitchFamily="34" charset="0"/>
              </a:rPr>
              <a:t>cccDNA can frequently be detected in the liver;</a:t>
            </a:r>
            <a:br>
              <a:rPr lang="en-GB">
                <a:solidFill>
                  <a:srgbClr val="000000"/>
                </a:solidFill>
                <a:latin typeface="Arial" panose="020B0604020202020204" pitchFamily="34" charset="0"/>
                <a:cs typeface="Arial" panose="020B0604020202020204" pitchFamily="34" charset="0"/>
              </a:rPr>
            </a:br>
            <a:r>
              <a:rPr lang="en-GB" baseline="30000"/>
              <a:t>§</a:t>
            </a:r>
            <a:r>
              <a:rPr lang="en-GB" kern="0">
                <a:solidFill>
                  <a:srgbClr val="000000"/>
                </a:solidFill>
              </a:rPr>
              <a:t>Residual HCC risk only if cirrhosis has developed before HBsAg loss. </a:t>
            </a:r>
            <a:br>
              <a:rPr lang="en-GB">
                <a:solidFill>
                  <a:srgbClr val="000000"/>
                </a:solidFill>
                <a:latin typeface="Arial" panose="020B0604020202020204" pitchFamily="34" charset="0"/>
                <a:cs typeface="Arial" panose="020B0604020202020204" pitchFamily="34" charset="0"/>
              </a:rPr>
            </a:br>
            <a:r>
              <a:rPr lang="en-GB"/>
              <a:t>EASL CPG HBV. J Hepatol 2017;67:370–98</a:t>
            </a:r>
          </a:p>
        </p:txBody>
      </p:sp>
      <p:sp>
        <p:nvSpPr>
          <p:cNvPr id="8" name="CuadroTexto 4">
            <a:extLst>
              <a:ext uri="{FF2B5EF4-FFF2-40B4-BE49-F238E27FC236}">
                <a16:creationId xmlns:a16="http://schemas.microsoft.com/office/drawing/2014/main" id="{BB2D499D-0586-45A6-83C5-EF4CD9C6E66E}"/>
              </a:ext>
            </a:extLst>
          </p:cNvPr>
          <p:cNvSpPr txBox="1"/>
          <p:nvPr/>
        </p:nvSpPr>
        <p:spPr>
          <a:xfrm>
            <a:off x="513878" y="2460059"/>
            <a:ext cx="1547157" cy="523220"/>
          </a:xfrm>
          <a:prstGeom prst="rect">
            <a:avLst/>
          </a:prstGeom>
          <a:noFill/>
          <a:ln>
            <a:noFill/>
          </a:ln>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Chronic HBV</a:t>
            </a:r>
          </a:p>
          <a:p>
            <a:pPr algn="ctr"/>
            <a:r>
              <a:rPr lang="en-GB" sz="1400" b="1" dirty="0">
                <a:solidFill>
                  <a:schemeClr val="bg1"/>
                </a:solidFill>
                <a:latin typeface="Arial" panose="020B0604020202020204" pitchFamily="34" charset="0"/>
                <a:cs typeface="Arial" panose="020B0604020202020204" pitchFamily="34" charset="0"/>
              </a:rPr>
              <a:t>infection</a:t>
            </a:r>
          </a:p>
        </p:txBody>
      </p:sp>
      <p:sp>
        <p:nvSpPr>
          <p:cNvPr id="11" name="Rectangle 10"/>
          <p:cNvSpPr/>
          <p:nvPr/>
        </p:nvSpPr>
        <p:spPr>
          <a:xfrm>
            <a:off x="642747" y="1886691"/>
            <a:ext cx="1269906" cy="512408"/>
          </a:xfrm>
          <a:prstGeom prst="rect">
            <a:avLst/>
          </a:prstGeom>
          <a:solidFill>
            <a:schemeClr val="tx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Chronic hepatitis B</a:t>
            </a:r>
          </a:p>
        </p:txBody>
      </p:sp>
      <p:pic>
        <p:nvPicPr>
          <p:cNvPr id="12" name="Picture 11">
            <a:hlinkClick r:id="rId3" action="ppaction://hlinksldjump"/>
            <a:extLst>
              <a:ext uri="{FF2B5EF4-FFF2-40B4-BE49-F238E27FC236}">
                <a16:creationId xmlns:a16="http://schemas.microsoft.com/office/drawing/2014/main" id="{5CB172EB-3F72-44B9-9C31-24F72F759AB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1342386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7A9BEA7B-74D2-4283-8DFF-C325A92E413D}"/>
              </a:ext>
            </a:extLst>
          </p:cNvPr>
          <p:cNvGrpSpPr/>
          <p:nvPr/>
        </p:nvGrpSpPr>
        <p:grpSpPr>
          <a:xfrm>
            <a:off x="3201394" y="1479976"/>
            <a:ext cx="6546099" cy="3797581"/>
            <a:chOff x="1677393" y="1496915"/>
            <a:chExt cx="6546099" cy="3797581"/>
          </a:xfrm>
        </p:grpSpPr>
        <p:grpSp>
          <p:nvGrpSpPr>
            <p:cNvPr id="15" name="Group 14"/>
            <p:cNvGrpSpPr/>
            <p:nvPr/>
          </p:nvGrpSpPr>
          <p:grpSpPr>
            <a:xfrm>
              <a:off x="1677393" y="1496915"/>
              <a:ext cx="6546099" cy="3797581"/>
              <a:chOff x="1784970" y="1238723"/>
              <a:chExt cx="6546099" cy="3797581"/>
            </a:xfrm>
          </p:grpSpPr>
          <p:pic>
            <p:nvPicPr>
              <p:cNvPr id="4" name="Content Placeholder 5">
                <a:extLst>
                  <a:ext uri="{FF2B5EF4-FFF2-40B4-BE49-F238E27FC236}">
                    <a16:creationId xmlns:a16="http://schemas.microsoft.com/office/drawing/2014/main" id="{D97E13AA-77F8-4A21-B8F8-18EF8DE342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4970" y="1238723"/>
                <a:ext cx="6546099" cy="379758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0" name="Rectangle 9"/>
              <p:cNvSpPr/>
              <p:nvPr/>
            </p:nvSpPr>
            <p:spPr>
              <a:xfrm>
                <a:off x="1850314" y="3948058"/>
                <a:ext cx="6466734" cy="619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Arrow: Pentagon 8">
              <a:extLst>
                <a:ext uri="{FF2B5EF4-FFF2-40B4-BE49-F238E27FC236}">
                  <a16:creationId xmlns:a16="http://schemas.microsoft.com/office/drawing/2014/main" id="{3F9695DA-AAAB-4EF7-ACEB-D5DB12AC6D10}"/>
                </a:ext>
              </a:extLst>
            </p:cNvPr>
            <p:cNvSpPr/>
            <p:nvPr/>
          </p:nvSpPr>
          <p:spPr>
            <a:xfrm>
              <a:off x="1710940" y="1507780"/>
              <a:ext cx="3627184" cy="368955"/>
            </a:xfrm>
            <a:prstGeom prst="homePlate">
              <a:avLst>
                <a:gd name="adj" fmla="val 227504"/>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HBeAg</a:t>
              </a:r>
            </a:p>
          </p:txBody>
        </p:sp>
        <p:sp>
          <p:nvSpPr>
            <p:cNvPr id="23" name="Arrow: Pentagon 22">
              <a:extLst>
                <a:ext uri="{FF2B5EF4-FFF2-40B4-BE49-F238E27FC236}">
                  <a16:creationId xmlns:a16="http://schemas.microsoft.com/office/drawing/2014/main" id="{60D42D14-21A7-4A95-BD48-CC91D911E8FB}"/>
                </a:ext>
              </a:extLst>
            </p:cNvPr>
            <p:cNvSpPr/>
            <p:nvPr/>
          </p:nvSpPr>
          <p:spPr>
            <a:xfrm flipH="1">
              <a:off x="4065371" y="1901834"/>
              <a:ext cx="4140000" cy="370632"/>
            </a:xfrm>
            <a:prstGeom prst="homePlate">
              <a:avLst>
                <a:gd name="adj" fmla="val 227504"/>
              </a:avLst>
            </a:prstGeom>
            <a:solidFill>
              <a:srgbClr val="73CBEF"/>
            </a:solidFill>
            <a:ln>
              <a:solidFill>
                <a:srgbClr val="73CB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Anti-</a:t>
              </a:r>
              <a:r>
                <a:rPr lang="en-GB" sz="1400" dirty="0" err="1">
                  <a:solidFill>
                    <a:schemeClr val="tx1"/>
                  </a:solidFill>
                </a:rPr>
                <a:t>HBe</a:t>
              </a:r>
              <a:endParaRPr lang="en-GB" sz="1400" dirty="0">
                <a:solidFill>
                  <a:schemeClr val="tx1"/>
                </a:solidFill>
              </a:endParaRPr>
            </a:p>
          </p:txBody>
        </p:sp>
      </p:grpSp>
      <p:sp>
        <p:nvSpPr>
          <p:cNvPr id="2" name="Title 1">
            <a:extLst>
              <a:ext uri="{FF2B5EF4-FFF2-40B4-BE49-F238E27FC236}">
                <a16:creationId xmlns:a16="http://schemas.microsoft.com/office/drawing/2014/main" id="{F63FF7EA-809F-4321-9AC1-E31E324A9B26}"/>
              </a:ext>
            </a:extLst>
          </p:cNvPr>
          <p:cNvSpPr>
            <a:spLocks noGrp="1"/>
          </p:cNvSpPr>
          <p:nvPr>
            <p:ph type="title"/>
          </p:nvPr>
        </p:nvSpPr>
        <p:spPr/>
        <p:txBody>
          <a:bodyPr>
            <a:noAutofit/>
          </a:bodyPr>
          <a:lstStyle/>
          <a:p>
            <a:r>
              <a:rPr lang="en-GB" dirty="0"/>
              <a:t>Phases of chronic HBV infection</a:t>
            </a:r>
            <a:r>
              <a:rPr lang="en-GB" baseline="30000" dirty="0"/>
              <a:t>1</a:t>
            </a:r>
          </a:p>
        </p:txBody>
      </p:sp>
      <p:sp>
        <p:nvSpPr>
          <p:cNvPr id="3" name="Text Placeholder 2">
            <a:extLst>
              <a:ext uri="{FF2B5EF4-FFF2-40B4-BE49-F238E27FC236}">
                <a16:creationId xmlns:a16="http://schemas.microsoft.com/office/drawing/2014/main" id="{4A212A6D-19DA-412D-8FBD-02CB83EAA86C}"/>
              </a:ext>
            </a:extLst>
          </p:cNvPr>
          <p:cNvSpPr>
            <a:spLocks noGrp="1"/>
          </p:cNvSpPr>
          <p:nvPr>
            <p:ph type="body" sz="quarter" idx="10"/>
          </p:nvPr>
        </p:nvSpPr>
        <p:spPr/>
        <p:txBody>
          <a:bodyPr/>
          <a:lstStyle/>
          <a:p>
            <a:r>
              <a:rPr lang="en-GB" dirty="0"/>
              <a:t>1. Lok A, et al. J </a:t>
            </a:r>
            <a:r>
              <a:rPr lang="en-GB" dirty="0" err="1"/>
              <a:t>Hepatol</a:t>
            </a:r>
            <a:r>
              <a:rPr lang="en-GB" dirty="0"/>
              <a:t> 2017;</a:t>
            </a:r>
            <a:r>
              <a:rPr lang="en-US" altLang="en-US" dirty="0"/>
              <a:t>67:847</a:t>
            </a:r>
            <a:r>
              <a:rPr lang="en-GB" dirty="0"/>
              <a:t>–</a:t>
            </a:r>
            <a:r>
              <a:rPr lang="en-US" altLang="en-US" dirty="0"/>
              <a:t>61;</a:t>
            </a:r>
            <a:br>
              <a:rPr lang="en-GB" altLang="en-US" dirty="0"/>
            </a:br>
            <a:r>
              <a:rPr lang="en-GB" altLang="en-US" dirty="0"/>
              <a:t>2.</a:t>
            </a:r>
            <a:r>
              <a:rPr lang="en-GB" dirty="0"/>
              <a:t> EASL CPG HBV. J </a:t>
            </a:r>
            <a:r>
              <a:rPr lang="en-GB" dirty="0" err="1"/>
              <a:t>Hepatol</a:t>
            </a:r>
            <a:r>
              <a:rPr lang="en-GB" dirty="0"/>
              <a:t> 2017;67:370–98</a:t>
            </a:r>
            <a:r>
              <a:rPr lang="en-GB" altLang="en-US" dirty="0"/>
              <a:t> </a:t>
            </a:r>
            <a:endParaRPr lang="en-US" altLang="en-US" dirty="0"/>
          </a:p>
        </p:txBody>
      </p:sp>
      <p:grpSp>
        <p:nvGrpSpPr>
          <p:cNvPr id="24" name="Group 23">
            <a:extLst>
              <a:ext uri="{FF2B5EF4-FFF2-40B4-BE49-F238E27FC236}">
                <a16:creationId xmlns:a16="http://schemas.microsoft.com/office/drawing/2014/main" id="{53B0AD8C-4816-4242-9F6E-5A84AF75CF4D}"/>
              </a:ext>
            </a:extLst>
          </p:cNvPr>
          <p:cNvGrpSpPr/>
          <p:nvPr/>
        </p:nvGrpSpPr>
        <p:grpSpPr>
          <a:xfrm>
            <a:off x="3616340" y="4310475"/>
            <a:ext cx="5948607" cy="307777"/>
            <a:chOff x="2092339" y="4327414"/>
            <a:chExt cx="5948607" cy="307777"/>
          </a:xfrm>
        </p:grpSpPr>
        <p:sp>
          <p:nvSpPr>
            <p:cNvPr id="11" name="TextBox 10">
              <a:extLst>
                <a:ext uri="{FF2B5EF4-FFF2-40B4-BE49-F238E27FC236}">
                  <a16:creationId xmlns:a16="http://schemas.microsoft.com/office/drawing/2014/main" id="{1728591C-1A91-4C78-A8A3-6A4013087C2B}"/>
                </a:ext>
              </a:extLst>
            </p:cNvPr>
            <p:cNvSpPr txBox="1"/>
            <p:nvPr/>
          </p:nvSpPr>
          <p:spPr>
            <a:xfrm>
              <a:off x="3857155" y="4327414"/>
              <a:ext cx="841898" cy="307777"/>
            </a:xfrm>
            <a:prstGeom prst="rect">
              <a:avLst/>
            </a:prstGeom>
            <a:noFill/>
          </p:spPr>
          <p:txBody>
            <a:bodyPr wrap="none" rtlCol="0">
              <a:spAutoFit/>
            </a:bodyPr>
            <a:lstStyle/>
            <a:p>
              <a:pPr algn="ctr"/>
              <a:r>
                <a:rPr lang="en-GB" sz="1400" dirty="0">
                  <a:latin typeface="Arial" panose="020B0604020202020204" pitchFamily="34" charset="0"/>
                  <a:cs typeface="Arial" panose="020B0604020202020204" pitchFamily="34" charset="0"/>
                </a:rPr>
                <a:t>Phase 2</a:t>
              </a:r>
            </a:p>
          </p:txBody>
        </p:sp>
        <p:sp>
          <p:nvSpPr>
            <p:cNvPr id="13" name="TextBox 12">
              <a:extLst>
                <a:ext uri="{FF2B5EF4-FFF2-40B4-BE49-F238E27FC236}">
                  <a16:creationId xmlns:a16="http://schemas.microsoft.com/office/drawing/2014/main" id="{1728591C-1A91-4C78-A8A3-6A4013087C2B}"/>
                </a:ext>
              </a:extLst>
            </p:cNvPr>
            <p:cNvSpPr txBox="1"/>
            <p:nvPr/>
          </p:nvSpPr>
          <p:spPr>
            <a:xfrm>
              <a:off x="5562660" y="4327414"/>
              <a:ext cx="841898" cy="307777"/>
            </a:xfrm>
            <a:prstGeom prst="rect">
              <a:avLst/>
            </a:prstGeom>
            <a:noFill/>
          </p:spPr>
          <p:txBody>
            <a:bodyPr wrap="none" rtlCol="0">
              <a:spAutoFit/>
            </a:bodyPr>
            <a:lstStyle/>
            <a:p>
              <a:pPr algn="ctr"/>
              <a:r>
                <a:rPr lang="en-GB" sz="1400" dirty="0">
                  <a:latin typeface="Arial" panose="020B0604020202020204" pitchFamily="34" charset="0"/>
                  <a:cs typeface="Arial" panose="020B0604020202020204" pitchFamily="34" charset="0"/>
                </a:rPr>
                <a:t>Phase 3</a:t>
              </a:r>
            </a:p>
          </p:txBody>
        </p:sp>
        <p:sp>
          <p:nvSpPr>
            <p:cNvPr id="14" name="TextBox 13">
              <a:extLst>
                <a:ext uri="{FF2B5EF4-FFF2-40B4-BE49-F238E27FC236}">
                  <a16:creationId xmlns:a16="http://schemas.microsoft.com/office/drawing/2014/main" id="{1728591C-1A91-4C78-A8A3-6A4013087C2B}"/>
                </a:ext>
              </a:extLst>
            </p:cNvPr>
            <p:cNvSpPr txBox="1"/>
            <p:nvPr/>
          </p:nvSpPr>
          <p:spPr>
            <a:xfrm>
              <a:off x="2092339" y="4327414"/>
              <a:ext cx="841898" cy="307777"/>
            </a:xfrm>
            <a:prstGeom prst="rect">
              <a:avLst/>
            </a:prstGeom>
            <a:noFill/>
          </p:spPr>
          <p:txBody>
            <a:bodyPr wrap="none" rtlCol="0">
              <a:spAutoFit/>
            </a:bodyPr>
            <a:lstStyle/>
            <a:p>
              <a:pPr algn="ctr"/>
              <a:r>
                <a:rPr lang="en-GB" sz="1400" dirty="0">
                  <a:latin typeface="Arial" panose="020B0604020202020204" pitchFamily="34" charset="0"/>
                  <a:cs typeface="Arial" panose="020B0604020202020204" pitchFamily="34" charset="0"/>
                </a:rPr>
                <a:t>Phase 1</a:t>
              </a:r>
            </a:p>
          </p:txBody>
        </p:sp>
        <p:sp>
          <p:nvSpPr>
            <p:cNvPr id="16" name="TextBox 15">
              <a:extLst>
                <a:ext uri="{FF2B5EF4-FFF2-40B4-BE49-F238E27FC236}">
                  <a16:creationId xmlns:a16="http://schemas.microsoft.com/office/drawing/2014/main" id="{1728591C-1A91-4C78-A8A3-6A4013087C2B}"/>
                </a:ext>
              </a:extLst>
            </p:cNvPr>
            <p:cNvSpPr txBox="1"/>
            <p:nvPr/>
          </p:nvSpPr>
          <p:spPr>
            <a:xfrm>
              <a:off x="7199048" y="4327414"/>
              <a:ext cx="841898" cy="307777"/>
            </a:xfrm>
            <a:prstGeom prst="rect">
              <a:avLst/>
            </a:prstGeom>
            <a:noFill/>
          </p:spPr>
          <p:txBody>
            <a:bodyPr wrap="none" rtlCol="0">
              <a:spAutoFit/>
            </a:bodyPr>
            <a:lstStyle/>
            <a:p>
              <a:pPr algn="ctr"/>
              <a:r>
                <a:rPr lang="en-GB" sz="1400" dirty="0">
                  <a:latin typeface="Arial" panose="020B0604020202020204" pitchFamily="34" charset="0"/>
                  <a:cs typeface="Arial" panose="020B0604020202020204" pitchFamily="34" charset="0"/>
                </a:rPr>
                <a:t>Phase 4</a:t>
              </a:r>
            </a:p>
          </p:txBody>
        </p:sp>
      </p:grpSp>
      <p:grpSp>
        <p:nvGrpSpPr>
          <p:cNvPr id="7" name="Group 6">
            <a:extLst>
              <a:ext uri="{FF2B5EF4-FFF2-40B4-BE49-F238E27FC236}">
                <a16:creationId xmlns:a16="http://schemas.microsoft.com/office/drawing/2014/main" id="{B69C4437-2682-45CF-91FE-CFA95BD62CC0}"/>
              </a:ext>
            </a:extLst>
          </p:cNvPr>
          <p:cNvGrpSpPr/>
          <p:nvPr/>
        </p:nvGrpSpPr>
        <p:grpSpPr>
          <a:xfrm>
            <a:off x="1754316" y="5318333"/>
            <a:ext cx="8225742" cy="555960"/>
            <a:chOff x="230316" y="5347630"/>
            <a:chExt cx="8225742" cy="555960"/>
          </a:xfrm>
        </p:grpSpPr>
        <p:sp>
          <p:nvSpPr>
            <p:cNvPr id="18" name="TextBox 17">
              <a:extLst>
                <a:ext uri="{FF2B5EF4-FFF2-40B4-BE49-F238E27FC236}">
                  <a16:creationId xmlns:a16="http://schemas.microsoft.com/office/drawing/2014/main" id="{1728591C-1A91-4C78-A8A3-6A4013087C2B}"/>
                </a:ext>
              </a:extLst>
            </p:cNvPr>
            <p:cNvSpPr txBox="1"/>
            <p:nvPr/>
          </p:nvSpPr>
          <p:spPr>
            <a:xfrm>
              <a:off x="3455788" y="5380369"/>
              <a:ext cx="1648207" cy="523220"/>
            </a:xfrm>
            <a:prstGeom prst="rect">
              <a:avLst/>
            </a:prstGeom>
            <a:noFill/>
          </p:spPr>
          <p:txBody>
            <a:bodyPr wrap="none" rtlCol="0">
              <a:spAutoFit/>
            </a:bodyPr>
            <a:lstStyle/>
            <a:p>
              <a:pPr algn="ctr"/>
              <a:r>
                <a:rPr lang="en-GB" sz="1400" dirty="0" err="1"/>
                <a:t>HBeAg</a:t>
              </a:r>
              <a:r>
                <a:rPr lang="en-GB" sz="1400" dirty="0"/>
                <a:t>-positive</a:t>
              </a:r>
              <a:br>
                <a:rPr lang="en-GB" sz="1400" dirty="0"/>
              </a:br>
              <a:r>
                <a:rPr lang="en-GB" sz="1400" dirty="0"/>
                <a:t>chronic hepatitis B</a:t>
              </a:r>
            </a:p>
          </p:txBody>
        </p:sp>
        <p:sp>
          <p:nvSpPr>
            <p:cNvPr id="19" name="TextBox 18">
              <a:extLst>
                <a:ext uri="{FF2B5EF4-FFF2-40B4-BE49-F238E27FC236}">
                  <a16:creationId xmlns:a16="http://schemas.microsoft.com/office/drawing/2014/main" id="{1728591C-1A91-4C78-A8A3-6A4013087C2B}"/>
                </a:ext>
              </a:extLst>
            </p:cNvPr>
            <p:cNvSpPr txBox="1"/>
            <p:nvPr/>
          </p:nvSpPr>
          <p:spPr>
            <a:xfrm>
              <a:off x="5036259" y="5380369"/>
              <a:ext cx="1898276" cy="523220"/>
            </a:xfrm>
            <a:prstGeom prst="rect">
              <a:avLst/>
            </a:prstGeom>
            <a:noFill/>
          </p:spPr>
          <p:txBody>
            <a:bodyPr wrap="none" rtlCol="0">
              <a:spAutoFit/>
            </a:bodyPr>
            <a:lstStyle/>
            <a:p>
              <a:pPr algn="ctr"/>
              <a:r>
                <a:rPr lang="en-GB" sz="1400" dirty="0" err="1"/>
                <a:t>HBeAg</a:t>
              </a:r>
              <a:r>
                <a:rPr lang="en-GB" sz="1400" dirty="0"/>
                <a:t>-negative</a:t>
              </a:r>
              <a:br>
                <a:rPr lang="en-GB" sz="1400" dirty="0"/>
              </a:br>
              <a:r>
                <a:rPr lang="en-GB" sz="1400" dirty="0"/>
                <a:t>chronic HBV infection</a:t>
              </a:r>
            </a:p>
          </p:txBody>
        </p:sp>
        <p:sp>
          <p:nvSpPr>
            <p:cNvPr id="20" name="TextBox 19">
              <a:extLst>
                <a:ext uri="{FF2B5EF4-FFF2-40B4-BE49-F238E27FC236}">
                  <a16:creationId xmlns:a16="http://schemas.microsoft.com/office/drawing/2014/main" id="{1728591C-1A91-4C78-A8A3-6A4013087C2B}"/>
                </a:ext>
              </a:extLst>
            </p:cNvPr>
            <p:cNvSpPr txBox="1"/>
            <p:nvPr/>
          </p:nvSpPr>
          <p:spPr>
            <a:xfrm>
              <a:off x="1565937" y="5380369"/>
              <a:ext cx="1898276" cy="523220"/>
            </a:xfrm>
            <a:prstGeom prst="rect">
              <a:avLst/>
            </a:prstGeom>
            <a:noFill/>
          </p:spPr>
          <p:txBody>
            <a:bodyPr wrap="none" rtlCol="0">
              <a:spAutoFit/>
            </a:bodyPr>
            <a:lstStyle/>
            <a:p>
              <a:pPr algn="ctr"/>
              <a:r>
                <a:rPr lang="en-GB" sz="1400" dirty="0" err="1"/>
                <a:t>HBeAg</a:t>
              </a:r>
              <a:r>
                <a:rPr lang="en-GB" sz="1400" dirty="0"/>
                <a:t>-positive</a:t>
              </a:r>
              <a:br>
                <a:rPr lang="en-GB" sz="1400" dirty="0"/>
              </a:br>
              <a:r>
                <a:rPr lang="en-GB" sz="1400" dirty="0"/>
                <a:t>chronic HBV infection</a:t>
              </a:r>
            </a:p>
          </p:txBody>
        </p:sp>
        <p:sp>
          <p:nvSpPr>
            <p:cNvPr id="21" name="TextBox 20">
              <a:extLst>
                <a:ext uri="{FF2B5EF4-FFF2-40B4-BE49-F238E27FC236}">
                  <a16:creationId xmlns:a16="http://schemas.microsoft.com/office/drawing/2014/main" id="{1728591C-1A91-4C78-A8A3-6A4013087C2B}"/>
                </a:ext>
              </a:extLst>
            </p:cNvPr>
            <p:cNvSpPr txBox="1"/>
            <p:nvPr/>
          </p:nvSpPr>
          <p:spPr>
            <a:xfrm>
              <a:off x="6797681" y="5380369"/>
              <a:ext cx="1648207" cy="523220"/>
            </a:xfrm>
            <a:prstGeom prst="rect">
              <a:avLst/>
            </a:prstGeom>
            <a:noFill/>
          </p:spPr>
          <p:txBody>
            <a:bodyPr wrap="none" rtlCol="0">
              <a:spAutoFit/>
            </a:bodyPr>
            <a:lstStyle/>
            <a:p>
              <a:pPr algn="ctr"/>
              <a:r>
                <a:rPr lang="en-GB" sz="1400" dirty="0" err="1">
                  <a:latin typeface="Arial" panose="020B0604020202020204" pitchFamily="34" charset="0"/>
                  <a:cs typeface="Arial" panose="020B0604020202020204" pitchFamily="34" charset="0"/>
                </a:rPr>
                <a:t>HBeAg</a:t>
              </a:r>
              <a:r>
                <a:rPr lang="en-GB" sz="1400" dirty="0">
                  <a:latin typeface="Arial" panose="020B0604020202020204" pitchFamily="34" charset="0"/>
                  <a:cs typeface="Arial" panose="020B0604020202020204" pitchFamily="34" charset="0"/>
                </a:rPr>
                <a:t>-negative</a:t>
              </a:r>
            </a:p>
            <a:p>
              <a:pPr algn="ctr"/>
              <a:r>
                <a:rPr lang="en-GB" sz="1400" dirty="0">
                  <a:latin typeface="Arial" panose="020B0604020202020204" pitchFamily="34" charset="0"/>
                  <a:cs typeface="Arial" panose="020B0604020202020204" pitchFamily="34" charset="0"/>
                </a:rPr>
                <a:t>chronic hepatitis B</a:t>
              </a:r>
            </a:p>
          </p:txBody>
        </p:sp>
        <p:grpSp>
          <p:nvGrpSpPr>
            <p:cNvPr id="6" name="Group 5">
              <a:extLst>
                <a:ext uri="{FF2B5EF4-FFF2-40B4-BE49-F238E27FC236}">
                  <a16:creationId xmlns:a16="http://schemas.microsoft.com/office/drawing/2014/main" id="{3F6673E6-B8CE-4C12-8B8F-01E9806B7DB8}"/>
                </a:ext>
              </a:extLst>
            </p:cNvPr>
            <p:cNvGrpSpPr/>
            <p:nvPr/>
          </p:nvGrpSpPr>
          <p:grpSpPr>
            <a:xfrm>
              <a:off x="230316" y="5347630"/>
              <a:ext cx="8225742" cy="555960"/>
              <a:chOff x="230316" y="5347630"/>
              <a:chExt cx="8225742" cy="555960"/>
            </a:xfrm>
          </p:grpSpPr>
          <p:sp>
            <p:nvSpPr>
              <p:cNvPr id="17" name="TextBox 16">
                <a:extLst>
                  <a:ext uri="{FF2B5EF4-FFF2-40B4-BE49-F238E27FC236}">
                    <a16:creationId xmlns:a16="http://schemas.microsoft.com/office/drawing/2014/main" id="{1728591C-1A91-4C78-A8A3-6A4013087C2B}"/>
                  </a:ext>
                </a:extLst>
              </p:cNvPr>
              <p:cNvSpPr txBox="1"/>
              <p:nvPr/>
            </p:nvSpPr>
            <p:spPr>
              <a:xfrm>
                <a:off x="230316" y="5380369"/>
                <a:ext cx="1425390" cy="523220"/>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New </a:t>
                </a:r>
              </a:p>
              <a:p>
                <a:r>
                  <a:rPr lang="en-GB" sz="1400" b="1" dirty="0">
                    <a:latin typeface="Arial" panose="020B0604020202020204" pitchFamily="34" charset="0"/>
                    <a:cs typeface="Arial" panose="020B0604020202020204" pitchFamily="34" charset="0"/>
                  </a:rPr>
                  <a:t>nomenclature</a:t>
                </a:r>
                <a:r>
                  <a:rPr lang="en-GB" sz="1400" baseline="30000" dirty="0">
                    <a:latin typeface="Arial" panose="020B0604020202020204" pitchFamily="34" charset="0"/>
                    <a:cs typeface="Arial" panose="020B0604020202020204" pitchFamily="34" charset="0"/>
                  </a:rPr>
                  <a:t>2</a:t>
                </a:r>
              </a:p>
            </p:txBody>
          </p:sp>
          <p:sp>
            <p:nvSpPr>
              <p:cNvPr id="22" name="Rectangle 21">
                <a:extLst>
                  <a:ext uri="{FF2B5EF4-FFF2-40B4-BE49-F238E27FC236}">
                    <a16:creationId xmlns:a16="http://schemas.microsoft.com/office/drawing/2014/main" id="{2A8E8974-2B45-4CFC-A5A4-AD2B7F70A1EF}"/>
                  </a:ext>
                </a:extLst>
              </p:cNvPr>
              <p:cNvSpPr/>
              <p:nvPr/>
            </p:nvSpPr>
            <p:spPr>
              <a:xfrm>
                <a:off x="248058" y="5347630"/>
                <a:ext cx="8208000" cy="55596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26" name="Picture 25">
            <a:hlinkClick r:id="rId4" action="ppaction://hlinksldjump"/>
            <a:extLst>
              <a:ext uri="{FF2B5EF4-FFF2-40B4-BE49-F238E27FC236}">
                <a16:creationId xmlns:a16="http://schemas.microsoft.com/office/drawing/2014/main" id="{9AF16BA7-5838-4343-98DB-A2C2FCEE8536}"/>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34082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Guidelines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Key recommendations</a:t>
            </a:r>
          </a:p>
        </p:txBody>
      </p:sp>
    </p:spTree>
    <p:extLst>
      <p:ext uri="{BB962C8B-B14F-4D97-AF65-F5344CB8AC3E}">
        <p14:creationId xmlns:p14="http://schemas.microsoft.com/office/powerpoint/2010/main" val="3719426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6F6FDD-4683-4E66-B62B-8382815D6545}"/>
              </a:ext>
            </a:extLst>
          </p:cNvPr>
          <p:cNvSpPr>
            <a:spLocks noGrp="1"/>
          </p:cNvSpPr>
          <p:nvPr>
            <p:ph type="title"/>
          </p:nvPr>
        </p:nvSpPr>
        <p:spPr/>
        <p:txBody>
          <a:bodyPr/>
          <a:lstStyle/>
          <a:p>
            <a:r>
              <a:rPr lang="en-US" dirty="0"/>
              <a:t>Topics</a:t>
            </a:r>
            <a:endParaRPr lang="en-GB" dirty="0"/>
          </a:p>
        </p:txBody>
      </p:sp>
      <p:sp>
        <p:nvSpPr>
          <p:cNvPr id="7" name="Text Placeholder 6">
            <a:extLst>
              <a:ext uri="{FF2B5EF4-FFF2-40B4-BE49-F238E27FC236}">
                <a16:creationId xmlns:a16="http://schemas.microsoft.com/office/drawing/2014/main" id="{71F71838-807F-411A-8D27-0FCB43DDF4A9}"/>
              </a:ext>
            </a:extLst>
          </p:cNvPr>
          <p:cNvSpPr>
            <a:spLocks noGrp="1"/>
          </p:cNvSpPr>
          <p:nvPr>
            <p:ph type="body" sz="quarter" idx="10"/>
          </p:nvPr>
        </p:nvSpPr>
        <p:spPr/>
        <p:txBody>
          <a:bodyPr/>
          <a:lstStyle/>
          <a:p>
            <a:r>
              <a:rPr lang="en-GB" dirty="0"/>
              <a:t>EASL CPG HBV. J </a:t>
            </a:r>
            <a:r>
              <a:rPr lang="en-GB" dirty="0" err="1"/>
              <a:t>Hepatol</a:t>
            </a:r>
            <a:r>
              <a:rPr lang="en-GB" dirty="0"/>
              <a:t> 2017;67:370–98</a:t>
            </a:r>
          </a:p>
        </p:txBody>
      </p:sp>
      <p:sp>
        <p:nvSpPr>
          <p:cNvPr id="6" name="Content Placeholder 5">
            <a:extLst>
              <a:ext uri="{FF2B5EF4-FFF2-40B4-BE49-F238E27FC236}">
                <a16:creationId xmlns:a16="http://schemas.microsoft.com/office/drawing/2014/main" id="{49F55361-AE53-4122-8313-8087953762B7}"/>
              </a:ext>
            </a:extLst>
          </p:cNvPr>
          <p:cNvSpPr>
            <a:spLocks noGrp="1"/>
          </p:cNvSpPr>
          <p:nvPr>
            <p:ph sz="half" idx="1"/>
          </p:nvPr>
        </p:nvSpPr>
        <p:spPr/>
        <p:txBody>
          <a:bodyPr>
            <a:normAutofit/>
          </a:bodyPr>
          <a:lstStyle/>
          <a:p>
            <a:pPr marL="457200" indent="-457200">
              <a:buFont typeface="+mj-lt"/>
              <a:buAutoNum type="arabicPeriod"/>
            </a:pPr>
            <a:r>
              <a:rPr lang="en-GB" dirty="0"/>
              <a:t>Goals of therapy</a:t>
            </a:r>
          </a:p>
          <a:p>
            <a:pPr marL="457200" indent="-457200">
              <a:buFont typeface="+mj-lt"/>
              <a:buAutoNum type="arabicPeriod"/>
            </a:pPr>
            <a:r>
              <a:rPr lang="en-GB" dirty="0"/>
              <a:t>Endpoints of therapy</a:t>
            </a:r>
          </a:p>
          <a:p>
            <a:pPr marL="457200" indent="-457200">
              <a:buFont typeface="+mj-lt"/>
              <a:buAutoNum type="arabicPeriod"/>
            </a:pPr>
            <a:r>
              <a:rPr lang="en-GB" dirty="0"/>
              <a:t>Indications for treatment</a:t>
            </a:r>
          </a:p>
          <a:p>
            <a:pPr marL="457200" indent="-457200">
              <a:buFont typeface="+mj-lt"/>
              <a:buAutoNum type="arabicPeriod"/>
            </a:pPr>
            <a:r>
              <a:rPr lang="en-GB" dirty="0"/>
              <a:t>Monitoring of patients currently not treated</a:t>
            </a:r>
          </a:p>
          <a:p>
            <a:pPr marL="457200" indent="-457200">
              <a:buFont typeface="+mj-lt"/>
              <a:buAutoNum type="arabicPeriod"/>
            </a:pPr>
            <a:r>
              <a:rPr lang="en-GB" dirty="0"/>
              <a:t>Treatment strategies</a:t>
            </a:r>
          </a:p>
          <a:p>
            <a:pPr marL="457200" indent="-457200">
              <a:buFont typeface="+mj-lt"/>
              <a:buAutoNum type="arabicPeriod"/>
            </a:pPr>
            <a:r>
              <a:rPr lang="en-GB" dirty="0"/>
              <a:t>Definition of response to treatment</a:t>
            </a:r>
          </a:p>
          <a:p>
            <a:pPr marL="457200" indent="-457200">
              <a:buFont typeface="+mj-lt"/>
              <a:buAutoNum type="arabicPeriod"/>
            </a:pPr>
            <a:r>
              <a:rPr lang="en-GB" dirty="0"/>
              <a:t>NA monotherapy</a:t>
            </a:r>
          </a:p>
          <a:p>
            <a:pPr marL="457200" indent="-457200">
              <a:buFont typeface="+mj-lt"/>
              <a:buAutoNum type="arabicPeriod"/>
            </a:pPr>
            <a:r>
              <a:rPr lang="en-GB" dirty="0" err="1"/>
              <a:t>PegIFN</a:t>
            </a:r>
            <a:r>
              <a:rPr lang="en-GB" dirty="0">
                <a:sym typeface="Symbol" panose="05050102010706020507" pitchFamily="18" charset="2"/>
              </a:rPr>
              <a:t></a:t>
            </a:r>
            <a:r>
              <a:rPr lang="en-GB" dirty="0"/>
              <a:t> monotherapy</a:t>
            </a:r>
          </a:p>
          <a:p>
            <a:pPr marL="457200" indent="-457200">
              <a:buFont typeface="+mj-lt"/>
              <a:buAutoNum type="arabicPeriod"/>
            </a:pPr>
            <a:r>
              <a:rPr lang="en-GB" dirty="0"/>
              <a:t>Combination therapy</a:t>
            </a:r>
          </a:p>
          <a:p>
            <a:pPr marL="457200" indent="-457200">
              <a:buFont typeface="+mj-lt"/>
              <a:buAutoNum type="arabicPeriod"/>
            </a:pPr>
            <a:r>
              <a:rPr lang="en-GB" dirty="0"/>
              <a:t>Patients with decompensated cirrhosis</a:t>
            </a:r>
          </a:p>
          <a:p>
            <a:pPr marL="457200" indent="-457200">
              <a:buFont typeface="+mj-lt"/>
              <a:buAutoNum type="arabicPeriod"/>
            </a:pPr>
            <a:r>
              <a:rPr lang="en-GB" dirty="0"/>
              <a:t>Prevention of HBV recurrence after liver transplantation</a:t>
            </a:r>
          </a:p>
          <a:p>
            <a:pPr marL="457200" indent="-457200">
              <a:buFont typeface="+mj-lt"/>
              <a:buAutoNum type="arabicPeriod"/>
            </a:pPr>
            <a:r>
              <a:rPr lang="en-GB" dirty="0"/>
              <a:t>Treatment in special patient groups</a:t>
            </a:r>
          </a:p>
        </p:txBody>
      </p:sp>
      <p:sp>
        <p:nvSpPr>
          <p:cNvPr id="2" name="TextBox 1"/>
          <p:cNvSpPr txBox="1"/>
          <p:nvPr/>
        </p:nvSpPr>
        <p:spPr>
          <a:xfrm>
            <a:off x="9037628" y="1340767"/>
            <a:ext cx="1989619" cy="523220"/>
          </a:xfrm>
          <a:prstGeom prst="rect">
            <a:avLst/>
          </a:prstGeom>
          <a:noFill/>
          <a:ln>
            <a:solidFill>
              <a:schemeClr val="tx2"/>
            </a:solidFill>
          </a:ln>
        </p:spPr>
        <p:txBody>
          <a:bodyPr wrap="square" rtlCol="0">
            <a:spAutoFit/>
          </a:bodyPr>
          <a:lstStyle/>
          <a:p>
            <a:pPr algn="ctr"/>
            <a:r>
              <a:rPr lang="en-GB" sz="1400" dirty="0"/>
              <a:t>Click on a topic to skip to that section</a:t>
            </a:r>
          </a:p>
        </p:txBody>
      </p:sp>
      <p:sp>
        <p:nvSpPr>
          <p:cNvPr id="3" name="Rectangle 2">
            <a:hlinkClick r:id="rId3" action="ppaction://hlinksldjump"/>
          </p:cNvPr>
          <p:cNvSpPr/>
          <p:nvPr/>
        </p:nvSpPr>
        <p:spPr>
          <a:xfrm>
            <a:off x="926950" y="1340769"/>
            <a:ext cx="2033196"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 name="Rectangle 8">
            <a:hlinkClick r:id="rId3" action="ppaction://hlinksldjump"/>
          </p:cNvPr>
          <p:cNvSpPr/>
          <p:nvPr/>
        </p:nvSpPr>
        <p:spPr>
          <a:xfrm>
            <a:off x="926950" y="1748886"/>
            <a:ext cx="2490394"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Rectangle 10">
            <a:hlinkClick r:id="rId4" action="ppaction://hlinksldjump"/>
          </p:cNvPr>
          <p:cNvSpPr/>
          <p:nvPr/>
        </p:nvSpPr>
        <p:spPr>
          <a:xfrm>
            <a:off x="926947" y="3238650"/>
            <a:ext cx="4077151"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Rectangle 12">
            <a:hlinkClick r:id="rId5" action="ppaction://hlinksldjump"/>
          </p:cNvPr>
          <p:cNvSpPr/>
          <p:nvPr/>
        </p:nvSpPr>
        <p:spPr>
          <a:xfrm>
            <a:off x="926946" y="2135417"/>
            <a:ext cx="2915327"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 name="Rectangle 13">
            <a:hlinkClick r:id="rId6" action="ppaction://hlinksldjump"/>
          </p:cNvPr>
          <p:cNvSpPr/>
          <p:nvPr/>
        </p:nvSpPr>
        <p:spPr>
          <a:xfrm>
            <a:off x="926946" y="2505537"/>
            <a:ext cx="4948522"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ectangle 14">
            <a:hlinkClick r:id="rId7" action="ppaction://hlinksldjump"/>
          </p:cNvPr>
          <p:cNvSpPr/>
          <p:nvPr/>
        </p:nvSpPr>
        <p:spPr>
          <a:xfrm>
            <a:off x="926950" y="2868554"/>
            <a:ext cx="2490395"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ectangle 15">
            <a:hlinkClick r:id="rId8" action="ppaction://hlinksldjump"/>
          </p:cNvPr>
          <p:cNvSpPr/>
          <p:nvPr/>
        </p:nvSpPr>
        <p:spPr>
          <a:xfrm>
            <a:off x="926950" y="3593653"/>
            <a:ext cx="2033196"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ectangle 16">
            <a:hlinkClick r:id="rId9" action="ppaction://hlinksldjump"/>
          </p:cNvPr>
          <p:cNvSpPr/>
          <p:nvPr/>
        </p:nvSpPr>
        <p:spPr>
          <a:xfrm>
            <a:off x="926947" y="3956670"/>
            <a:ext cx="2642796"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8" name="Rectangle 17">
            <a:hlinkClick r:id="rId10" action="ppaction://hlinksldjump"/>
          </p:cNvPr>
          <p:cNvSpPr/>
          <p:nvPr/>
        </p:nvSpPr>
        <p:spPr>
          <a:xfrm>
            <a:off x="926949" y="4309450"/>
            <a:ext cx="2490397"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9" name="Rectangle 18">
            <a:hlinkClick r:id="rId11" action="ppaction://hlinksldjump"/>
          </p:cNvPr>
          <p:cNvSpPr/>
          <p:nvPr/>
        </p:nvSpPr>
        <p:spPr>
          <a:xfrm>
            <a:off x="926949" y="4664453"/>
            <a:ext cx="4496698"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0" name="Rectangle 19">
            <a:hlinkClick r:id="rId12" action="ppaction://hlinksldjump"/>
          </p:cNvPr>
          <p:cNvSpPr/>
          <p:nvPr/>
        </p:nvSpPr>
        <p:spPr>
          <a:xfrm>
            <a:off x="926950" y="5019456"/>
            <a:ext cx="6379285"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1" name="Rectangle 20">
            <a:hlinkClick r:id="rId13" action="ppaction://hlinksldjump"/>
          </p:cNvPr>
          <p:cNvSpPr/>
          <p:nvPr/>
        </p:nvSpPr>
        <p:spPr>
          <a:xfrm>
            <a:off x="926950" y="5374459"/>
            <a:ext cx="4077149"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22" name="Picture 21">
            <a:hlinkClick r:id="rId14" action="ppaction://hlinksldjump"/>
            <a:extLst>
              <a:ext uri="{FF2B5EF4-FFF2-40B4-BE49-F238E27FC236}">
                <a16:creationId xmlns:a16="http://schemas.microsoft.com/office/drawing/2014/main" id="{E114E0BA-41EF-4308-9B36-4BF6996E0B0D}"/>
              </a:ext>
            </a:extLst>
          </p:cNvPr>
          <p:cNvPicPr>
            <a:picLocks noChangeAspect="1"/>
          </p:cNvPicPr>
          <p:nvPr/>
        </p:nvPicPr>
        <p:blipFill rotWithShape="1">
          <a:blip r:embed="rId1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3602015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5937-DA54-4A68-B372-C5A84B960E4B}"/>
              </a:ext>
            </a:extLst>
          </p:cNvPr>
          <p:cNvSpPr>
            <a:spLocks noGrp="1"/>
          </p:cNvSpPr>
          <p:nvPr>
            <p:ph type="title"/>
          </p:nvPr>
        </p:nvSpPr>
        <p:spPr/>
        <p:txBody>
          <a:bodyPr>
            <a:noAutofit/>
          </a:bodyPr>
          <a:lstStyle/>
          <a:p>
            <a:r>
              <a:rPr lang="en-US"/>
              <a:t>Goals and endpoints of therapy</a:t>
            </a:r>
            <a:endParaRPr lang="en-GB" dirty="0"/>
          </a:p>
        </p:txBody>
      </p:sp>
      <p:sp>
        <p:nvSpPr>
          <p:cNvPr id="3" name="Text Placeholder 2">
            <a:extLst>
              <a:ext uri="{FF2B5EF4-FFF2-40B4-BE49-F238E27FC236}">
                <a16:creationId xmlns:a16="http://schemas.microsoft.com/office/drawing/2014/main" id="{5B8C9EAF-D352-4220-B53A-B9E8CE42900C}"/>
              </a:ext>
            </a:extLst>
          </p:cNvPr>
          <p:cNvSpPr>
            <a:spLocks noGrp="1"/>
          </p:cNvSpPr>
          <p:nvPr>
            <p:ph type="body" sz="quarter" idx="10"/>
          </p:nvPr>
        </p:nvSpPr>
        <p:spPr/>
        <p:txBody>
          <a:bodyPr/>
          <a:lstStyle/>
          <a:p>
            <a:r>
              <a:rPr lang="en-US" dirty="0">
                <a:solidFill>
                  <a:srgbClr val="000000"/>
                </a:solidFill>
                <a:latin typeface="Arial" panose="020B0604020202020204" pitchFamily="34" charset="0"/>
                <a:cs typeface="Arial" panose="020B0604020202020204" pitchFamily="34" charset="0"/>
              </a:rPr>
              <a:t>*Often represents a partial immune control of the chronic HBV infection;</a:t>
            </a:r>
            <a:br>
              <a:rPr lang="en-US" dirty="0">
                <a:solidFill>
                  <a:srgbClr val="000000"/>
                </a:solidFill>
                <a:latin typeface="Arial" panose="020B0604020202020204" pitchFamily="34" charset="0"/>
                <a:cs typeface="Arial" panose="020B0604020202020204" pitchFamily="34" charset="0"/>
              </a:rPr>
            </a:br>
            <a:r>
              <a:rPr lang="en-US" baseline="30000" dirty="0">
                <a:latin typeface="Arial" panose="020B0604020202020204" pitchFamily="34" charset="0"/>
                <a:cs typeface="Arial" panose="020B0604020202020204" pitchFamily="34" charset="0"/>
              </a:rPr>
              <a:t>†</a:t>
            </a:r>
            <a:r>
              <a:rPr lang="en-US" dirty="0">
                <a:solidFill>
                  <a:srgbClr val="000000"/>
                </a:solidFill>
                <a:latin typeface="Arial" panose="020B0604020202020204" pitchFamily="34" charset="0"/>
                <a:cs typeface="Arial" panose="020B0604020202020204" pitchFamily="34" charset="0"/>
              </a:rPr>
              <a:t>Achieved in most patients with long-term suppression </a:t>
            </a:r>
            <a:r>
              <a:rPr lang="it-IT" dirty="0">
                <a:solidFill>
                  <a:srgbClr val="000000"/>
                </a:solidFill>
                <a:latin typeface="Arial" panose="020B0604020202020204" pitchFamily="34" charset="0"/>
                <a:cs typeface="Arial" panose="020B0604020202020204" pitchFamily="34" charset="0"/>
              </a:rPr>
              <a:t>of HBV replication;</a:t>
            </a:r>
            <a:br>
              <a:rPr lang="it-IT" dirty="0">
                <a:solidFill>
                  <a:srgbClr val="000000"/>
                </a:solidFill>
                <a:latin typeface="Arial" panose="020B0604020202020204" pitchFamily="34" charset="0"/>
                <a:cs typeface="Arial" panose="020B0604020202020204" pitchFamily="34" charset="0"/>
              </a:rPr>
            </a:br>
            <a:r>
              <a:rPr lang="en-US" baseline="30000" dirty="0">
                <a:latin typeface="Arial" panose="020B0604020202020204" pitchFamily="34" charset="0"/>
                <a:cs typeface="Arial" panose="020B0604020202020204" pitchFamily="34" charset="0"/>
              </a:rPr>
              <a:t>‡</a:t>
            </a:r>
            <a:r>
              <a:rPr lang="en-US" dirty="0">
                <a:solidFill>
                  <a:srgbClr val="000000"/>
                </a:solidFill>
                <a:latin typeface="Arial" panose="020B0604020202020204" pitchFamily="34" charset="0"/>
                <a:cs typeface="Arial" panose="020B0604020202020204" pitchFamily="34" charset="0"/>
              </a:rPr>
              <a:t>Indicates profound suppression of HBV replication and viral protein expression</a:t>
            </a:r>
            <a:br>
              <a:rPr lang="en-US" dirty="0">
                <a:solidFill>
                  <a:srgbClr val="000000"/>
                </a:solidFill>
                <a:latin typeface="Arial" panose="020B0604020202020204" pitchFamily="34" charset="0"/>
                <a:cs typeface="Arial" panose="020B0604020202020204" pitchFamily="34" charset="0"/>
              </a:rPr>
            </a:br>
            <a:r>
              <a:rPr lang="en-GB" dirty="0"/>
              <a:t>EASL CPG HBV. J Hepatol 2017;67:370–98</a:t>
            </a:r>
          </a:p>
        </p:txBody>
      </p:sp>
      <p:sp>
        <p:nvSpPr>
          <p:cNvPr id="4" name="Content Placeholder 3">
            <a:extLst>
              <a:ext uri="{FF2B5EF4-FFF2-40B4-BE49-F238E27FC236}">
                <a16:creationId xmlns:a16="http://schemas.microsoft.com/office/drawing/2014/main" id="{A29091CD-96A0-4142-894C-B8771B2190E6}"/>
              </a:ext>
            </a:extLst>
          </p:cNvPr>
          <p:cNvSpPr>
            <a:spLocks noGrp="1"/>
          </p:cNvSpPr>
          <p:nvPr>
            <p:ph sz="half" idx="1"/>
          </p:nvPr>
        </p:nvSpPr>
        <p:spPr/>
        <p:txBody>
          <a:bodyPr/>
          <a:lstStyle/>
          <a:p>
            <a:pPr marL="0" indent="0">
              <a:buNone/>
            </a:pPr>
            <a:r>
              <a:rPr lang="en-GB" b="1" dirty="0"/>
              <a:t>Goals</a:t>
            </a:r>
          </a:p>
          <a:p>
            <a:r>
              <a:rPr lang="en-GB" dirty="0"/>
              <a:t>Improve survival and quality of life by preventing disease progression and HCC</a:t>
            </a:r>
          </a:p>
          <a:p>
            <a:r>
              <a:rPr lang="en-GB" dirty="0"/>
              <a:t>Prevent mother-to-child transmission, hepatitis B reactivation, and prevent and treat </a:t>
            </a:r>
            <a:br>
              <a:rPr lang="en-GB" dirty="0"/>
            </a:br>
            <a:r>
              <a:rPr lang="en-GB" dirty="0"/>
              <a:t>HBV-associated extrahepatic manifestations</a:t>
            </a:r>
          </a:p>
          <a:p>
            <a:endParaRPr lang="en-GB" dirty="0"/>
          </a:p>
        </p:txBody>
      </p:sp>
      <p:graphicFrame>
        <p:nvGraphicFramePr>
          <p:cNvPr id="5" name="Table 4">
            <a:extLst>
              <a:ext uri="{FF2B5EF4-FFF2-40B4-BE49-F238E27FC236}">
                <a16:creationId xmlns:a16="http://schemas.microsoft.com/office/drawing/2014/main" id="{633CD40A-6177-4B17-9906-EC7ADE5A5BAA}"/>
              </a:ext>
            </a:extLst>
          </p:cNvPr>
          <p:cNvGraphicFramePr>
            <a:graphicFrameLocks noGrp="1"/>
          </p:cNvGraphicFramePr>
          <p:nvPr>
            <p:extLst>
              <p:ext uri="{D42A27DB-BD31-4B8C-83A1-F6EECF244321}">
                <p14:modId xmlns:p14="http://schemas.microsoft.com/office/powerpoint/2010/main" val="2617801534"/>
              </p:ext>
            </p:extLst>
          </p:nvPr>
        </p:nvGraphicFramePr>
        <p:xfrm>
          <a:off x="423847" y="2953896"/>
          <a:ext cx="11342400" cy="2895600"/>
        </p:xfrm>
        <a:graphic>
          <a:graphicData uri="http://schemas.openxmlformats.org/drawingml/2006/table">
            <a:tbl>
              <a:tblPr firstRow="1" bandRow="1">
                <a:tableStyleId>{5C22544A-7EE6-4342-B048-85BDC9FD1C3A}</a:tableStyleId>
              </a:tblPr>
              <a:tblGrid>
                <a:gridCol w="8647176">
                  <a:extLst>
                    <a:ext uri="{9D8B030D-6E8A-4147-A177-3AD203B41FA5}">
                      <a16:colId xmlns:a16="http://schemas.microsoft.com/office/drawing/2014/main" val="20001"/>
                    </a:ext>
                  </a:extLst>
                </a:gridCol>
                <a:gridCol w="1347612">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Main endpoint</a:t>
                      </a:r>
                      <a:r>
                        <a:rPr kumimoji="0" lang="it-IT" sz="160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Induction of </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long-term suppression of HBV DNA</a:t>
                      </a: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dirty="0">
                          <a:solidFill>
                            <a:schemeClr val="tx2"/>
                          </a:solidFill>
                          <a:latin typeface="Arial" panose="020B0604020202020204" pitchFamily="34" charset="0"/>
                          <a:cs typeface="Arial" panose="020B0604020202020204" pitchFamily="34" charset="0"/>
                        </a:rPr>
                        <a:t>Valuable </a:t>
                      </a:r>
                      <a:r>
                        <a:rPr lang="en-US" sz="1600" b="1" dirty="0">
                          <a:solidFill>
                            <a:schemeClr val="tx2"/>
                          </a:solidFill>
                          <a:latin typeface="Arial" panose="020B0604020202020204" pitchFamily="34" charset="0"/>
                          <a:cs typeface="Arial" panose="020B0604020202020204" pitchFamily="34" charset="0"/>
                        </a:rPr>
                        <a:t>endpoint</a:t>
                      </a:r>
                      <a:endParaRPr kumimoji="0" lang="en-US" sz="160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Induction of </a:t>
                      </a:r>
                      <a:r>
                        <a:rPr lang="en-US" sz="1600" b="0" dirty="0" err="1">
                          <a:solidFill>
                            <a:schemeClr val="tx1"/>
                          </a:solidFill>
                          <a:latin typeface="Arial" panose="020B0604020202020204" pitchFamily="34" charset="0"/>
                          <a:cs typeface="Arial" panose="020B0604020202020204" pitchFamily="34" charset="0"/>
                        </a:rPr>
                        <a:t>HBeAg</a:t>
                      </a:r>
                      <a:r>
                        <a:rPr lang="en-US" sz="1600" b="0" dirty="0">
                          <a:solidFill>
                            <a:schemeClr val="tx1"/>
                          </a:solidFill>
                          <a:latin typeface="Arial" panose="020B0604020202020204" pitchFamily="34" charset="0"/>
                          <a:cs typeface="Arial" panose="020B0604020202020204" pitchFamily="34" charset="0"/>
                        </a:rPr>
                        <a:t> loss (± </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anti-</a:t>
                      </a:r>
                      <a:r>
                        <a:rPr kumimoji="0" lang="en-US" sz="16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HBe</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it-IT"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seroconversion) in HBeAg-positive patients with chronic hepatitis B*</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II-1</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Arial" panose="020B0604020202020204" pitchFamily="34" charset="0"/>
                          <a:cs typeface="Arial" panose="020B0604020202020204" pitchFamily="34" charset="0"/>
                        </a:rPr>
                        <a:t>Additional endpoint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ALT normalization (biochemical response)</a:t>
                      </a:r>
                      <a:r>
                        <a:rPr lang="en-US" sz="1600" b="0" baseline="30000" dirty="0">
                          <a:solidFill>
                            <a:schemeClr val="tx1"/>
                          </a:solidFill>
                          <a:latin typeface="Arial" panose="020B0604020202020204" pitchFamily="34" charset="0"/>
                          <a:cs typeface="Arial" panose="020B0604020202020204" pitchFamily="34" charset="0"/>
                        </a:rPr>
                        <a:t>†</a:t>
                      </a:r>
                      <a:endParaRPr kumimoji="0" lang="it-IT" sz="16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II-1</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Arial" panose="020B0604020202020204" pitchFamily="34" charset="0"/>
                          <a:cs typeface="Arial" panose="020B0604020202020204" pitchFamily="34" charset="0"/>
                        </a:rPr>
                        <a:t>Optimal</a:t>
                      </a:r>
                      <a:r>
                        <a:rPr kumimoji="0" lang="en-US" sz="16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 </a:t>
                      </a:r>
                      <a:r>
                        <a:rPr lang="en-US" sz="1600" b="1" dirty="0">
                          <a:solidFill>
                            <a:schemeClr val="tx2"/>
                          </a:solidFill>
                          <a:latin typeface="Arial" panose="020B0604020202020204" pitchFamily="34" charset="0"/>
                          <a:cs typeface="Arial" panose="020B0604020202020204" pitchFamily="34" charset="0"/>
                        </a:rPr>
                        <a:t>endpoint </a:t>
                      </a: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600" b="0" dirty="0">
                          <a:solidFill>
                            <a:schemeClr val="tx1"/>
                          </a:solidFill>
                          <a:latin typeface="Arial" panose="020B0604020202020204" pitchFamily="34" charset="0"/>
                          <a:cs typeface="Arial" panose="020B0604020202020204" pitchFamily="34" charset="0"/>
                        </a:rPr>
                        <a:t>HBsAg loss</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lang="en-US" sz="1600" dirty="0">
                          <a:solidFill>
                            <a:schemeClr val="tx1"/>
                          </a:solidFill>
                          <a:latin typeface="Arial" panose="020B0604020202020204" pitchFamily="34" charset="0"/>
                          <a:cs typeface="Arial" panose="020B0604020202020204" pitchFamily="34" charset="0"/>
                        </a:rPr>
                        <a:t>± </a:t>
                      </a:r>
                      <a:r>
                        <a:rPr kumimoji="0" lang="en-US" sz="16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anti-HBs seroconversion)</a:t>
                      </a:r>
                      <a:r>
                        <a:rPr lang="en-US" sz="1600" b="0" baseline="30000" dirty="0">
                          <a:solidFill>
                            <a:schemeClr val="tx1"/>
                          </a:solidFill>
                          <a:latin typeface="Arial" panose="020B0604020202020204" pitchFamily="34" charset="0"/>
                          <a:cs typeface="Arial" panose="020B0604020202020204" pitchFamily="34" charset="0"/>
                        </a:rPr>
                        <a:t>‡</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II-1</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pic>
        <p:nvPicPr>
          <p:cNvPr id="6" name="Picture 5">
            <a:hlinkClick r:id="rId3" action="ppaction://hlinksldjump"/>
            <a:extLst>
              <a:ext uri="{FF2B5EF4-FFF2-40B4-BE49-F238E27FC236}">
                <a16:creationId xmlns:a16="http://schemas.microsoft.com/office/drawing/2014/main" id="{04689176-70C0-420A-96C1-E1BDDBCDCB6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grpSp>
        <p:nvGrpSpPr>
          <p:cNvPr id="12" name="Group 11"/>
          <p:cNvGrpSpPr/>
          <p:nvPr/>
        </p:nvGrpSpPr>
        <p:grpSpPr>
          <a:xfrm>
            <a:off x="8073782" y="2963228"/>
            <a:ext cx="3693418" cy="276999"/>
            <a:chOff x="4262958" y="3212976"/>
            <a:chExt cx="3693418" cy="276999"/>
          </a:xfrm>
        </p:grpSpPr>
        <p:sp>
          <p:nvSpPr>
            <p:cNvPr id="8" name="Rectangle 7"/>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Rectangle 8"/>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extBox 9"/>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1" name="TextBox 10"/>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2707282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Indications for treatment</a:t>
            </a:r>
          </a:p>
        </p:txBody>
      </p:sp>
      <p:sp>
        <p:nvSpPr>
          <p:cNvPr id="3" name="Text Placeholder 2"/>
          <p:cNvSpPr>
            <a:spLocks noGrp="1"/>
          </p:cNvSpPr>
          <p:nvPr>
            <p:ph type="body" sz="quarter" idx="10"/>
          </p:nvPr>
        </p:nvSpPr>
        <p:spPr/>
        <p:txBody>
          <a:bodyPr/>
          <a:lstStyle/>
          <a:p>
            <a:r>
              <a:rPr lang="en-GB" dirty="0"/>
              <a:t>*Defined by HBV DNA &gt;2,000 IU/ml, ALT &gt;ULN and/or at least moderate liver necroinflammation or fibrosis;</a:t>
            </a:r>
            <a:br>
              <a:rPr lang="en-GB" dirty="0"/>
            </a:br>
            <a:r>
              <a:rPr lang="en-GB" baseline="30000" dirty="0"/>
              <a:t>†</a:t>
            </a:r>
            <a:r>
              <a:rPr lang="en-GB" dirty="0"/>
              <a:t>Defined by persistently normal ALT and high HBV DNA levels;</a:t>
            </a:r>
            <a:br>
              <a:rPr lang="en-GB" dirty="0"/>
            </a:b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Even if typical treatment </a:t>
            </a:r>
            <a:r>
              <a:rPr lang="en-US" dirty="0">
                <a:solidFill>
                  <a:srgbClr val="000000"/>
                </a:solidFill>
                <a:latin typeface="Arial" panose="020B0604020202020204" pitchFamily="34" charset="0"/>
                <a:cs typeface="Arial" panose="020B0604020202020204" pitchFamily="34" charset="0"/>
              </a:rPr>
              <a:t>indications are not fulfilled</a:t>
            </a:r>
            <a:br>
              <a:rPr lang="en-GB" dirty="0">
                <a:solidFill>
                  <a:srgbClr val="000000"/>
                </a:solidFill>
                <a:latin typeface="Arial" panose="020B0604020202020204" pitchFamily="34" charset="0"/>
                <a:cs typeface="Arial" panose="020B0604020202020204" pitchFamily="34" charset="0"/>
              </a:rPr>
            </a:br>
            <a:r>
              <a:rPr lang="en-GB" dirty="0"/>
              <a:t>EASL CPG HBV. J </a:t>
            </a:r>
            <a:r>
              <a:rPr lang="en-GB" dirty="0" err="1"/>
              <a:t>Hepatol</a:t>
            </a:r>
            <a:r>
              <a:rPr lang="en-GB" dirty="0"/>
              <a:t> 2017;67:370–98</a:t>
            </a:r>
          </a:p>
        </p:txBody>
      </p:sp>
      <p:sp>
        <p:nvSpPr>
          <p:cNvPr id="4" name="Content Placeholder 3"/>
          <p:cNvSpPr>
            <a:spLocks noGrp="1"/>
          </p:cNvSpPr>
          <p:nvPr>
            <p:ph sz="half" idx="1"/>
          </p:nvPr>
        </p:nvSpPr>
        <p:spPr/>
        <p:txBody>
          <a:bodyPr>
            <a:normAutofit/>
          </a:bodyPr>
          <a:lstStyle/>
          <a:p>
            <a:r>
              <a:rPr lang="en-GB" dirty="0"/>
              <a:t>Primarily based on the combination of 3 criteria</a:t>
            </a:r>
          </a:p>
          <a:p>
            <a:pPr lvl="1"/>
            <a:r>
              <a:rPr lang="en-GB" dirty="0"/>
              <a:t>HBV DNA, serum ALT and severity of liver disease</a:t>
            </a:r>
          </a:p>
        </p:txBody>
      </p:sp>
      <p:graphicFrame>
        <p:nvGraphicFramePr>
          <p:cNvPr id="21" name="Table 20">
            <a:extLst>
              <a:ext uri="{FF2B5EF4-FFF2-40B4-BE49-F238E27FC236}">
                <a16:creationId xmlns:a16="http://schemas.microsoft.com/office/drawing/2014/main" id="{8FFB9D02-FCB8-4E4D-8C5F-4AE0A9CCA63A}"/>
              </a:ext>
            </a:extLst>
          </p:cNvPr>
          <p:cNvGraphicFramePr>
            <a:graphicFrameLocks noGrp="1"/>
          </p:cNvGraphicFramePr>
          <p:nvPr>
            <p:extLst>
              <p:ext uri="{D42A27DB-BD31-4B8C-83A1-F6EECF244321}">
                <p14:modId xmlns:p14="http://schemas.microsoft.com/office/powerpoint/2010/main" val="379811128"/>
              </p:ext>
            </p:extLst>
          </p:nvPr>
        </p:nvGraphicFramePr>
        <p:xfrm>
          <a:off x="423847" y="2182831"/>
          <a:ext cx="11342400" cy="3672173"/>
        </p:xfrm>
        <a:graphic>
          <a:graphicData uri="http://schemas.openxmlformats.org/drawingml/2006/table">
            <a:tbl>
              <a:tblPr firstRow="1" bandRow="1">
                <a:tableStyleId>{5C22544A-7EE6-4342-B048-85BDC9FD1C3A}</a:tableStyleId>
              </a:tblPr>
              <a:tblGrid>
                <a:gridCol w="8647176">
                  <a:extLst>
                    <a:ext uri="{9D8B030D-6E8A-4147-A177-3AD203B41FA5}">
                      <a16:colId xmlns:a16="http://schemas.microsoft.com/office/drawing/2014/main" val="20001"/>
                    </a:ext>
                  </a:extLst>
                </a:gridCol>
                <a:gridCol w="1347612">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Arial" panose="020B0604020202020204" pitchFamily="34" charset="0"/>
                          <a:cs typeface="Arial" panose="020B0604020202020204" pitchFamily="34" charset="0"/>
                        </a:rPr>
                        <a:t>Should be treated </a:t>
                      </a: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rgbClr val="FEFCFC"/>
                    </a:solidFill>
                  </a:tcPr>
                </a:tc>
                <a:tc>
                  <a:txBody>
                    <a:bodyPr/>
                    <a:lstStyle/>
                    <a:p>
                      <a:endParaRPr lang="en-GB" sz="200" dirty="0"/>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rgbClr val="7DCBEC"/>
                    </a:solidFill>
                  </a:tcPr>
                </a:tc>
                <a:tc>
                  <a:txBody>
                    <a:bodyPr/>
                    <a:lstStyle/>
                    <a:p>
                      <a:endParaRPr lang="en-GB" sz="200" dirty="0"/>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r h="214761">
                <a:tc>
                  <a:txBody>
                    <a:bodyPr/>
                    <a:lstStyle/>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600" b="0" dirty="0">
                          <a:solidFill>
                            <a:schemeClr val="tx1"/>
                          </a:solidFill>
                          <a:latin typeface="Arial" panose="020B0604020202020204" pitchFamily="34" charset="0"/>
                          <a:cs typeface="Arial" panose="020B0604020202020204" pitchFamily="34" charset="0"/>
                        </a:rPr>
                        <a:t>Patients with </a:t>
                      </a:r>
                      <a:r>
                        <a:rPr lang="en-US" sz="1600" b="0" dirty="0" err="1">
                          <a:solidFill>
                            <a:schemeClr val="tx1"/>
                          </a:solidFill>
                          <a:latin typeface="Arial" panose="020B0604020202020204" pitchFamily="34" charset="0"/>
                          <a:cs typeface="Arial" panose="020B0604020202020204" pitchFamily="34" charset="0"/>
                        </a:rPr>
                        <a:t>HBeAg</a:t>
                      </a:r>
                      <a:r>
                        <a:rPr lang="en-US" sz="1600" b="0" dirty="0">
                          <a:solidFill>
                            <a:schemeClr val="tx1"/>
                          </a:solidFill>
                          <a:latin typeface="Arial" panose="020B0604020202020204" pitchFamily="34" charset="0"/>
                          <a:cs typeface="Arial" panose="020B0604020202020204" pitchFamily="34" charset="0"/>
                        </a:rPr>
                        <a:t>-positive or -negative chronic</a:t>
                      </a:r>
                      <a:r>
                        <a:rPr lang="en-US" sz="1600" b="0" baseline="0" dirty="0">
                          <a:solidFill>
                            <a:schemeClr val="tx1"/>
                          </a:solidFill>
                          <a:latin typeface="Arial" panose="020B0604020202020204" pitchFamily="34" charset="0"/>
                          <a:cs typeface="Arial" panose="020B0604020202020204" pitchFamily="34" charset="0"/>
                        </a:rPr>
                        <a:t> hepatitis B</a:t>
                      </a:r>
                      <a:r>
                        <a:rPr lang="en-US" sz="1600" b="0" dirty="0">
                          <a:solidFill>
                            <a:schemeClr val="tx1"/>
                          </a:solidFill>
                          <a:latin typeface="Arial" panose="020B0604020202020204" pitchFamily="34" charset="0"/>
                          <a:cs typeface="Arial" panose="020B0604020202020204" pitchFamily="34" charset="0"/>
                        </a:rPr>
                        <a:t>*</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21476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latin typeface="Arial" panose="020B0604020202020204" pitchFamily="34" charset="0"/>
                          <a:cs typeface="Arial" panose="020B0604020202020204" pitchFamily="34" charset="0"/>
                        </a:rPr>
                        <a:t>Patients with cirrhosis</a:t>
                      </a:r>
                      <a:r>
                        <a:rPr lang="en-US" sz="1600" b="0" baseline="0" dirty="0">
                          <a:solidFill>
                            <a:schemeClr val="tx1"/>
                          </a:solidFill>
                          <a:latin typeface="Arial" panose="020B0604020202020204" pitchFamily="34" charset="0"/>
                          <a:cs typeface="Arial" panose="020B0604020202020204" pitchFamily="34" charset="0"/>
                        </a:rPr>
                        <a:t>, any detectable </a:t>
                      </a:r>
                      <a:r>
                        <a:rPr lang="en-US" sz="1600" b="0" dirty="0">
                          <a:solidFill>
                            <a:schemeClr val="tx1"/>
                          </a:solidFill>
                          <a:latin typeface="Arial" panose="020B0604020202020204" pitchFamily="34" charset="0"/>
                          <a:cs typeface="Arial" panose="020B0604020202020204" pitchFamily="34" charset="0"/>
                        </a:rPr>
                        <a:t>HBV DNA, regardless of ALT level</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latin typeface="Arial" panose="020B0604020202020204" pitchFamily="34" charset="0"/>
                          <a:cs typeface="Arial" panose="020B0604020202020204" pitchFamily="34" charset="0"/>
                        </a:rPr>
                        <a:t>Patients with HBV DNA &gt;20,000 IU/mL and ALT &gt;2x ULN,</a:t>
                      </a:r>
                      <a:r>
                        <a:rPr lang="en-US" sz="1600" b="0" baseline="0" dirty="0">
                          <a:solidFill>
                            <a:schemeClr val="tx1"/>
                          </a:solidFill>
                          <a:latin typeface="Arial" panose="020B0604020202020204" pitchFamily="34" charset="0"/>
                          <a:cs typeface="Arial" panose="020B0604020202020204" pitchFamily="34" charset="0"/>
                        </a:rPr>
                        <a:t> </a:t>
                      </a:r>
                      <a:r>
                        <a:rPr lang="en-US" sz="1600" b="0" dirty="0">
                          <a:solidFill>
                            <a:schemeClr val="tx1"/>
                          </a:solidFill>
                          <a:latin typeface="Arial" panose="020B0604020202020204" pitchFamily="34" charset="0"/>
                          <a:cs typeface="Arial" panose="020B0604020202020204" pitchFamily="34" charset="0"/>
                        </a:rPr>
                        <a:t>regardless of severity of histological lesions</a:t>
                      </a:r>
                      <a:endParaRPr kumimoji="0" lang="it-IT"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T w="9525" cap="flat" cmpd="sng" algn="ctr">
                      <a:no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T w="9525" cap="flat" cmpd="sng" algn="ctr">
                      <a:no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4"/>
                  </a:ext>
                </a:extLst>
              </a:tr>
              <a:tr h="0">
                <a:tc>
                  <a:txBody>
                    <a:bodyPr/>
                    <a:lstStyle/>
                    <a:p>
                      <a:pPr marL="0" indent="0" defTabSz="914400">
                        <a:spcBef>
                          <a:spcPts val="600"/>
                        </a:spcBef>
                        <a:buClr>
                          <a:srgbClr val="000000"/>
                        </a:buClr>
                        <a:buFont typeface="+mj-lt"/>
                        <a:buNone/>
                        <a:defRPr/>
                      </a:pPr>
                      <a:r>
                        <a:rPr lang="en-US" sz="1600" b="1" dirty="0">
                          <a:solidFill>
                            <a:schemeClr val="tx2"/>
                          </a:solidFill>
                          <a:latin typeface="Arial" panose="020B0604020202020204" pitchFamily="34" charset="0"/>
                          <a:cs typeface="Arial" panose="020B0604020202020204" pitchFamily="34" charset="0"/>
                        </a:rPr>
                        <a:t>May be treated </a:t>
                      </a:r>
                    </a:p>
                    <a:p>
                      <a:pPr marL="285750" indent="-285750" defTabSz="914400">
                        <a:spcBef>
                          <a:spcPts val="600"/>
                        </a:spcBef>
                        <a:buClr>
                          <a:srgbClr val="000000"/>
                        </a:buClr>
                        <a:buFont typeface="Arial" panose="020B0604020202020204" pitchFamily="34" charset="0"/>
                        <a:buChar char="•"/>
                        <a:defRPr/>
                      </a:pPr>
                      <a:r>
                        <a:rPr lang="en-US" sz="1600" b="0" dirty="0">
                          <a:solidFill>
                            <a:schemeClr val="tx1"/>
                          </a:solidFill>
                          <a:latin typeface="Arial" panose="020B0604020202020204" pitchFamily="34" charset="0"/>
                          <a:cs typeface="Arial" panose="020B0604020202020204" pitchFamily="34" charset="0"/>
                        </a:rPr>
                        <a:t>P</a:t>
                      </a:r>
                      <a:r>
                        <a:rPr lang="en-US" sz="1600" dirty="0">
                          <a:solidFill>
                            <a:srgbClr val="000000"/>
                          </a:solidFill>
                          <a:latin typeface="Arial" panose="020B0604020202020204" pitchFamily="34" charset="0"/>
                          <a:cs typeface="Arial" panose="020B0604020202020204" pitchFamily="34" charset="0"/>
                        </a:rPr>
                        <a:t>atients with </a:t>
                      </a:r>
                      <a:r>
                        <a:rPr lang="en-US" sz="1600" b="0" dirty="0" err="1">
                          <a:solidFill>
                            <a:schemeClr val="tx1"/>
                          </a:solidFill>
                          <a:latin typeface="Arial" panose="020B0604020202020204" pitchFamily="34" charset="0"/>
                          <a:cs typeface="Arial" panose="020B0604020202020204" pitchFamily="34" charset="0"/>
                        </a:rPr>
                        <a:t>HBeAg</a:t>
                      </a:r>
                      <a:r>
                        <a:rPr lang="en-US" sz="1600" b="0" dirty="0">
                          <a:solidFill>
                            <a:schemeClr val="tx1"/>
                          </a:solidFill>
                          <a:latin typeface="Arial" panose="020B0604020202020204" pitchFamily="34" charset="0"/>
                          <a:cs typeface="Arial" panose="020B0604020202020204" pitchFamily="34" charset="0"/>
                        </a:rPr>
                        <a:t>-positive chronic HBV infection</a:t>
                      </a:r>
                      <a:r>
                        <a:rPr lang="en-US" sz="1600" b="0" baseline="30000" dirty="0">
                          <a:solidFill>
                            <a:schemeClr val="tx1"/>
                          </a:solidFill>
                          <a:latin typeface="Arial" panose="020B0604020202020204" pitchFamily="34" charset="0"/>
                          <a:cs typeface="Arial" panose="020B0604020202020204" pitchFamily="34" charset="0"/>
                        </a:rPr>
                        <a:t>†</a:t>
                      </a:r>
                      <a:r>
                        <a:rPr lang="en-US" sz="1600" b="0" dirty="0">
                          <a:solidFill>
                            <a:schemeClr val="tx1"/>
                          </a:solidFill>
                          <a:latin typeface="Arial" panose="020B0604020202020204" pitchFamily="34" charset="0"/>
                          <a:cs typeface="Arial" panose="020B0604020202020204" pitchFamily="34" charset="0"/>
                        </a:rPr>
                        <a:t> </a:t>
                      </a:r>
                      <a:br>
                        <a:rPr lang="en-US" sz="1600" b="0" dirty="0">
                          <a:solidFill>
                            <a:schemeClr val="tx1"/>
                          </a:solidFill>
                          <a:latin typeface="Arial" panose="020B0604020202020204" pitchFamily="34" charset="0"/>
                          <a:cs typeface="Arial" panose="020B0604020202020204" pitchFamily="34" charset="0"/>
                        </a:rPr>
                      </a:br>
                      <a:r>
                        <a:rPr lang="en-US" sz="1600" dirty="0">
                          <a:solidFill>
                            <a:srgbClr val="000000"/>
                          </a:solidFill>
                          <a:latin typeface="Arial" panose="020B0604020202020204" pitchFamily="34" charset="0"/>
                          <a:cs typeface="Arial" panose="020B0604020202020204" pitchFamily="34" charset="0"/>
                        </a:rPr>
                        <a:t>&gt;30 years old,</a:t>
                      </a:r>
                      <a:r>
                        <a:rPr lang="en-US" sz="1600" baseline="0" dirty="0">
                          <a:solidFill>
                            <a:srgbClr val="000000"/>
                          </a:solidFill>
                          <a:latin typeface="Arial" panose="020B0604020202020204" pitchFamily="34" charset="0"/>
                          <a:cs typeface="Arial" panose="020B0604020202020204" pitchFamily="34" charset="0"/>
                        </a:rPr>
                        <a:t> </a:t>
                      </a:r>
                      <a:r>
                        <a:rPr lang="en-US" sz="1600" dirty="0">
                          <a:solidFill>
                            <a:srgbClr val="000000"/>
                          </a:solidFill>
                          <a:latin typeface="Arial" panose="020B0604020202020204" pitchFamily="34" charset="0"/>
                          <a:cs typeface="Arial" panose="020B0604020202020204" pitchFamily="34" charset="0"/>
                        </a:rPr>
                        <a:t>regardless of severity of liver histological lesions</a:t>
                      </a: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latin typeface="Arial" panose="020B0604020202020204" pitchFamily="34" charset="0"/>
                          <a:cs typeface="Arial" panose="020B0604020202020204" pitchFamily="34" charset="0"/>
                        </a:rPr>
                        <a:t>2</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86678434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Arial" panose="020B0604020202020204" pitchFamily="34" charset="0"/>
                          <a:cs typeface="Arial" panose="020B0604020202020204" pitchFamily="34" charset="0"/>
                        </a:rPr>
                        <a:t>Can be treated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rgbClr val="000000"/>
                          </a:solidFill>
                          <a:latin typeface="Arial" panose="020B0604020202020204" pitchFamily="34" charset="0"/>
                          <a:cs typeface="Arial" panose="020B0604020202020204" pitchFamily="34" charset="0"/>
                        </a:rPr>
                        <a:t>P</a:t>
                      </a:r>
                      <a:r>
                        <a:rPr lang="en-US" sz="1600" dirty="0">
                          <a:solidFill>
                            <a:srgbClr val="000000"/>
                          </a:solidFill>
                          <a:latin typeface="Arial" panose="020B0604020202020204" pitchFamily="34" charset="0"/>
                          <a:cs typeface="Arial" panose="020B0604020202020204" pitchFamily="34" charset="0"/>
                        </a:rPr>
                        <a:t>atients with </a:t>
                      </a:r>
                      <a:r>
                        <a:rPr lang="en-US" sz="1600" dirty="0" err="1">
                          <a:solidFill>
                            <a:srgbClr val="000000"/>
                          </a:solidFill>
                          <a:latin typeface="Arial" panose="020B0604020202020204" pitchFamily="34" charset="0"/>
                          <a:cs typeface="Arial" panose="020B0604020202020204" pitchFamily="34" charset="0"/>
                        </a:rPr>
                        <a:t>HBeAg</a:t>
                      </a:r>
                      <a:r>
                        <a:rPr lang="en-US" sz="1600" dirty="0">
                          <a:solidFill>
                            <a:srgbClr val="000000"/>
                          </a:solidFill>
                          <a:latin typeface="Arial" panose="020B0604020202020204" pitchFamily="34" charset="0"/>
                          <a:cs typeface="Arial" panose="020B0604020202020204" pitchFamily="34" charset="0"/>
                        </a:rPr>
                        <a:t>-positive or -negative </a:t>
                      </a:r>
                      <a:r>
                        <a:rPr lang="en-US" sz="1600" b="0" dirty="0">
                          <a:solidFill>
                            <a:schemeClr val="tx1"/>
                          </a:solidFill>
                          <a:latin typeface="Arial" panose="020B0604020202020204" pitchFamily="34" charset="0"/>
                          <a:cs typeface="Arial" panose="020B0604020202020204" pitchFamily="34" charset="0"/>
                        </a:rPr>
                        <a:t>chronic HBV infection</a:t>
                      </a:r>
                      <a:r>
                        <a:rPr lang="en-US" sz="1600" b="0" baseline="30000" dirty="0">
                          <a:solidFill>
                            <a:schemeClr val="tx1"/>
                          </a:solidFill>
                          <a:latin typeface="Arial" panose="020B0604020202020204" pitchFamily="34" charset="0"/>
                          <a:cs typeface="Arial" panose="020B0604020202020204" pitchFamily="34" charset="0"/>
                        </a:rPr>
                        <a:t> </a:t>
                      </a:r>
                      <a:r>
                        <a:rPr lang="en-US" sz="1600" b="0" dirty="0">
                          <a:solidFill>
                            <a:schemeClr val="tx1"/>
                          </a:solidFill>
                          <a:latin typeface="Arial" panose="020B0604020202020204" pitchFamily="34" charset="0"/>
                          <a:cs typeface="Arial" panose="020B0604020202020204" pitchFamily="34" charset="0"/>
                        </a:rPr>
                        <a:t>and family history of HCC or cirrhosis and extrahepatic manifestations</a:t>
                      </a:r>
                      <a:r>
                        <a:rPr lang="en-US" sz="1600" baseline="30000" dirty="0">
                          <a:latin typeface="Arial" panose="020B0604020202020204" pitchFamily="34" charset="0"/>
                          <a:cs typeface="Arial" panose="020B0604020202020204" pitchFamily="34" charset="0"/>
                        </a:rPr>
                        <a:t>‡</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2</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76227756"/>
                  </a:ext>
                </a:extLst>
              </a:tr>
            </a:tbl>
          </a:graphicData>
        </a:graphic>
      </p:graphicFrame>
      <p:grpSp>
        <p:nvGrpSpPr>
          <p:cNvPr id="22" name="Group 21">
            <a:extLst>
              <a:ext uri="{FF2B5EF4-FFF2-40B4-BE49-F238E27FC236}">
                <a16:creationId xmlns:a16="http://schemas.microsoft.com/office/drawing/2014/main" id="{2B1A3269-BB56-4B12-B6F0-ACA5E679DD5E}"/>
              </a:ext>
            </a:extLst>
          </p:cNvPr>
          <p:cNvGrpSpPr/>
          <p:nvPr/>
        </p:nvGrpSpPr>
        <p:grpSpPr>
          <a:xfrm>
            <a:off x="8073782" y="2182831"/>
            <a:ext cx="3693418" cy="276999"/>
            <a:chOff x="4262958" y="3212976"/>
            <a:chExt cx="3693418" cy="276999"/>
          </a:xfrm>
        </p:grpSpPr>
        <p:sp>
          <p:nvSpPr>
            <p:cNvPr id="23" name="Rectangle 22">
              <a:extLst>
                <a:ext uri="{FF2B5EF4-FFF2-40B4-BE49-F238E27FC236}">
                  <a16:creationId xmlns:a16="http://schemas.microsoft.com/office/drawing/2014/main" id="{59DA7BAC-FBF8-4AF4-A0E9-81A8F228FA77}"/>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Rectangle 23">
              <a:extLst>
                <a:ext uri="{FF2B5EF4-FFF2-40B4-BE49-F238E27FC236}">
                  <a16:creationId xmlns:a16="http://schemas.microsoft.com/office/drawing/2014/main" id="{5EB0CA6E-7AF1-4C61-A815-8C9D93BEE161}"/>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5" name="TextBox 24">
              <a:extLst>
                <a:ext uri="{FF2B5EF4-FFF2-40B4-BE49-F238E27FC236}">
                  <a16:creationId xmlns:a16="http://schemas.microsoft.com/office/drawing/2014/main" id="{8090AA43-1F40-4763-819B-340B1374CA14}"/>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6" name="TextBox 25">
              <a:extLst>
                <a:ext uri="{FF2B5EF4-FFF2-40B4-BE49-F238E27FC236}">
                  <a16:creationId xmlns:a16="http://schemas.microsoft.com/office/drawing/2014/main" id="{62D6311E-3BDA-4E9B-93DD-5BC6917BD536}"/>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27C4EA8D-7662-4E8B-B17B-3313C2ABE49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3818336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Monitoring of patients currently not treated</a:t>
            </a:r>
          </a:p>
        </p:txBody>
      </p:sp>
      <p:sp>
        <p:nvSpPr>
          <p:cNvPr id="3" name="Text Placeholder 2"/>
          <p:cNvSpPr>
            <a:spLocks noGrp="1"/>
          </p:cNvSpPr>
          <p:nvPr>
            <p:ph type="body" sz="quarter" idx="10"/>
          </p:nvPr>
        </p:nvSpPr>
        <p:spPr/>
        <p:txBody>
          <a:bodyPr/>
          <a:lstStyle/>
          <a:p>
            <a:r>
              <a:rPr lang="en-GB" dirty="0"/>
              <a:t>EASL CPG HBV. J </a:t>
            </a:r>
            <a:r>
              <a:rPr lang="en-GB" dirty="0" err="1"/>
              <a:t>Hepatol</a:t>
            </a:r>
            <a:r>
              <a:rPr lang="en-GB" dirty="0"/>
              <a:t> 2017;67:370–98</a:t>
            </a:r>
          </a:p>
        </p:txBody>
      </p:sp>
      <p:sp>
        <p:nvSpPr>
          <p:cNvPr id="4" name="Content Placeholder 3"/>
          <p:cNvSpPr>
            <a:spLocks noGrp="1"/>
          </p:cNvSpPr>
          <p:nvPr>
            <p:ph sz="half" idx="1"/>
          </p:nvPr>
        </p:nvSpPr>
        <p:spPr/>
        <p:txBody>
          <a:bodyPr/>
          <a:lstStyle/>
          <a:p>
            <a:r>
              <a:rPr lang="en-GB" dirty="0"/>
              <a:t>Patients with no current indication of antiviral therapy should be monitored</a:t>
            </a:r>
          </a:p>
          <a:p>
            <a:pPr lvl="1"/>
            <a:r>
              <a:rPr lang="en-GB" dirty="0"/>
              <a:t>Periodical assessments of serum ALT, HBV DNA and non-invasive markers for liver fibrosis</a:t>
            </a:r>
          </a:p>
        </p:txBody>
      </p:sp>
      <p:graphicFrame>
        <p:nvGraphicFramePr>
          <p:cNvPr id="14" name="Table 13">
            <a:extLst>
              <a:ext uri="{FF2B5EF4-FFF2-40B4-BE49-F238E27FC236}">
                <a16:creationId xmlns:a16="http://schemas.microsoft.com/office/drawing/2014/main" id="{8938B8B9-18E5-4175-B2A4-E11524F9CBD3}"/>
              </a:ext>
            </a:extLst>
          </p:cNvPr>
          <p:cNvGraphicFramePr>
            <a:graphicFrameLocks noGrp="1"/>
          </p:cNvGraphicFramePr>
          <p:nvPr>
            <p:extLst>
              <p:ext uri="{D42A27DB-BD31-4B8C-83A1-F6EECF244321}">
                <p14:modId xmlns:p14="http://schemas.microsoft.com/office/powerpoint/2010/main" val="3716151231"/>
              </p:ext>
            </p:extLst>
          </p:nvPr>
        </p:nvGraphicFramePr>
        <p:xfrm>
          <a:off x="423847" y="2938656"/>
          <a:ext cx="11342400" cy="2072640"/>
        </p:xfrm>
        <a:graphic>
          <a:graphicData uri="http://schemas.openxmlformats.org/drawingml/2006/table">
            <a:tbl>
              <a:tblPr firstRow="1" bandRow="1">
                <a:tableStyleId>{5C22544A-7EE6-4342-B048-85BDC9FD1C3A}</a:tableStyleId>
              </a:tblPr>
              <a:tblGrid>
                <a:gridCol w="8647176">
                  <a:extLst>
                    <a:ext uri="{9D8B030D-6E8A-4147-A177-3AD203B41FA5}">
                      <a16:colId xmlns:a16="http://schemas.microsoft.com/office/drawing/2014/main" val="20001"/>
                    </a:ext>
                  </a:extLst>
                </a:gridCol>
                <a:gridCol w="1347612">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214761">
                <a:tc gridSpan="3">
                  <a:txBody>
                    <a:bodyPr/>
                    <a:lstStyle/>
                    <a:p>
                      <a:r>
                        <a:rPr lang="en-GB" sz="1600" dirty="0">
                          <a:solidFill>
                            <a:schemeClr val="bg2"/>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Arial"/>
                        </a:rPr>
                        <a:t>Follow-up at l</a:t>
                      </a:r>
                      <a:r>
                        <a:rPr lang="it-IT" sz="1600" b="1" dirty="0">
                          <a:solidFill>
                            <a:schemeClr val="tx2"/>
                          </a:solidFill>
                          <a:latin typeface="Arial"/>
                        </a:rPr>
                        <a:t>east every 3–6 months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err="1">
                          <a:solidFill>
                            <a:srgbClr val="000000"/>
                          </a:solidFill>
                          <a:latin typeface="Arial"/>
                        </a:rPr>
                        <a:t>HBeAg</a:t>
                      </a:r>
                      <a:r>
                        <a:rPr lang="en-US" sz="1600" dirty="0">
                          <a:solidFill>
                            <a:srgbClr val="000000"/>
                          </a:solidFill>
                          <a:latin typeface="Arial"/>
                        </a:rPr>
                        <a:t>-positive chronic HBV infection, &lt;30 years old</a:t>
                      </a:r>
                      <a:endPar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Arial"/>
                        </a:rPr>
                        <a:t>Follow-up at l</a:t>
                      </a:r>
                      <a:r>
                        <a:rPr lang="it-IT" sz="1600" b="1" dirty="0">
                          <a:solidFill>
                            <a:schemeClr val="tx2"/>
                          </a:solidFill>
                          <a:latin typeface="Arial"/>
                        </a:rPr>
                        <a:t>east every 6–12 months </a:t>
                      </a:r>
                      <a:endParaRPr lang="en-US" sz="1600" b="0" dirty="0">
                        <a:solidFill>
                          <a:schemeClr val="tx2"/>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err="1">
                          <a:solidFill>
                            <a:srgbClr val="000000"/>
                          </a:solidFill>
                          <a:latin typeface="Arial"/>
                        </a:rPr>
                        <a:t>HBeAg</a:t>
                      </a:r>
                      <a:r>
                        <a:rPr lang="en-US" sz="1600" dirty="0">
                          <a:solidFill>
                            <a:srgbClr val="000000"/>
                          </a:solidFill>
                          <a:latin typeface="Arial"/>
                        </a:rPr>
                        <a:t>-negative chronic HBV infection</a:t>
                      </a:r>
                      <a:r>
                        <a:rPr lang="en-US" sz="1600" baseline="0" dirty="0">
                          <a:solidFill>
                            <a:srgbClr val="000000"/>
                          </a:solidFill>
                          <a:latin typeface="Arial"/>
                        </a:rPr>
                        <a:t> and</a:t>
                      </a:r>
                      <a:r>
                        <a:rPr lang="en-US" sz="1600" dirty="0">
                          <a:solidFill>
                            <a:srgbClr val="000000"/>
                          </a:solidFill>
                          <a:latin typeface="Arial"/>
                        </a:rPr>
                        <a:t> serum </a:t>
                      </a:r>
                      <a:r>
                        <a:rPr lang="en-US" sz="1600" b="0" dirty="0">
                          <a:solidFill>
                            <a:schemeClr val="tx1"/>
                          </a:solidFill>
                          <a:latin typeface="Arial"/>
                        </a:rPr>
                        <a:t>HBV DNA &lt;2,000 IU/ml</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Arial"/>
                        </a:rPr>
                        <a:t>Follow-up every 3 months for the first year and every </a:t>
                      </a:r>
                      <a:r>
                        <a:rPr lang="it-IT" sz="1600" b="1" dirty="0">
                          <a:solidFill>
                            <a:schemeClr val="tx2"/>
                          </a:solidFill>
                          <a:latin typeface="Arial"/>
                        </a:rPr>
                        <a:t>6 months thereafter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err="1">
                          <a:solidFill>
                            <a:srgbClr val="000000"/>
                          </a:solidFill>
                          <a:latin typeface="Arial"/>
                        </a:rPr>
                        <a:t>HBeAg</a:t>
                      </a:r>
                      <a:r>
                        <a:rPr lang="en-US" sz="1600" dirty="0">
                          <a:solidFill>
                            <a:srgbClr val="000000"/>
                          </a:solidFill>
                          <a:latin typeface="Arial"/>
                        </a:rPr>
                        <a:t>-negative chronic HBV infection, serum </a:t>
                      </a:r>
                      <a:r>
                        <a:rPr lang="en-US" sz="1600" b="0" dirty="0">
                          <a:solidFill>
                            <a:schemeClr val="tx1"/>
                          </a:solidFill>
                          <a:latin typeface="Arial"/>
                        </a:rPr>
                        <a:t>HBV DNA ≥2,000 IU/ml</a:t>
                      </a:r>
                      <a:endParaRPr kumimoji="0" lang="it-IT"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bl>
          </a:graphicData>
        </a:graphic>
      </p:graphicFrame>
      <p:grpSp>
        <p:nvGrpSpPr>
          <p:cNvPr id="15" name="Group 14">
            <a:extLst>
              <a:ext uri="{FF2B5EF4-FFF2-40B4-BE49-F238E27FC236}">
                <a16:creationId xmlns:a16="http://schemas.microsoft.com/office/drawing/2014/main" id="{7AB4F728-FBDC-485F-854A-70D6194DAD9E}"/>
              </a:ext>
            </a:extLst>
          </p:cNvPr>
          <p:cNvGrpSpPr/>
          <p:nvPr/>
        </p:nvGrpSpPr>
        <p:grpSpPr>
          <a:xfrm>
            <a:off x="8073782" y="2938656"/>
            <a:ext cx="3693418" cy="276999"/>
            <a:chOff x="4262958" y="3212976"/>
            <a:chExt cx="3693418" cy="276999"/>
          </a:xfrm>
        </p:grpSpPr>
        <p:sp>
          <p:nvSpPr>
            <p:cNvPr id="16" name="Rectangle 15">
              <a:extLst>
                <a:ext uri="{FF2B5EF4-FFF2-40B4-BE49-F238E27FC236}">
                  <a16:creationId xmlns:a16="http://schemas.microsoft.com/office/drawing/2014/main" id="{470D4548-B4B8-4BBF-9118-721D5248161E}"/>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Rectangle 16">
              <a:extLst>
                <a:ext uri="{FF2B5EF4-FFF2-40B4-BE49-F238E27FC236}">
                  <a16:creationId xmlns:a16="http://schemas.microsoft.com/office/drawing/2014/main" id="{26B2E660-14BB-4AC3-BE9F-3292F4376BD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Box 17">
              <a:extLst>
                <a:ext uri="{FF2B5EF4-FFF2-40B4-BE49-F238E27FC236}">
                  <a16:creationId xmlns:a16="http://schemas.microsoft.com/office/drawing/2014/main" id="{B2361B57-8B0A-4D2E-B6A6-D9DA4BD241C4}"/>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9" name="TextBox 18">
              <a:extLst>
                <a:ext uri="{FF2B5EF4-FFF2-40B4-BE49-F238E27FC236}">
                  <a16:creationId xmlns:a16="http://schemas.microsoft.com/office/drawing/2014/main" id="{0A4712EE-CB0B-48A5-8E21-066BA27F725F}"/>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4621305F-7953-4817-BA54-238B7A6D0E5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1738859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F868BB-F63F-4B6C-AEA1-1E848EB6C23B}"/>
              </a:ext>
            </a:extLst>
          </p:cNvPr>
          <p:cNvSpPr>
            <a:spLocks noGrp="1"/>
          </p:cNvSpPr>
          <p:nvPr>
            <p:ph type="title"/>
          </p:nvPr>
        </p:nvSpPr>
        <p:spPr/>
        <p:txBody>
          <a:bodyPr>
            <a:noAutofit/>
          </a:bodyPr>
          <a:lstStyle/>
          <a:p>
            <a:r>
              <a:rPr lang="en-GB" dirty="0"/>
              <a:t>Algorithm for the management of chronic HBV infection</a:t>
            </a:r>
          </a:p>
        </p:txBody>
      </p:sp>
      <p:sp>
        <p:nvSpPr>
          <p:cNvPr id="7" name="Text Placeholder 6">
            <a:extLst>
              <a:ext uri="{FF2B5EF4-FFF2-40B4-BE49-F238E27FC236}">
                <a16:creationId xmlns:a16="http://schemas.microsoft.com/office/drawing/2014/main" id="{3317827D-0772-4B0A-8BD8-DEF087FF0CDE}"/>
              </a:ext>
            </a:extLst>
          </p:cNvPr>
          <p:cNvSpPr>
            <a:spLocks noGrp="1"/>
          </p:cNvSpPr>
          <p:nvPr>
            <p:ph type="body" sz="quarter" idx="10"/>
          </p:nvPr>
        </p:nvSpPr>
        <p:spPr/>
        <p:txBody>
          <a:bodyPr/>
          <a:lstStyle/>
          <a:p>
            <a:r>
              <a:rPr lang="en-GB" dirty="0">
                <a:latin typeface="Arial" panose="020B0604020202020204" pitchFamily="34" charset="0"/>
                <a:cs typeface="Arial" panose="020B0604020202020204" pitchFamily="34" charset="0"/>
              </a:rPr>
              <a:t>*See </a:t>
            </a:r>
            <a:r>
              <a:rPr lang="en-GB" dirty="0">
                <a:latin typeface="Arial" panose="020B0604020202020204" pitchFamily="34" charset="0"/>
                <a:cs typeface="Arial" panose="020B0604020202020204" pitchFamily="34" charset="0"/>
                <a:hlinkClick r:id="rId3" action="ppaction://hlinksldjump"/>
              </a:rPr>
              <a:t>new nomenclature slide</a:t>
            </a:r>
            <a:r>
              <a:rPr lang="en-GB" dirty="0">
                <a:latin typeface="Arial" panose="020B0604020202020204" pitchFamily="34" charset="0"/>
                <a:cs typeface="Arial" panose="020B0604020202020204" pitchFamily="34" charset="0"/>
              </a:rPr>
              <a:t>.</a:t>
            </a:r>
            <a:br>
              <a:rPr lang="en-GB" dirty="0">
                <a:latin typeface="Arial" panose="020B0604020202020204" pitchFamily="34" charset="0"/>
                <a:cs typeface="Arial" panose="020B0604020202020204" pitchFamily="34" charset="0"/>
              </a:rPr>
            </a:br>
            <a:r>
              <a:rPr lang="en-GB" dirty="0"/>
              <a:t>EASL CPG HBV. J </a:t>
            </a:r>
            <a:r>
              <a:rPr lang="en-GB" dirty="0" err="1"/>
              <a:t>Hepatol</a:t>
            </a:r>
            <a:r>
              <a:rPr lang="en-GB" dirty="0"/>
              <a:t> 2017;67:370–98</a:t>
            </a:r>
          </a:p>
        </p:txBody>
      </p:sp>
      <p:grpSp>
        <p:nvGrpSpPr>
          <p:cNvPr id="2" name="Group 1">
            <a:extLst>
              <a:ext uri="{FF2B5EF4-FFF2-40B4-BE49-F238E27FC236}">
                <a16:creationId xmlns:a16="http://schemas.microsoft.com/office/drawing/2014/main" id="{8AF7AA27-A8A3-4553-94F3-659F513B260A}"/>
              </a:ext>
            </a:extLst>
          </p:cNvPr>
          <p:cNvGrpSpPr/>
          <p:nvPr/>
        </p:nvGrpSpPr>
        <p:grpSpPr>
          <a:xfrm>
            <a:off x="1846834" y="1329943"/>
            <a:ext cx="8498332" cy="4951868"/>
            <a:chOff x="240125" y="1528063"/>
            <a:chExt cx="8498332" cy="4336006"/>
          </a:xfrm>
        </p:grpSpPr>
        <p:grpSp>
          <p:nvGrpSpPr>
            <p:cNvPr id="8" name="Group 7">
              <a:extLst>
                <a:ext uri="{FF2B5EF4-FFF2-40B4-BE49-F238E27FC236}">
                  <a16:creationId xmlns:a16="http://schemas.microsoft.com/office/drawing/2014/main" id="{9C8A5D3F-8636-4AFD-A7E6-554645AA7A88}"/>
                </a:ext>
              </a:extLst>
            </p:cNvPr>
            <p:cNvGrpSpPr/>
            <p:nvPr/>
          </p:nvGrpSpPr>
          <p:grpSpPr>
            <a:xfrm>
              <a:off x="240125" y="1528063"/>
              <a:ext cx="8498332" cy="4336006"/>
              <a:chOff x="185420" y="1473357"/>
              <a:chExt cx="8498332" cy="4336006"/>
            </a:xfrm>
          </p:grpSpPr>
          <p:sp>
            <p:nvSpPr>
              <p:cNvPr id="9" name="Rectangle 8">
                <a:extLst>
                  <a:ext uri="{FF2B5EF4-FFF2-40B4-BE49-F238E27FC236}">
                    <a16:creationId xmlns:a16="http://schemas.microsoft.com/office/drawing/2014/main" id="{0C2AF8DD-BEBC-4C01-A839-76236C7645BB}"/>
                  </a:ext>
                </a:extLst>
              </p:cNvPr>
              <p:cNvSpPr/>
              <p:nvPr/>
            </p:nvSpPr>
            <p:spPr>
              <a:xfrm>
                <a:off x="185420" y="2972762"/>
                <a:ext cx="2659380" cy="438158"/>
              </a:xfrm>
              <a:prstGeom prst="rect">
                <a:avLst/>
              </a:prstGeom>
              <a:solidFill>
                <a:schemeClr val="tx2">
                  <a:alpha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bg1"/>
                    </a:solidFill>
                    <a:latin typeface="Arial" panose="020B0604020202020204" pitchFamily="34" charset="0"/>
                    <a:cs typeface="Arial" panose="020B0604020202020204" pitchFamily="34" charset="0"/>
                  </a:rPr>
                  <a:t>Chronic HBV infection*</a:t>
                </a:r>
                <a:br>
                  <a:rPr lang="en-GB" sz="1400" baseline="30000" dirty="0">
                    <a:solidFill>
                      <a:schemeClr val="bg1"/>
                    </a:solidFill>
                    <a:latin typeface="Arial" panose="020B0604020202020204" pitchFamily="34" charset="0"/>
                    <a:cs typeface="Arial" panose="020B0604020202020204" pitchFamily="34" charset="0"/>
                  </a:rPr>
                </a:br>
                <a:r>
                  <a:rPr lang="en-GB" sz="1400" dirty="0">
                    <a:solidFill>
                      <a:schemeClr val="bg1"/>
                    </a:solidFill>
                    <a:latin typeface="Arial" panose="020B0604020202020204" pitchFamily="34" charset="0"/>
                    <a:cs typeface="Arial" panose="020B0604020202020204" pitchFamily="34" charset="0"/>
                  </a:rPr>
                  <a:t> (no signs of chronic hepatitis)</a:t>
                </a:r>
              </a:p>
            </p:txBody>
          </p:sp>
          <p:sp>
            <p:nvSpPr>
              <p:cNvPr id="10" name="Rectangle 9">
                <a:extLst>
                  <a:ext uri="{FF2B5EF4-FFF2-40B4-BE49-F238E27FC236}">
                    <a16:creationId xmlns:a16="http://schemas.microsoft.com/office/drawing/2014/main" id="{7DB5BBD2-6416-4E23-B17C-BA93A2455935}"/>
                  </a:ext>
                </a:extLst>
              </p:cNvPr>
              <p:cNvSpPr/>
              <p:nvPr/>
            </p:nvSpPr>
            <p:spPr>
              <a:xfrm>
                <a:off x="185420" y="3763532"/>
                <a:ext cx="2659380" cy="65360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b="1" dirty="0">
                    <a:solidFill>
                      <a:schemeClr val="tx1"/>
                    </a:solidFill>
                    <a:latin typeface="Arial" panose="020B0604020202020204" pitchFamily="34" charset="0"/>
                    <a:cs typeface="Arial" panose="020B0604020202020204" pitchFamily="34" charset="0"/>
                  </a:rPr>
                  <a:t>Monitor</a:t>
                </a:r>
              </a:p>
              <a:p>
                <a:pPr algn="ctr"/>
                <a:r>
                  <a:rPr lang="en-GB" sz="1400" dirty="0">
                    <a:solidFill>
                      <a:schemeClr val="tx1"/>
                    </a:solidFill>
                    <a:latin typeface="Arial" panose="020B0604020202020204" pitchFamily="34" charset="0"/>
                    <a:cs typeface="Arial" panose="020B0604020202020204" pitchFamily="34" charset="0"/>
                  </a:rPr>
                  <a:t>(includes HBsAg, HBeAg, HBV DNA, ALT, fibrosis assessment)</a:t>
                </a:r>
              </a:p>
            </p:txBody>
          </p:sp>
          <p:sp>
            <p:nvSpPr>
              <p:cNvPr id="11" name="Rectangle 10">
                <a:extLst>
                  <a:ext uri="{FF2B5EF4-FFF2-40B4-BE49-F238E27FC236}">
                    <a16:creationId xmlns:a16="http://schemas.microsoft.com/office/drawing/2014/main" id="{88DCAF88-C7AF-4BAD-8653-F606B9BC4299}"/>
                  </a:ext>
                </a:extLst>
              </p:cNvPr>
              <p:cNvSpPr/>
              <p:nvPr/>
            </p:nvSpPr>
            <p:spPr>
              <a:xfrm>
                <a:off x="185420" y="4729363"/>
                <a:ext cx="2659380" cy="1080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b="1" dirty="0">
                    <a:solidFill>
                      <a:schemeClr val="tx1"/>
                    </a:solidFill>
                    <a:latin typeface="Arial" panose="020B0604020202020204" pitchFamily="34" charset="0"/>
                    <a:cs typeface="Arial" panose="020B0604020202020204" pitchFamily="34" charset="0"/>
                  </a:rPr>
                  <a:t>Consider</a:t>
                </a:r>
              </a:p>
              <a:p>
                <a:pPr algn="ctr"/>
                <a:r>
                  <a:rPr lang="en-GB" sz="1400" dirty="0">
                    <a:solidFill>
                      <a:schemeClr val="tx1"/>
                    </a:solidFill>
                    <a:latin typeface="Arial" panose="020B0604020202020204" pitchFamily="34" charset="0"/>
                    <a:cs typeface="Arial" panose="020B0604020202020204" pitchFamily="34" charset="0"/>
                  </a:rPr>
                  <a:t>Risk of HCC, risk of HBV reactivation, extrahepatic manifestations, risk of </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HBV transmission</a:t>
                </a:r>
              </a:p>
            </p:txBody>
          </p:sp>
          <p:sp>
            <p:nvSpPr>
              <p:cNvPr id="12" name="Rectangle 11">
                <a:extLst>
                  <a:ext uri="{FF2B5EF4-FFF2-40B4-BE49-F238E27FC236}">
                    <a16:creationId xmlns:a16="http://schemas.microsoft.com/office/drawing/2014/main" id="{7B12F3D7-9CA4-4BF7-B3D6-D683C9F3DC71}"/>
                  </a:ext>
                </a:extLst>
              </p:cNvPr>
              <p:cNvSpPr/>
              <p:nvPr/>
            </p:nvSpPr>
            <p:spPr>
              <a:xfrm>
                <a:off x="1984910" y="2278547"/>
                <a:ext cx="2261108" cy="22271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tx1"/>
                    </a:solidFill>
                    <a:latin typeface="Arial" panose="020B0604020202020204" pitchFamily="34" charset="0"/>
                    <a:cs typeface="Arial" panose="020B0604020202020204" pitchFamily="34" charset="0"/>
                  </a:rPr>
                  <a:t>HBsAg positive</a:t>
                </a:r>
              </a:p>
            </p:txBody>
          </p:sp>
          <p:sp>
            <p:nvSpPr>
              <p:cNvPr id="13" name="Rectangle 12">
                <a:extLst>
                  <a:ext uri="{FF2B5EF4-FFF2-40B4-BE49-F238E27FC236}">
                    <a16:creationId xmlns:a16="http://schemas.microsoft.com/office/drawing/2014/main" id="{B58460FE-D7F2-4815-9AAA-165FCAE2795A}"/>
                  </a:ext>
                </a:extLst>
              </p:cNvPr>
              <p:cNvSpPr/>
              <p:nvPr/>
            </p:nvSpPr>
            <p:spPr>
              <a:xfrm>
                <a:off x="3317809" y="2972762"/>
                <a:ext cx="2261108" cy="438158"/>
              </a:xfrm>
              <a:prstGeom prst="rect">
                <a:avLst/>
              </a:prstGeom>
              <a:solidFill>
                <a:srgbClr val="004B87"/>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bg1"/>
                    </a:solidFill>
                    <a:latin typeface="Arial" panose="020B0604020202020204" pitchFamily="34" charset="0"/>
                    <a:cs typeface="Arial" panose="020B0604020202020204" pitchFamily="34" charset="0"/>
                  </a:rPr>
                  <a:t>Chronic hepatitis B</a:t>
                </a:r>
                <a:br>
                  <a:rPr lang="en-GB" sz="1400" dirty="0">
                    <a:solidFill>
                      <a:schemeClr val="bg1"/>
                    </a:solidFill>
                    <a:latin typeface="Arial" panose="020B0604020202020204" pitchFamily="34" charset="0"/>
                    <a:cs typeface="Arial" panose="020B0604020202020204" pitchFamily="34" charset="0"/>
                  </a:rPr>
                </a:br>
                <a:r>
                  <a:rPr lang="en-GB" sz="1400" dirty="0">
                    <a:solidFill>
                      <a:schemeClr val="bg1"/>
                    </a:solidFill>
                    <a:latin typeface="Arial" panose="020B0604020202020204" pitchFamily="34" charset="0"/>
                    <a:cs typeface="Arial" panose="020B0604020202020204" pitchFamily="34" charset="0"/>
                  </a:rPr>
                  <a:t>± cirrhosis*</a:t>
                </a:r>
              </a:p>
            </p:txBody>
          </p:sp>
          <p:sp>
            <p:nvSpPr>
              <p:cNvPr id="14" name="Rectangle 13">
                <a:extLst>
                  <a:ext uri="{FF2B5EF4-FFF2-40B4-BE49-F238E27FC236}">
                    <a16:creationId xmlns:a16="http://schemas.microsoft.com/office/drawing/2014/main" id="{5E65AFFE-5F77-4474-B7E1-4C04C290F3C4}"/>
                  </a:ext>
                </a:extLst>
              </p:cNvPr>
              <p:cNvSpPr/>
              <p:nvPr/>
            </p:nvSpPr>
            <p:spPr>
              <a:xfrm>
                <a:off x="3317809" y="4113718"/>
                <a:ext cx="2261108" cy="22271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b="1" dirty="0">
                    <a:solidFill>
                      <a:schemeClr val="tx1"/>
                    </a:solidFill>
                    <a:latin typeface="Arial" panose="020B0604020202020204" pitchFamily="34" charset="0"/>
                    <a:cs typeface="Arial" panose="020B0604020202020204" pitchFamily="34" charset="0"/>
                  </a:rPr>
                  <a:t>Start antiviral treatment</a:t>
                </a:r>
                <a:endParaRPr lang="en-GB" sz="1400" dirty="0">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CFFE9548-8AD9-4A32-9B01-C6A4B3F15C1C}"/>
                  </a:ext>
                </a:extLst>
              </p:cNvPr>
              <p:cNvSpPr/>
              <p:nvPr/>
            </p:nvSpPr>
            <p:spPr>
              <a:xfrm>
                <a:off x="5821719" y="2278547"/>
                <a:ext cx="2862033" cy="22271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 tIns="3600" rIns="3600" bIns="3600" rtlCol="0" anchor="ctr">
                <a:spAutoFit/>
              </a:bodyPr>
              <a:lstStyle/>
              <a:p>
                <a:pPr algn="ctr"/>
                <a:r>
                  <a:rPr lang="en-GB" sz="1400" dirty="0">
                    <a:solidFill>
                      <a:schemeClr val="tx1"/>
                    </a:solidFill>
                    <a:latin typeface="Arial" panose="020B0604020202020204" pitchFamily="34" charset="0"/>
                    <a:cs typeface="Arial" panose="020B0604020202020204" pitchFamily="34" charset="0"/>
                  </a:rPr>
                  <a:t>HBsAg negative, anti-</a:t>
                </a:r>
                <a:r>
                  <a:rPr lang="en-GB" sz="1400" dirty="0" err="1">
                    <a:solidFill>
                      <a:schemeClr val="tx1"/>
                    </a:solidFill>
                    <a:latin typeface="Arial" panose="020B0604020202020204" pitchFamily="34" charset="0"/>
                    <a:cs typeface="Arial" panose="020B0604020202020204" pitchFamily="34" charset="0"/>
                  </a:rPr>
                  <a:t>HBc</a:t>
                </a:r>
                <a:r>
                  <a:rPr lang="en-GB" sz="1400" dirty="0">
                    <a:solidFill>
                      <a:schemeClr val="tx1"/>
                    </a:solidFill>
                    <a:latin typeface="Arial" panose="020B0604020202020204" pitchFamily="34" charset="0"/>
                    <a:cs typeface="Arial" panose="020B0604020202020204" pitchFamily="34" charset="0"/>
                  </a:rPr>
                  <a:t> positive</a:t>
                </a:r>
              </a:p>
            </p:txBody>
          </p:sp>
          <p:sp>
            <p:nvSpPr>
              <p:cNvPr id="16" name="Rectangle 15">
                <a:extLst>
                  <a:ext uri="{FF2B5EF4-FFF2-40B4-BE49-F238E27FC236}">
                    <a16:creationId xmlns:a16="http://schemas.microsoft.com/office/drawing/2014/main" id="{7B751CE8-33F3-4045-AE7A-4961B32331F0}"/>
                  </a:ext>
                </a:extLst>
              </p:cNvPr>
              <p:cNvSpPr/>
              <p:nvPr/>
            </p:nvSpPr>
            <p:spPr>
              <a:xfrm>
                <a:off x="5923045" y="2906920"/>
                <a:ext cx="2659380" cy="900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b="1" dirty="0">
                    <a:solidFill>
                      <a:schemeClr val="tx1"/>
                    </a:solidFill>
                    <a:latin typeface="Arial" panose="020B0604020202020204" pitchFamily="34" charset="0"/>
                    <a:cs typeface="Arial" panose="020B0604020202020204" pitchFamily="34" charset="0"/>
                  </a:rPr>
                  <a:t>No specialist follow-up</a:t>
                </a:r>
              </a:p>
              <a:p>
                <a:pPr algn="ctr"/>
                <a:r>
                  <a:rPr lang="en-GB" sz="1400" dirty="0">
                    <a:solidFill>
                      <a:schemeClr val="tx1"/>
                    </a:solidFill>
                    <a:latin typeface="Arial" panose="020B0604020202020204" pitchFamily="34" charset="0"/>
                    <a:cs typeface="Arial" panose="020B0604020202020204" pitchFamily="34" charset="0"/>
                  </a:rPr>
                  <a:t>but inform patient and general practitioner about the potential risk of HBV reactivation</a:t>
                </a:r>
              </a:p>
            </p:txBody>
          </p:sp>
          <p:sp>
            <p:nvSpPr>
              <p:cNvPr id="17" name="Rectangle 16">
                <a:extLst>
                  <a:ext uri="{FF2B5EF4-FFF2-40B4-BE49-F238E27FC236}">
                    <a16:creationId xmlns:a16="http://schemas.microsoft.com/office/drawing/2014/main" id="{FF3F14A5-59C6-4A14-850E-ADFFF87A8719}"/>
                  </a:ext>
                </a:extLst>
              </p:cNvPr>
              <p:cNvSpPr/>
              <p:nvPr/>
            </p:nvSpPr>
            <p:spPr>
              <a:xfrm>
                <a:off x="5923045" y="5122562"/>
                <a:ext cx="2659380" cy="65360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tx1"/>
                    </a:solidFill>
                    <a:latin typeface="Arial" panose="020B0604020202020204" pitchFamily="34" charset="0"/>
                    <a:cs typeface="Arial" panose="020B0604020202020204" pitchFamily="34" charset="0"/>
                  </a:rPr>
                  <a:t>In case of immunosuppression, start oral antiviral prophylaxis </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or monitor</a:t>
                </a:r>
              </a:p>
            </p:txBody>
          </p:sp>
          <p:sp>
            <p:nvSpPr>
              <p:cNvPr id="18" name="Rectangle 17">
                <a:extLst>
                  <a:ext uri="{FF2B5EF4-FFF2-40B4-BE49-F238E27FC236}">
                    <a16:creationId xmlns:a16="http://schemas.microsoft.com/office/drawing/2014/main" id="{1CABC360-563E-493B-A122-E767397B09B6}"/>
                  </a:ext>
                </a:extLst>
              </p:cNvPr>
              <p:cNvSpPr/>
              <p:nvPr/>
            </p:nvSpPr>
            <p:spPr>
              <a:xfrm>
                <a:off x="3606746" y="1473357"/>
                <a:ext cx="2910640" cy="22271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 tIns="3600" rIns="3600" bIns="3600" rtlCol="0" anchor="ctr">
                <a:spAutoFit/>
              </a:bodyPr>
              <a:lstStyle/>
              <a:p>
                <a:pPr algn="ctr"/>
                <a:r>
                  <a:rPr lang="en-GB" sz="1400" b="1" dirty="0">
                    <a:solidFill>
                      <a:schemeClr val="tx1"/>
                    </a:solidFill>
                    <a:latin typeface="Arial" panose="020B0604020202020204" pitchFamily="34" charset="0"/>
                    <a:cs typeface="Arial" panose="020B0604020202020204" pitchFamily="34" charset="0"/>
                  </a:rPr>
                  <a:t>Suspected chronic HBV infection</a:t>
                </a:r>
              </a:p>
            </p:txBody>
          </p:sp>
          <p:sp>
            <p:nvSpPr>
              <p:cNvPr id="31" name="TextBox 30">
                <a:extLst>
                  <a:ext uri="{FF2B5EF4-FFF2-40B4-BE49-F238E27FC236}">
                    <a16:creationId xmlns:a16="http://schemas.microsoft.com/office/drawing/2014/main" id="{F1122277-C31A-461C-A2CA-CDB0C422F94F}"/>
                  </a:ext>
                </a:extLst>
              </p:cNvPr>
              <p:cNvSpPr txBox="1"/>
              <p:nvPr/>
            </p:nvSpPr>
            <p:spPr>
              <a:xfrm>
                <a:off x="3090824" y="4551330"/>
                <a:ext cx="453970" cy="307777"/>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rPr>
                  <a:t>NO</a:t>
                </a:r>
              </a:p>
            </p:txBody>
          </p:sp>
          <p:sp>
            <p:nvSpPr>
              <p:cNvPr id="32" name="TextBox 31">
                <a:extLst>
                  <a:ext uri="{FF2B5EF4-FFF2-40B4-BE49-F238E27FC236}">
                    <a16:creationId xmlns:a16="http://schemas.microsoft.com/office/drawing/2014/main" id="{5E9AD155-5F98-4B21-9E8E-FCBA4BCD77F7}"/>
                  </a:ext>
                </a:extLst>
              </p:cNvPr>
              <p:cNvSpPr txBox="1"/>
              <p:nvPr/>
            </p:nvSpPr>
            <p:spPr>
              <a:xfrm>
                <a:off x="3369388" y="5323961"/>
                <a:ext cx="545342" cy="307777"/>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rPr>
                  <a:t>YES</a:t>
                </a:r>
              </a:p>
            </p:txBody>
          </p:sp>
        </p:grpSp>
        <p:cxnSp>
          <p:nvCxnSpPr>
            <p:cNvPr id="3" name="Elbow Connector 2"/>
            <p:cNvCxnSpPr>
              <a:cxnSpLocks/>
              <a:stCxn id="18" idx="2"/>
              <a:endCxn id="12" idx="0"/>
            </p:cNvCxnSpPr>
            <p:nvPr/>
          </p:nvCxnSpPr>
          <p:spPr>
            <a:xfrm rot="5400000">
              <a:off x="3852232" y="1068714"/>
              <a:ext cx="582476" cy="1946602"/>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Elbow Connector 4"/>
            <p:cNvCxnSpPr>
              <a:cxnSpLocks/>
              <a:stCxn id="18" idx="2"/>
              <a:endCxn id="15" idx="0"/>
            </p:cNvCxnSpPr>
            <p:nvPr/>
          </p:nvCxnSpPr>
          <p:spPr>
            <a:xfrm rot="16200000" flipH="1">
              <a:off x="5920868" y="946680"/>
              <a:ext cx="582476" cy="2190670"/>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a:cxnSpLocks/>
              <a:stCxn id="12" idx="2"/>
              <a:endCxn id="9" idx="0"/>
            </p:cNvCxnSpPr>
            <p:nvPr/>
          </p:nvCxnSpPr>
          <p:spPr>
            <a:xfrm rot="5400000">
              <a:off x="2134242" y="1991540"/>
              <a:ext cx="471501" cy="1600354"/>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p:cNvCxnSpPr>
              <a:cxnSpLocks/>
              <a:stCxn id="12" idx="2"/>
              <a:endCxn id="13" idx="0"/>
            </p:cNvCxnSpPr>
            <p:nvPr/>
          </p:nvCxnSpPr>
          <p:spPr>
            <a:xfrm rot="16200000" flipH="1">
              <a:off x="3600868" y="2125267"/>
              <a:ext cx="471501" cy="1332899"/>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9" idx="2"/>
              <a:endCxn id="10" idx="0"/>
            </p:cNvCxnSpPr>
            <p:nvPr/>
          </p:nvCxnSpPr>
          <p:spPr>
            <a:xfrm>
              <a:off x="1569815" y="3465626"/>
              <a:ext cx="0" cy="3526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0" idx="2"/>
              <a:endCxn id="11" idx="0"/>
            </p:cNvCxnSpPr>
            <p:nvPr/>
          </p:nvCxnSpPr>
          <p:spPr>
            <a:xfrm>
              <a:off x="1569815" y="4471839"/>
              <a:ext cx="0" cy="31223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0" idx="3"/>
              <a:endCxn id="13" idx="1"/>
            </p:cNvCxnSpPr>
            <p:nvPr/>
          </p:nvCxnSpPr>
          <p:spPr>
            <a:xfrm flipV="1">
              <a:off x="2899505" y="3246547"/>
              <a:ext cx="473009" cy="898492"/>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3" idx="2"/>
              <a:endCxn id="14" idx="0"/>
            </p:cNvCxnSpPr>
            <p:nvPr/>
          </p:nvCxnSpPr>
          <p:spPr>
            <a:xfrm>
              <a:off x="4503068" y="3465626"/>
              <a:ext cx="0" cy="70279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11" idx="3"/>
              <a:endCxn id="14" idx="2"/>
            </p:cNvCxnSpPr>
            <p:nvPr/>
          </p:nvCxnSpPr>
          <p:spPr>
            <a:xfrm flipV="1">
              <a:off x="2899505" y="4391138"/>
              <a:ext cx="1603563" cy="932931"/>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2899505" y="4327925"/>
              <a:ext cx="12700" cy="864000"/>
            </a:xfrm>
            <a:prstGeom prst="bentConnector3">
              <a:avLst>
                <a:gd name="adj1" fmla="val 180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cxnSpLocks/>
              <a:stCxn id="15" idx="2"/>
              <a:endCxn id="16" idx="0"/>
            </p:cNvCxnSpPr>
            <p:nvPr/>
          </p:nvCxnSpPr>
          <p:spPr>
            <a:xfrm flipH="1">
              <a:off x="7307440" y="2555967"/>
              <a:ext cx="1" cy="4056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6" idx="2"/>
              <a:endCxn id="17" idx="0"/>
            </p:cNvCxnSpPr>
            <p:nvPr/>
          </p:nvCxnSpPr>
          <p:spPr>
            <a:xfrm>
              <a:off x="7307440" y="3861626"/>
              <a:ext cx="0" cy="13156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3" name="Picture 32">
            <a:hlinkClick r:id="rId4" action="ppaction://hlinksldjump"/>
            <a:extLst>
              <a:ext uri="{FF2B5EF4-FFF2-40B4-BE49-F238E27FC236}">
                <a16:creationId xmlns:a16="http://schemas.microsoft.com/office/drawing/2014/main" id="{95D66342-F6D3-4281-B5D9-F286AFCB7AE2}"/>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1288041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normAutofit fontScale="90000"/>
          </a:bodyPr>
          <a:lstStyle/>
          <a:p>
            <a:r>
              <a:rPr lang="en-US" dirty="0"/>
              <a:t>Current treatment strategies for chronic hepatitis B: main concepts </a:t>
            </a:r>
            <a:br>
              <a:rPr lang="en-US" dirty="0"/>
            </a:br>
            <a:r>
              <a:rPr lang="en-US" dirty="0"/>
              <a:t>and features</a:t>
            </a:r>
            <a:endParaRPr lang="en-GB" dirty="0"/>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GB" dirty="0"/>
              <a:t>*Stopping NAs after some years might be considered in selected cases; </a:t>
            </a:r>
            <a:r>
              <a:rPr lang="en-GB" baseline="30000" dirty="0"/>
              <a:t>†</a:t>
            </a:r>
            <a:r>
              <a:rPr lang="en-GB" dirty="0"/>
              <a:t>Psychiatric, neurological, endocrinological; </a:t>
            </a:r>
            <a:r>
              <a:rPr lang="en-GB" baseline="30000" dirty="0"/>
              <a:t>‡</a:t>
            </a:r>
            <a:r>
              <a:rPr lang="en-GB" dirty="0"/>
              <a:t>Uncertainties regarding kidney function, bone diseases for some NAs; </a:t>
            </a:r>
            <a:r>
              <a:rPr lang="en-GB" baseline="30000" dirty="0"/>
              <a:t>§</a:t>
            </a:r>
            <a:r>
              <a:rPr lang="en-GB" dirty="0"/>
              <a:t>Decompensated disease, comorbidities etc.; </a:t>
            </a:r>
            <a:r>
              <a:rPr lang="en-GB" baseline="30000" dirty="0"/>
              <a:t>‖</a:t>
            </a:r>
            <a:r>
              <a:rPr lang="en-GB" dirty="0"/>
              <a:t>Dose adjustments in patients with eGFR &lt;50 ml/min are required for all NAs except for TAF (no dose recommendation for TAF in patients with </a:t>
            </a:r>
            <a:r>
              <a:rPr lang="en-GB" dirty="0" err="1"/>
              <a:t>CrCl</a:t>
            </a:r>
            <a:r>
              <a:rPr lang="en-GB" dirty="0"/>
              <a:t> &lt;15 ml/min who are not receiving haemodialysis); </a:t>
            </a:r>
            <a:r>
              <a:rPr lang="en-GB" baseline="30000" dirty="0"/>
              <a:t>¶</a:t>
            </a:r>
            <a:r>
              <a:rPr lang="en-GB" dirty="0"/>
              <a:t>Depending on baseline characteristics; **Slowly increases with treatment time in HBeAg-positive patients (a plateau in serological responses has been observed beyond treatment Year 4), usually very low in HBeAg-negative patients; </a:t>
            </a:r>
            <a:r>
              <a:rPr lang="en-GB" baseline="30000" dirty="0"/>
              <a:t>††</a:t>
            </a:r>
            <a:r>
              <a:rPr lang="en-GB" dirty="0"/>
              <a:t>So far no TDF or TAF resistance development has been detected</a:t>
            </a:r>
            <a:br>
              <a:rPr lang="en-GB" dirty="0"/>
            </a:br>
            <a:r>
              <a:rPr lang="en-GB" dirty="0"/>
              <a:t>EASL CPG HBV. J </a:t>
            </a:r>
            <a:r>
              <a:rPr lang="en-GB" dirty="0" err="1"/>
              <a:t>Hepatol</a:t>
            </a:r>
            <a:r>
              <a:rPr lang="en-GB" dirty="0"/>
              <a:t> 2017;67:370–98</a:t>
            </a:r>
          </a:p>
        </p:txBody>
      </p:sp>
      <p:graphicFrame>
        <p:nvGraphicFramePr>
          <p:cNvPr id="9" name="Content Placeholder 8">
            <a:extLst>
              <a:ext uri="{FF2B5EF4-FFF2-40B4-BE49-F238E27FC236}">
                <a16:creationId xmlns:a16="http://schemas.microsoft.com/office/drawing/2014/main" id="{449D6C41-41EA-4A77-BA8F-20C9B94EC54F}"/>
              </a:ext>
            </a:extLst>
          </p:cNvPr>
          <p:cNvGraphicFramePr>
            <a:graphicFrameLocks noGrp="1"/>
          </p:cNvGraphicFramePr>
          <p:nvPr>
            <p:ph sz="half" idx="1"/>
            <p:extLst>
              <p:ext uri="{D42A27DB-BD31-4B8C-83A1-F6EECF244321}">
                <p14:modId xmlns:p14="http://schemas.microsoft.com/office/powerpoint/2010/main" val="844737076"/>
              </p:ext>
            </p:extLst>
          </p:nvPr>
        </p:nvGraphicFramePr>
        <p:xfrm>
          <a:off x="425450" y="1341438"/>
          <a:ext cx="11342049" cy="4221617"/>
        </p:xfrm>
        <a:graphic>
          <a:graphicData uri="http://schemas.openxmlformats.org/drawingml/2006/table">
            <a:tbl>
              <a:tblPr firstRow="1" bandRow="1">
                <a:tableStyleId>{5C22544A-7EE6-4342-B048-85BDC9FD1C3A}</a:tableStyleId>
              </a:tblPr>
              <a:tblGrid>
                <a:gridCol w="3016365">
                  <a:extLst>
                    <a:ext uri="{9D8B030D-6E8A-4147-A177-3AD203B41FA5}">
                      <a16:colId xmlns:a16="http://schemas.microsoft.com/office/drawing/2014/main" val="20001"/>
                    </a:ext>
                  </a:extLst>
                </a:gridCol>
                <a:gridCol w="3609393">
                  <a:extLst>
                    <a:ext uri="{9D8B030D-6E8A-4147-A177-3AD203B41FA5}">
                      <a16:colId xmlns:a16="http://schemas.microsoft.com/office/drawing/2014/main" val="20002"/>
                    </a:ext>
                  </a:extLst>
                </a:gridCol>
                <a:gridCol w="4716291">
                  <a:extLst>
                    <a:ext uri="{9D8B030D-6E8A-4147-A177-3AD203B41FA5}">
                      <a16:colId xmlns:a16="http://schemas.microsoft.com/office/drawing/2014/main" val="20003"/>
                    </a:ext>
                  </a:extLst>
                </a:gridCol>
              </a:tblGrid>
              <a:tr h="242206">
                <a:tc>
                  <a:txBody>
                    <a:bodyPr/>
                    <a:lstStyle/>
                    <a:p>
                      <a:r>
                        <a:rPr lang="en-GB" sz="1400" dirty="0">
                          <a:solidFill>
                            <a:schemeClr val="bg1"/>
                          </a:solidFill>
                          <a:latin typeface="Arial" panose="020B0604020202020204" pitchFamily="34" charset="0"/>
                          <a:cs typeface="Arial" panose="020B0604020202020204" pitchFamily="34" charset="0"/>
                        </a:rPr>
                        <a:t>Features</a:t>
                      </a:r>
                    </a:p>
                  </a:txBody>
                  <a:tcPr marL="38968" marR="38968" marT="28800" marB="28800" anchor="b">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r>
                        <a:rPr lang="en-GB" sz="1400" dirty="0" err="1">
                          <a:solidFill>
                            <a:schemeClr val="bg1"/>
                          </a:solidFill>
                          <a:latin typeface="Arial" panose="020B0604020202020204" pitchFamily="34" charset="0"/>
                          <a:cs typeface="Arial" panose="020B0604020202020204" pitchFamily="34" charset="0"/>
                        </a:rPr>
                        <a:t>PegIFN</a:t>
                      </a:r>
                      <a:r>
                        <a:rPr lang="el-GR" sz="1400" dirty="0">
                          <a:solidFill>
                            <a:schemeClr val="bg1"/>
                          </a:solidFill>
                          <a:latin typeface="Arial" panose="020B0604020202020204" pitchFamily="34" charset="0"/>
                          <a:cs typeface="Arial" panose="020B0604020202020204" pitchFamily="34" charset="0"/>
                        </a:rPr>
                        <a:t>α</a:t>
                      </a:r>
                      <a:endParaRPr lang="en-GB" sz="1400" dirty="0">
                        <a:solidFill>
                          <a:schemeClr val="bg1"/>
                        </a:solidFill>
                        <a:latin typeface="Arial" panose="020B0604020202020204" pitchFamily="34" charset="0"/>
                        <a:cs typeface="Arial" panose="020B0604020202020204" pitchFamily="34" charset="0"/>
                      </a:endParaRPr>
                    </a:p>
                  </a:txBody>
                  <a:tcPr marL="38968" marR="38968" marT="28800" marB="288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r>
                        <a:rPr lang="en-GB" sz="1400" dirty="0">
                          <a:solidFill>
                            <a:schemeClr val="bg1"/>
                          </a:solidFill>
                          <a:latin typeface="Arial" panose="020B0604020202020204" pitchFamily="34" charset="0"/>
                          <a:cs typeface="Arial" panose="020B0604020202020204" pitchFamily="34" charset="0"/>
                        </a:rPr>
                        <a:t>ETV, TDF, TAF</a:t>
                      </a:r>
                    </a:p>
                  </a:txBody>
                  <a:tcPr marL="38968" marR="38968" marT="28800" marB="28800" anchor="b">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33729">
                <a:tc>
                  <a:txBody>
                    <a:bodyPr/>
                    <a:lstStyle/>
                    <a:p>
                      <a:r>
                        <a:rPr lang="en-GB" sz="1400" dirty="0">
                          <a:solidFill>
                            <a:schemeClr val="bg1"/>
                          </a:solidFill>
                          <a:latin typeface="+mj-lt"/>
                          <a:cs typeface="Arial" panose="020B0604020202020204" pitchFamily="34" charset="0"/>
                        </a:rPr>
                        <a:t>Route of administration</a:t>
                      </a:r>
                    </a:p>
                  </a:txBody>
                  <a:tcPr marL="38968" marR="38968" marT="28800" marB="28800" anchor="ctr">
                    <a:lnL w="12700" cap="flat" cmpd="sng" algn="ctr">
                      <a:solidFill>
                        <a:schemeClr val="tx2"/>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r>
                        <a:rPr lang="en-GB" sz="1400" dirty="0">
                          <a:latin typeface="+mj-lt"/>
                          <a:cs typeface="Arial" panose="020B0604020202020204" pitchFamily="34" charset="0"/>
                        </a:rPr>
                        <a:t>Subcutaneous injections</a:t>
                      </a:r>
                    </a:p>
                  </a:txBody>
                  <a:tcPr marL="38968" marR="38968" marT="28800" marB="28800" anchor="ctr">
                    <a:lnL w="6350" cap="flat" cmpd="sng" algn="ctr">
                      <a:solidFill>
                        <a:schemeClr val="accent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r>
                        <a:rPr lang="en-GB" sz="1400" dirty="0">
                          <a:latin typeface="+mj-lt"/>
                          <a:cs typeface="Arial" panose="020B0604020202020204" pitchFamily="34" charset="0"/>
                        </a:rPr>
                        <a:t>Oral</a:t>
                      </a:r>
                    </a:p>
                  </a:txBody>
                  <a:tcPr marL="38968" marR="38968" marT="28800" marB="288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42206">
                <a:tc>
                  <a:txBody>
                    <a:bodyPr/>
                    <a:lstStyle/>
                    <a:p>
                      <a:r>
                        <a:rPr lang="en-GB" sz="1400" dirty="0">
                          <a:solidFill>
                            <a:schemeClr val="bg1"/>
                          </a:solidFill>
                          <a:latin typeface="+mj-lt"/>
                          <a:cs typeface="Arial" panose="020B0604020202020204" pitchFamily="34" charset="0"/>
                        </a:rPr>
                        <a:t>Treatment duration</a:t>
                      </a:r>
                    </a:p>
                  </a:txBody>
                  <a:tcPr marL="38968" marR="38968" marT="28800" marB="28800" anchor="ctr">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r>
                        <a:rPr lang="en-GB" sz="1400" dirty="0">
                          <a:latin typeface="+mj-lt"/>
                          <a:cs typeface="Arial" panose="020B0604020202020204" pitchFamily="34" charset="0"/>
                        </a:rPr>
                        <a:t>48 weeks</a:t>
                      </a:r>
                    </a:p>
                  </a:txBody>
                  <a:tcPr marL="38968" marR="38968" marT="28800" marB="288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r>
                        <a:rPr lang="en-GB" sz="1400" dirty="0">
                          <a:latin typeface="+mj-lt"/>
                          <a:cs typeface="Arial" panose="020B0604020202020204" pitchFamily="34" charset="0"/>
                        </a:rPr>
                        <a:t>Long-term until HBsAg loss*</a:t>
                      </a:r>
                    </a:p>
                  </a:txBody>
                  <a:tcPr marL="38968" marR="38968" marT="28800" marB="28800" anchor="ctr">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242206">
                <a:tc>
                  <a:txBody>
                    <a:bodyPr/>
                    <a:lstStyle/>
                    <a:p>
                      <a:r>
                        <a:rPr lang="en-GB" sz="1400" dirty="0">
                          <a:solidFill>
                            <a:schemeClr val="bg1"/>
                          </a:solidFill>
                          <a:latin typeface="+mj-lt"/>
                          <a:cs typeface="Arial" panose="020B0604020202020204" pitchFamily="34" charset="0"/>
                        </a:rPr>
                        <a:t>Tolerability</a:t>
                      </a:r>
                    </a:p>
                  </a:txBody>
                  <a:tcPr marL="38968" marR="38968" marT="28800" marB="28800" anchor="ctr">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r>
                        <a:rPr lang="en-GB" sz="1400" dirty="0">
                          <a:latin typeface="+mj-lt"/>
                          <a:cs typeface="Arial" panose="020B0604020202020204" pitchFamily="34" charset="0"/>
                        </a:rPr>
                        <a:t>Low</a:t>
                      </a:r>
                    </a:p>
                  </a:txBody>
                  <a:tcPr marL="38968" marR="38968" marT="28800" marB="288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r>
                        <a:rPr lang="en-GB" sz="1400" dirty="0">
                          <a:latin typeface="+mj-lt"/>
                          <a:cs typeface="Arial" panose="020B0604020202020204" pitchFamily="34" charset="0"/>
                        </a:rPr>
                        <a:t>High</a:t>
                      </a:r>
                    </a:p>
                  </a:txBody>
                  <a:tcPr marL="38968" marR="38968" marT="28800" marB="28800" anchor="ctr">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423301">
                <a:tc>
                  <a:txBody>
                    <a:bodyPr/>
                    <a:lstStyle/>
                    <a:p>
                      <a:r>
                        <a:rPr lang="en-GB" sz="1400" dirty="0">
                          <a:solidFill>
                            <a:schemeClr val="bg1"/>
                          </a:solidFill>
                          <a:latin typeface="+mj-lt"/>
                          <a:cs typeface="Arial" panose="020B0604020202020204" pitchFamily="34" charset="0"/>
                        </a:rPr>
                        <a:t>Long-term safety concerns</a:t>
                      </a:r>
                    </a:p>
                  </a:txBody>
                  <a:tcPr marL="38968" marR="38968" marT="28800" marB="28800" anchor="ctr">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mj-lt"/>
                          <a:cs typeface="Arial" panose="020B0604020202020204" pitchFamily="34" charset="0"/>
                        </a:rPr>
                        <a:t>Very rarely persistence of </a:t>
                      </a:r>
                      <a:br>
                        <a:rPr lang="en-GB" sz="1400" dirty="0">
                          <a:latin typeface="+mj-lt"/>
                          <a:cs typeface="Arial" panose="020B0604020202020204" pitchFamily="34" charset="0"/>
                        </a:rPr>
                      </a:br>
                      <a:r>
                        <a:rPr lang="en-GB" sz="1400" dirty="0">
                          <a:latin typeface="+mj-lt"/>
                          <a:cs typeface="Arial" panose="020B0604020202020204" pitchFamily="34" charset="0"/>
                        </a:rPr>
                        <a:t>on-treatment AEs</a:t>
                      </a:r>
                      <a:r>
                        <a:rPr lang="en-US" sz="1400" baseline="30000" dirty="0">
                          <a:solidFill>
                            <a:srgbClr val="000000"/>
                          </a:solidFill>
                          <a:latin typeface="+mj-lt"/>
                        </a:rPr>
                        <a:t>†</a:t>
                      </a:r>
                    </a:p>
                  </a:txBody>
                  <a:tcPr marL="38968" marR="38968" marT="28800" marB="288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r>
                        <a:rPr lang="en-GB" sz="1400" dirty="0">
                          <a:latin typeface="+mj-lt"/>
                          <a:cs typeface="Arial" panose="020B0604020202020204" pitchFamily="34" charset="0"/>
                        </a:rPr>
                        <a:t>Probably not</a:t>
                      </a:r>
                      <a:r>
                        <a:rPr lang="en-GB" sz="1400" baseline="30000" dirty="0">
                          <a:latin typeface="+mj-lt"/>
                          <a:cs typeface="Arial" panose="020B0604020202020204" pitchFamily="34" charset="0"/>
                        </a:rPr>
                        <a:t>‡</a:t>
                      </a:r>
                      <a:endParaRPr lang="en-GB" sz="1400" dirty="0">
                        <a:latin typeface="+mj-lt"/>
                        <a:cs typeface="Arial" panose="020B0604020202020204" pitchFamily="34" charset="0"/>
                      </a:endParaRPr>
                    </a:p>
                  </a:txBody>
                  <a:tcPr marL="38968" marR="38968" marT="28800" marB="28800" anchor="ctr">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166353823"/>
                  </a:ext>
                </a:extLst>
              </a:tr>
              <a:tr h="242206">
                <a:tc>
                  <a:txBody>
                    <a:bodyPr/>
                    <a:lstStyle/>
                    <a:p>
                      <a:r>
                        <a:rPr lang="en-GB" sz="1400" dirty="0">
                          <a:solidFill>
                            <a:schemeClr val="bg1"/>
                          </a:solidFill>
                          <a:latin typeface="+mj-lt"/>
                          <a:cs typeface="Arial" panose="020B0604020202020204" pitchFamily="34" charset="0"/>
                        </a:rPr>
                        <a:t>Contraindications</a:t>
                      </a:r>
                    </a:p>
                  </a:txBody>
                  <a:tcPr marL="38968" marR="38968" marT="28800" marB="28800" anchor="ctr">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r>
                        <a:rPr lang="en-GB" sz="1400" dirty="0">
                          <a:latin typeface="+mj-lt"/>
                          <a:cs typeface="Arial" panose="020B0604020202020204" pitchFamily="34" charset="0"/>
                        </a:rPr>
                        <a:t>Many</a:t>
                      </a:r>
                      <a:r>
                        <a:rPr lang="en-GB" sz="1400" baseline="30000" dirty="0">
                          <a:latin typeface="+mj-lt"/>
                          <a:cs typeface="Arial" panose="020B0604020202020204" pitchFamily="34" charset="0"/>
                        </a:rPr>
                        <a:t>§</a:t>
                      </a:r>
                      <a:endParaRPr lang="en-GB" sz="1400" dirty="0">
                        <a:latin typeface="+mj-lt"/>
                        <a:cs typeface="Arial" panose="020B0604020202020204" pitchFamily="34" charset="0"/>
                      </a:endParaRPr>
                    </a:p>
                  </a:txBody>
                  <a:tcPr marL="38968" marR="38968" marT="28800" marB="288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r>
                        <a:rPr lang="en-GB" sz="1400" dirty="0">
                          <a:latin typeface="+mj-lt"/>
                          <a:cs typeface="Arial" panose="020B0604020202020204" pitchFamily="34" charset="0"/>
                        </a:rPr>
                        <a:t>None</a:t>
                      </a:r>
                      <a:r>
                        <a:rPr lang="en-US" sz="1400" kern="1200" baseline="30000" dirty="0">
                          <a:solidFill>
                            <a:schemeClr val="dk1"/>
                          </a:solidFill>
                          <a:effectLst/>
                          <a:latin typeface="+mj-lt"/>
                          <a:ea typeface="+mn-ea"/>
                          <a:cs typeface="+mn-cs"/>
                        </a:rPr>
                        <a:t>‖</a:t>
                      </a:r>
                      <a:endParaRPr lang="en-GB" sz="1400" baseline="30000" dirty="0">
                        <a:latin typeface="+mj-lt"/>
                        <a:cs typeface="Arial" panose="020B0604020202020204" pitchFamily="34" charset="0"/>
                      </a:endParaRPr>
                    </a:p>
                  </a:txBody>
                  <a:tcPr marL="38968" marR="38968" marT="28800" marB="28800" anchor="ctr">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6243476"/>
                  </a:ext>
                </a:extLst>
              </a:tr>
              <a:tr h="423301">
                <a:tc>
                  <a:txBody>
                    <a:bodyPr/>
                    <a:lstStyle/>
                    <a:p>
                      <a:r>
                        <a:rPr lang="en-GB" sz="1400" dirty="0">
                          <a:solidFill>
                            <a:schemeClr val="bg1"/>
                          </a:solidFill>
                          <a:latin typeface="+mj-lt"/>
                          <a:cs typeface="Arial" panose="020B0604020202020204" pitchFamily="34" charset="0"/>
                        </a:rPr>
                        <a:t>Strategy</a:t>
                      </a:r>
                    </a:p>
                  </a:txBody>
                  <a:tcPr marL="38968" marR="38968" marT="28800" marB="28800" anchor="ctr">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r>
                        <a:rPr lang="en-GB" sz="1400" dirty="0">
                          <a:latin typeface="+mj-lt"/>
                          <a:cs typeface="Arial" panose="020B0604020202020204" pitchFamily="34" charset="0"/>
                        </a:rPr>
                        <a:t>Induction of a long-term immune control</a:t>
                      </a:r>
                    </a:p>
                  </a:txBody>
                  <a:tcPr marL="38968" marR="38968" marT="28800" marB="288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r>
                        <a:rPr lang="en-GB" sz="1400" dirty="0">
                          <a:latin typeface="+mj-lt"/>
                          <a:cs typeface="Arial" panose="020B0604020202020204" pitchFamily="34" charset="0"/>
                        </a:rPr>
                        <a:t>Inhibition of viral replication</a:t>
                      </a:r>
                    </a:p>
                  </a:txBody>
                  <a:tcPr marL="38968" marR="38968" marT="28800" marB="28800" anchor="ctr">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2513946340"/>
                  </a:ext>
                </a:extLst>
              </a:tr>
              <a:tr h="242206">
                <a:tc>
                  <a:txBody>
                    <a:bodyPr/>
                    <a:lstStyle/>
                    <a:p>
                      <a:r>
                        <a:rPr lang="en-GB" sz="1400" dirty="0">
                          <a:solidFill>
                            <a:schemeClr val="bg1"/>
                          </a:solidFill>
                          <a:latin typeface="+mj-lt"/>
                          <a:cs typeface="Arial" panose="020B0604020202020204" pitchFamily="34" charset="0"/>
                        </a:rPr>
                        <a:t>Level of viral suppression</a:t>
                      </a:r>
                    </a:p>
                  </a:txBody>
                  <a:tcPr marL="38968" marR="38968" marT="28800" marB="28800" anchor="ctr">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r>
                        <a:rPr lang="en-GB" sz="1400" dirty="0">
                          <a:latin typeface="+mj-lt"/>
                          <a:cs typeface="Arial" panose="020B0604020202020204" pitchFamily="34" charset="0"/>
                        </a:rPr>
                        <a:t>Moderate</a:t>
                      </a:r>
                    </a:p>
                  </a:txBody>
                  <a:tcPr marL="38968" marR="38968" marT="28800" marB="288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r>
                        <a:rPr lang="en-GB" sz="1400" dirty="0">
                          <a:latin typeface="+mj-lt"/>
                          <a:cs typeface="Arial" panose="020B0604020202020204" pitchFamily="34" charset="0"/>
                        </a:rPr>
                        <a:t>Universally high</a:t>
                      </a:r>
                    </a:p>
                  </a:txBody>
                  <a:tcPr marL="38968" marR="38968" marT="28800" marB="28800" anchor="ctr">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2986180447"/>
                  </a:ext>
                </a:extLst>
              </a:tr>
              <a:tr h="242206">
                <a:tc>
                  <a:txBody>
                    <a:bodyPr/>
                    <a:lstStyle/>
                    <a:p>
                      <a:r>
                        <a:rPr lang="en-GB" sz="1400" dirty="0">
                          <a:solidFill>
                            <a:schemeClr val="bg1"/>
                          </a:solidFill>
                          <a:latin typeface="+mj-lt"/>
                          <a:cs typeface="Arial" panose="020B0604020202020204" pitchFamily="34" charset="0"/>
                        </a:rPr>
                        <a:t>Effect on HBeAg loss</a:t>
                      </a:r>
                    </a:p>
                  </a:txBody>
                  <a:tcPr marL="38968" marR="38968" marT="28800" marB="28800" anchor="ctr">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r>
                        <a:rPr lang="en-GB" sz="1400" dirty="0">
                          <a:latin typeface="+mj-lt"/>
                          <a:cs typeface="Arial" panose="020B0604020202020204" pitchFamily="34" charset="0"/>
                        </a:rPr>
                        <a:t>Moderate</a:t>
                      </a:r>
                      <a:r>
                        <a:rPr lang="en-GB" sz="1400" baseline="30000" dirty="0">
                          <a:latin typeface="+mj-lt"/>
                          <a:cs typeface="Arial" panose="020B0604020202020204" pitchFamily="34" charset="0"/>
                        </a:rPr>
                        <a:t>¶</a:t>
                      </a:r>
                    </a:p>
                  </a:txBody>
                  <a:tcPr marL="38968" marR="38968" marT="28800" marB="288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r>
                        <a:rPr lang="en-GB" sz="1400" dirty="0">
                          <a:latin typeface="+mj-lt"/>
                          <a:cs typeface="Arial" panose="020B0604020202020204" pitchFamily="34" charset="0"/>
                        </a:rPr>
                        <a:t>Low in first year, moderate over long term</a:t>
                      </a:r>
                    </a:p>
                  </a:txBody>
                  <a:tcPr marL="38968" marR="38968" marT="28800" marB="28800" anchor="ctr">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812612891"/>
                  </a:ext>
                </a:extLst>
              </a:tr>
              <a:tr h="242206">
                <a:tc>
                  <a:txBody>
                    <a:bodyPr/>
                    <a:lstStyle/>
                    <a:p>
                      <a:r>
                        <a:rPr lang="en-GB" sz="1400" dirty="0">
                          <a:solidFill>
                            <a:schemeClr val="bg1"/>
                          </a:solidFill>
                          <a:latin typeface="+mj-lt"/>
                          <a:cs typeface="Arial" panose="020B0604020202020204" pitchFamily="34" charset="0"/>
                        </a:rPr>
                        <a:t>Effect on HBsAg levels</a:t>
                      </a:r>
                    </a:p>
                  </a:txBody>
                  <a:tcPr marL="38968" marR="38968" marT="28800" marB="28800" anchor="ctr">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r>
                        <a:rPr lang="en-GB" sz="1400" dirty="0">
                          <a:latin typeface="+mj-lt"/>
                          <a:cs typeface="Arial" panose="020B0604020202020204" pitchFamily="34" charset="0"/>
                        </a:rPr>
                        <a:t>Variable</a:t>
                      </a:r>
                      <a:r>
                        <a:rPr lang="en-GB" sz="1400" baseline="30000" dirty="0">
                          <a:latin typeface="+mj-lt"/>
                          <a:cs typeface="Arial" panose="020B0604020202020204" pitchFamily="34" charset="0"/>
                        </a:rPr>
                        <a:t>¶</a:t>
                      </a:r>
                      <a:endParaRPr lang="en-GB" sz="1400" dirty="0">
                        <a:latin typeface="+mj-lt"/>
                        <a:cs typeface="Arial" panose="020B0604020202020204" pitchFamily="34" charset="0"/>
                      </a:endParaRPr>
                    </a:p>
                  </a:txBody>
                  <a:tcPr marL="38968" marR="38968" marT="28800" marB="288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r>
                        <a:rPr lang="en-GB" sz="1400" dirty="0">
                          <a:latin typeface="+mj-lt"/>
                          <a:cs typeface="Arial" panose="020B0604020202020204" pitchFamily="34" charset="0"/>
                        </a:rPr>
                        <a:t>Low**</a:t>
                      </a:r>
                      <a:endParaRPr lang="en-GB" sz="1400" baseline="30000" dirty="0">
                        <a:latin typeface="+mj-lt"/>
                        <a:cs typeface="Arial" panose="020B0604020202020204" pitchFamily="34" charset="0"/>
                      </a:endParaRPr>
                    </a:p>
                  </a:txBody>
                  <a:tcPr marL="38968" marR="38968" marT="28800" marB="28800" anchor="ctr">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3510145779"/>
                  </a:ext>
                </a:extLst>
              </a:tr>
              <a:tr h="604396">
                <a:tc>
                  <a:txBody>
                    <a:bodyPr/>
                    <a:lstStyle/>
                    <a:p>
                      <a:r>
                        <a:rPr lang="en-GB" sz="1400" dirty="0">
                          <a:solidFill>
                            <a:schemeClr val="bg1"/>
                          </a:solidFill>
                          <a:latin typeface="+mj-lt"/>
                          <a:cs typeface="Arial" panose="020B0604020202020204" pitchFamily="34" charset="0"/>
                        </a:rPr>
                        <a:t>Risk of relapse after treatment cessation</a:t>
                      </a:r>
                    </a:p>
                  </a:txBody>
                  <a:tcPr marL="38968" marR="38968" marT="28800" marB="28800" anchor="ctr">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r>
                        <a:rPr lang="en-GB" sz="1400" dirty="0">
                          <a:latin typeface="+mj-lt"/>
                          <a:cs typeface="Arial" panose="020B0604020202020204" pitchFamily="34" charset="0"/>
                        </a:rPr>
                        <a:t>Low for those with sustained response </a:t>
                      </a:r>
                      <a:br>
                        <a:rPr lang="en-GB" sz="1400" dirty="0">
                          <a:latin typeface="+mj-lt"/>
                          <a:cs typeface="Arial" panose="020B0604020202020204" pitchFamily="34" charset="0"/>
                        </a:rPr>
                      </a:br>
                      <a:r>
                        <a:rPr lang="en-GB" sz="1400" dirty="0">
                          <a:latin typeface="+mj-lt"/>
                          <a:cs typeface="Arial" panose="020B0604020202020204" pitchFamily="34" charset="0"/>
                        </a:rPr>
                        <a:t>6–12 months after therapy</a:t>
                      </a:r>
                    </a:p>
                  </a:txBody>
                  <a:tcPr marL="38968" marR="38968" marT="28800" marB="288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r>
                        <a:rPr lang="en-GB" sz="1400" dirty="0">
                          <a:latin typeface="+mj-lt"/>
                          <a:cs typeface="Arial" panose="020B0604020202020204" pitchFamily="34" charset="0"/>
                        </a:rPr>
                        <a:t>Moderate if consolidation treatment provided after HBeAg seroconversion. High for </a:t>
                      </a:r>
                      <a:r>
                        <a:rPr lang="en-GB" sz="1400" dirty="0" err="1">
                          <a:latin typeface="+mj-lt"/>
                          <a:cs typeface="Arial" panose="020B0604020202020204" pitchFamily="34" charset="0"/>
                        </a:rPr>
                        <a:t>HBeAg</a:t>
                      </a:r>
                      <a:r>
                        <a:rPr lang="en-GB" sz="1400" dirty="0">
                          <a:latin typeface="+mj-lt"/>
                          <a:cs typeface="Arial" panose="020B0604020202020204" pitchFamily="34" charset="0"/>
                        </a:rPr>
                        <a:t>-negative disease</a:t>
                      </a:r>
                    </a:p>
                  </a:txBody>
                  <a:tcPr marL="38968" marR="38968" marT="28800" marB="28800" anchor="ctr">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819923578"/>
                  </a:ext>
                </a:extLst>
              </a:tr>
              <a:tr h="242206">
                <a:tc>
                  <a:txBody>
                    <a:bodyPr/>
                    <a:lstStyle/>
                    <a:p>
                      <a:r>
                        <a:rPr lang="en-GB" sz="1400" dirty="0">
                          <a:solidFill>
                            <a:schemeClr val="bg1"/>
                          </a:solidFill>
                          <a:latin typeface="+mj-lt"/>
                          <a:cs typeface="Arial" panose="020B0604020202020204" pitchFamily="34" charset="0"/>
                        </a:rPr>
                        <a:t>Early stopping rules</a:t>
                      </a:r>
                    </a:p>
                  </a:txBody>
                  <a:tcPr marL="38968" marR="38968" marT="28800" marB="28800" anchor="ctr">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r>
                        <a:rPr lang="en-GB" sz="1400" dirty="0">
                          <a:latin typeface="+mj-lt"/>
                          <a:cs typeface="Arial" panose="020B0604020202020204" pitchFamily="34" charset="0"/>
                        </a:rPr>
                        <a:t>Yes</a:t>
                      </a:r>
                    </a:p>
                  </a:txBody>
                  <a:tcPr marL="38968" marR="38968" marT="28800" marB="288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r>
                        <a:rPr lang="en-GB" sz="1400" dirty="0">
                          <a:latin typeface="+mj-lt"/>
                          <a:cs typeface="Arial" panose="020B0604020202020204" pitchFamily="34" charset="0"/>
                        </a:rPr>
                        <a:t>No</a:t>
                      </a:r>
                    </a:p>
                  </a:txBody>
                  <a:tcPr marL="38968" marR="38968" marT="28800" marB="28800" anchor="ctr">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4262921128"/>
                  </a:ext>
                </a:extLst>
              </a:tr>
              <a:tr h="242206">
                <a:tc>
                  <a:txBody>
                    <a:bodyPr/>
                    <a:lstStyle/>
                    <a:p>
                      <a:r>
                        <a:rPr lang="en-GB" sz="1400" dirty="0">
                          <a:solidFill>
                            <a:schemeClr val="bg1"/>
                          </a:solidFill>
                          <a:latin typeface="+mj-lt"/>
                          <a:cs typeface="Arial" panose="020B0604020202020204" pitchFamily="34" charset="0"/>
                        </a:rPr>
                        <a:t>Risk of viral resistance</a:t>
                      </a:r>
                    </a:p>
                  </a:txBody>
                  <a:tcPr marL="38968" marR="38968" marT="28800" marB="28800" anchor="ctr">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400" dirty="0">
                          <a:latin typeface="+mj-lt"/>
                          <a:cs typeface="Arial" panose="020B0604020202020204" pitchFamily="34" charset="0"/>
                        </a:rPr>
                        <a:t>No</a:t>
                      </a:r>
                    </a:p>
                  </a:txBody>
                  <a:tcPr marL="38968" marR="38968" marT="28800" marB="2880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r>
                        <a:rPr lang="en-GB" sz="1400" dirty="0">
                          <a:latin typeface="+mj-lt"/>
                          <a:cs typeface="Arial" panose="020B0604020202020204" pitchFamily="34" charset="0"/>
                        </a:rPr>
                        <a:t>Minimal to none</a:t>
                      </a:r>
                      <a:r>
                        <a:rPr lang="en-US" sz="1400" baseline="30000" dirty="0">
                          <a:solidFill>
                            <a:srgbClr val="000000"/>
                          </a:solidFill>
                          <a:latin typeface="+mj-lt"/>
                        </a:rPr>
                        <a:t>††</a:t>
                      </a:r>
                      <a:endParaRPr lang="en-GB" sz="1400" baseline="30000" dirty="0">
                        <a:latin typeface="+mj-lt"/>
                        <a:cs typeface="Arial" panose="020B0604020202020204" pitchFamily="34" charset="0"/>
                      </a:endParaRPr>
                    </a:p>
                  </a:txBody>
                  <a:tcPr marL="38968" marR="38968" marT="28800" marB="28800" anchor="ctr">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23192193"/>
                  </a:ext>
                </a:extLst>
              </a:tr>
            </a:tbl>
          </a:graphicData>
        </a:graphic>
      </p:graphicFrame>
      <p:pic>
        <p:nvPicPr>
          <p:cNvPr id="10" name="Picture 9">
            <a:hlinkClick r:id="rId3" action="ppaction://hlinksldjump"/>
            <a:extLst>
              <a:ext uri="{FF2B5EF4-FFF2-40B4-BE49-F238E27FC236}">
                <a16:creationId xmlns:a16="http://schemas.microsoft.com/office/drawing/2014/main" id="{AA187115-FF31-40B4-AA98-51BF98D5C74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3803336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lstStyle/>
          <a:p>
            <a:r>
              <a:rPr lang="en-GB" dirty="0"/>
              <a:t>Definitions of response to treatment</a:t>
            </a:r>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GB" dirty="0">
                <a:solidFill>
                  <a:srgbClr val="000000"/>
                </a:solidFill>
              </a:rPr>
              <a:t>*Only for HBeAg-positive patients; </a:t>
            </a:r>
            <a:r>
              <a:rPr lang="en-GB" baseline="30000" dirty="0">
                <a:solidFill>
                  <a:srgbClr val="000000"/>
                </a:solidFill>
              </a:rPr>
              <a:t>†</a:t>
            </a:r>
            <a:r>
              <a:rPr lang="en-GB" dirty="0">
                <a:solidFill>
                  <a:srgbClr val="000000"/>
                </a:solidFill>
              </a:rPr>
              <a:t>Based on traditional ULN (~40 IU/L);</a:t>
            </a:r>
            <a:br>
              <a:rPr lang="en-GB" dirty="0">
                <a:solidFill>
                  <a:srgbClr val="000000"/>
                </a:solidFill>
              </a:rPr>
            </a:br>
            <a:r>
              <a:rPr lang="en-GB" baseline="30000" dirty="0"/>
              <a:t>†</a:t>
            </a:r>
            <a:r>
              <a:rPr lang="en-GB" dirty="0"/>
              <a:t>By</a:t>
            </a:r>
            <a:r>
              <a:rPr lang="en-GB" dirty="0">
                <a:latin typeface="Arial" panose="020B0604020202020204" pitchFamily="34" charset="0"/>
                <a:cs typeface="Arial" panose="020B0604020202020204" pitchFamily="34" charset="0"/>
              </a:rPr>
              <a:t> ≥2 points in HAI or Ishak’s system</a:t>
            </a:r>
            <a:br>
              <a:rPr lang="en-GB" dirty="0">
                <a:solidFill>
                  <a:srgbClr val="000000"/>
                </a:solidFill>
              </a:rPr>
            </a:br>
            <a:r>
              <a:rPr lang="en-GB" dirty="0"/>
              <a:t>EASL CPG HBV. J </a:t>
            </a:r>
            <a:r>
              <a:rPr lang="en-GB" dirty="0" err="1"/>
              <a:t>Hepatol</a:t>
            </a:r>
            <a:r>
              <a:rPr lang="en-GB" dirty="0"/>
              <a:t> 2017;67:370–98</a:t>
            </a:r>
          </a:p>
        </p:txBody>
      </p:sp>
      <p:graphicFrame>
        <p:nvGraphicFramePr>
          <p:cNvPr id="8" name="Content Placeholder 7">
            <a:extLst>
              <a:ext uri="{FF2B5EF4-FFF2-40B4-BE49-F238E27FC236}">
                <a16:creationId xmlns:a16="http://schemas.microsoft.com/office/drawing/2014/main" id="{6636740F-4F71-4630-9B49-56AAA04D09FC}"/>
              </a:ext>
            </a:extLst>
          </p:cNvPr>
          <p:cNvGraphicFramePr>
            <a:graphicFrameLocks noGrp="1"/>
          </p:cNvGraphicFramePr>
          <p:nvPr>
            <p:ph sz="half" idx="1"/>
            <p:extLst>
              <p:ext uri="{D42A27DB-BD31-4B8C-83A1-F6EECF244321}">
                <p14:modId xmlns:p14="http://schemas.microsoft.com/office/powerpoint/2010/main" val="180550022"/>
              </p:ext>
            </p:extLst>
          </p:nvPr>
        </p:nvGraphicFramePr>
        <p:xfrm>
          <a:off x="425450" y="1341438"/>
          <a:ext cx="11342492" cy="4267200"/>
        </p:xfrm>
        <a:graphic>
          <a:graphicData uri="http://schemas.openxmlformats.org/drawingml/2006/table">
            <a:tbl>
              <a:tblPr firstRow="1" bandRow="1">
                <a:tableStyleId>{5C22544A-7EE6-4342-B048-85BDC9FD1C3A}</a:tableStyleId>
              </a:tblPr>
              <a:tblGrid>
                <a:gridCol w="2193021">
                  <a:extLst>
                    <a:ext uri="{9D8B030D-6E8A-4147-A177-3AD203B41FA5}">
                      <a16:colId xmlns:a16="http://schemas.microsoft.com/office/drawing/2014/main" val="20000"/>
                    </a:ext>
                  </a:extLst>
                </a:gridCol>
                <a:gridCol w="5701856">
                  <a:extLst>
                    <a:ext uri="{9D8B030D-6E8A-4147-A177-3AD203B41FA5}">
                      <a16:colId xmlns:a16="http://schemas.microsoft.com/office/drawing/2014/main" val="20001"/>
                    </a:ext>
                  </a:extLst>
                </a:gridCol>
                <a:gridCol w="3447615">
                  <a:extLst>
                    <a:ext uri="{9D8B030D-6E8A-4147-A177-3AD203B41FA5}">
                      <a16:colId xmlns:a16="http://schemas.microsoft.com/office/drawing/2014/main" val="1547205102"/>
                    </a:ext>
                  </a:extLst>
                </a:gridCol>
              </a:tblGrid>
              <a:tr h="231039">
                <a:tc>
                  <a:txBody>
                    <a:bodyPr/>
                    <a:lstStyle/>
                    <a:p>
                      <a:r>
                        <a:rPr lang="en-GB" sz="1400" dirty="0">
                          <a:solidFill>
                            <a:schemeClr val="bg1"/>
                          </a:solidFill>
                          <a:latin typeface="Arial" panose="020B0604020202020204" pitchFamily="34" charset="0"/>
                          <a:cs typeface="Arial" panose="020B0604020202020204" pitchFamily="34" charset="0"/>
                        </a:rPr>
                        <a:t>Responses</a:t>
                      </a:r>
                    </a:p>
                  </a:txBody>
                  <a:tcPr marL="98826" marR="98826" anchor="b">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r>
                        <a:rPr lang="en-GB" sz="1400" dirty="0">
                          <a:solidFill>
                            <a:schemeClr val="bg1"/>
                          </a:solidFill>
                          <a:latin typeface="Arial" panose="020B0604020202020204" pitchFamily="34" charset="0"/>
                          <a:cs typeface="Arial" panose="020B0604020202020204" pitchFamily="34" charset="0"/>
                        </a:rPr>
                        <a:t>NA therapy</a:t>
                      </a:r>
                    </a:p>
                  </a:txBody>
                  <a:tcPr marL="98826" marR="98826"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r>
                        <a:rPr lang="en-GB" sz="1400" dirty="0" err="1">
                          <a:solidFill>
                            <a:schemeClr val="bg1"/>
                          </a:solidFill>
                          <a:latin typeface="Arial" panose="020B0604020202020204" pitchFamily="34" charset="0"/>
                          <a:cs typeface="Arial" panose="020B0604020202020204" pitchFamily="34" charset="0"/>
                        </a:rPr>
                        <a:t>PegIFN</a:t>
                      </a:r>
                      <a:r>
                        <a:rPr lang="en-GB" sz="1400" dirty="0">
                          <a:solidFill>
                            <a:schemeClr val="bg1"/>
                          </a:solidFill>
                          <a:latin typeface="Arial" panose="020B0604020202020204" pitchFamily="34" charset="0"/>
                          <a:cs typeface="Arial" panose="020B0604020202020204" pitchFamily="34" charset="0"/>
                          <a:sym typeface="Symbol" panose="05050102010706020507" pitchFamily="18" charset="2"/>
                        </a:rPr>
                        <a:t> therapy</a:t>
                      </a:r>
                      <a:endParaRPr lang="en-GB" sz="1400" dirty="0">
                        <a:solidFill>
                          <a:schemeClr val="bg1"/>
                        </a:solidFill>
                        <a:latin typeface="Arial" panose="020B0604020202020204" pitchFamily="34" charset="0"/>
                        <a:cs typeface="Arial" panose="020B0604020202020204" pitchFamily="34" charset="0"/>
                      </a:endParaRPr>
                    </a:p>
                  </a:txBody>
                  <a:tcPr marL="98826" marR="98826" anchor="b">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1"/>
                  </a:ext>
                </a:extLst>
              </a:tr>
              <a:tr h="1536407">
                <a:tc>
                  <a:txBody>
                    <a:bodyPr/>
                    <a:lstStyle/>
                    <a:p>
                      <a:r>
                        <a:rPr lang="en-GB" sz="1400" dirty="0">
                          <a:solidFill>
                            <a:schemeClr val="tx1"/>
                          </a:solidFill>
                          <a:latin typeface="Arial" panose="020B0604020202020204" pitchFamily="34" charset="0"/>
                          <a:cs typeface="Arial" panose="020B0604020202020204" pitchFamily="34" charset="0"/>
                        </a:rPr>
                        <a:t>Virological </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(on-treatment)</a:t>
                      </a:r>
                    </a:p>
                  </a:txBody>
                  <a:tcPr marL="98826" marR="98826">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spcBef>
                          <a:spcPts val="600"/>
                        </a:spcBef>
                      </a:pPr>
                      <a:r>
                        <a:rPr lang="en-GB" sz="1400" b="1" dirty="0">
                          <a:solidFill>
                            <a:schemeClr val="tx2"/>
                          </a:solidFill>
                          <a:latin typeface="Arial" panose="020B0604020202020204" pitchFamily="34" charset="0"/>
                          <a:cs typeface="Arial" panose="020B0604020202020204" pitchFamily="34" charset="0"/>
                        </a:rPr>
                        <a:t>Response:</a:t>
                      </a:r>
                      <a:r>
                        <a:rPr lang="en-GB" sz="1400" dirty="0">
                          <a:solidFill>
                            <a:schemeClr val="tx2"/>
                          </a:solidFill>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HBV DNA &lt;10 IU/ml</a:t>
                      </a:r>
                    </a:p>
                    <a:p>
                      <a:pPr>
                        <a:spcBef>
                          <a:spcPts val="600"/>
                        </a:spcBef>
                      </a:pPr>
                      <a:r>
                        <a:rPr lang="en-GB" sz="1400" b="1" kern="1200" dirty="0">
                          <a:solidFill>
                            <a:schemeClr val="tx2"/>
                          </a:solidFill>
                          <a:latin typeface="Arial" panose="020B0604020202020204" pitchFamily="34" charset="0"/>
                          <a:ea typeface="+mn-ea"/>
                          <a:cs typeface="Arial" panose="020B0604020202020204" pitchFamily="34" charset="0"/>
                        </a:rPr>
                        <a:t>Primary non-response:</a:t>
                      </a:r>
                      <a:r>
                        <a:rPr lang="en-GB" sz="1400" kern="1200" dirty="0">
                          <a:solidFill>
                            <a:schemeClr val="tx2"/>
                          </a:solidFill>
                          <a:latin typeface="Arial" panose="020B0604020202020204" pitchFamily="34" charset="0"/>
                          <a:ea typeface="+mn-ea"/>
                          <a:cs typeface="Arial" panose="020B0604020202020204" pitchFamily="34" charset="0"/>
                        </a:rPr>
                        <a:t> </a:t>
                      </a:r>
                      <a:r>
                        <a:rPr lang="en-GB" sz="1400" dirty="0">
                          <a:latin typeface="Arial" panose="020B0604020202020204" pitchFamily="34" charset="0"/>
                          <a:cs typeface="Arial" panose="020B0604020202020204" pitchFamily="34" charset="0"/>
                        </a:rPr>
                        <a:t>&lt;1 log</a:t>
                      </a:r>
                      <a:r>
                        <a:rPr lang="en-GB" sz="1400" baseline="-25000" dirty="0">
                          <a:latin typeface="Arial" panose="020B0604020202020204" pitchFamily="34" charset="0"/>
                          <a:cs typeface="Arial" panose="020B0604020202020204" pitchFamily="34" charset="0"/>
                        </a:rPr>
                        <a:t>10</a:t>
                      </a:r>
                      <a:r>
                        <a:rPr lang="en-GB" sz="1400" dirty="0">
                          <a:latin typeface="Arial" panose="020B0604020202020204" pitchFamily="34" charset="0"/>
                          <a:cs typeface="Arial" panose="020B0604020202020204" pitchFamily="34" charset="0"/>
                        </a:rPr>
                        <a:t> decrease in HBV DNA after 3 months of therapy</a:t>
                      </a:r>
                    </a:p>
                    <a:p>
                      <a:pPr marL="0" marR="0" lvl="0" indent="0" algn="l" defTabSz="914400" rtl="0" eaLnBrk="1" fontAlgn="auto" latinLnBrk="0" hangingPunct="1">
                        <a:lnSpc>
                          <a:spcPct val="100000"/>
                        </a:lnSpc>
                        <a:spcBef>
                          <a:spcPts val="600"/>
                        </a:spcBef>
                        <a:spcAft>
                          <a:spcPts val="0"/>
                        </a:spcAft>
                        <a:buClrTx/>
                        <a:buSzTx/>
                        <a:buFontTx/>
                        <a:buNone/>
                        <a:tabLst/>
                        <a:defRPr/>
                      </a:pPr>
                      <a:r>
                        <a:rPr lang="en-GB" sz="1400" b="1" dirty="0">
                          <a:solidFill>
                            <a:schemeClr val="tx2"/>
                          </a:solidFill>
                          <a:latin typeface="Arial" panose="020B0604020202020204" pitchFamily="34" charset="0"/>
                          <a:cs typeface="Arial" panose="020B0604020202020204" pitchFamily="34" charset="0"/>
                        </a:rPr>
                        <a:t>Partial response:</a:t>
                      </a:r>
                      <a:r>
                        <a:rPr lang="en-GB" sz="1400" dirty="0">
                          <a:solidFill>
                            <a:schemeClr val="tx2"/>
                          </a:solidFill>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HBV DNA decreased by &gt;1 log</a:t>
                      </a:r>
                      <a:r>
                        <a:rPr lang="en-GB" sz="1400" baseline="-25000" dirty="0">
                          <a:latin typeface="Arial" panose="020B0604020202020204" pitchFamily="34" charset="0"/>
                          <a:cs typeface="Arial" panose="020B0604020202020204" pitchFamily="34" charset="0"/>
                        </a:rPr>
                        <a:t>10</a:t>
                      </a:r>
                      <a:r>
                        <a:rPr lang="en-GB" sz="1400" dirty="0">
                          <a:latin typeface="Arial" panose="020B0604020202020204" pitchFamily="34" charset="0"/>
                          <a:cs typeface="Arial" panose="020B0604020202020204" pitchFamily="34" charset="0"/>
                        </a:rPr>
                        <a:t> but still detectable after ≥12 months of therapy in compliant patients</a:t>
                      </a:r>
                    </a:p>
                    <a:p>
                      <a:pPr>
                        <a:spcBef>
                          <a:spcPts val="600"/>
                        </a:spcBef>
                      </a:pPr>
                      <a:r>
                        <a:rPr lang="en-GB" sz="1400" b="1" dirty="0">
                          <a:solidFill>
                            <a:schemeClr val="tx2"/>
                          </a:solidFill>
                          <a:latin typeface="Arial" panose="020B0604020202020204" pitchFamily="34" charset="0"/>
                          <a:cs typeface="Arial" panose="020B0604020202020204" pitchFamily="34" charset="0"/>
                        </a:rPr>
                        <a:t>Breakthrough:</a:t>
                      </a:r>
                      <a:r>
                        <a:rPr lang="en-GB" sz="1400" dirty="0">
                          <a:solidFill>
                            <a:schemeClr val="tx2"/>
                          </a:solidFill>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confirmed HBV DNA increase of &gt;1 log</a:t>
                      </a:r>
                      <a:r>
                        <a:rPr lang="en-GB" sz="1400" baseline="-25000" dirty="0">
                          <a:latin typeface="Arial" panose="020B0604020202020204" pitchFamily="34" charset="0"/>
                          <a:cs typeface="Arial" panose="020B0604020202020204" pitchFamily="34" charset="0"/>
                        </a:rPr>
                        <a:t>10</a:t>
                      </a:r>
                      <a:r>
                        <a:rPr lang="en-GB" sz="1400" dirty="0">
                          <a:latin typeface="Arial" panose="020B0604020202020204" pitchFamily="34" charset="0"/>
                          <a:cs typeface="Arial" panose="020B0604020202020204" pitchFamily="34" charset="0"/>
                        </a:rPr>
                        <a:t> above on-therapy nadir</a:t>
                      </a:r>
                    </a:p>
                  </a:txBody>
                  <a:tcPr marL="98826" marR="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r>
                        <a:rPr lang="en-GB" sz="1400" b="1" dirty="0">
                          <a:solidFill>
                            <a:schemeClr val="tx2"/>
                          </a:solidFill>
                          <a:latin typeface="Arial" panose="020B0604020202020204" pitchFamily="34" charset="0"/>
                          <a:cs typeface="Arial" panose="020B0604020202020204" pitchFamily="34" charset="0"/>
                        </a:rPr>
                        <a:t>Response:</a:t>
                      </a:r>
                      <a:r>
                        <a:rPr lang="en-GB" sz="1400" dirty="0">
                          <a:solidFill>
                            <a:schemeClr val="tx2"/>
                          </a:solidFill>
                          <a:latin typeface="Arial" panose="020B0604020202020204" pitchFamily="34" charset="0"/>
                          <a:cs typeface="Arial" panose="020B0604020202020204" pitchFamily="34" charset="0"/>
                        </a:rPr>
                        <a:t> </a:t>
                      </a:r>
                    </a:p>
                    <a:p>
                      <a:r>
                        <a:rPr lang="en-GB" sz="1400" dirty="0">
                          <a:latin typeface="Arial" panose="020B0604020202020204" pitchFamily="34" charset="0"/>
                          <a:cs typeface="Arial" panose="020B0604020202020204" pitchFamily="34" charset="0"/>
                        </a:rPr>
                        <a:t>HBV DNA &lt;2,000 IU/ml</a:t>
                      </a:r>
                    </a:p>
                  </a:txBody>
                  <a:tcPr marL="98826" marR="0">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2968240305"/>
                  </a:ext>
                </a:extLst>
              </a:tr>
              <a:tr h="3927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Virological </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(off-treatment)</a:t>
                      </a:r>
                    </a:p>
                  </a:txBody>
                  <a:tcPr marL="98826" marR="98826">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2"/>
                          </a:solidFill>
                          <a:latin typeface="Arial" panose="020B0604020202020204" pitchFamily="34" charset="0"/>
                          <a:cs typeface="Arial" panose="020B0604020202020204" pitchFamily="34" charset="0"/>
                        </a:rPr>
                        <a:t>Sustained response:</a:t>
                      </a:r>
                      <a:r>
                        <a:rPr lang="en-GB" sz="1400" dirty="0">
                          <a:solidFill>
                            <a:schemeClr val="tx2"/>
                          </a:solidFill>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HBV DNA &lt;2,000 IU/ml for ≥12 months after end of therapy</a:t>
                      </a:r>
                    </a:p>
                  </a:txBody>
                  <a:tcPr marL="98826" marR="0">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a:txBody>
                  <a:tcPr marR="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extLst>
                  <a:ext uri="{0D108BD9-81ED-4DB2-BD59-A6C34878D82A}">
                    <a16:rowId xmlns:a16="http://schemas.microsoft.com/office/drawing/2014/main" val="10003"/>
                  </a:ext>
                </a:extLst>
              </a:tr>
              <a:tr h="450525">
                <a:tc>
                  <a:txBody>
                    <a:bodyPr/>
                    <a:lstStyle/>
                    <a:p>
                      <a:r>
                        <a:rPr lang="en-GB" sz="1400" dirty="0">
                          <a:solidFill>
                            <a:schemeClr val="tx1"/>
                          </a:solidFill>
                          <a:latin typeface="Arial" panose="020B0604020202020204" pitchFamily="34" charset="0"/>
                          <a:cs typeface="Arial" panose="020B0604020202020204" pitchFamily="34" charset="0"/>
                        </a:rPr>
                        <a:t>Serological</a:t>
                      </a:r>
                    </a:p>
                  </a:txBody>
                  <a:tcPr marL="98826" marR="98826">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gridSpan="2">
                  <a:txBody>
                    <a:bodyPr/>
                    <a:lstStyle/>
                    <a:p>
                      <a:r>
                        <a:rPr lang="en-GB" sz="1400" dirty="0">
                          <a:latin typeface="Arial" panose="020B0604020202020204" pitchFamily="34" charset="0"/>
                          <a:cs typeface="Arial" panose="020B0604020202020204" pitchFamily="34" charset="0"/>
                        </a:rPr>
                        <a:t>HBeAg loss and development of anti-</a:t>
                      </a:r>
                      <a:r>
                        <a:rPr lang="en-GB" sz="1400" dirty="0" err="1">
                          <a:latin typeface="Arial" panose="020B0604020202020204" pitchFamily="34" charset="0"/>
                          <a:cs typeface="Arial" panose="020B0604020202020204" pitchFamily="34" charset="0"/>
                        </a:rPr>
                        <a:t>HBe</a:t>
                      </a:r>
                      <a:r>
                        <a:rPr lang="en-GB" sz="1400" dirty="0">
                          <a:latin typeface="Arial" panose="020B0604020202020204" pitchFamily="34" charset="0"/>
                          <a:cs typeface="Arial" panose="020B0604020202020204" pitchFamily="34" charset="0"/>
                        </a:rPr>
                        <a:t>*</a:t>
                      </a:r>
                    </a:p>
                    <a:p>
                      <a:pPr>
                        <a:spcBef>
                          <a:spcPts val="600"/>
                        </a:spcBef>
                      </a:pPr>
                      <a:r>
                        <a:rPr lang="en-GB" sz="1400" dirty="0" err="1">
                          <a:latin typeface="Arial" panose="020B0604020202020204" pitchFamily="34" charset="0"/>
                          <a:cs typeface="Arial" panose="020B0604020202020204" pitchFamily="34" charset="0"/>
                        </a:rPr>
                        <a:t>HBsAg</a:t>
                      </a:r>
                      <a:r>
                        <a:rPr lang="en-GB" sz="1400" dirty="0">
                          <a:latin typeface="Arial" panose="020B0604020202020204" pitchFamily="34" charset="0"/>
                          <a:cs typeface="Arial" panose="020B0604020202020204" pitchFamily="34" charset="0"/>
                        </a:rPr>
                        <a:t> loss and development of anti-HBs</a:t>
                      </a:r>
                    </a:p>
                  </a:txBody>
                  <a:tcPr marL="98826" marR="0">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hMerge="1">
                  <a:txBody>
                    <a:bodyPr/>
                    <a:lstStyle/>
                    <a:p>
                      <a:endParaRPr lang="en-GB" sz="1400" dirty="0"/>
                    </a:p>
                  </a:txBody>
                  <a:tcPr marR="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extLst>
                  <a:ext uri="{0D108BD9-81ED-4DB2-BD59-A6C34878D82A}">
                    <a16:rowId xmlns:a16="http://schemas.microsoft.com/office/drawing/2014/main" val="10004"/>
                  </a:ext>
                </a:extLst>
              </a:tr>
              <a:tr h="392766">
                <a:tc>
                  <a:txBody>
                    <a:bodyPr/>
                    <a:lstStyle/>
                    <a:p>
                      <a:r>
                        <a:rPr lang="en-GB" sz="1400" dirty="0">
                          <a:solidFill>
                            <a:schemeClr val="tx1"/>
                          </a:solidFill>
                          <a:latin typeface="Arial" panose="020B0604020202020204" pitchFamily="34" charset="0"/>
                          <a:cs typeface="Arial" panose="020B0604020202020204" pitchFamily="34" charset="0"/>
                        </a:rPr>
                        <a:t>Biochemical</a:t>
                      </a:r>
                    </a:p>
                  </a:txBody>
                  <a:tcPr marL="98826" marR="98826">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gridSpan="2">
                  <a:txBody>
                    <a:bodyPr/>
                    <a:lstStyle/>
                    <a:p>
                      <a:pPr>
                        <a:spcBef>
                          <a:spcPts val="600"/>
                        </a:spcBef>
                      </a:pPr>
                      <a:r>
                        <a:rPr lang="en-GB" sz="1400" dirty="0">
                          <a:latin typeface="Arial" panose="020B0604020202020204" pitchFamily="34" charset="0"/>
                          <a:cs typeface="Arial" panose="020B0604020202020204" pitchFamily="34" charset="0"/>
                        </a:rPr>
                        <a:t>ALT normalization</a:t>
                      </a:r>
                      <a:r>
                        <a:rPr lang="en-GB" sz="1400" baseline="300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(confirmed by ALT determination at least every 3 months for at least 1 year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post-treatment)</a:t>
                      </a:r>
                    </a:p>
                  </a:txBody>
                  <a:tcPr marL="98826" marR="0">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hMerge="1">
                  <a:txBody>
                    <a:bodyPr/>
                    <a:lstStyle/>
                    <a:p>
                      <a:endParaRPr lang="en-GB" sz="1400" dirty="0"/>
                    </a:p>
                  </a:txBody>
                  <a:tcPr marR="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extLst>
                  <a:ext uri="{0D108BD9-81ED-4DB2-BD59-A6C34878D82A}">
                    <a16:rowId xmlns:a16="http://schemas.microsoft.com/office/drawing/2014/main" val="3891900948"/>
                  </a:ext>
                </a:extLst>
              </a:tr>
              <a:tr h="392766">
                <a:tc>
                  <a:txBody>
                    <a:bodyPr/>
                    <a:lstStyle/>
                    <a:p>
                      <a:r>
                        <a:rPr lang="en-GB" sz="1400" dirty="0">
                          <a:solidFill>
                            <a:schemeClr val="tx1"/>
                          </a:solidFill>
                          <a:latin typeface="Arial" panose="020B0604020202020204" pitchFamily="34" charset="0"/>
                          <a:cs typeface="Arial" panose="020B0604020202020204" pitchFamily="34" charset="0"/>
                        </a:rPr>
                        <a:t>Histological</a:t>
                      </a:r>
                    </a:p>
                  </a:txBody>
                  <a:tcPr marL="98826" marR="98826">
                    <a:lnL w="1270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Decrease in </a:t>
                      </a:r>
                      <a:r>
                        <a:rPr lang="en-GB" sz="1400" dirty="0" err="1">
                          <a:solidFill>
                            <a:schemeClr val="tx1"/>
                          </a:solidFill>
                          <a:latin typeface="Arial" panose="020B0604020202020204" pitchFamily="34" charset="0"/>
                          <a:cs typeface="Arial" panose="020B0604020202020204" pitchFamily="34" charset="0"/>
                        </a:rPr>
                        <a:t>necroinﬂammatory</a:t>
                      </a:r>
                      <a:r>
                        <a:rPr lang="en-GB" sz="1400" dirty="0">
                          <a:solidFill>
                            <a:schemeClr val="tx1"/>
                          </a:solidFill>
                          <a:latin typeface="Arial" panose="020B0604020202020204" pitchFamily="34" charset="0"/>
                          <a:cs typeface="Arial" panose="020B0604020202020204" pitchFamily="34" charset="0"/>
                        </a:rPr>
                        <a:t> activity</a:t>
                      </a:r>
                      <a:r>
                        <a:rPr lang="en-GB" sz="1400" baseline="30000" dirty="0"/>
                        <a:t>†</a:t>
                      </a:r>
                      <a:r>
                        <a:rPr lang="en-GB" sz="1400" baseline="0" dirty="0">
                          <a:solidFill>
                            <a:schemeClr val="tx1"/>
                          </a:solidFill>
                          <a:latin typeface="Arial" panose="020B0604020202020204" pitchFamily="34" charset="0"/>
                          <a:cs typeface="Arial" panose="020B0604020202020204" pitchFamily="34" charset="0"/>
                        </a:rPr>
                        <a:t> </a:t>
                      </a:r>
                      <a:r>
                        <a:rPr lang="en-GB" sz="1400" dirty="0">
                          <a:solidFill>
                            <a:schemeClr val="tx1"/>
                          </a:solidFill>
                          <a:latin typeface="Arial" panose="020B0604020202020204" pitchFamily="34" charset="0"/>
                          <a:cs typeface="Arial" panose="020B0604020202020204" pitchFamily="34" charset="0"/>
                        </a:rPr>
                        <a:t>without worsening in ﬁbrosis compared with pre-treatment histological ﬁndings</a:t>
                      </a:r>
                    </a:p>
                  </a:txBody>
                  <a:tcPr marL="98826" marR="0">
                    <a:lnL w="952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hMerge="1">
                  <a:txBody>
                    <a:bodyPr/>
                    <a:lstStyle/>
                    <a:p>
                      <a:endParaRPr lang="en-GB" sz="1400" dirty="0"/>
                    </a:p>
                  </a:txBody>
                  <a:tcPr marR="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extLst>
                  <a:ext uri="{0D108BD9-81ED-4DB2-BD59-A6C34878D82A}">
                    <a16:rowId xmlns:a16="http://schemas.microsoft.com/office/drawing/2014/main" val="1113990587"/>
                  </a:ext>
                </a:extLst>
              </a:tr>
            </a:tbl>
          </a:graphicData>
        </a:graphic>
      </p:graphicFrame>
      <p:pic>
        <p:nvPicPr>
          <p:cNvPr id="9" name="Picture 8">
            <a:hlinkClick r:id="rId3" action="ppaction://hlinksldjump"/>
            <a:extLst>
              <a:ext uri="{FF2B5EF4-FFF2-40B4-BE49-F238E27FC236}">
                <a16:creationId xmlns:a16="http://schemas.microsoft.com/office/drawing/2014/main" id="{775F314E-9C1A-421D-9E81-10D26ED35C3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3480366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3DAB-7E63-4C67-A46E-BDC639C329B7}"/>
              </a:ext>
            </a:extLst>
          </p:cNvPr>
          <p:cNvSpPr>
            <a:spLocks noGrp="1"/>
          </p:cNvSpPr>
          <p:nvPr>
            <p:ph type="title"/>
          </p:nvPr>
        </p:nvSpPr>
        <p:spPr/>
        <p:txBody>
          <a:bodyPr/>
          <a:lstStyle/>
          <a:p>
            <a:r>
              <a:rPr lang="en-GB" dirty="0"/>
              <a:t>About these slides</a:t>
            </a:r>
          </a:p>
        </p:txBody>
      </p:sp>
      <p:sp>
        <p:nvSpPr>
          <p:cNvPr id="8" name="Text Placeholder 7">
            <a:extLst>
              <a:ext uri="{FF2B5EF4-FFF2-40B4-BE49-F238E27FC236}">
                <a16:creationId xmlns:a16="http://schemas.microsoft.com/office/drawing/2014/main" id="{0FC27B8C-B922-4FC1-894F-9E428EDD2E89}"/>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0FEE18BC-00AB-45B5-A2C0-714B30F0D276}"/>
              </a:ext>
            </a:extLst>
          </p:cNvPr>
          <p:cNvSpPr>
            <a:spLocks noGrp="1"/>
          </p:cNvSpPr>
          <p:nvPr>
            <p:ph sz="half" idx="1"/>
          </p:nvPr>
        </p:nvSpPr>
        <p:spPr/>
        <p:txBody>
          <a:bodyPr/>
          <a:lstStyle/>
          <a:p>
            <a:r>
              <a:rPr lang="it-IT" dirty="0"/>
              <a:t>These slides give a comprehensive overview of the EASL clinical practice guidelines on </a:t>
            </a:r>
            <a:r>
              <a:rPr lang="en-GB" dirty="0"/>
              <a:t>the management of hepatitis B infection</a:t>
            </a:r>
          </a:p>
          <a:p>
            <a:endParaRPr lang="en-GB" dirty="0"/>
          </a:p>
          <a:p>
            <a:r>
              <a:rPr lang="en-GB" dirty="0"/>
              <a:t>The guidelines were published in full in the August 2017 issue of the Journal of Hepatology</a:t>
            </a:r>
          </a:p>
          <a:p>
            <a:pPr lvl="1"/>
            <a:r>
              <a:rPr lang="en-GB" dirty="0"/>
              <a:t>The full publication can be downloaded from the </a:t>
            </a:r>
            <a:r>
              <a:rPr lang="en-GB" dirty="0">
                <a:hlinkClick r:id="rId2"/>
              </a:rPr>
              <a:t>Clinical Practice Guidelines</a:t>
            </a:r>
            <a:r>
              <a:rPr lang="en-GB" dirty="0"/>
              <a:t> section of the </a:t>
            </a:r>
            <a:br>
              <a:rPr lang="en-GB" dirty="0"/>
            </a:br>
            <a:r>
              <a:rPr lang="en-GB" dirty="0"/>
              <a:t>EASL website</a:t>
            </a:r>
          </a:p>
          <a:p>
            <a:pPr lvl="1"/>
            <a:r>
              <a:rPr lang="en-GB" dirty="0"/>
              <a:t>Please cite the published article as: European Association for the Study of the Liver. </a:t>
            </a:r>
            <a:br>
              <a:rPr lang="en-GB" dirty="0"/>
            </a:br>
            <a:r>
              <a:rPr lang="en-GB" dirty="0"/>
              <a:t>EASL 2017 Clinical Practice Guidelines on the management of hepatitis B virus infection. </a:t>
            </a:r>
            <a:br>
              <a:rPr lang="en-GB" dirty="0"/>
            </a:br>
            <a:r>
              <a:rPr lang="en-GB" dirty="0"/>
              <a:t>J Hepatol 2017;67:370–98</a:t>
            </a:r>
          </a:p>
          <a:p>
            <a:endParaRPr lang="en-US" altLang="en-US" dirty="0"/>
          </a:p>
          <a:p>
            <a:r>
              <a:rPr lang="en-US" altLang="en-US" dirty="0"/>
              <a:t>Please feel free to use, adapt, and share these slides for your own personal use; however, please acknowledge EASL as the source</a:t>
            </a:r>
          </a:p>
        </p:txBody>
      </p:sp>
    </p:spTree>
    <p:extLst>
      <p:ext uri="{BB962C8B-B14F-4D97-AF65-F5344CB8AC3E}">
        <p14:creationId xmlns:p14="http://schemas.microsoft.com/office/powerpoint/2010/main" val="764811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noAutofit/>
          </a:bodyPr>
          <a:lstStyle/>
          <a:p>
            <a:r>
              <a:rPr lang="en-GB" dirty="0"/>
              <a:t>Virological responses on NA therapy</a:t>
            </a:r>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GB" dirty="0"/>
              <a:t>EASL CPG HBV. J </a:t>
            </a:r>
            <a:r>
              <a:rPr lang="en-GB" dirty="0" err="1"/>
              <a:t>Hepatol</a:t>
            </a:r>
            <a:r>
              <a:rPr lang="en-GB" dirty="0"/>
              <a:t> 2017;67:370–98</a:t>
            </a:r>
          </a:p>
        </p:txBody>
      </p:sp>
      <p:grpSp>
        <p:nvGrpSpPr>
          <p:cNvPr id="102" name="Group 101">
            <a:extLst>
              <a:ext uri="{FF2B5EF4-FFF2-40B4-BE49-F238E27FC236}">
                <a16:creationId xmlns:a16="http://schemas.microsoft.com/office/drawing/2014/main" id="{0C4AFE67-4A55-45BD-98CE-CBD81B3F252D}"/>
              </a:ext>
            </a:extLst>
          </p:cNvPr>
          <p:cNvGrpSpPr/>
          <p:nvPr/>
        </p:nvGrpSpPr>
        <p:grpSpPr>
          <a:xfrm>
            <a:off x="2394178" y="1702195"/>
            <a:ext cx="7888122" cy="4233074"/>
            <a:chOff x="1370329" y="1687757"/>
            <a:chExt cx="6502252" cy="3489365"/>
          </a:xfrm>
        </p:grpSpPr>
        <p:sp>
          <p:nvSpPr>
            <p:cNvPr id="53" name="TextBox 52">
              <a:extLst>
                <a:ext uri="{FF2B5EF4-FFF2-40B4-BE49-F238E27FC236}">
                  <a16:creationId xmlns:a16="http://schemas.microsoft.com/office/drawing/2014/main" id="{05AE9232-1F81-4461-A9CB-2E3556B9110C}"/>
                </a:ext>
              </a:extLst>
            </p:cNvPr>
            <p:cNvSpPr txBox="1"/>
            <p:nvPr/>
          </p:nvSpPr>
          <p:spPr>
            <a:xfrm rot="16200000">
              <a:off x="461992" y="3272148"/>
              <a:ext cx="2121118" cy="304444"/>
            </a:xfrm>
            <a:prstGeom prst="rect">
              <a:avLst/>
            </a:prstGeom>
            <a:noFill/>
          </p:spPr>
          <p:txBody>
            <a:bodyPr wrap="none" rtlCol="0">
              <a:spAutoFit/>
            </a:bodyPr>
            <a:lstStyle/>
            <a:p>
              <a:pPr defTabSz="457200"/>
              <a:r>
                <a:rPr lang="en-GB" dirty="0">
                  <a:solidFill>
                    <a:prstClr val="black"/>
                  </a:solidFill>
                  <a:cs typeface="Arial" panose="020B0604020202020204" pitchFamily="34" charset="0"/>
                </a:rPr>
                <a:t>HBV DNA (log</a:t>
              </a:r>
              <a:r>
                <a:rPr lang="en-GB" baseline="-25000" dirty="0">
                  <a:solidFill>
                    <a:prstClr val="black"/>
                  </a:solidFill>
                  <a:cs typeface="Arial" panose="020B0604020202020204" pitchFamily="34" charset="0"/>
                </a:rPr>
                <a:t>10</a:t>
              </a:r>
              <a:r>
                <a:rPr lang="en-GB" dirty="0">
                  <a:solidFill>
                    <a:prstClr val="black"/>
                  </a:solidFill>
                  <a:cs typeface="Arial" panose="020B0604020202020204" pitchFamily="34" charset="0"/>
                </a:rPr>
                <a:t> IU/mL)</a:t>
              </a:r>
            </a:p>
          </p:txBody>
        </p:sp>
        <p:sp>
          <p:nvSpPr>
            <p:cNvPr id="54" name="TextBox 53">
              <a:extLst>
                <a:ext uri="{FF2B5EF4-FFF2-40B4-BE49-F238E27FC236}">
                  <a16:creationId xmlns:a16="http://schemas.microsoft.com/office/drawing/2014/main" id="{75FE348B-3E2A-4634-BB26-636724EEADBC}"/>
                </a:ext>
              </a:extLst>
            </p:cNvPr>
            <p:cNvSpPr txBox="1"/>
            <p:nvPr/>
          </p:nvSpPr>
          <p:spPr>
            <a:xfrm>
              <a:off x="3049765" y="4872678"/>
              <a:ext cx="2742107" cy="304444"/>
            </a:xfrm>
            <a:prstGeom prst="rect">
              <a:avLst/>
            </a:prstGeom>
            <a:noFill/>
          </p:spPr>
          <p:txBody>
            <a:bodyPr wrap="none" rtlCol="0">
              <a:spAutoFit/>
            </a:bodyPr>
            <a:lstStyle/>
            <a:p>
              <a:pPr defTabSz="457200"/>
              <a:r>
                <a:rPr lang="en-GB" dirty="0">
                  <a:solidFill>
                    <a:prstClr val="black"/>
                  </a:solidFill>
                  <a:cs typeface="Arial" panose="020B0604020202020204" pitchFamily="34" charset="0"/>
                </a:rPr>
                <a:t>Duration of treatment (months)</a:t>
              </a:r>
            </a:p>
          </p:txBody>
        </p:sp>
        <p:grpSp>
          <p:nvGrpSpPr>
            <p:cNvPr id="55" name="Group 54">
              <a:extLst>
                <a:ext uri="{FF2B5EF4-FFF2-40B4-BE49-F238E27FC236}">
                  <a16:creationId xmlns:a16="http://schemas.microsoft.com/office/drawing/2014/main" id="{BFCD9FEA-CE64-48F4-A59A-A2217D9855D2}"/>
                </a:ext>
              </a:extLst>
            </p:cNvPr>
            <p:cNvGrpSpPr/>
            <p:nvPr/>
          </p:nvGrpSpPr>
          <p:grpSpPr>
            <a:xfrm>
              <a:off x="1733297" y="2384419"/>
              <a:ext cx="5360231" cy="2543251"/>
              <a:chOff x="2664529" y="1927907"/>
              <a:chExt cx="3962697" cy="1663013"/>
            </a:xfrm>
          </p:grpSpPr>
          <p:sp>
            <p:nvSpPr>
              <p:cNvPr id="56" name="Freeform 10">
                <a:extLst>
                  <a:ext uri="{FF2B5EF4-FFF2-40B4-BE49-F238E27FC236}">
                    <a16:creationId xmlns:a16="http://schemas.microsoft.com/office/drawing/2014/main" id="{223D7300-E4E9-4D10-9EA7-66BCFC697AB2}"/>
                  </a:ext>
                </a:extLst>
              </p:cNvPr>
              <p:cNvSpPr/>
              <p:nvPr/>
            </p:nvSpPr>
            <p:spPr>
              <a:xfrm>
                <a:off x="2981637" y="1991025"/>
                <a:ext cx="3645589" cy="1356975"/>
              </a:xfrm>
              <a:custGeom>
                <a:avLst/>
                <a:gdLst>
                  <a:gd name="connsiteX0" fmla="*/ 0 w 3475892"/>
                  <a:gd name="connsiteY0" fmla="*/ 0 h 2409092"/>
                  <a:gd name="connsiteX1" fmla="*/ 0 w 3475892"/>
                  <a:gd name="connsiteY1" fmla="*/ 2409092 h 2409092"/>
                  <a:gd name="connsiteX2" fmla="*/ 3475892 w 3475892"/>
                  <a:gd name="connsiteY2" fmla="*/ 2409092 h 2409092"/>
                </a:gdLst>
                <a:ahLst/>
                <a:cxnLst>
                  <a:cxn ang="0">
                    <a:pos x="connsiteX0" y="connsiteY0"/>
                  </a:cxn>
                  <a:cxn ang="0">
                    <a:pos x="connsiteX1" y="connsiteY1"/>
                  </a:cxn>
                  <a:cxn ang="0">
                    <a:pos x="connsiteX2" y="connsiteY2"/>
                  </a:cxn>
                </a:cxnLst>
                <a:rect l="l" t="t" r="r" b="b"/>
                <a:pathLst>
                  <a:path w="3475892" h="2409092">
                    <a:moveTo>
                      <a:pt x="0" y="0"/>
                    </a:moveTo>
                    <a:lnTo>
                      <a:pt x="0" y="2409092"/>
                    </a:lnTo>
                    <a:lnTo>
                      <a:pt x="3475892" y="2409092"/>
                    </a:lnTo>
                  </a:path>
                </a:pathLst>
              </a:custGeom>
              <a:noFill/>
              <a:ln w="9525" cap="flat" cmpd="sng" algn="ctr">
                <a:solidFill>
                  <a:sysClr val="windowText" lastClr="000000"/>
                </a:solidFill>
                <a:prstDash val="solid"/>
                <a:miter lim="800000"/>
              </a:ln>
              <a:effectLst/>
            </p:spPr>
            <p:txBody>
              <a:bodyPr rtlCol="0" anchor="ctr"/>
              <a:lstStyle/>
              <a:p>
                <a:pPr algn="ctr" defTabSz="457200">
                  <a:defRPr/>
                </a:pPr>
                <a:endParaRPr lang="en-GB" sz="1600" kern="0">
                  <a:solidFill>
                    <a:prstClr val="white"/>
                  </a:solidFill>
                  <a:latin typeface="Calibri" panose="020F0502020204030204"/>
                  <a:cs typeface="Arial" panose="020B0604020202020204" pitchFamily="34" charset="0"/>
                </a:endParaRPr>
              </a:p>
            </p:txBody>
          </p:sp>
          <p:cxnSp>
            <p:nvCxnSpPr>
              <p:cNvPr id="57" name="Straight Connector 56">
                <a:extLst>
                  <a:ext uri="{FF2B5EF4-FFF2-40B4-BE49-F238E27FC236}">
                    <a16:creationId xmlns:a16="http://schemas.microsoft.com/office/drawing/2014/main" id="{D320C2AF-B780-4596-8F02-43A430C0DCE4}"/>
                  </a:ext>
                </a:extLst>
              </p:cNvPr>
              <p:cNvCxnSpPr/>
              <p:nvPr/>
            </p:nvCxnSpPr>
            <p:spPr>
              <a:xfrm>
                <a:off x="2900637" y="2033391"/>
                <a:ext cx="81000" cy="0"/>
              </a:xfrm>
              <a:prstGeom prst="line">
                <a:avLst/>
              </a:prstGeom>
              <a:noFill/>
              <a:ln w="9525" cap="flat" cmpd="sng" algn="ctr">
                <a:solidFill>
                  <a:sysClr val="windowText" lastClr="000000"/>
                </a:solidFill>
                <a:prstDash val="solid"/>
                <a:miter lim="800000"/>
              </a:ln>
              <a:effectLst/>
            </p:spPr>
          </p:cxnSp>
          <p:cxnSp>
            <p:nvCxnSpPr>
              <p:cNvPr id="58" name="Straight Connector 57">
                <a:extLst>
                  <a:ext uri="{FF2B5EF4-FFF2-40B4-BE49-F238E27FC236}">
                    <a16:creationId xmlns:a16="http://schemas.microsoft.com/office/drawing/2014/main" id="{7C2A3208-31E1-4C3F-9B4F-912C494B26AC}"/>
                  </a:ext>
                </a:extLst>
              </p:cNvPr>
              <p:cNvCxnSpPr/>
              <p:nvPr/>
            </p:nvCxnSpPr>
            <p:spPr>
              <a:xfrm>
                <a:off x="2900637" y="2252493"/>
                <a:ext cx="81000" cy="0"/>
              </a:xfrm>
              <a:prstGeom prst="line">
                <a:avLst/>
              </a:prstGeom>
              <a:noFill/>
              <a:ln w="9525" cap="flat" cmpd="sng" algn="ctr">
                <a:solidFill>
                  <a:sysClr val="windowText" lastClr="000000"/>
                </a:solidFill>
                <a:prstDash val="solid"/>
                <a:miter lim="800000"/>
              </a:ln>
              <a:effectLst/>
            </p:spPr>
          </p:cxnSp>
          <p:cxnSp>
            <p:nvCxnSpPr>
              <p:cNvPr id="59" name="Straight Connector 58">
                <a:extLst>
                  <a:ext uri="{FF2B5EF4-FFF2-40B4-BE49-F238E27FC236}">
                    <a16:creationId xmlns:a16="http://schemas.microsoft.com/office/drawing/2014/main" id="{8DDB1FC3-1589-49E9-BE8F-328FAA99A714}"/>
                  </a:ext>
                </a:extLst>
              </p:cNvPr>
              <p:cNvCxnSpPr/>
              <p:nvPr/>
            </p:nvCxnSpPr>
            <p:spPr>
              <a:xfrm>
                <a:off x="2900637" y="2471595"/>
                <a:ext cx="81000" cy="0"/>
              </a:xfrm>
              <a:prstGeom prst="line">
                <a:avLst/>
              </a:prstGeom>
              <a:noFill/>
              <a:ln w="9525" cap="flat" cmpd="sng" algn="ctr">
                <a:solidFill>
                  <a:sysClr val="windowText" lastClr="000000"/>
                </a:solidFill>
                <a:prstDash val="solid"/>
                <a:miter lim="800000"/>
              </a:ln>
              <a:effectLst/>
            </p:spPr>
          </p:cxnSp>
          <p:cxnSp>
            <p:nvCxnSpPr>
              <p:cNvPr id="60" name="Straight Connector 59">
                <a:extLst>
                  <a:ext uri="{FF2B5EF4-FFF2-40B4-BE49-F238E27FC236}">
                    <a16:creationId xmlns:a16="http://schemas.microsoft.com/office/drawing/2014/main" id="{8CB4B4B0-19E3-492C-8A0E-326A96EB4FEA}"/>
                  </a:ext>
                </a:extLst>
              </p:cNvPr>
              <p:cNvCxnSpPr/>
              <p:nvPr/>
            </p:nvCxnSpPr>
            <p:spPr>
              <a:xfrm>
                <a:off x="2900637" y="2690697"/>
                <a:ext cx="81000" cy="0"/>
              </a:xfrm>
              <a:prstGeom prst="line">
                <a:avLst/>
              </a:prstGeom>
              <a:noFill/>
              <a:ln w="9525" cap="flat" cmpd="sng" algn="ctr">
                <a:solidFill>
                  <a:sysClr val="windowText" lastClr="000000"/>
                </a:solidFill>
                <a:prstDash val="solid"/>
                <a:miter lim="800000"/>
              </a:ln>
              <a:effectLst/>
            </p:spPr>
          </p:cxnSp>
          <p:cxnSp>
            <p:nvCxnSpPr>
              <p:cNvPr id="61" name="Straight Connector 60">
                <a:extLst>
                  <a:ext uri="{FF2B5EF4-FFF2-40B4-BE49-F238E27FC236}">
                    <a16:creationId xmlns:a16="http://schemas.microsoft.com/office/drawing/2014/main" id="{537FE4A2-D4F2-4081-B323-E5B04595B82D}"/>
                  </a:ext>
                </a:extLst>
              </p:cNvPr>
              <p:cNvCxnSpPr/>
              <p:nvPr/>
            </p:nvCxnSpPr>
            <p:spPr>
              <a:xfrm>
                <a:off x="2900637" y="2909799"/>
                <a:ext cx="81000" cy="0"/>
              </a:xfrm>
              <a:prstGeom prst="line">
                <a:avLst/>
              </a:prstGeom>
              <a:noFill/>
              <a:ln w="9525" cap="flat" cmpd="sng" algn="ctr">
                <a:solidFill>
                  <a:sysClr val="windowText" lastClr="000000"/>
                </a:solidFill>
                <a:prstDash val="solid"/>
                <a:miter lim="800000"/>
              </a:ln>
              <a:effectLst/>
            </p:spPr>
          </p:cxnSp>
          <p:cxnSp>
            <p:nvCxnSpPr>
              <p:cNvPr id="62" name="Straight Connector 61">
                <a:extLst>
                  <a:ext uri="{FF2B5EF4-FFF2-40B4-BE49-F238E27FC236}">
                    <a16:creationId xmlns:a16="http://schemas.microsoft.com/office/drawing/2014/main" id="{9224209A-1C60-4058-8ADF-613A56336704}"/>
                  </a:ext>
                </a:extLst>
              </p:cNvPr>
              <p:cNvCxnSpPr/>
              <p:nvPr/>
            </p:nvCxnSpPr>
            <p:spPr>
              <a:xfrm>
                <a:off x="2900637" y="3128901"/>
                <a:ext cx="81000" cy="0"/>
              </a:xfrm>
              <a:prstGeom prst="line">
                <a:avLst/>
              </a:prstGeom>
              <a:noFill/>
              <a:ln w="9525" cap="flat" cmpd="sng" algn="ctr">
                <a:solidFill>
                  <a:sysClr val="windowText" lastClr="000000"/>
                </a:solidFill>
                <a:prstDash val="solid"/>
                <a:miter lim="800000"/>
              </a:ln>
              <a:effectLst/>
            </p:spPr>
          </p:cxnSp>
          <p:cxnSp>
            <p:nvCxnSpPr>
              <p:cNvPr id="63" name="Straight Connector 62">
                <a:extLst>
                  <a:ext uri="{FF2B5EF4-FFF2-40B4-BE49-F238E27FC236}">
                    <a16:creationId xmlns:a16="http://schemas.microsoft.com/office/drawing/2014/main" id="{D2883D93-FD99-49D3-9805-51CB9C348AA1}"/>
                  </a:ext>
                </a:extLst>
              </p:cNvPr>
              <p:cNvCxnSpPr/>
              <p:nvPr/>
            </p:nvCxnSpPr>
            <p:spPr>
              <a:xfrm>
                <a:off x="2900637" y="3348000"/>
                <a:ext cx="81000" cy="0"/>
              </a:xfrm>
              <a:prstGeom prst="line">
                <a:avLst/>
              </a:prstGeom>
              <a:noFill/>
              <a:ln w="9525" cap="flat" cmpd="sng" algn="ctr">
                <a:solidFill>
                  <a:sysClr val="windowText" lastClr="000000"/>
                </a:solidFill>
                <a:prstDash val="solid"/>
                <a:miter lim="800000"/>
              </a:ln>
              <a:effectLst/>
            </p:spPr>
          </p:cxnSp>
          <p:cxnSp>
            <p:nvCxnSpPr>
              <p:cNvPr id="64" name="Straight Connector 63">
                <a:extLst>
                  <a:ext uri="{FF2B5EF4-FFF2-40B4-BE49-F238E27FC236}">
                    <a16:creationId xmlns:a16="http://schemas.microsoft.com/office/drawing/2014/main" id="{E07CBD01-C9CF-44A8-8BDB-DFB590A1D656}"/>
                  </a:ext>
                </a:extLst>
              </p:cNvPr>
              <p:cNvCxnSpPr/>
              <p:nvPr/>
            </p:nvCxnSpPr>
            <p:spPr>
              <a:xfrm rot="16200000">
                <a:off x="2941137" y="3388500"/>
                <a:ext cx="81000" cy="0"/>
              </a:xfrm>
              <a:prstGeom prst="line">
                <a:avLst/>
              </a:prstGeom>
              <a:noFill/>
              <a:ln w="9525" cap="flat" cmpd="sng" algn="ctr">
                <a:solidFill>
                  <a:sysClr val="windowText" lastClr="000000"/>
                </a:solidFill>
                <a:prstDash val="solid"/>
                <a:miter lim="800000"/>
              </a:ln>
              <a:effectLst/>
            </p:spPr>
          </p:cxnSp>
          <p:cxnSp>
            <p:nvCxnSpPr>
              <p:cNvPr id="65" name="Straight Connector 64">
                <a:extLst>
                  <a:ext uri="{FF2B5EF4-FFF2-40B4-BE49-F238E27FC236}">
                    <a16:creationId xmlns:a16="http://schemas.microsoft.com/office/drawing/2014/main" id="{08945C61-026B-49E8-8E04-77BFAD3E8BF5}"/>
                  </a:ext>
                </a:extLst>
              </p:cNvPr>
              <p:cNvCxnSpPr/>
              <p:nvPr/>
            </p:nvCxnSpPr>
            <p:spPr>
              <a:xfrm rot="16200000">
                <a:off x="3230795" y="3388500"/>
                <a:ext cx="81000" cy="0"/>
              </a:xfrm>
              <a:prstGeom prst="line">
                <a:avLst/>
              </a:prstGeom>
              <a:noFill/>
              <a:ln w="9525" cap="flat" cmpd="sng" algn="ctr">
                <a:solidFill>
                  <a:sysClr val="windowText" lastClr="000000"/>
                </a:solidFill>
                <a:prstDash val="solid"/>
                <a:miter lim="800000"/>
              </a:ln>
              <a:effectLst/>
            </p:spPr>
          </p:cxnSp>
          <p:cxnSp>
            <p:nvCxnSpPr>
              <p:cNvPr id="66" name="Straight Connector 65">
                <a:extLst>
                  <a:ext uri="{FF2B5EF4-FFF2-40B4-BE49-F238E27FC236}">
                    <a16:creationId xmlns:a16="http://schemas.microsoft.com/office/drawing/2014/main" id="{B625BB55-7B68-4F3C-8ECE-2EB7B8062265}"/>
                  </a:ext>
                </a:extLst>
              </p:cNvPr>
              <p:cNvCxnSpPr/>
              <p:nvPr/>
            </p:nvCxnSpPr>
            <p:spPr>
              <a:xfrm rot="16200000">
                <a:off x="3520452" y="3388500"/>
                <a:ext cx="81000" cy="0"/>
              </a:xfrm>
              <a:prstGeom prst="line">
                <a:avLst/>
              </a:prstGeom>
              <a:noFill/>
              <a:ln w="9525" cap="flat" cmpd="sng" algn="ctr">
                <a:solidFill>
                  <a:sysClr val="windowText" lastClr="000000"/>
                </a:solidFill>
                <a:prstDash val="solid"/>
                <a:miter lim="800000"/>
              </a:ln>
              <a:effectLst/>
            </p:spPr>
          </p:cxnSp>
          <p:cxnSp>
            <p:nvCxnSpPr>
              <p:cNvPr id="67" name="Straight Connector 66">
                <a:extLst>
                  <a:ext uri="{FF2B5EF4-FFF2-40B4-BE49-F238E27FC236}">
                    <a16:creationId xmlns:a16="http://schemas.microsoft.com/office/drawing/2014/main" id="{B821196D-FD67-4AE2-81C7-C7515E6D9912}"/>
                  </a:ext>
                </a:extLst>
              </p:cNvPr>
              <p:cNvCxnSpPr/>
              <p:nvPr/>
            </p:nvCxnSpPr>
            <p:spPr>
              <a:xfrm rot="16200000">
                <a:off x="3810110" y="3388500"/>
                <a:ext cx="81000" cy="0"/>
              </a:xfrm>
              <a:prstGeom prst="line">
                <a:avLst/>
              </a:prstGeom>
              <a:noFill/>
              <a:ln w="9525" cap="flat" cmpd="sng" algn="ctr">
                <a:solidFill>
                  <a:sysClr val="windowText" lastClr="000000"/>
                </a:solidFill>
                <a:prstDash val="solid"/>
                <a:miter lim="800000"/>
              </a:ln>
              <a:effectLst/>
            </p:spPr>
          </p:cxnSp>
          <p:cxnSp>
            <p:nvCxnSpPr>
              <p:cNvPr id="68" name="Straight Connector 67">
                <a:extLst>
                  <a:ext uri="{FF2B5EF4-FFF2-40B4-BE49-F238E27FC236}">
                    <a16:creationId xmlns:a16="http://schemas.microsoft.com/office/drawing/2014/main" id="{DAD426BA-097D-4D03-BB81-CEF75936BD82}"/>
                  </a:ext>
                </a:extLst>
              </p:cNvPr>
              <p:cNvCxnSpPr/>
              <p:nvPr/>
            </p:nvCxnSpPr>
            <p:spPr>
              <a:xfrm rot="16200000">
                <a:off x="4099767" y="3388500"/>
                <a:ext cx="81000" cy="0"/>
              </a:xfrm>
              <a:prstGeom prst="line">
                <a:avLst/>
              </a:prstGeom>
              <a:noFill/>
              <a:ln w="9525" cap="flat" cmpd="sng" algn="ctr">
                <a:solidFill>
                  <a:sysClr val="windowText" lastClr="000000"/>
                </a:solidFill>
                <a:prstDash val="solid"/>
                <a:miter lim="800000"/>
              </a:ln>
              <a:effectLst/>
            </p:spPr>
          </p:cxnSp>
          <p:cxnSp>
            <p:nvCxnSpPr>
              <p:cNvPr id="69" name="Straight Connector 68">
                <a:extLst>
                  <a:ext uri="{FF2B5EF4-FFF2-40B4-BE49-F238E27FC236}">
                    <a16:creationId xmlns:a16="http://schemas.microsoft.com/office/drawing/2014/main" id="{F24315BE-56D6-4420-B66A-6DA093767A32}"/>
                  </a:ext>
                </a:extLst>
              </p:cNvPr>
              <p:cNvCxnSpPr/>
              <p:nvPr/>
            </p:nvCxnSpPr>
            <p:spPr>
              <a:xfrm rot="16200000">
                <a:off x="4389425" y="3388500"/>
                <a:ext cx="81000" cy="0"/>
              </a:xfrm>
              <a:prstGeom prst="line">
                <a:avLst/>
              </a:prstGeom>
              <a:noFill/>
              <a:ln w="9525" cap="flat" cmpd="sng" algn="ctr">
                <a:solidFill>
                  <a:sysClr val="windowText" lastClr="000000"/>
                </a:solidFill>
                <a:prstDash val="solid"/>
                <a:miter lim="800000"/>
              </a:ln>
              <a:effectLst/>
            </p:spPr>
          </p:cxnSp>
          <p:cxnSp>
            <p:nvCxnSpPr>
              <p:cNvPr id="70" name="Straight Connector 69">
                <a:extLst>
                  <a:ext uri="{FF2B5EF4-FFF2-40B4-BE49-F238E27FC236}">
                    <a16:creationId xmlns:a16="http://schemas.microsoft.com/office/drawing/2014/main" id="{CF9ABF6B-4DD4-40EA-93E4-A8964C9317FB}"/>
                  </a:ext>
                </a:extLst>
              </p:cNvPr>
              <p:cNvCxnSpPr/>
              <p:nvPr/>
            </p:nvCxnSpPr>
            <p:spPr>
              <a:xfrm rot="16200000">
                <a:off x="4679082" y="3388500"/>
                <a:ext cx="81000" cy="0"/>
              </a:xfrm>
              <a:prstGeom prst="line">
                <a:avLst/>
              </a:prstGeom>
              <a:noFill/>
              <a:ln w="9525" cap="flat" cmpd="sng" algn="ctr">
                <a:solidFill>
                  <a:sysClr val="windowText" lastClr="000000"/>
                </a:solidFill>
                <a:prstDash val="solid"/>
                <a:miter lim="800000"/>
              </a:ln>
              <a:effectLst/>
            </p:spPr>
          </p:cxnSp>
          <p:cxnSp>
            <p:nvCxnSpPr>
              <p:cNvPr id="71" name="Straight Connector 70">
                <a:extLst>
                  <a:ext uri="{FF2B5EF4-FFF2-40B4-BE49-F238E27FC236}">
                    <a16:creationId xmlns:a16="http://schemas.microsoft.com/office/drawing/2014/main" id="{07E12041-A652-43DA-9905-72A27F1DCE61}"/>
                  </a:ext>
                </a:extLst>
              </p:cNvPr>
              <p:cNvCxnSpPr/>
              <p:nvPr/>
            </p:nvCxnSpPr>
            <p:spPr>
              <a:xfrm rot="16200000">
                <a:off x="4968740" y="3388500"/>
                <a:ext cx="81000" cy="0"/>
              </a:xfrm>
              <a:prstGeom prst="line">
                <a:avLst/>
              </a:prstGeom>
              <a:noFill/>
              <a:ln w="9525" cap="flat" cmpd="sng" algn="ctr">
                <a:solidFill>
                  <a:sysClr val="windowText" lastClr="000000"/>
                </a:solidFill>
                <a:prstDash val="solid"/>
                <a:miter lim="800000"/>
              </a:ln>
              <a:effectLst/>
            </p:spPr>
          </p:cxnSp>
          <p:cxnSp>
            <p:nvCxnSpPr>
              <p:cNvPr id="72" name="Straight Connector 71">
                <a:extLst>
                  <a:ext uri="{FF2B5EF4-FFF2-40B4-BE49-F238E27FC236}">
                    <a16:creationId xmlns:a16="http://schemas.microsoft.com/office/drawing/2014/main" id="{BD597929-D135-45A4-9AC2-39153BB96AF2}"/>
                  </a:ext>
                </a:extLst>
              </p:cNvPr>
              <p:cNvCxnSpPr/>
              <p:nvPr/>
            </p:nvCxnSpPr>
            <p:spPr>
              <a:xfrm rot="16200000">
                <a:off x="5258397" y="3388500"/>
                <a:ext cx="81000" cy="0"/>
              </a:xfrm>
              <a:prstGeom prst="line">
                <a:avLst/>
              </a:prstGeom>
              <a:noFill/>
              <a:ln w="9525" cap="flat" cmpd="sng" algn="ctr">
                <a:solidFill>
                  <a:sysClr val="windowText" lastClr="000000"/>
                </a:solidFill>
                <a:prstDash val="solid"/>
                <a:miter lim="800000"/>
              </a:ln>
              <a:effectLst/>
            </p:spPr>
          </p:cxnSp>
          <p:cxnSp>
            <p:nvCxnSpPr>
              <p:cNvPr id="73" name="Straight Connector 72">
                <a:extLst>
                  <a:ext uri="{FF2B5EF4-FFF2-40B4-BE49-F238E27FC236}">
                    <a16:creationId xmlns:a16="http://schemas.microsoft.com/office/drawing/2014/main" id="{BE3E4244-C86B-4CCC-A641-D55B0B8BF34B}"/>
                  </a:ext>
                </a:extLst>
              </p:cNvPr>
              <p:cNvCxnSpPr/>
              <p:nvPr/>
            </p:nvCxnSpPr>
            <p:spPr>
              <a:xfrm rot="16200000">
                <a:off x="5548056" y="3388499"/>
                <a:ext cx="81000" cy="0"/>
              </a:xfrm>
              <a:prstGeom prst="line">
                <a:avLst/>
              </a:prstGeom>
              <a:noFill/>
              <a:ln w="9525" cap="flat" cmpd="sng" algn="ctr">
                <a:solidFill>
                  <a:sysClr val="windowText" lastClr="000000"/>
                </a:solidFill>
                <a:prstDash val="solid"/>
                <a:miter lim="800000"/>
              </a:ln>
              <a:effectLst/>
            </p:spPr>
          </p:cxnSp>
          <p:sp>
            <p:nvSpPr>
              <p:cNvPr id="74" name="TextBox 73">
                <a:extLst>
                  <a:ext uri="{FF2B5EF4-FFF2-40B4-BE49-F238E27FC236}">
                    <a16:creationId xmlns:a16="http://schemas.microsoft.com/office/drawing/2014/main" id="{13838EF8-C1F9-406A-B057-32A865BD7F57}"/>
                  </a:ext>
                </a:extLst>
              </p:cNvPr>
              <p:cNvSpPr txBox="1"/>
              <p:nvPr/>
            </p:nvSpPr>
            <p:spPr>
              <a:xfrm>
                <a:off x="2715679" y="3244466"/>
                <a:ext cx="181892" cy="182484"/>
              </a:xfrm>
              <a:prstGeom prst="rect">
                <a:avLst/>
              </a:prstGeom>
              <a:noFill/>
            </p:spPr>
            <p:txBody>
              <a:bodyPr wrap="none" rtlCol="0">
                <a:spAutoFit/>
              </a:bodyPr>
              <a:lstStyle/>
              <a:p>
                <a:pPr defTabSz="457200">
                  <a:defRPr/>
                </a:pPr>
                <a:r>
                  <a:rPr lang="en-GB" sz="1600" kern="0" dirty="0">
                    <a:solidFill>
                      <a:prstClr val="black"/>
                    </a:solidFill>
                    <a:cs typeface="Arial" panose="020B0604020202020204" pitchFamily="34" charset="0"/>
                  </a:rPr>
                  <a:t>0</a:t>
                </a:r>
              </a:p>
            </p:txBody>
          </p:sp>
          <p:sp>
            <p:nvSpPr>
              <p:cNvPr id="75" name="TextBox 74">
                <a:extLst>
                  <a:ext uri="{FF2B5EF4-FFF2-40B4-BE49-F238E27FC236}">
                    <a16:creationId xmlns:a16="http://schemas.microsoft.com/office/drawing/2014/main" id="{ACB13B01-7966-4B57-B06F-170E1E270FBA}"/>
                  </a:ext>
                </a:extLst>
              </p:cNvPr>
              <p:cNvSpPr txBox="1"/>
              <p:nvPr/>
            </p:nvSpPr>
            <p:spPr>
              <a:xfrm>
                <a:off x="2888256" y="3408436"/>
                <a:ext cx="181892" cy="182484"/>
              </a:xfrm>
              <a:prstGeom prst="rect">
                <a:avLst/>
              </a:prstGeom>
              <a:noFill/>
            </p:spPr>
            <p:txBody>
              <a:bodyPr wrap="none" rtlCol="0">
                <a:spAutoFit/>
              </a:bodyPr>
              <a:lstStyle/>
              <a:p>
                <a:pPr defTabSz="457200">
                  <a:defRPr/>
                </a:pPr>
                <a:r>
                  <a:rPr lang="en-GB" sz="1600" kern="0" dirty="0">
                    <a:solidFill>
                      <a:prstClr val="black"/>
                    </a:solidFill>
                    <a:cs typeface="Arial" panose="020B0604020202020204" pitchFamily="34" charset="0"/>
                  </a:rPr>
                  <a:t>0</a:t>
                </a:r>
              </a:p>
            </p:txBody>
          </p:sp>
          <p:sp>
            <p:nvSpPr>
              <p:cNvPr id="76" name="TextBox 75">
                <a:extLst>
                  <a:ext uri="{FF2B5EF4-FFF2-40B4-BE49-F238E27FC236}">
                    <a16:creationId xmlns:a16="http://schemas.microsoft.com/office/drawing/2014/main" id="{C4AD03E6-DD05-4047-9085-82FD115969DC}"/>
                  </a:ext>
                </a:extLst>
              </p:cNvPr>
              <p:cNvSpPr txBox="1"/>
              <p:nvPr/>
            </p:nvSpPr>
            <p:spPr>
              <a:xfrm>
                <a:off x="3176314" y="3408436"/>
                <a:ext cx="181892" cy="182484"/>
              </a:xfrm>
              <a:prstGeom prst="rect">
                <a:avLst/>
              </a:prstGeom>
              <a:noFill/>
            </p:spPr>
            <p:txBody>
              <a:bodyPr wrap="none" rtlCol="0">
                <a:spAutoFit/>
              </a:bodyPr>
              <a:lstStyle/>
              <a:p>
                <a:pPr algn="ctr" defTabSz="457200">
                  <a:defRPr/>
                </a:pPr>
                <a:r>
                  <a:rPr lang="en-GB" sz="1600" kern="0" dirty="0">
                    <a:solidFill>
                      <a:prstClr val="black"/>
                    </a:solidFill>
                    <a:cs typeface="Arial" panose="020B0604020202020204" pitchFamily="34" charset="0"/>
                  </a:rPr>
                  <a:t>1</a:t>
                </a:r>
              </a:p>
            </p:txBody>
          </p:sp>
          <p:sp>
            <p:nvSpPr>
              <p:cNvPr id="77" name="TextBox 76">
                <a:extLst>
                  <a:ext uri="{FF2B5EF4-FFF2-40B4-BE49-F238E27FC236}">
                    <a16:creationId xmlns:a16="http://schemas.microsoft.com/office/drawing/2014/main" id="{62B916FF-41F7-400B-B024-931E2915B5FF}"/>
                  </a:ext>
                </a:extLst>
              </p:cNvPr>
              <p:cNvSpPr txBox="1"/>
              <p:nvPr/>
            </p:nvSpPr>
            <p:spPr>
              <a:xfrm>
                <a:off x="3465052" y="3408436"/>
                <a:ext cx="181892" cy="182484"/>
              </a:xfrm>
              <a:prstGeom prst="rect">
                <a:avLst/>
              </a:prstGeom>
              <a:noFill/>
            </p:spPr>
            <p:txBody>
              <a:bodyPr wrap="none" rtlCol="0">
                <a:spAutoFit/>
              </a:bodyPr>
              <a:lstStyle/>
              <a:p>
                <a:pPr algn="ctr" defTabSz="457200">
                  <a:defRPr/>
                </a:pPr>
                <a:r>
                  <a:rPr lang="en-GB" sz="1600" kern="0" dirty="0">
                    <a:solidFill>
                      <a:prstClr val="black"/>
                    </a:solidFill>
                    <a:cs typeface="Arial" panose="020B0604020202020204" pitchFamily="34" charset="0"/>
                  </a:rPr>
                  <a:t>2</a:t>
                </a:r>
              </a:p>
            </p:txBody>
          </p:sp>
          <p:sp>
            <p:nvSpPr>
              <p:cNvPr id="78" name="TextBox 77">
                <a:extLst>
                  <a:ext uri="{FF2B5EF4-FFF2-40B4-BE49-F238E27FC236}">
                    <a16:creationId xmlns:a16="http://schemas.microsoft.com/office/drawing/2014/main" id="{17CB63EE-236E-444E-A036-98894EC21890}"/>
                  </a:ext>
                </a:extLst>
              </p:cNvPr>
              <p:cNvSpPr txBox="1"/>
              <p:nvPr/>
            </p:nvSpPr>
            <p:spPr>
              <a:xfrm>
                <a:off x="3753792" y="3408436"/>
                <a:ext cx="181892" cy="182484"/>
              </a:xfrm>
              <a:prstGeom prst="rect">
                <a:avLst/>
              </a:prstGeom>
              <a:noFill/>
            </p:spPr>
            <p:txBody>
              <a:bodyPr wrap="none" rtlCol="0">
                <a:spAutoFit/>
              </a:bodyPr>
              <a:lstStyle/>
              <a:p>
                <a:pPr algn="ctr" defTabSz="457200">
                  <a:defRPr/>
                </a:pPr>
                <a:r>
                  <a:rPr lang="en-GB" sz="1600" kern="0" dirty="0">
                    <a:solidFill>
                      <a:prstClr val="black"/>
                    </a:solidFill>
                    <a:cs typeface="Arial" panose="020B0604020202020204" pitchFamily="34" charset="0"/>
                  </a:rPr>
                  <a:t>3</a:t>
                </a:r>
              </a:p>
            </p:txBody>
          </p:sp>
          <p:sp>
            <p:nvSpPr>
              <p:cNvPr id="79" name="TextBox 78">
                <a:extLst>
                  <a:ext uri="{FF2B5EF4-FFF2-40B4-BE49-F238E27FC236}">
                    <a16:creationId xmlns:a16="http://schemas.microsoft.com/office/drawing/2014/main" id="{DD185DAE-EFFB-4556-8766-FB9E9207E7A5}"/>
                  </a:ext>
                </a:extLst>
              </p:cNvPr>
              <p:cNvSpPr txBox="1"/>
              <p:nvPr/>
            </p:nvSpPr>
            <p:spPr>
              <a:xfrm>
                <a:off x="4042535" y="3408436"/>
                <a:ext cx="181892" cy="182484"/>
              </a:xfrm>
              <a:prstGeom prst="rect">
                <a:avLst/>
              </a:prstGeom>
              <a:noFill/>
            </p:spPr>
            <p:txBody>
              <a:bodyPr wrap="none" rtlCol="0">
                <a:spAutoFit/>
              </a:bodyPr>
              <a:lstStyle/>
              <a:p>
                <a:pPr algn="ctr" defTabSz="457200">
                  <a:defRPr/>
                </a:pPr>
                <a:r>
                  <a:rPr lang="en-GB" sz="1600" kern="0" dirty="0">
                    <a:solidFill>
                      <a:prstClr val="black"/>
                    </a:solidFill>
                    <a:cs typeface="Arial" panose="020B0604020202020204" pitchFamily="34" charset="0"/>
                  </a:rPr>
                  <a:t>4</a:t>
                </a:r>
              </a:p>
            </p:txBody>
          </p:sp>
          <p:sp>
            <p:nvSpPr>
              <p:cNvPr id="80" name="TextBox 79">
                <a:extLst>
                  <a:ext uri="{FF2B5EF4-FFF2-40B4-BE49-F238E27FC236}">
                    <a16:creationId xmlns:a16="http://schemas.microsoft.com/office/drawing/2014/main" id="{8F69B9C1-FEE0-4DFF-B8A8-D3599B07070D}"/>
                  </a:ext>
                </a:extLst>
              </p:cNvPr>
              <p:cNvSpPr txBox="1"/>
              <p:nvPr/>
            </p:nvSpPr>
            <p:spPr>
              <a:xfrm>
                <a:off x="4331275" y="3408436"/>
                <a:ext cx="181892" cy="182484"/>
              </a:xfrm>
              <a:prstGeom prst="rect">
                <a:avLst/>
              </a:prstGeom>
              <a:noFill/>
            </p:spPr>
            <p:txBody>
              <a:bodyPr wrap="none" rtlCol="0">
                <a:spAutoFit/>
              </a:bodyPr>
              <a:lstStyle/>
              <a:p>
                <a:pPr algn="ctr" defTabSz="457200">
                  <a:defRPr/>
                </a:pPr>
                <a:r>
                  <a:rPr lang="en-GB" sz="1600" kern="0" dirty="0">
                    <a:solidFill>
                      <a:prstClr val="black"/>
                    </a:solidFill>
                    <a:cs typeface="Arial" panose="020B0604020202020204" pitchFamily="34" charset="0"/>
                  </a:rPr>
                  <a:t>5</a:t>
                </a:r>
              </a:p>
            </p:txBody>
          </p:sp>
          <p:sp>
            <p:nvSpPr>
              <p:cNvPr id="81" name="TextBox 80">
                <a:extLst>
                  <a:ext uri="{FF2B5EF4-FFF2-40B4-BE49-F238E27FC236}">
                    <a16:creationId xmlns:a16="http://schemas.microsoft.com/office/drawing/2014/main" id="{FF35812A-4CA4-420D-B747-D2A4B20E4241}"/>
                  </a:ext>
                </a:extLst>
              </p:cNvPr>
              <p:cNvSpPr txBox="1"/>
              <p:nvPr/>
            </p:nvSpPr>
            <p:spPr>
              <a:xfrm>
                <a:off x="4620015" y="3408436"/>
                <a:ext cx="181892" cy="182484"/>
              </a:xfrm>
              <a:prstGeom prst="rect">
                <a:avLst/>
              </a:prstGeom>
              <a:noFill/>
            </p:spPr>
            <p:txBody>
              <a:bodyPr wrap="none" rtlCol="0">
                <a:spAutoFit/>
              </a:bodyPr>
              <a:lstStyle/>
              <a:p>
                <a:pPr algn="ctr" defTabSz="457200">
                  <a:defRPr/>
                </a:pPr>
                <a:r>
                  <a:rPr lang="en-GB" sz="1600" kern="0" dirty="0">
                    <a:solidFill>
                      <a:prstClr val="black"/>
                    </a:solidFill>
                    <a:cs typeface="Arial" panose="020B0604020202020204" pitchFamily="34" charset="0"/>
                  </a:rPr>
                  <a:t>6</a:t>
                </a:r>
              </a:p>
            </p:txBody>
          </p:sp>
          <p:sp>
            <p:nvSpPr>
              <p:cNvPr id="82" name="TextBox 81">
                <a:extLst>
                  <a:ext uri="{FF2B5EF4-FFF2-40B4-BE49-F238E27FC236}">
                    <a16:creationId xmlns:a16="http://schemas.microsoft.com/office/drawing/2014/main" id="{D4370C0A-033D-4265-BE3F-D9371768B1EF}"/>
                  </a:ext>
                </a:extLst>
              </p:cNvPr>
              <p:cNvSpPr txBox="1"/>
              <p:nvPr/>
            </p:nvSpPr>
            <p:spPr>
              <a:xfrm>
                <a:off x="5162814" y="3408436"/>
                <a:ext cx="251248" cy="182484"/>
              </a:xfrm>
              <a:prstGeom prst="rect">
                <a:avLst/>
              </a:prstGeom>
              <a:noFill/>
            </p:spPr>
            <p:txBody>
              <a:bodyPr wrap="none" rtlCol="0">
                <a:spAutoFit/>
              </a:bodyPr>
              <a:lstStyle/>
              <a:p>
                <a:pPr algn="ctr" defTabSz="457200">
                  <a:defRPr/>
                </a:pPr>
                <a:r>
                  <a:rPr lang="en-GB" sz="1600" kern="0" dirty="0">
                    <a:solidFill>
                      <a:prstClr val="black"/>
                    </a:solidFill>
                    <a:cs typeface="Arial" panose="020B0604020202020204" pitchFamily="34" charset="0"/>
                  </a:rPr>
                  <a:t>12</a:t>
                </a:r>
              </a:p>
            </p:txBody>
          </p:sp>
          <p:sp>
            <p:nvSpPr>
              <p:cNvPr id="83" name="TextBox 82">
                <a:extLst>
                  <a:ext uri="{FF2B5EF4-FFF2-40B4-BE49-F238E27FC236}">
                    <a16:creationId xmlns:a16="http://schemas.microsoft.com/office/drawing/2014/main" id="{0EED1026-0348-49F5-B9B6-778D2EB66E09}"/>
                  </a:ext>
                </a:extLst>
              </p:cNvPr>
              <p:cNvSpPr txBox="1"/>
              <p:nvPr/>
            </p:nvSpPr>
            <p:spPr>
              <a:xfrm>
                <a:off x="5460810" y="3408436"/>
                <a:ext cx="251248" cy="182484"/>
              </a:xfrm>
              <a:prstGeom prst="rect">
                <a:avLst/>
              </a:prstGeom>
              <a:noFill/>
            </p:spPr>
            <p:txBody>
              <a:bodyPr wrap="none" rtlCol="0">
                <a:spAutoFit/>
              </a:bodyPr>
              <a:lstStyle/>
              <a:p>
                <a:pPr algn="ctr" defTabSz="457200">
                  <a:defRPr/>
                </a:pPr>
                <a:r>
                  <a:rPr lang="en-GB" sz="1600" kern="0" dirty="0">
                    <a:solidFill>
                      <a:prstClr val="black"/>
                    </a:solidFill>
                    <a:cs typeface="Arial" panose="020B0604020202020204" pitchFamily="34" charset="0"/>
                  </a:rPr>
                  <a:t>24</a:t>
                </a:r>
              </a:p>
            </p:txBody>
          </p:sp>
          <p:sp>
            <p:nvSpPr>
              <p:cNvPr id="84" name="TextBox 83">
                <a:extLst>
                  <a:ext uri="{FF2B5EF4-FFF2-40B4-BE49-F238E27FC236}">
                    <a16:creationId xmlns:a16="http://schemas.microsoft.com/office/drawing/2014/main" id="{AEC9A550-E3A2-4328-99A5-A8F995CD9B00}"/>
                  </a:ext>
                </a:extLst>
              </p:cNvPr>
              <p:cNvSpPr txBox="1"/>
              <p:nvPr/>
            </p:nvSpPr>
            <p:spPr>
              <a:xfrm>
                <a:off x="2664531" y="3025041"/>
                <a:ext cx="181892" cy="182484"/>
              </a:xfrm>
              <a:prstGeom prst="rect">
                <a:avLst/>
              </a:prstGeom>
              <a:noFill/>
            </p:spPr>
            <p:txBody>
              <a:bodyPr wrap="none" rtlCol="0">
                <a:spAutoFit/>
              </a:bodyPr>
              <a:lstStyle/>
              <a:p>
                <a:pPr algn="ctr" defTabSz="457200">
                  <a:defRPr/>
                </a:pPr>
                <a:r>
                  <a:rPr lang="en-GB" sz="1600" kern="0" dirty="0">
                    <a:solidFill>
                      <a:prstClr val="black"/>
                    </a:solidFill>
                    <a:cs typeface="Arial" panose="020B0604020202020204" pitchFamily="34" charset="0"/>
                  </a:rPr>
                  <a:t>1</a:t>
                </a:r>
              </a:p>
            </p:txBody>
          </p:sp>
          <p:sp>
            <p:nvSpPr>
              <p:cNvPr id="85" name="TextBox 84">
                <a:extLst>
                  <a:ext uri="{FF2B5EF4-FFF2-40B4-BE49-F238E27FC236}">
                    <a16:creationId xmlns:a16="http://schemas.microsoft.com/office/drawing/2014/main" id="{29F5CEBF-4053-4208-9F2D-74857AAECC1A}"/>
                  </a:ext>
                </a:extLst>
              </p:cNvPr>
              <p:cNvSpPr txBox="1"/>
              <p:nvPr/>
            </p:nvSpPr>
            <p:spPr>
              <a:xfrm>
                <a:off x="2664529" y="1927907"/>
                <a:ext cx="181892" cy="182484"/>
              </a:xfrm>
              <a:prstGeom prst="rect">
                <a:avLst/>
              </a:prstGeom>
              <a:noFill/>
            </p:spPr>
            <p:txBody>
              <a:bodyPr wrap="none" rtlCol="0">
                <a:spAutoFit/>
              </a:bodyPr>
              <a:lstStyle/>
              <a:p>
                <a:pPr algn="ctr" defTabSz="457200">
                  <a:defRPr/>
                </a:pPr>
                <a:r>
                  <a:rPr lang="en-GB" sz="1600" kern="0" dirty="0">
                    <a:solidFill>
                      <a:prstClr val="black"/>
                    </a:solidFill>
                    <a:cs typeface="Arial" panose="020B0604020202020204" pitchFamily="34" charset="0"/>
                  </a:rPr>
                  <a:t>6</a:t>
                </a:r>
              </a:p>
            </p:txBody>
          </p:sp>
          <p:sp>
            <p:nvSpPr>
              <p:cNvPr id="86" name="TextBox 85">
                <a:extLst>
                  <a:ext uri="{FF2B5EF4-FFF2-40B4-BE49-F238E27FC236}">
                    <a16:creationId xmlns:a16="http://schemas.microsoft.com/office/drawing/2014/main" id="{A7E4708E-19D5-4C5F-BD1C-CCD0B47BBB64}"/>
                  </a:ext>
                </a:extLst>
              </p:cNvPr>
              <p:cNvSpPr txBox="1"/>
              <p:nvPr/>
            </p:nvSpPr>
            <p:spPr>
              <a:xfrm>
                <a:off x="2664530" y="2147334"/>
                <a:ext cx="181892" cy="182484"/>
              </a:xfrm>
              <a:prstGeom prst="rect">
                <a:avLst/>
              </a:prstGeom>
              <a:noFill/>
            </p:spPr>
            <p:txBody>
              <a:bodyPr wrap="none" rtlCol="0">
                <a:spAutoFit/>
              </a:bodyPr>
              <a:lstStyle/>
              <a:p>
                <a:pPr algn="ctr" defTabSz="457200">
                  <a:defRPr/>
                </a:pPr>
                <a:r>
                  <a:rPr lang="en-GB" sz="1600" kern="0" dirty="0">
                    <a:solidFill>
                      <a:prstClr val="black"/>
                    </a:solidFill>
                    <a:cs typeface="Arial" panose="020B0604020202020204" pitchFamily="34" charset="0"/>
                  </a:rPr>
                  <a:t>5</a:t>
                </a:r>
              </a:p>
            </p:txBody>
          </p:sp>
          <p:sp>
            <p:nvSpPr>
              <p:cNvPr id="87" name="TextBox 86">
                <a:extLst>
                  <a:ext uri="{FF2B5EF4-FFF2-40B4-BE49-F238E27FC236}">
                    <a16:creationId xmlns:a16="http://schemas.microsoft.com/office/drawing/2014/main" id="{64886949-EC1B-4AC6-8D13-0915A475C42B}"/>
                  </a:ext>
                </a:extLst>
              </p:cNvPr>
              <p:cNvSpPr txBox="1"/>
              <p:nvPr/>
            </p:nvSpPr>
            <p:spPr>
              <a:xfrm>
                <a:off x="2664530" y="2366761"/>
                <a:ext cx="181892" cy="182484"/>
              </a:xfrm>
              <a:prstGeom prst="rect">
                <a:avLst/>
              </a:prstGeom>
              <a:noFill/>
            </p:spPr>
            <p:txBody>
              <a:bodyPr wrap="none" rtlCol="0">
                <a:spAutoFit/>
              </a:bodyPr>
              <a:lstStyle/>
              <a:p>
                <a:pPr algn="ctr" defTabSz="457200">
                  <a:defRPr/>
                </a:pPr>
                <a:r>
                  <a:rPr lang="en-GB" sz="1600" kern="0" dirty="0">
                    <a:solidFill>
                      <a:prstClr val="black"/>
                    </a:solidFill>
                    <a:cs typeface="Arial" panose="020B0604020202020204" pitchFamily="34" charset="0"/>
                  </a:rPr>
                  <a:t>4</a:t>
                </a:r>
              </a:p>
            </p:txBody>
          </p:sp>
          <p:sp>
            <p:nvSpPr>
              <p:cNvPr id="88" name="TextBox 87">
                <a:extLst>
                  <a:ext uri="{FF2B5EF4-FFF2-40B4-BE49-F238E27FC236}">
                    <a16:creationId xmlns:a16="http://schemas.microsoft.com/office/drawing/2014/main" id="{E8B276BB-DEB9-48B3-929E-CAD0487F2FCB}"/>
                  </a:ext>
                </a:extLst>
              </p:cNvPr>
              <p:cNvSpPr txBox="1"/>
              <p:nvPr/>
            </p:nvSpPr>
            <p:spPr>
              <a:xfrm>
                <a:off x="2664530" y="2586188"/>
                <a:ext cx="181892" cy="182484"/>
              </a:xfrm>
              <a:prstGeom prst="rect">
                <a:avLst/>
              </a:prstGeom>
              <a:noFill/>
            </p:spPr>
            <p:txBody>
              <a:bodyPr wrap="none" rtlCol="0">
                <a:spAutoFit/>
              </a:bodyPr>
              <a:lstStyle/>
              <a:p>
                <a:pPr algn="ctr" defTabSz="457200">
                  <a:defRPr/>
                </a:pPr>
                <a:r>
                  <a:rPr lang="en-GB" sz="1600" kern="0" dirty="0">
                    <a:solidFill>
                      <a:prstClr val="black"/>
                    </a:solidFill>
                    <a:cs typeface="Arial" panose="020B0604020202020204" pitchFamily="34" charset="0"/>
                  </a:rPr>
                  <a:t>3</a:t>
                </a:r>
              </a:p>
            </p:txBody>
          </p:sp>
          <p:sp>
            <p:nvSpPr>
              <p:cNvPr id="89" name="TextBox 88">
                <a:extLst>
                  <a:ext uri="{FF2B5EF4-FFF2-40B4-BE49-F238E27FC236}">
                    <a16:creationId xmlns:a16="http://schemas.microsoft.com/office/drawing/2014/main" id="{9D48EE59-4BA6-4DA1-A8E6-F48D1A1F5607}"/>
                  </a:ext>
                </a:extLst>
              </p:cNvPr>
              <p:cNvSpPr txBox="1"/>
              <p:nvPr/>
            </p:nvSpPr>
            <p:spPr>
              <a:xfrm>
                <a:off x="2664530" y="2805614"/>
                <a:ext cx="181892" cy="182484"/>
              </a:xfrm>
              <a:prstGeom prst="rect">
                <a:avLst/>
              </a:prstGeom>
              <a:noFill/>
            </p:spPr>
            <p:txBody>
              <a:bodyPr wrap="none" rtlCol="0">
                <a:spAutoFit/>
              </a:bodyPr>
              <a:lstStyle/>
              <a:p>
                <a:pPr algn="ctr" defTabSz="457200">
                  <a:defRPr/>
                </a:pPr>
                <a:r>
                  <a:rPr lang="en-GB" sz="1600" kern="0" dirty="0">
                    <a:solidFill>
                      <a:prstClr val="black"/>
                    </a:solidFill>
                    <a:cs typeface="Arial" panose="020B0604020202020204" pitchFamily="34" charset="0"/>
                  </a:rPr>
                  <a:t>2</a:t>
                </a:r>
              </a:p>
            </p:txBody>
          </p:sp>
        </p:grpSp>
        <p:cxnSp>
          <p:nvCxnSpPr>
            <p:cNvPr id="90" name="Straight Connector 89">
              <a:extLst>
                <a:ext uri="{FF2B5EF4-FFF2-40B4-BE49-F238E27FC236}">
                  <a16:creationId xmlns:a16="http://schemas.microsoft.com/office/drawing/2014/main" id="{9260EBD1-27BF-4728-842E-4D6752BF3FC0}"/>
                </a:ext>
              </a:extLst>
            </p:cNvPr>
            <p:cNvCxnSpPr>
              <a:cxnSpLocks/>
            </p:cNvCxnSpPr>
            <p:nvPr/>
          </p:nvCxnSpPr>
          <p:spPr>
            <a:xfrm flipV="1">
              <a:off x="2162238" y="4208874"/>
              <a:ext cx="3531341" cy="20119"/>
            </a:xfrm>
            <a:prstGeom prst="line">
              <a:avLst/>
            </a:prstGeom>
            <a:noFill/>
            <a:ln w="12700" cap="flat" cmpd="sng" algn="ctr">
              <a:solidFill>
                <a:schemeClr val="accent5">
                  <a:lumMod val="75000"/>
                </a:schemeClr>
              </a:solidFill>
              <a:prstDash val="dash"/>
              <a:miter lim="800000"/>
              <a:headEnd type="arrow" w="med" len="med"/>
              <a:tailEnd type="none" w="med" len="med"/>
            </a:ln>
            <a:effectLst/>
          </p:spPr>
        </p:cxnSp>
        <p:sp>
          <p:nvSpPr>
            <p:cNvPr id="92" name="Freeform: Shape 91">
              <a:extLst>
                <a:ext uri="{FF2B5EF4-FFF2-40B4-BE49-F238E27FC236}">
                  <a16:creationId xmlns:a16="http://schemas.microsoft.com/office/drawing/2014/main" id="{19D419AE-63AE-431A-91DC-B67E1AC79887}"/>
                </a:ext>
              </a:extLst>
            </p:cNvPr>
            <p:cNvSpPr/>
            <p:nvPr/>
          </p:nvSpPr>
          <p:spPr>
            <a:xfrm>
              <a:off x="2168435" y="2539222"/>
              <a:ext cx="2612571" cy="339635"/>
            </a:xfrm>
            <a:custGeom>
              <a:avLst/>
              <a:gdLst>
                <a:gd name="connsiteX0" fmla="*/ 0 w 2612571"/>
                <a:gd name="connsiteY0" fmla="*/ 0 h 339635"/>
                <a:gd name="connsiteX1" fmla="*/ 566057 w 2612571"/>
                <a:gd name="connsiteY1" fmla="*/ 78378 h 339635"/>
                <a:gd name="connsiteX2" fmla="*/ 1201783 w 2612571"/>
                <a:gd name="connsiteY2" fmla="*/ 235132 h 339635"/>
                <a:gd name="connsiteX3" fmla="*/ 1576251 w 2612571"/>
                <a:gd name="connsiteY3" fmla="*/ 313509 h 339635"/>
                <a:gd name="connsiteX4" fmla="*/ 2612571 w 2612571"/>
                <a:gd name="connsiteY4" fmla="*/ 339635 h 33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571" h="339635">
                  <a:moveTo>
                    <a:pt x="0" y="0"/>
                  </a:moveTo>
                  <a:cubicBezTo>
                    <a:pt x="182880" y="19594"/>
                    <a:pt x="365760" y="39189"/>
                    <a:pt x="566057" y="78378"/>
                  </a:cubicBezTo>
                  <a:cubicBezTo>
                    <a:pt x="766354" y="117567"/>
                    <a:pt x="1033417" y="195944"/>
                    <a:pt x="1201783" y="235132"/>
                  </a:cubicBezTo>
                  <a:cubicBezTo>
                    <a:pt x="1370149" y="274321"/>
                    <a:pt x="1341120" y="296092"/>
                    <a:pt x="1576251" y="313509"/>
                  </a:cubicBezTo>
                  <a:cubicBezTo>
                    <a:pt x="1811382" y="330926"/>
                    <a:pt x="2211976" y="335280"/>
                    <a:pt x="2612571" y="339635"/>
                  </a:cubicBezTo>
                </a:path>
              </a:pathLst>
            </a:custGeom>
            <a:noFill/>
            <a:ln w="28575" cap="flat" cmpd="sng" algn="ctr">
              <a:solidFill>
                <a:schemeClr val="tx2"/>
              </a:solidFill>
              <a:prstDash val="solid"/>
              <a:miter lim="800000"/>
            </a:ln>
            <a:effectLst/>
          </p:spPr>
          <p:txBody>
            <a:bodyPr rtlCol="0" anchor="ctr"/>
            <a:lstStyle/>
            <a:p>
              <a:pPr algn="ctr" defTabSz="457200">
                <a:defRPr/>
              </a:pPr>
              <a:endParaRPr lang="en-GB" sz="2400" kern="0">
                <a:solidFill>
                  <a:prstClr val="white"/>
                </a:solidFill>
                <a:latin typeface="Calibri" panose="020F0502020204030204"/>
              </a:endParaRPr>
            </a:p>
          </p:txBody>
        </p:sp>
        <p:sp>
          <p:nvSpPr>
            <p:cNvPr id="93" name="TextBox 92">
              <a:extLst>
                <a:ext uri="{FF2B5EF4-FFF2-40B4-BE49-F238E27FC236}">
                  <a16:creationId xmlns:a16="http://schemas.microsoft.com/office/drawing/2014/main" id="{FD4BEDD8-90B9-47E2-B355-95CDB6A2014C}"/>
                </a:ext>
              </a:extLst>
            </p:cNvPr>
            <p:cNvSpPr txBox="1"/>
            <p:nvPr/>
          </p:nvSpPr>
          <p:spPr>
            <a:xfrm>
              <a:off x="2466688" y="1697610"/>
              <a:ext cx="2256713" cy="761110"/>
            </a:xfrm>
            <a:prstGeom prst="rect">
              <a:avLst/>
            </a:prstGeom>
            <a:noFill/>
            <a:ln>
              <a:solidFill>
                <a:schemeClr val="tx2"/>
              </a:solidFill>
            </a:ln>
          </p:spPr>
          <p:txBody>
            <a:bodyPr wrap="square" rtlCol="0">
              <a:spAutoFit/>
            </a:bodyPr>
            <a:lstStyle/>
            <a:p>
              <a:pPr algn="ctr" defTabSz="457200"/>
              <a:r>
                <a:rPr lang="en-GB" b="1" dirty="0">
                  <a:solidFill>
                    <a:schemeClr val="tx2"/>
                  </a:solidFill>
                  <a:cs typeface="Arial" panose="020B0604020202020204" pitchFamily="34" charset="0"/>
                </a:rPr>
                <a:t>Primary non-response</a:t>
              </a:r>
            </a:p>
            <a:p>
              <a:pPr algn="ctr" defTabSz="457200"/>
              <a:r>
                <a:rPr lang="en-GB" dirty="0">
                  <a:solidFill>
                    <a:prstClr val="black"/>
                  </a:solidFill>
                  <a:cs typeface="Arial" panose="020B0604020202020204" pitchFamily="34" charset="0"/>
                </a:rPr>
                <a:t>&lt;1 log</a:t>
              </a:r>
              <a:r>
                <a:rPr lang="en-GB" baseline="-25000" dirty="0">
                  <a:solidFill>
                    <a:prstClr val="black"/>
                  </a:solidFill>
                  <a:cs typeface="Arial" panose="020B0604020202020204" pitchFamily="34" charset="0"/>
                </a:rPr>
                <a:t>10</a:t>
              </a:r>
              <a:r>
                <a:rPr lang="en-GB" dirty="0">
                  <a:solidFill>
                    <a:prstClr val="black"/>
                  </a:solidFill>
                  <a:cs typeface="Arial" panose="020B0604020202020204" pitchFamily="34" charset="0"/>
                </a:rPr>
                <a:t> drop after </a:t>
              </a:r>
              <a:br>
                <a:rPr lang="en-GB" dirty="0">
                  <a:solidFill>
                    <a:prstClr val="black"/>
                  </a:solidFill>
                  <a:cs typeface="Arial" panose="020B0604020202020204" pitchFamily="34" charset="0"/>
                </a:rPr>
              </a:br>
              <a:r>
                <a:rPr lang="en-GB" dirty="0">
                  <a:solidFill>
                    <a:prstClr val="black"/>
                  </a:solidFill>
                  <a:cs typeface="Arial" panose="020B0604020202020204" pitchFamily="34" charset="0"/>
                </a:rPr>
                <a:t>3 months</a:t>
              </a:r>
              <a:endParaRPr lang="en-GB" b="1" dirty="0">
                <a:solidFill>
                  <a:srgbClr val="FF0000"/>
                </a:solidFill>
                <a:cs typeface="Arial" panose="020B0604020202020204" pitchFamily="34" charset="0"/>
              </a:endParaRPr>
            </a:p>
          </p:txBody>
        </p:sp>
        <p:sp>
          <p:nvSpPr>
            <p:cNvPr id="94" name="Freeform: Shape 93">
              <a:extLst>
                <a:ext uri="{FF2B5EF4-FFF2-40B4-BE49-F238E27FC236}">
                  <a16:creationId xmlns:a16="http://schemas.microsoft.com/office/drawing/2014/main" id="{DC25C257-5C95-4224-A396-B6A151F3D2DF}"/>
                </a:ext>
              </a:extLst>
            </p:cNvPr>
            <p:cNvSpPr/>
            <p:nvPr/>
          </p:nvSpPr>
          <p:spPr>
            <a:xfrm>
              <a:off x="2177143" y="2542903"/>
              <a:ext cx="3518263" cy="1688662"/>
            </a:xfrm>
            <a:custGeom>
              <a:avLst/>
              <a:gdLst>
                <a:gd name="connsiteX0" fmla="*/ 0 w 3518263"/>
                <a:gd name="connsiteY0" fmla="*/ 0 h 1733006"/>
                <a:gd name="connsiteX1" fmla="*/ 182880 w 3518263"/>
                <a:gd name="connsiteY1" fmla="*/ 165463 h 1733006"/>
                <a:gd name="connsiteX2" fmla="*/ 296091 w 3518263"/>
                <a:gd name="connsiteY2" fmla="*/ 574766 h 1733006"/>
                <a:gd name="connsiteX3" fmla="*/ 522514 w 3518263"/>
                <a:gd name="connsiteY3" fmla="*/ 1463040 h 1733006"/>
                <a:gd name="connsiteX4" fmla="*/ 827314 w 3518263"/>
                <a:gd name="connsiteY4" fmla="*/ 1680754 h 1733006"/>
                <a:gd name="connsiteX5" fmla="*/ 1297577 w 3518263"/>
                <a:gd name="connsiteY5" fmla="*/ 1715588 h 1733006"/>
                <a:gd name="connsiteX6" fmla="*/ 3518263 w 3518263"/>
                <a:gd name="connsiteY6" fmla="*/ 1733006 h 1733006"/>
                <a:gd name="connsiteX7" fmla="*/ 3518263 w 3518263"/>
                <a:gd name="connsiteY7" fmla="*/ 1733006 h 1733006"/>
                <a:gd name="connsiteX0" fmla="*/ 0 w 3518263"/>
                <a:gd name="connsiteY0" fmla="*/ 0 h 1733006"/>
                <a:gd name="connsiteX1" fmla="*/ 182880 w 3518263"/>
                <a:gd name="connsiteY1" fmla="*/ 165463 h 1733006"/>
                <a:gd name="connsiteX2" fmla="*/ 296091 w 3518263"/>
                <a:gd name="connsiteY2" fmla="*/ 574766 h 1733006"/>
                <a:gd name="connsiteX3" fmla="*/ 522514 w 3518263"/>
                <a:gd name="connsiteY3" fmla="*/ 1463040 h 1733006"/>
                <a:gd name="connsiteX4" fmla="*/ 722627 w 3518263"/>
                <a:gd name="connsiteY4" fmla="*/ 1654582 h 1733006"/>
                <a:gd name="connsiteX5" fmla="*/ 1297577 w 3518263"/>
                <a:gd name="connsiteY5" fmla="*/ 1715588 h 1733006"/>
                <a:gd name="connsiteX6" fmla="*/ 3518263 w 3518263"/>
                <a:gd name="connsiteY6" fmla="*/ 1733006 h 1733006"/>
                <a:gd name="connsiteX7" fmla="*/ 3518263 w 3518263"/>
                <a:gd name="connsiteY7" fmla="*/ 1733006 h 1733006"/>
                <a:gd name="connsiteX0" fmla="*/ 0 w 3518263"/>
                <a:gd name="connsiteY0" fmla="*/ 0 h 1745491"/>
                <a:gd name="connsiteX1" fmla="*/ 182880 w 3518263"/>
                <a:gd name="connsiteY1" fmla="*/ 165463 h 1745491"/>
                <a:gd name="connsiteX2" fmla="*/ 296091 w 3518263"/>
                <a:gd name="connsiteY2" fmla="*/ 574766 h 1745491"/>
                <a:gd name="connsiteX3" fmla="*/ 522514 w 3518263"/>
                <a:gd name="connsiteY3" fmla="*/ 1463040 h 1745491"/>
                <a:gd name="connsiteX4" fmla="*/ 722627 w 3518263"/>
                <a:gd name="connsiteY4" fmla="*/ 1654582 h 1745491"/>
                <a:gd name="connsiteX5" fmla="*/ 1297577 w 3518263"/>
                <a:gd name="connsiteY5" fmla="*/ 1741250 h 1745491"/>
                <a:gd name="connsiteX6" fmla="*/ 3518263 w 3518263"/>
                <a:gd name="connsiteY6" fmla="*/ 1733006 h 1745491"/>
                <a:gd name="connsiteX7" fmla="*/ 3518263 w 3518263"/>
                <a:gd name="connsiteY7" fmla="*/ 1733006 h 1745491"/>
                <a:gd name="connsiteX0" fmla="*/ 0 w 3518263"/>
                <a:gd name="connsiteY0" fmla="*/ 0 h 1744663"/>
                <a:gd name="connsiteX1" fmla="*/ 182880 w 3518263"/>
                <a:gd name="connsiteY1" fmla="*/ 165463 h 1744663"/>
                <a:gd name="connsiteX2" fmla="*/ 296091 w 3518263"/>
                <a:gd name="connsiteY2" fmla="*/ 574766 h 1744663"/>
                <a:gd name="connsiteX3" fmla="*/ 522514 w 3518263"/>
                <a:gd name="connsiteY3" fmla="*/ 1463040 h 1744663"/>
                <a:gd name="connsiteX4" fmla="*/ 714776 w 3518263"/>
                <a:gd name="connsiteY4" fmla="*/ 1666741 h 1744663"/>
                <a:gd name="connsiteX5" fmla="*/ 1297577 w 3518263"/>
                <a:gd name="connsiteY5" fmla="*/ 1741250 h 1744663"/>
                <a:gd name="connsiteX6" fmla="*/ 3518263 w 3518263"/>
                <a:gd name="connsiteY6" fmla="*/ 1733006 h 1744663"/>
                <a:gd name="connsiteX7" fmla="*/ 3518263 w 3518263"/>
                <a:gd name="connsiteY7" fmla="*/ 1733006 h 1744663"/>
                <a:gd name="connsiteX0" fmla="*/ 0 w 3518263"/>
                <a:gd name="connsiteY0" fmla="*/ 0 h 1744663"/>
                <a:gd name="connsiteX1" fmla="*/ 182880 w 3518263"/>
                <a:gd name="connsiteY1" fmla="*/ 165463 h 1744663"/>
                <a:gd name="connsiteX2" fmla="*/ 296091 w 3518263"/>
                <a:gd name="connsiteY2" fmla="*/ 574766 h 1744663"/>
                <a:gd name="connsiteX3" fmla="*/ 522514 w 3518263"/>
                <a:gd name="connsiteY3" fmla="*/ 1463040 h 1744663"/>
                <a:gd name="connsiteX4" fmla="*/ 714776 w 3518263"/>
                <a:gd name="connsiteY4" fmla="*/ 1666741 h 1744663"/>
                <a:gd name="connsiteX5" fmla="*/ 1297577 w 3518263"/>
                <a:gd name="connsiteY5" fmla="*/ 1741250 h 1744663"/>
                <a:gd name="connsiteX6" fmla="*/ 3518263 w 3518263"/>
                <a:gd name="connsiteY6" fmla="*/ 1733006 h 1744663"/>
                <a:gd name="connsiteX7" fmla="*/ 3518263 w 3518263"/>
                <a:gd name="connsiteY7" fmla="*/ 1733006 h 1744663"/>
                <a:gd name="connsiteX0" fmla="*/ 0 w 3518263"/>
                <a:gd name="connsiteY0" fmla="*/ 0 h 1744663"/>
                <a:gd name="connsiteX1" fmla="*/ 182880 w 3518263"/>
                <a:gd name="connsiteY1" fmla="*/ 165463 h 1744663"/>
                <a:gd name="connsiteX2" fmla="*/ 296091 w 3518263"/>
                <a:gd name="connsiteY2" fmla="*/ 574766 h 1744663"/>
                <a:gd name="connsiteX3" fmla="*/ 522514 w 3518263"/>
                <a:gd name="connsiteY3" fmla="*/ 1463040 h 1744663"/>
                <a:gd name="connsiteX4" fmla="*/ 714776 w 3518263"/>
                <a:gd name="connsiteY4" fmla="*/ 1666741 h 1744663"/>
                <a:gd name="connsiteX5" fmla="*/ 1297577 w 3518263"/>
                <a:gd name="connsiteY5" fmla="*/ 1741250 h 1744663"/>
                <a:gd name="connsiteX6" fmla="*/ 3518263 w 3518263"/>
                <a:gd name="connsiteY6" fmla="*/ 1733006 h 1744663"/>
                <a:gd name="connsiteX7" fmla="*/ 3518263 w 3518263"/>
                <a:gd name="connsiteY7" fmla="*/ 1733006 h 1744663"/>
                <a:gd name="connsiteX0" fmla="*/ 0 w 3518263"/>
                <a:gd name="connsiteY0" fmla="*/ 0 h 1743338"/>
                <a:gd name="connsiteX1" fmla="*/ 182880 w 3518263"/>
                <a:gd name="connsiteY1" fmla="*/ 165463 h 1743338"/>
                <a:gd name="connsiteX2" fmla="*/ 296091 w 3518263"/>
                <a:gd name="connsiteY2" fmla="*/ 574766 h 1743338"/>
                <a:gd name="connsiteX3" fmla="*/ 522514 w 3518263"/>
                <a:gd name="connsiteY3" fmla="*/ 1463040 h 1743338"/>
                <a:gd name="connsiteX4" fmla="*/ 726553 w 3518263"/>
                <a:gd name="connsiteY4" fmla="*/ 1687006 h 1743338"/>
                <a:gd name="connsiteX5" fmla="*/ 1297577 w 3518263"/>
                <a:gd name="connsiteY5" fmla="*/ 1741250 h 1743338"/>
                <a:gd name="connsiteX6" fmla="*/ 3518263 w 3518263"/>
                <a:gd name="connsiteY6" fmla="*/ 1733006 h 1743338"/>
                <a:gd name="connsiteX7" fmla="*/ 3518263 w 3518263"/>
                <a:gd name="connsiteY7" fmla="*/ 1733006 h 1743338"/>
                <a:gd name="connsiteX0" fmla="*/ 0 w 3518263"/>
                <a:gd name="connsiteY0" fmla="*/ 0 h 1743338"/>
                <a:gd name="connsiteX1" fmla="*/ 182880 w 3518263"/>
                <a:gd name="connsiteY1" fmla="*/ 165463 h 1743338"/>
                <a:gd name="connsiteX2" fmla="*/ 296091 w 3518263"/>
                <a:gd name="connsiteY2" fmla="*/ 574766 h 1743338"/>
                <a:gd name="connsiteX3" fmla="*/ 522514 w 3518263"/>
                <a:gd name="connsiteY3" fmla="*/ 1463040 h 1743338"/>
                <a:gd name="connsiteX4" fmla="*/ 726553 w 3518263"/>
                <a:gd name="connsiteY4" fmla="*/ 1687006 h 1743338"/>
                <a:gd name="connsiteX5" fmla="*/ 1297577 w 3518263"/>
                <a:gd name="connsiteY5" fmla="*/ 1741250 h 1743338"/>
                <a:gd name="connsiteX6" fmla="*/ 3518263 w 3518263"/>
                <a:gd name="connsiteY6" fmla="*/ 1733006 h 1743338"/>
                <a:gd name="connsiteX7" fmla="*/ 3518263 w 3518263"/>
                <a:gd name="connsiteY7" fmla="*/ 1733006 h 174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8263" h="1743338">
                  <a:moveTo>
                    <a:pt x="0" y="0"/>
                  </a:moveTo>
                  <a:cubicBezTo>
                    <a:pt x="66766" y="34834"/>
                    <a:pt x="133532" y="69669"/>
                    <a:pt x="182880" y="165463"/>
                  </a:cubicBezTo>
                  <a:cubicBezTo>
                    <a:pt x="232228" y="261257"/>
                    <a:pt x="239485" y="358503"/>
                    <a:pt x="296091" y="574766"/>
                  </a:cubicBezTo>
                  <a:cubicBezTo>
                    <a:pt x="352697" y="791029"/>
                    <a:pt x="450770" y="1277667"/>
                    <a:pt x="522514" y="1463040"/>
                  </a:cubicBezTo>
                  <a:cubicBezTo>
                    <a:pt x="594258" y="1648413"/>
                    <a:pt x="620932" y="1628479"/>
                    <a:pt x="726553" y="1687006"/>
                  </a:cubicBezTo>
                  <a:cubicBezTo>
                    <a:pt x="832174" y="1745533"/>
                    <a:pt x="832292" y="1733583"/>
                    <a:pt x="1297577" y="1741250"/>
                  </a:cubicBezTo>
                  <a:cubicBezTo>
                    <a:pt x="1762862" y="1748917"/>
                    <a:pt x="3518263" y="1733006"/>
                    <a:pt x="3518263" y="1733006"/>
                  </a:cubicBezTo>
                  <a:lnTo>
                    <a:pt x="3518263" y="1733006"/>
                  </a:lnTo>
                </a:path>
              </a:pathLst>
            </a:custGeom>
            <a:noFill/>
            <a:ln w="28575" cap="flat" cmpd="sng" algn="ctr">
              <a:solidFill>
                <a:schemeClr val="accent5"/>
              </a:solidFill>
              <a:prstDash val="solid"/>
              <a:miter lim="800000"/>
            </a:ln>
            <a:effectLst/>
          </p:spPr>
          <p:txBody>
            <a:bodyPr rtlCol="0" anchor="ctr"/>
            <a:lstStyle/>
            <a:p>
              <a:pPr algn="ctr" defTabSz="457200">
                <a:defRPr/>
              </a:pPr>
              <a:endParaRPr lang="en-GB" sz="2400" kern="0">
                <a:solidFill>
                  <a:prstClr val="white"/>
                </a:solidFill>
                <a:latin typeface="Calibri" panose="020F0502020204030204"/>
              </a:endParaRPr>
            </a:p>
          </p:txBody>
        </p:sp>
        <p:sp>
          <p:nvSpPr>
            <p:cNvPr id="95" name="TextBox 94">
              <a:extLst>
                <a:ext uri="{FF2B5EF4-FFF2-40B4-BE49-F238E27FC236}">
                  <a16:creationId xmlns:a16="http://schemas.microsoft.com/office/drawing/2014/main" id="{5098E62A-67E2-4C5C-9F89-79D3D16E162F}"/>
                </a:ext>
              </a:extLst>
            </p:cNvPr>
            <p:cNvSpPr txBox="1"/>
            <p:nvPr/>
          </p:nvSpPr>
          <p:spPr>
            <a:xfrm>
              <a:off x="4710656" y="4637718"/>
              <a:ext cx="368927" cy="279073"/>
            </a:xfrm>
            <a:prstGeom prst="rect">
              <a:avLst/>
            </a:prstGeom>
            <a:noFill/>
          </p:spPr>
          <p:txBody>
            <a:bodyPr wrap="none" rtlCol="0">
              <a:spAutoFit/>
            </a:bodyPr>
            <a:lstStyle/>
            <a:p>
              <a:pPr algn="ctr" defTabSz="457200"/>
              <a:r>
                <a:rPr lang="en-GB" sz="1600" dirty="0">
                  <a:solidFill>
                    <a:prstClr val="black"/>
                  </a:solidFill>
                  <a:cs typeface="Arial" panose="020B0604020202020204" pitchFamily="34" charset="0"/>
                </a:rPr>
                <a:t>….</a:t>
              </a:r>
            </a:p>
          </p:txBody>
        </p:sp>
        <p:sp>
          <p:nvSpPr>
            <p:cNvPr id="96" name="Rectangle 95">
              <a:extLst>
                <a:ext uri="{FF2B5EF4-FFF2-40B4-BE49-F238E27FC236}">
                  <a16:creationId xmlns:a16="http://schemas.microsoft.com/office/drawing/2014/main" id="{B2232D8D-BEFD-4A48-B6E0-74420EB2C7F6}"/>
                </a:ext>
              </a:extLst>
            </p:cNvPr>
            <p:cNvSpPr/>
            <p:nvPr/>
          </p:nvSpPr>
          <p:spPr>
            <a:xfrm>
              <a:off x="5756146" y="3530667"/>
              <a:ext cx="1824848" cy="989443"/>
            </a:xfrm>
            <a:prstGeom prst="rect">
              <a:avLst/>
            </a:prstGeom>
            <a:ln>
              <a:solidFill>
                <a:schemeClr val="accent5"/>
              </a:solidFill>
            </a:ln>
          </p:spPr>
          <p:txBody>
            <a:bodyPr wrap="square">
              <a:spAutoFit/>
            </a:bodyPr>
            <a:lstStyle/>
            <a:p>
              <a:pPr algn="ctr" defTabSz="457200">
                <a:defRPr/>
              </a:pPr>
              <a:r>
                <a:rPr lang="en-GB" b="1" kern="0" dirty="0">
                  <a:solidFill>
                    <a:schemeClr val="accent5"/>
                  </a:solidFill>
                  <a:cs typeface="Arial" panose="020B0604020202020204" pitchFamily="34" charset="0"/>
                </a:rPr>
                <a:t>Response</a:t>
              </a:r>
            </a:p>
            <a:p>
              <a:pPr algn="ctr" defTabSz="457200">
                <a:defRPr/>
              </a:pPr>
              <a:r>
                <a:rPr lang="en-GB" kern="0" dirty="0">
                  <a:solidFill>
                    <a:prstClr val="black"/>
                  </a:solidFill>
                  <a:cs typeface="Arial" panose="020B0604020202020204" pitchFamily="34" charset="0"/>
                </a:rPr>
                <a:t>HBV DNA </a:t>
              </a:r>
              <a:br>
                <a:rPr lang="en-GB" kern="0" dirty="0">
                  <a:solidFill>
                    <a:prstClr val="black"/>
                  </a:solidFill>
                  <a:cs typeface="Arial" panose="020B0604020202020204" pitchFamily="34" charset="0"/>
                </a:rPr>
              </a:br>
              <a:r>
                <a:rPr lang="en-GB" kern="0" dirty="0">
                  <a:solidFill>
                    <a:prstClr val="black"/>
                  </a:solidFill>
                  <a:cs typeface="Arial" panose="020B0604020202020204" pitchFamily="34" charset="0"/>
                </a:rPr>
                <a:t>PCR undetectable</a:t>
              </a:r>
            </a:p>
            <a:p>
              <a:pPr algn="ctr" defTabSz="457200">
                <a:defRPr/>
              </a:pPr>
              <a:r>
                <a:rPr lang="en-GB" kern="0" dirty="0">
                  <a:solidFill>
                    <a:prstClr val="black"/>
                  </a:solidFill>
                  <a:cs typeface="Arial" panose="020B0604020202020204" pitchFamily="34" charset="0"/>
                </a:rPr>
                <a:t>(&lt;10 IU/ml)</a:t>
              </a:r>
            </a:p>
          </p:txBody>
        </p:sp>
        <p:cxnSp>
          <p:nvCxnSpPr>
            <p:cNvPr id="97" name="Straight Connector 96">
              <a:extLst>
                <a:ext uri="{FF2B5EF4-FFF2-40B4-BE49-F238E27FC236}">
                  <a16:creationId xmlns:a16="http://schemas.microsoft.com/office/drawing/2014/main" id="{667907BB-0FE3-480F-81F9-B7C760C8C048}"/>
                </a:ext>
              </a:extLst>
            </p:cNvPr>
            <p:cNvCxnSpPr>
              <a:cxnSpLocks/>
            </p:cNvCxnSpPr>
            <p:nvPr/>
          </p:nvCxnSpPr>
          <p:spPr>
            <a:xfrm flipH="1" flipV="1">
              <a:off x="5282585" y="2606569"/>
              <a:ext cx="11074" cy="1394732"/>
            </a:xfrm>
            <a:prstGeom prst="line">
              <a:avLst/>
            </a:prstGeom>
            <a:noFill/>
            <a:ln w="12700" cap="flat" cmpd="sng" algn="ctr">
              <a:solidFill>
                <a:schemeClr val="tx2">
                  <a:lumMod val="60000"/>
                  <a:lumOff val="40000"/>
                </a:schemeClr>
              </a:solidFill>
              <a:prstDash val="dash"/>
              <a:miter lim="800000"/>
              <a:headEnd type="arrow" w="med" len="med"/>
              <a:tailEnd type="none" w="med" len="med"/>
            </a:ln>
            <a:effectLst/>
          </p:spPr>
        </p:cxnSp>
        <p:sp>
          <p:nvSpPr>
            <p:cNvPr id="98" name="TextBox 97">
              <a:extLst>
                <a:ext uri="{FF2B5EF4-FFF2-40B4-BE49-F238E27FC236}">
                  <a16:creationId xmlns:a16="http://schemas.microsoft.com/office/drawing/2014/main" id="{71A7D06B-6297-4F57-ABD2-442E8D17E85E}"/>
                </a:ext>
              </a:extLst>
            </p:cNvPr>
            <p:cNvSpPr txBox="1"/>
            <p:nvPr/>
          </p:nvSpPr>
          <p:spPr>
            <a:xfrm>
              <a:off x="5210752" y="1687757"/>
              <a:ext cx="2661829" cy="761110"/>
            </a:xfrm>
            <a:prstGeom prst="rect">
              <a:avLst/>
            </a:prstGeom>
            <a:noFill/>
            <a:ln>
              <a:solidFill>
                <a:schemeClr val="accent3"/>
              </a:solidFill>
            </a:ln>
          </p:spPr>
          <p:txBody>
            <a:bodyPr wrap="square" rtlCol="0">
              <a:spAutoFit/>
            </a:bodyPr>
            <a:lstStyle/>
            <a:p>
              <a:pPr algn="ctr" defTabSz="457200"/>
              <a:r>
                <a:rPr lang="en-GB" b="1" dirty="0">
                  <a:solidFill>
                    <a:srgbClr val="4BBDEB"/>
                  </a:solidFill>
                  <a:cs typeface="Arial" panose="020B0604020202020204" pitchFamily="34" charset="0"/>
                </a:rPr>
                <a:t>Partial response</a:t>
              </a:r>
            </a:p>
            <a:p>
              <a:pPr algn="ctr" defTabSz="457200"/>
              <a:r>
                <a:rPr lang="en-GB" dirty="0">
                  <a:solidFill>
                    <a:prstClr val="black"/>
                  </a:solidFill>
                  <a:cs typeface="Arial" panose="020B0604020202020204" pitchFamily="34" charset="0"/>
                </a:rPr>
                <a:t>&gt;1 log</a:t>
              </a:r>
              <a:r>
                <a:rPr lang="en-GB" baseline="-25000" dirty="0">
                  <a:solidFill>
                    <a:prstClr val="black"/>
                  </a:solidFill>
                  <a:cs typeface="Arial" panose="020B0604020202020204" pitchFamily="34" charset="0"/>
                </a:rPr>
                <a:t>10</a:t>
              </a:r>
              <a:r>
                <a:rPr lang="en-GB" dirty="0">
                  <a:solidFill>
                    <a:prstClr val="black"/>
                  </a:solidFill>
                  <a:cs typeface="Arial" panose="020B0604020202020204" pitchFamily="34" charset="0"/>
                </a:rPr>
                <a:t> drop but detectable after 12 months</a:t>
              </a:r>
              <a:endParaRPr lang="en-GB" b="1" dirty="0">
                <a:solidFill>
                  <a:schemeClr val="tx2">
                    <a:lumMod val="60000"/>
                    <a:lumOff val="40000"/>
                  </a:schemeClr>
                </a:solidFill>
                <a:cs typeface="Arial" panose="020B0604020202020204" pitchFamily="34" charset="0"/>
              </a:endParaRPr>
            </a:p>
          </p:txBody>
        </p:sp>
        <p:sp>
          <p:nvSpPr>
            <p:cNvPr id="99" name="Freeform: Shape 98">
              <a:extLst>
                <a:ext uri="{FF2B5EF4-FFF2-40B4-BE49-F238E27FC236}">
                  <a16:creationId xmlns:a16="http://schemas.microsoft.com/office/drawing/2014/main" id="{E2E85210-FD88-46CA-8071-5ED7FA9A63BB}"/>
                </a:ext>
              </a:extLst>
            </p:cNvPr>
            <p:cNvSpPr/>
            <p:nvPr/>
          </p:nvSpPr>
          <p:spPr>
            <a:xfrm>
              <a:off x="2177143" y="2551611"/>
              <a:ext cx="3509554" cy="1464868"/>
            </a:xfrm>
            <a:custGeom>
              <a:avLst/>
              <a:gdLst>
                <a:gd name="connsiteX0" fmla="*/ 0 w 3509554"/>
                <a:gd name="connsiteY0" fmla="*/ 0 h 1464868"/>
                <a:gd name="connsiteX1" fmla="*/ 278674 w 3509554"/>
                <a:gd name="connsiteY1" fmla="*/ 130629 h 1464868"/>
                <a:gd name="connsiteX2" fmla="*/ 539931 w 3509554"/>
                <a:gd name="connsiteY2" fmla="*/ 757646 h 1464868"/>
                <a:gd name="connsiteX3" fmla="*/ 766354 w 3509554"/>
                <a:gd name="connsiteY3" fmla="*/ 1297578 h 1464868"/>
                <a:gd name="connsiteX4" fmla="*/ 1201783 w 3509554"/>
                <a:gd name="connsiteY4" fmla="*/ 1445623 h 1464868"/>
                <a:gd name="connsiteX5" fmla="*/ 2220686 w 3509554"/>
                <a:gd name="connsiteY5" fmla="*/ 1463040 h 1464868"/>
                <a:gd name="connsiteX6" fmla="*/ 3509554 w 3509554"/>
                <a:gd name="connsiteY6" fmla="*/ 1454332 h 146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9554" h="1464868">
                  <a:moveTo>
                    <a:pt x="0" y="0"/>
                  </a:moveTo>
                  <a:cubicBezTo>
                    <a:pt x="94343" y="2177"/>
                    <a:pt x="188686" y="4355"/>
                    <a:pt x="278674" y="130629"/>
                  </a:cubicBezTo>
                  <a:cubicBezTo>
                    <a:pt x="368662" y="256903"/>
                    <a:pt x="539931" y="757646"/>
                    <a:pt x="539931" y="757646"/>
                  </a:cubicBezTo>
                  <a:cubicBezTo>
                    <a:pt x="621211" y="952137"/>
                    <a:pt x="656045" y="1182915"/>
                    <a:pt x="766354" y="1297578"/>
                  </a:cubicBezTo>
                  <a:cubicBezTo>
                    <a:pt x="876663" y="1412241"/>
                    <a:pt x="959394" y="1418046"/>
                    <a:pt x="1201783" y="1445623"/>
                  </a:cubicBezTo>
                  <a:cubicBezTo>
                    <a:pt x="1444172" y="1473200"/>
                    <a:pt x="2220686" y="1463040"/>
                    <a:pt x="2220686" y="1463040"/>
                  </a:cubicBezTo>
                  <a:lnTo>
                    <a:pt x="3509554" y="1454332"/>
                  </a:lnTo>
                </a:path>
              </a:pathLst>
            </a:custGeom>
            <a:noFill/>
            <a:ln w="28575" cap="flat" cmpd="sng" algn="ctr">
              <a:solidFill>
                <a:srgbClr val="73CBEF"/>
              </a:solidFill>
              <a:prstDash val="solid"/>
              <a:miter lim="800000"/>
            </a:ln>
            <a:effectLst/>
          </p:spPr>
          <p:txBody>
            <a:bodyPr rtlCol="0" anchor="ctr"/>
            <a:lstStyle/>
            <a:p>
              <a:pPr algn="ctr" defTabSz="457200">
                <a:defRPr/>
              </a:pPr>
              <a:endParaRPr lang="en-GB" sz="2400" kern="0">
                <a:solidFill>
                  <a:prstClr val="white"/>
                </a:solidFill>
                <a:latin typeface="Calibri" panose="020F0502020204030204"/>
              </a:endParaRPr>
            </a:p>
          </p:txBody>
        </p:sp>
        <p:sp>
          <p:nvSpPr>
            <p:cNvPr id="100" name="Freeform: Shape 99">
              <a:extLst>
                <a:ext uri="{FF2B5EF4-FFF2-40B4-BE49-F238E27FC236}">
                  <a16:creationId xmlns:a16="http://schemas.microsoft.com/office/drawing/2014/main" id="{99EA2588-037D-4AF7-B5C0-453276E17863}"/>
                </a:ext>
              </a:extLst>
            </p:cNvPr>
            <p:cNvSpPr/>
            <p:nvPr/>
          </p:nvSpPr>
          <p:spPr>
            <a:xfrm>
              <a:off x="2155720" y="2529060"/>
              <a:ext cx="1989560" cy="1698111"/>
            </a:xfrm>
            <a:custGeom>
              <a:avLst/>
              <a:gdLst>
                <a:gd name="connsiteX0" fmla="*/ 0 w 3518263"/>
                <a:gd name="connsiteY0" fmla="*/ 0 h 1733006"/>
                <a:gd name="connsiteX1" fmla="*/ 182880 w 3518263"/>
                <a:gd name="connsiteY1" fmla="*/ 165463 h 1733006"/>
                <a:gd name="connsiteX2" fmla="*/ 296091 w 3518263"/>
                <a:gd name="connsiteY2" fmla="*/ 574766 h 1733006"/>
                <a:gd name="connsiteX3" fmla="*/ 522514 w 3518263"/>
                <a:gd name="connsiteY3" fmla="*/ 1463040 h 1733006"/>
                <a:gd name="connsiteX4" fmla="*/ 827314 w 3518263"/>
                <a:gd name="connsiteY4" fmla="*/ 1680754 h 1733006"/>
                <a:gd name="connsiteX5" fmla="*/ 1297577 w 3518263"/>
                <a:gd name="connsiteY5" fmla="*/ 1715588 h 1733006"/>
                <a:gd name="connsiteX6" fmla="*/ 3518263 w 3518263"/>
                <a:gd name="connsiteY6" fmla="*/ 1733006 h 1733006"/>
                <a:gd name="connsiteX7" fmla="*/ 3518263 w 3518263"/>
                <a:gd name="connsiteY7" fmla="*/ 1733006 h 1733006"/>
                <a:gd name="connsiteX0" fmla="*/ 0 w 3518263"/>
                <a:gd name="connsiteY0" fmla="*/ 0 h 1754251"/>
                <a:gd name="connsiteX1" fmla="*/ 182880 w 3518263"/>
                <a:gd name="connsiteY1" fmla="*/ 165463 h 1754251"/>
                <a:gd name="connsiteX2" fmla="*/ 296091 w 3518263"/>
                <a:gd name="connsiteY2" fmla="*/ 574766 h 1754251"/>
                <a:gd name="connsiteX3" fmla="*/ 522514 w 3518263"/>
                <a:gd name="connsiteY3" fmla="*/ 1463040 h 1754251"/>
                <a:gd name="connsiteX4" fmla="*/ 827314 w 3518263"/>
                <a:gd name="connsiteY4" fmla="*/ 1680754 h 1754251"/>
                <a:gd name="connsiteX5" fmla="*/ 1297577 w 3518263"/>
                <a:gd name="connsiteY5" fmla="*/ 1715588 h 1754251"/>
                <a:gd name="connsiteX6" fmla="*/ 1989560 w 3518263"/>
                <a:gd name="connsiteY6" fmla="*/ 1163375 h 1754251"/>
                <a:gd name="connsiteX7" fmla="*/ 3518263 w 3518263"/>
                <a:gd name="connsiteY7" fmla="*/ 1733006 h 1754251"/>
                <a:gd name="connsiteX8" fmla="*/ 3518263 w 3518263"/>
                <a:gd name="connsiteY8" fmla="*/ 1733006 h 1754251"/>
                <a:gd name="connsiteX0" fmla="*/ 0 w 3518263"/>
                <a:gd name="connsiteY0" fmla="*/ 0 h 1754251"/>
                <a:gd name="connsiteX1" fmla="*/ 182880 w 3518263"/>
                <a:gd name="connsiteY1" fmla="*/ 165463 h 1754251"/>
                <a:gd name="connsiteX2" fmla="*/ 296091 w 3518263"/>
                <a:gd name="connsiteY2" fmla="*/ 574766 h 1754251"/>
                <a:gd name="connsiteX3" fmla="*/ 522514 w 3518263"/>
                <a:gd name="connsiteY3" fmla="*/ 1463040 h 1754251"/>
                <a:gd name="connsiteX4" fmla="*/ 827314 w 3518263"/>
                <a:gd name="connsiteY4" fmla="*/ 1680754 h 1754251"/>
                <a:gd name="connsiteX5" fmla="*/ 1297577 w 3518263"/>
                <a:gd name="connsiteY5" fmla="*/ 1715588 h 1754251"/>
                <a:gd name="connsiteX6" fmla="*/ 1989560 w 3518263"/>
                <a:gd name="connsiteY6" fmla="*/ 1163375 h 1754251"/>
                <a:gd name="connsiteX7" fmla="*/ 3518263 w 3518263"/>
                <a:gd name="connsiteY7" fmla="*/ 1733006 h 1754251"/>
                <a:gd name="connsiteX8" fmla="*/ 3518263 w 3518263"/>
                <a:gd name="connsiteY8" fmla="*/ 1733006 h 1754251"/>
                <a:gd name="connsiteX0" fmla="*/ 0 w 3646006"/>
                <a:gd name="connsiteY0" fmla="*/ 0 h 1782636"/>
                <a:gd name="connsiteX1" fmla="*/ 182880 w 3646006"/>
                <a:gd name="connsiteY1" fmla="*/ 165463 h 1782636"/>
                <a:gd name="connsiteX2" fmla="*/ 296091 w 3646006"/>
                <a:gd name="connsiteY2" fmla="*/ 574766 h 1782636"/>
                <a:gd name="connsiteX3" fmla="*/ 522514 w 3646006"/>
                <a:gd name="connsiteY3" fmla="*/ 1463040 h 1782636"/>
                <a:gd name="connsiteX4" fmla="*/ 827314 w 3646006"/>
                <a:gd name="connsiteY4" fmla="*/ 1680754 h 1782636"/>
                <a:gd name="connsiteX5" fmla="*/ 1297577 w 3646006"/>
                <a:gd name="connsiteY5" fmla="*/ 1715588 h 1782636"/>
                <a:gd name="connsiteX6" fmla="*/ 1989560 w 3646006"/>
                <a:gd name="connsiteY6" fmla="*/ 1163375 h 1782636"/>
                <a:gd name="connsiteX7" fmla="*/ 3518263 w 3646006"/>
                <a:gd name="connsiteY7" fmla="*/ 1733006 h 1782636"/>
                <a:gd name="connsiteX8" fmla="*/ 3570514 w 3646006"/>
                <a:gd name="connsiteY8" fmla="*/ 1759131 h 1782636"/>
                <a:gd name="connsiteX0" fmla="*/ 0 w 3683845"/>
                <a:gd name="connsiteY0" fmla="*/ 0 h 1759131"/>
                <a:gd name="connsiteX1" fmla="*/ 182880 w 3683845"/>
                <a:gd name="connsiteY1" fmla="*/ 165463 h 1759131"/>
                <a:gd name="connsiteX2" fmla="*/ 296091 w 3683845"/>
                <a:gd name="connsiteY2" fmla="*/ 574766 h 1759131"/>
                <a:gd name="connsiteX3" fmla="*/ 522514 w 3683845"/>
                <a:gd name="connsiteY3" fmla="*/ 1463040 h 1759131"/>
                <a:gd name="connsiteX4" fmla="*/ 827314 w 3683845"/>
                <a:gd name="connsiteY4" fmla="*/ 1680754 h 1759131"/>
                <a:gd name="connsiteX5" fmla="*/ 1297577 w 3683845"/>
                <a:gd name="connsiteY5" fmla="*/ 1715588 h 1759131"/>
                <a:gd name="connsiteX6" fmla="*/ 1989560 w 3683845"/>
                <a:gd name="connsiteY6" fmla="*/ 1163375 h 1759131"/>
                <a:gd name="connsiteX7" fmla="*/ 3570514 w 3683845"/>
                <a:gd name="connsiteY7" fmla="*/ 1166949 h 1759131"/>
                <a:gd name="connsiteX8" fmla="*/ 3570514 w 3683845"/>
                <a:gd name="connsiteY8" fmla="*/ 1759131 h 1759131"/>
                <a:gd name="connsiteX0" fmla="*/ 0 w 3570514"/>
                <a:gd name="connsiteY0" fmla="*/ 0 h 1754251"/>
                <a:gd name="connsiteX1" fmla="*/ 182880 w 3570514"/>
                <a:gd name="connsiteY1" fmla="*/ 165463 h 1754251"/>
                <a:gd name="connsiteX2" fmla="*/ 296091 w 3570514"/>
                <a:gd name="connsiteY2" fmla="*/ 574766 h 1754251"/>
                <a:gd name="connsiteX3" fmla="*/ 522514 w 3570514"/>
                <a:gd name="connsiteY3" fmla="*/ 1463040 h 1754251"/>
                <a:gd name="connsiteX4" fmla="*/ 827314 w 3570514"/>
                <a:gd name="connsiteY4" fmla="*/ 1680754 h 1754251"/>
                <a:gd name="connsiteX5" fmla="*/ 1297577 w 3570514"/>
                <a:gd name="connsiteY5" fmla="*/ 1715588 h 1754251"/>
                <a:gd name="connsiteX6" fmla="*/ 1989560 w 3570514"/>
                <a:gd name="connsiteY6" fmla="*/ 1163375 h 1754251"/>
                <a:gd name="connsiteX7" fmla="*/ 3570514 w 3570514"/>
                <a:gd name="connsiteY7" fmla="*/ 1166949 h 1754251"/>
                <a:gd name="connsiteX0" fmla="*/ 0 w 2882537"/>
                <a:gd name="connsiteY0" fmla="*/ 0 h 1754251"/>
                <a:gd name="connsiteX1" fmla="*/ 182880 w 2882537"/>
                <a:gd name="connsiteY1" fmla="*/ 165463 h 1754251"/>
                <a:gd name="connsiteX2" fmla="*/ 296091 w 2882537"/>
                <a:gd name="connsiteY2" fmla="*/ 574766 h 1754251"/>
                <a:gd name="connsiteX3" fmla="*/ 522514 w 2882537"/>
                <a:gd name="connsiteY3" fmla="*/ 1463040 h 1754251"/>
                <a:gd name="connsiteX4" fmla="*/ 827314 w 2882537"/>
                <a:gd name="connsiteY4" fmla="*/ 1680754 h 1754251"/>
                <a:gd name="connsiteX5" fmla="*/ 1297577 w 2882537"/>
                <a:gd name="connsiteY5" fmla="*/ 1715588 h 1754251"/>
                <a:gd name="connsiteX6" fmla="*/ 1989560 w 2882537"/>
                <a:gd name="connsiteY6" fmla="*/ 1163375 h 1754251"/>
                <a:gd name="connsiteX7" fmla="*/ 2882537 w 2882537"/>
                <a:gd name="connsiteY7" fmla="*/ 1097280 h 1754251"/>
                <a:gd name="connsiteX0" fmla="*/ 0 w 1989560"/>
                <a:gd name="connsiteY0" fmla="*/ 0 h 1754251"/>
                <a:gd name="connsiteX1" fmla="*/ 182880 w 1989560"/>
                <a:gd name="connsiteY1" fmla="*/ 165463 h 1754251"/>
                <a:gd name="connsiteX2" fmla="*/ 296091 w 1989560"/>
                <a:gd name="connsiteY2" fmla="*/ 574766 h 1754251"/>
                <a:gd name="connsiteX3" fmla="*/ 522514 w 1989560"/>
                <a:gd name="connsiteY3" fmla="*/ 1463040 h 1754251"/>
                <a:gd name="connsiteX4" fmla="*/ 827314 w 1989560"/>
                <a:gd name="connsiteY4" fmla="*/ 1680754 h 1754251"/>
                <a:gd name="connsiteX5" fmla="*/ 1297577 w 1989560"/>
                <a:gd name="connsiteY5" fmla="*/ 1715588 h 1754251"/>
                <a:gd name="connsiteX6" fmla="*/ 1989560 w 1989560"/>
                <a:gd name="connsiteY6" fmla="*/ 1163375 h 1754251"/>
                <a:gd name="connsiteX0" fmla="*/ 0 w 1989560"/>
                <a:gd name="connsiteY0" fmla="*/ 0 h 1748790"/>
                <a:gd name="connsiteX1" fmla="*/ 182880 w 1989560"/>
                <a:gd name="connsiteY1" fmla="*/ 165463 h 1748790"/>
                <a:gd name="connsiteX2" fmla="*/ 296091 w 1989560"/>
                <a:gd name="connsiteY2" fmla="*/ 574766 h 1748790"/>
                <a:gd name="connsiteX3" fmla="*/ 522514 w 1989560"/>
                <a:gd name="connsiteY3" fmla="*/ 1463040 h 1748790"/>
                <a:gd name="connsiteX4" fmla="*/ 827314 w 1989560"/>
                <a:gd name="connsiteY4" fmla="*/ 1680754 h 1748790"/>
                <a:gd name="connsiteX5" fmla="*/ 1028492 w 1989560"/>
                <a:gd name="connsiteY5" fmla="*/ 1657189 h 1748790"/>
                <a:gd name="connsiteX6" fmla="*/ 1297577 w 1989560"/>
                <a:gd name="connsiteY6" fmla="*/ 1715588 h 1748790"/>
                <a:gd name="connsiteX7" fmla="*/ 1989560 w 1989560"/>
                <a:gd name="connsiteY7" fmla="*/ 1163375 h 1748790"/>
                <a:gd name="connsiteX0" fmla="*/ 0 w 1989560"/>
                <a:gd name="connsiteY0" fmla="*/ 0 h 1748790"/>
                <a:gd name="connsiteX1" fmla="*/ 182880 w 1989560"/>
                <a:gd name="connsiteY1" fmla="*/ 165463 h 1748790"/>
                <a:gd name="connsiteX2" fmla="*/ 296091 w 1989560"/>
                <a:gd name="connsiteY2" fmla="*/ 574766 h 1748790"/>
                <a:gd name="connsiteX3" fmla="*/ 522514 w 1989560"/>
                <a:gd name="connsiteY3" fmla="*/ 1463040 h 1748790"/>
                <a:gd name="connsiteX4" fmla="*/ 811611 w 1989560"/>
                <a:gd name="connsiteY4" fmla="*/ 1645246 h 1748790"/>
                <a:gd name="connsiteX5" fmla="*/ 1028492 w 1989560"/>
                <a:gd name="connsiteY5" fmla="*/ 1657189 h 1748790"/>
                <a:gd name="connsiteX6" fmla="*/ 1297577 w 1989560"/>
                <a:gd name="connsiteY6" fmla="*/ 1715588 h 1748790"/>
                <a:gd name="connsiteX7" fmla="*/ 1989560 w 1989560"/>
                <a:gd name="connsiteY7" fmla="*/ 1163375 h 1748790"/>
                <a:gd name="connsiteX0" fmla="*/ 0 w 1989560"/>
                <a:gd name="connsiteY0" fmla="*/ 0 h 1700437"/>
                <a:gd name="connsiteX1" fmla="*/ 182880 w 1989560"/>
                <a:gd name="connsiteY1" fmla="*/ 165463 h 1700437"/>
                <a:gd name="connsiteX2" fmla="*/ 296091 w 1989560"/>
                <a:gd name="connsiteY2" fmla="*/ 574766 h 1700437"/>
                <a:gd name="connsiteX3" fmla="*/ 522514 w 1989560"/>
                <a:gd name="connsiteY3" fmla="*/ 1463040 h 1700437"/>
                <a:gd name="connsiteX4" fmla="*/ 811611 w 1989560"/>
                <a:gd name="connsiteY4" fmla="*/ 1645246 h 1700437"/>
                <a:gd name="connsiteX5" fmla="*/ 1028492 w 1989560"/>
                <a:gd name="connsiteY5" fmla="*/ 1657189 h 1700437"/>
                <a:gd name="connsiteX6" fmla="*/ 1318515 w 1989560"/>
                <a:gd name="connsiteY6" fmla="*/ 1654717 h 1700437"/>
                <a:gd name="connsiteX7" fmla="*/ 1989560 w 1989560"/>
                <a:gd name="connsiteY7" fmla="*/ 1163375 h 1700437"/>
                <a:gd name="connsiteX0" fmla="*/ 0 w 1989560"/>
                <a:gd name="connsiteY0" fmla="*/ 0 h 1662689"/>
                <a:gd name="connsiteX1" fmla="*/ 182880 w 1989560"/>
                <a:gd name="connsiteY1" fmla="*/ 165463 h 1662689"/>
                <a:gd name="connsiteX2" fmla="*/ 296091 w 1989560"/>
                <a:gd name="connsiteY2" fmla="*/ 574766 h 1662689"/>
                <a:gd name="connsiteX3" fmla="*/ 522514 w 1989560"/>
                <a:gd name="connsiteY3" fmla="*/ 1463040 h 1662689"/>
                <a:gd name="connsiteX4" fmla="*/ 811611 w 1989560"/>
                <a:gd name="connsiteY4" fmla="*/ 1645246 h 1662689"/>
                <a:gd name="connsiteX5" fmla="*/ 1028492 w 1989560"/>
                <a:gd name="connsiteY5" fmla="*/ 1657189 h 1662689"/>
                <a:gd name="connsiteX6" fmla="*/ 1318515 w 1989560"/>
                <a:gd name="connsiteY6" fmla="*/ 1654717 h 1662689"/>
                <a:gd name="connsiteX7" fmla="*/ 1989560 w 1989560"/>
                <a:gd name="connsiteY7" fmla="*/ 1163375 h 1662689"/>
                <a:gd name="connsiteX0" fmla="*/ 0 w 1989560"/>
                <a:gd name="connsiteY0" fmla="*/ 0 h 1669519"/>
                <a:gd name="connsiteX1" fmla="*/ 182880 w 1989560"/>
                <a:gd name="connsiteY1" fmla="*/ 165463 h 1669519"/>
                <a:gd name="connsiteX2" fmla="*/ 296091 w 1989560"/>
                <a:gd name="connsiteY2" fmla="*/ 574766 h 1669519"/>
                <a:gd name="connsiteX3" fmla="*/ 522514 w 1989560"/>
                <a:gd name="connsiteY3" fmla="*/ 1463040 h 1669519"/>
                <a:gd name="connsiteX4" fmla="*/ 811611 w 1989560"/>
                <a:gd name="connsiteY4" fmla="*/ 1645246 h 1669519"/>
                <a:gd name="connsiteX5" fmla="*/ 1028492 w 1989560"/>
                <a:gd name="connsiteY5" fmla="*/ 1667334 h 1669519"/>
                <a:gd name="connsiteX6" fmla="*/ 1318515 w 1989560"/>
                <a:gd name="connsiteY6" fmla="*/ 1654717 h 1669519"/>
                <a:gd name="connsiteX7" fmla="*/ 1989560 w 1989560"/>
                <a:gd name="connsiteY7" fmla="*/ 1163375 h 1669519"/>
                <a:gd name="connsiteX0" fmla="*/ 0 w 1989560"/>
                <a:gd name="connsiteY0" fmla="*/ 0 h 1669519"/>
                <a:gd name="connsiteX1" fmla="*/ 182880 w 1989560"/>
                <a:gd name="connsiteY1" fmla="*/ 165463 h 1669519"/>
                <a:gd name="connsiteX2" fmla="*/ 296091 w 1989560"/>
                <a:gd name="connsiteY2" fmla="*/ 574766 h 1669519"/>
                <a:gd name="connsiteX3" fmla="*/ 522514 w 1989560"/>
                <a:gd name="connsiteY3" fmla="*/ 1463040 h 1669519"/>
                <a:gd name="connsiteX4" fmla="*/ 811611 w 1989560"/>
                <a:gd name="connsiteY4" fmla="*/ 1645246 h 1669519"/>
                <a:gd name="connsiteX5" fmla="*/ 1028492 w 1989560"/>
                <a:gd name="connsiteY5" fmla="*/ 1667334 h 1669519"/>
                <a:gd name="connsiteX6" fmla="*/ 1318515 w 1989560"/>
                <a:gd name="connsiteY6" fmla="*/ 1654717 h 1669519"/>
                <a:gd name="connsiteX7" fmla="*/ 1989560 w 1989560"/>
                <a:gd name="connsiteY7" fmla="*/ 1163375 h 1669519"/>
                <a:gd name="connsiteX0" fmla="*/ 0 w 1989560"/>
                <a:gd name="connsiteY0" fmla="*/ 0 h 1675366"/>
                <a:gd name="connsiteX1" fmla="*/ 182880 w 1989560"/>
                <a:gd name="connsiteY1" fmla="*/ 165463 h 1675366"/>
                <a:gd name="connsiteX2" fmla="*/ 296091 w 1989560"/>
                <a:gd name="connsiteY2" fmla="*/ 574766 h 1675366"/>
                <a:gd name="connsiteX3" fmla="*/ 522514 w 1989560"/>
                <a:gd name="connsiteY3" fmla="*/ 1463040 h 1675366"/>
                <a:gd name="connsiteX4" fmla="*/ 811611 w 1989560"/>
                <a:gd name="connsiteY4" fmla="*/ 1645246 h 1675366"/>
                <a:gd name="connsiteX5" fmla="*/ 1028492 w 1989560"/>
                <a:gd name="connsiteY5" fmla="*/ 1667334 h 1675366"/>
                <a:gd name="connsiteX6" fmla="*/ 1318515 w 1989560"/>
                <a:gd name="connsiteY6" fmla="*/ 1654717 h 1675366"/>
                <a:gd name="connsiteX7" fmla="*/ 1989560 w 1989560"/>
                <a:gd name="connsiteY7" fmla="*/ 1163375 h 1675366"/>
                <a:gd name="connsiteX0" fmla="*/ 0 w 1989560"/>
                <a:gd name="connsiteY0" fmla="*/ 0 h 1675366"/>
                <a:gd name="connsiteX1" fmla="*/ 182880 w 1989560"/>
                <a:gd name="connsiteY1" fmla="*/ 165463 h 1675366"/>
                <a:gd name="connsiteX2" fmla="*/ 296091 w 1989560"/>
                <a:gd name="connsiteY2" fmla="*/ 574766 h 1675366"/>
                <a:gd name="connsiteX3" fmla="*/ 522514 w 1989560"/>
                <a:gd name="connsiteY3" fmla="*/ 1463040 h 1675366"/>
                <a:gd name="connsiteX4" fmla="*/ 811611 w 1989560"/>
                <a:gd name="connsiteY4" fmla="*/ 1645246 h 1675366"/>
                <a:gd name="connsiteX5" fmla="*/ 1028492 w 1989560"/>
                <a:gd name="connsiteY5" fmla="*/ 1667334 h 1675366"/>
                <a:gd name="connsiteX6" fmla="*/ 1318515 w 1989560"/>
                <a:gd name="connsiteY6" fmla="*/ 1654717 h 1675366"/>
                <a:gd name="connsiteX7" fmla="*/ 1989560 w 1989560"/>
                <a:gd name="connsiteY7" fmla="*/ 1163375 h 1675366"/>
                <a:gd name="connsiteX0" fmla="*/ 0 w 1989560"/>
                <a:gd name="connsiteY0" fmla="*/ 0 h 1675366"/>
                <a:gd name="connsiteX1" fmla="*/ 182880 w 1989560"/>
                <a:gd name="connsiteY1" fmla="*/ 165463 h 1675366"/>
                <a:gd name="connsiteX2" fmla="*/ 296091 w 1989560"/>
                <a:gd name="connsiteY2" fmla="*/ 574766 h 1675366"/>
                <a:gd name="connsiteX3" fmla="*/ 522514 w 1989560"/>
                <a:gd name="connsiteY3" fmla="*/ 1463040 h 1675366"/>
                <a:gd name="connsiteX4" fmla="*/ 811611 w 1989560"/>
                <a:gd name="connsiteY4" fmla="*/ 1645246 h 1675366"/>
                <a:gd name="connsiteX5" fmla="*/ 1028492 w 1989560"/>
                <a:gd name="connsiteY5" fmla="*/ 1667334 h 1675366"/>
                <a:gd name="connsiteX6" fmla="*/ 1318515 w 1989560"/>
                <a:gd name="connsiteY6" fmla="*/ 1654717 h 1675366"/>
                <a:gd name="connsiteX7" fmla="*/ 1989560 w 1989560"/>
                <a:gd name="connsiteY7" fmla="*/ 1163375 h 1675366"/>
                <a:gd name="connsiteX0" fmla="*/ 0 w 1989560"/>
                <a:gd name="connsiteY0" fmla="*/ 0 h 1675366"/>
                <a:gd name="connsiteX1" fmla="*/ 182880 w 1989560"/>
                <a:gd name="connsiteY1" fmla="*/ 165463 h 1675366"/>
                <a:gd name="connsiteX2" fmla="*/ 296091 w 1989560"/>
                <a:gd name="connsiteY2" fmla="*/ 574766 h 1675366"/>
                <a:gd name="connsiteX3" fmla="*/ 522514 w 1989560"/>
                <a:gd name="connsiteY3" fmla="*/ 1463040 h 1675366"/>
                <a:gd name="connsiteX4" fmla="*/ 811611 w 1989560"/>
                <a:gd name="connsiteY4" fmla="*/ 1645246 h 1675366"/>
                <a:gd name="connsiteX5" fmla="*/ 1028492 w 1989560"/>
                <a:gd name="connsiteY5" fmla="*/ 1667334 h 1675366"/>
                <a:gd name="connsiteX6" fmla="*/ 1318515 w 1989560"/>
                <a:gd name="connsiteY6" fmla="*/ 1654717 h 1675366"/>
                <a:gd name="connsiteX7" fmla="*/ 1989560 w 1989560"/>
                <a:gd name="connsiteY7" fmla="*/ 1163375 h 1675366"/>
                <a:gd name="connsiteX0" fmla="*/ 0 w 1989560"/>
                <a:gd name="connsiteY0" fmla="*/ 0 h 1675366"/>
                <a:gd name="connsiteX1" fmla="*/ 182880 w 1989560"/>
                <a:gd name="connsiteY1" fmla="*/ 165463 h 1675366"/>
                <a:gd name="connsiteX2" fmla="*/ 296091 w 1989560"/>
                <a:gd name="connsiteY2" fmla="*/ 574766 h 1675366"/>
                <a:gd name="connsiteX3" fmla="*/ 522514 w 1989560"/>
                <a:gd name="connsiteY3" fmla="*/ 1463040 h 1675366"/>
                <a:gd name="connsiteX4" fmla="*/ 811611 w 1989560"/>
                <a:gd name="connsiteY4" fmla="*/ 1640174 h 1675366"/>
                <a:gd name="connsiteX5" fmla="*/ 1028492 w 1989560"/>
                <a:gd name="connsiteY5" fmla="*/ 1667334 h 1675366"/>
                <a:gd name="connsiteX6" fmla="*/ 1318515 w 1989560"/>
                <a:gd name="connsiteY6" fmla="*/ 1654717 h 1675366"/>
                <a:gd name="connsiteX7" fmla="*/ 1989560 w 1989560"/>
                <a:gd name="connsiteY7" fmla="*/ 1163375 h 1675366"/>
                <a:gd name="connsiteX0" fmla="*/ 0 w 1989560"/>
                <a:gd name="connsiteY0" fmla="*/ 0 h 1668473"/>
                <a:gd name="connsiteX1" fmla="*/ 182880 w 1989560"/>
                <a:gd name="connsiteY1" fmla="*/ 165463 h 1668473"/>
                <a:gd name="connsiteX2" fmla="*/ 296091 w 1989560"/>
                <a:gd name="connsiteY2" fmla="*/ 574766 h 1668473"/>
                <a:gd name="connsiteX3" fmla="*/ 522514 w 1989560"/>
                <a:gd name="connsiteY3" fmla="*/ 1463040 h 1668473"/>
                <a:gd name="connsiteX4" fmla="*/ 811611 w 1989560"/>
                <a:gd name="connsiteY4" fmla="*/ 1640174 h 1668473"/>
                <a:gd name="connsiteX5" fmla="*/ 1028492 w 1989560"/>
                <a:gd name="connsiteY5" fmla="*/ 1647043 h 1668473"/>
                <a:gd name="connsiteX6" fmla="*/ 1318515 w 1989560"/>
                <a:gd name="connsiteY6" fmla="*/ 1654717 h 1668473"/>
                <a:gd name="connsiteX7" fmla="*/ 1989560 w 1989560"/>
                <a:gd name="connsiteY7" fmla="*/ 1163375 h 1668473"/>
                <a:gd name="connsiteX0" fmla="*/ 0 w 1989560"/>
                <a:gd name="connsiteY0" fmla="*/ 0 h 1655075"/>
                <a:gd name="connsiteX1" fmla="*/ 182880 w 1989560"/>
                <a:gd name="connsiteY1" fmla="*/ 165463 h 1655075"/>
                <a:gd name="connsiteX2" fmla="*/ 296091 w 1989560"/>
                <a:gd name="connsiteY2" fmla="*/ 574766 h 1655075"/>
                <a:gd name="connsiteX3" fmla="*/ 522514 w 1989560"/>
                <a:gd name="connsiteY3" fmla="*/ 1463040 h 1655075"/>
                <a:gd name="connsiteX4" fmla="*/ 811611 w 1989560"/>
                <a:gd name="connsiteY4" fmla="*/ 1640174 h 1655075"/>
                <a:gd name="connsiteX5" fmla="*/ 1028492 w 1989560"/>
                <a:gd name="connsiteY5" fmla="*/ 1647043 h 1655075"/>
                <a:gd name="connsiteX6" fmla="*/ 1323749 w 1989560"/>
                <a:gd name="connsiteY6" fmla="*/ 1634427 h 1655075"/>
                <a:gd name="connsiteX7" fmla="*/ 1989560 w 1989560"/>
                <a:gd name="connsiteY7" fmla="*/ 1163375 h 1655075"/>
                <a:gd name="connsiteX0" fmla="*/ 0 w 1989560"/>
                <a:gd name="connsiteY0" fmla="*/ 0 h 1655075"/>
                <a:gd name="connsiteX1" fmla="*/ 182880 w 1989560"/>
                <a:gd name="connsiteY1" fmla="*/ 165463 h 1655075"/>
                <a:gd name="connsiteX2" fmla="*/ 296091 w 1989560"/>
                <a:gd name="connsiteY2" fmla="*/ 574766 h 1655075"/>
                <a:gd name="connsiteX3" fmla="*/ 522514 w 1989560"/>
                <a:gd name="connsiteY3" fmla="*/ 1463040 h 1655075"/>
                <a:gd name="connsiteX4" fmla="*/ 811611 w 1989560"/>
                <a:gd name="connsiteY4" fmla="*/ 1640174 h 1655075"/>
                <a:gd name="connsiteX5" fmla="*/ 1028492 w 1989560"/>
                <a:gd name="connsiteY5" fmla="*/ 1647043 h 1655075"/>
                <a:gd name="connsiteX6" fmla="*/ 1323749 w 1989560"/>
                <a:gd name="connsiteY6" fmla="*/ 1634427 h 1655075"/>
                <a:gd name="connsiteX7" fmla="*/ 1989560 w 1989560"/>
                <a:gd name="connsiteY7" fmla="*/ 1163375 h 1655075"/>
                <a:gd name="connsiteX0" fmla="*/ 0 w 1989560"/>
                <a:gd name="connsiteY0" fmla="*/ 0 h 1655075"/>
                <a:gd name="connsiteX1" fmla="*/ 182880 w 1989560"/>
                <a:gd name="connsiteY1" fmla="*/ 165463 h 1655075"/>
                <a:gd name="connsiteX2" fmla="*/ 296091 w 1989560"/>
                <a:gd name="connsiteY2" fmla="*/ 574766 h 1655075"/>
                <a:gd name="connsiteX3" fmla="*/ 522514 w 1989560"/>
                <a:gd name="connsiteY3" fmla="*/ 1463040 h 1655075"/>
                <a:gd name="connsiteX4" fmla="*/ 811611 w 1989560"/>
                <a:gd name="connsiteY4" fmla="*/ 1640174 h 1655075"/>
                <a:gd name="connsiteX5" fmla="*/ 1028492 w 1989560"/>
                <a:gd name="connsiteY5" fmla="*/ 1647043 h 1655075"/>
                <a:gd name="connsiteX6" fmla="*/ 1323749 w 1989560"/>
                <a:gd name="connsiteY6" fmla="*/ 1634427 h 1655075"/>
                <a:gd name="connsiteX7" fmla="*/ 1989560 w 1989560"/>
                <a:gd name="connsiteY7" fmla="*/ 1163375 h 1655075"/>
                <a:gd name="connsiteX0" fmla="*/ 0 w 1989560"/>
                <a:gd name="connsiteY0" fmla="*/ 0 h 1679068"/>
                <a:gd name="connsiteX1" fmla="*/ 182880 w 1989560"/>
                <a:gd name="connsiteY1" fmla="*/ 165463 h 1679068"/>
                <a:gd name="connsiteX2" fmla="*/ 296091 w 1989560"/>
                <a:gd name="connsiteY2" fmla="*/ 574766 h 1679068"/>
                <a:gd name="connsiteX3" fmla="*/ 522514 w 1989560"/>
                <a:gd name="connsiteY3" fmla="*/ 1463040 h 1679068"/>
                <a:gd name="connsiteX4" fmla="*/ 811611 w 1989560"/>
                <a:gd name="connsiteY4" fmla="*/ 1640174 h 1679068"/>
                <a:gd name="connsiteX5" fmla="*/ 1323749 w 1989560"/>
                <a:gd name="connsiteY5" fmla="*/ 1634427 h 1679068"/>
                <a:gd name="connsiteX6" fmla="*/ 1989560 w 1989560"/>
                <a:gd name="connsiteY6" fmla="*/ 1163375 h 1679068"/>
                <a:gd name="connsiteX0" fmla="*/ 0 w 1989560"/>
                <a:gd name="connsiteY0" fmla="*/ 0 h 1672406"/>
                <a:gd name="connsiteX1" fmla="*/ 182880 w 1989560"/>
                <a:gd name="connsiteY1" fmla="*/ 165463 h 1672406"/>
                <a:gd name="connsiteX2" fmla="*/ 296091 w 1989560"/>
                <a:gd name="connsiteY2" fmla="*/ 574766 h 1672406"/>
                <a:gd name="connsiteX3" fmla="*/ 522514 w 1989560"/>
                <a:gd name="connsiteY3" fmla="*/ 1463040 h 1672406"/>
                <a:gd name="connsiteX4" fmla="*/ 811611 w 1989560"/>
                <a:gd name="connsiteY4" fmla="*/ 1619883 h 1672406"/>
                <a:gd name="connsiteX5" fmla="*/ 1323749 w 1989560"/>
                <a:gd name="connsiteY5" fmla="*/ 1634427 h 1672406"/>
                <a:gd name="connsiteX6" fmla="*/ 1989560 w 1989560"/>
                <a:gd name="connsiteY6" fmla="*/ 1163375 h 1672406"/>
                <a:gd name="connsiteX0" fmla="*/ 0 w 1989560"/>
                <a:gd name="connsiteY0" fmla="*/ 0 h 1637235"/>
                <a:gd name="connsiteX1" fmla="*/ 182880 w 1989560"/>
                <a:gd name="connsiteY1" fmla="*/ 165463 h 1637235"/>
                <a:gd name="connsiteX2" fmla="*/ 296091 w 1989560"/>
                <a:gd name="connsiteY2" fmla="*/ 574766 h 1637235"/>
                <a:gd name="connsiteX3" fmla="*/ 522514 w 1989560"/>
                <a:gd name="connsiteY3" fmla="*/ 1463040 h 1637235"/>
                <a:gd name="connsiteX4" fmla="*/ 811611 w 1989560"/>
                <a:gd name="connsiteY4" fmla="*/ 1619883 h 1637235"/>
                <a:gd name="connsiteX5" fmla="*/ 1323749 w 1989560"/>
                <a:gd name="connsiteY5" fmla="*/ 1634427 h 1637235"/>
                <a:gd name="connsiteX6" fmla="*/ 1989560 w 1989560"/>
                <a:gd name="connsiteY6" fmla="*/ 1163375 h 1637235"/>
                <a:gd name="connsiteX0" fmla="*/ 0 w 1989560"/>
                <a:gd name="connsiteY0" fmla="*/ 0 h 1637235"/>
                <a:gd name="connsiteX1" fmla="*/ 182880 w 1989560"/>
                <a:gd name="connsiteY1" fmla="*/ 165463 h 1637235"/>
                <a:gd name="connsiteX2" fmla="*/ 296091 w 1989560"/>
                <a:gd name="connsiteY2" fmla="*/ 574766 h 1637235"/>
                <a:gd name="connsiteX3" fmla="*/ 522514 w 1989560"/>
                <a:gd name="connsiteY3" fmla="*/ 1463040 h 1637235"/>
                <a:gd name="connsiteX4" fmla="*/ 743564 w 1989560"/>
                <a:gd name="connsiteY4" fmla="*/ 1619883 h 1637235"/>
                <a:gd name="connsiteX5" fmla="*/ 1323749 w 1989560"/>
                <a:gd name="connsiteY5" fmla="*/ 1634427 h 1637235"/>
                <a:gd name="connsiteX6" fmla="*/ 1989560 w 1989560"/>
                <a:gd name="connsiteY6" fmla="*/ 1163375 h 1637235"/>
                <a:gd name="connsiteX0" fmla="*/ 0 w 1989560"/>
                <a:gd name="connsiteY0" fmla="*/ 0 h 1647810"/>
                <a:gd name="connsiteX1" fmla="*/ 182880 w 1989560"/>
                <a:gd name="connsiteY1" fmla="*/ 165463 h 1647810"/>
                <a:gd name="connsiteX2" fmla="*/ 296091 w 1989560"/>
                <a:gd name="connsiteY2" fmla="*/ 574766 h 1647810"/>
                <a:gd name="connsiteX3" fmla="*/ 522514 w 1989560"/>
                <a:gd name="connsiteY3" fmla="*/ 1463040 h 1647810"/>
                <a:gd name="connsiteX4" fmla="*/ 743564 w 1989560"/>
                <a:gd name="connsiteY4" fmla="*/ 1619883 h 1647810"/>
                <a:gd name="connsiteX5" fmla="*/ 1323749 w 1989560"/>
                <a:gd name="connsiteY5" fmla="*/ 1634427 h 1647810"/>
                <a:gd name="connsiteX6" fmla="*/ 1989560 w 1989560"/>
                <a:gd name="connsiteY6" fmla="*/ 1163375 h 1647810"/>
                <a:gd name="connsiteX0" fmla="*/ 0 w 1989560"/>
                <a:gd name="connsiteY0" fmla="*/ 0 h 1647810"/>
                <a:gd name="connsiteX1" fmla="*/ 182880 w 1989560"/>
                <a:gd name="connsiteY1" fmla="*/ 165463 h 1647810"/>
                <a:gd name="connsiteX2" fmla="*/ 296091 w 1989560"/>
                <a:gd name="connsiteY2" fmla="*/ 574766 h 1647810"/>
                <a:gd name="connsiteX3" fmla="*/ 522514 w 1989560"/>
                <a:gd name="connsiteY3" fmla="*/ 1463040 h 1647810"/>
                <a:gd name="connsiteX4" fmla="*/ 743564 w 1989560"/>
                <a:gd name="connsiteY4" fmla="*/ 1619883 h 1647810"/>
                <a:gd name="connsiteX5" fmla="*/ 1323749 w 1989560"/>
                <a:gd name="connsiteY5" fmla="*/ 1634427 h 1647810"/>
                <a:gd name="connsiteX6" fmla="*/ 1989560 w 1989560"/>
                <a:gd name="connsiteY6" fmla="*/ 1163375 h 1647810"/>
                <a:gd name="connsiteX0" fmla="*/ 0 w 1989560"/>
                <a:gd name="connsiteY0" fmla="*/ 0 h 1647810"/>
                <a:gd name="connsiteX1" fmla="*/ 182880 w 1989560"/>
                <a:gd name="connsiteY1" fmla="*/ 165463 h 1647810"/>
                <a:gd name="connsiteX2" fmla="*/ 296091 w 1989560"/>
                <a:gd name="connsiteY2" fmla="*/ 574766 h 1647810"/>
                <a:gd name="connsiteX3" fmla="*/ 501576 w 1989560"/>
                <a:gd name="connsiteY3" fmla="*/ 1310863 h 1647810"/>
                <a:gd name="connsiteX4" fmla="*/ 743564 w 1989560"/>
                <a:gd name="connsiteY4" fmla="*/ 1619883 h 1647810"/>
                <a:gd name="connsiteX5" fmla="*/ 1323749 w 1989560"/>
                <a:gd name="connsiteY5" fmla="*/ 1634427 h 1647810"/>
                <a:gd name="connsiteX6" fmla="*/ 1989560 w 1989560"/>
                <a:gd name="connsiteY6" fmla="*/ 1163375 h 1647810"/>
                <a:gd name="connsiteX0" fmla="*/ 0 w 1989560"/>
                <a:gd name="connsiteY0" fmla="*/ 0 h 1647810"/>
                <a:gd name="connsiteX1" fmla="*/ 182880 w 1989560"/>
                <a:gd name="connsiteY1" fmla="*/ 165463 h 1647810"/>
                <a:gd name="connsiteX2" fmla="*/ 296091 w 1989560"/>
                <a:gd name="connsiteY2" fmla="*/ 574766 h 1647810"/>
                <a:gd name="connsiteX3" fmla="*/ 501576 w 1989560"/>
                <a:gd name="connsiteY3" fmla="*/ 1310863 h 1647810"/>
                <a:gd name="connsiteX4" fmla="*/ 743564 w 1989560"/>
                <a:gd name="connsiteY4" fmla="*/ 1619883 h 1647810"/>
                <a:gd name="connsiteX5" fmla="*/ 1323749 w 1989560"/>
                <a:gd name="connsiteY5" fmla="*/ 1634427 h 1647810"/>
                <a:gd name="connsiteX6" fmla="*/ 1989560 w 1989560"/>
                <a:gd name="connsiteY6" fmla="*/ 1163375 h 1647810"/>
                <a:gd name="connsiteX0" fmla="*/ 0 w 1989560"/>
                <a:gd name="connsiteY0" fmla="*/ 0 h 1647810"/>
                <a:gd name="connsiteX1" fmla="*/ 182880 w 1989560"/>
                <a:gd name="connsiteY1" fmla="*/ 165463 h 1647810"/>
                <a:gd name="connsiteX2" fmla="*/ 296091 w 1989560"/>
                <a:gd name="connsiteY2" fmla="*/ 574766 h 1647810"/>
                <a:gd name="connsiteX3" fmla="*/ 501576 w 1989560"/>
                <a:gd name="connsiteY3" fmla="*/ 1310863 h 1647810"/>
                <a:gd name="connsiteX4" fmla="*/ 743564 w 1989560"/>
                <a:gd name="connsiteY4" fmla="*/ 1619883 h 1647810"/>
                <a:gd name="connsiteX5" fmla="*/ 1323749 w 1989560"/>
                <a:gd name="connsiteY5" fmla="*/ 1634427 h 1647810"/>
                <a:gd name="connsiteX6" fmla="*/ 1989560 w 1989560"/>
                <a:gd name="connsiteY6" fmla="*/ 1163375 h 1647810"/>
                <a:gd name="connsiteX0" fmla="*/ 0 w 1989560"/>
                <a:gd name="connsiteY0" fmla="*/ 0 h 1645626"/>
                <a:gd name="connsiteX1" fmla="*/ 182880 w 1989560"/>
                <a:gd name="connsiteY1" fmla="*/ 165463 h 1645626"/>
                <a:gd name="connsiteX2" fmla="*/ 296091 w 1989560"/>
                <a:gd name="connsiteY2" fmla="*/ 574766 h 1645626"/>
                <a:gd name="connsiteX3" fmla="*/ 485873 w 1989560"/>
                <a:gd name="connsiteY3" fmla="*/ 1341298 h 1645626"/>
                <a:gd name="connsiteX4" fmla="*/ 743564 w 1989560"/>
                <a:gd name="connsiteY4" fmla="*/ 1619883 h 1645626"/>
                <a:gd name="connsiteX5" fmla="*/ 1323749 w 1989560"/>
                <a:gd name="connsiteY5" fmla="*/ 1634427 h 1645626"/>
                <a:gd name="connsiteX6" fmla="*/ 1989560 w 1989560"/>
                <a:gd name="connsiteY6" fmla="*/ 1163375 h 164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9560" h="1645626">
                  <a:moveTo>
                    <a:pt x="0" y="0"/>
                  </a:moveTo>
                  <a:cubicBezTo>
                    <a:pt x="66766" y="34834"/>
                    <a:pt x="133532" y="69669"/>
                    <a:pt x="182880" y="165463"/>
                  </a:cubicBezTo>
                  <a:cubicBezTo>
                    <a:pt x="232228" y="261257"/>
                    <a:pt x="245592" y="378794"/>
                    <a:pt x="296091" y="574766"/>
                  </a:cubicBezTo>
                  <a:cubicBezTo>
                    <a:pt x="346590" y="770738"/>
                    <a:pt x="390356" y="1156967"/>
                    <a:pt x="485873" y="1341298"/>
                  </a:cubicBezTo>
                  <a:cubicBezTo>
                    <a:pt x="581390" y="1525629"/>
                    <a:pt x="603918" y="1571028"/>
                    <a:pt x="743564" y="1619883"/>
                  </a:cubicBezTo>
                  <a:cubicBezTo>
                    <a:pt x="883210" y="1668738"/>
                    <a:pt x="1116955" y="1632732"/>
                    <a:pt x="1323749" y="1634427"/>
                  </a:cubicBezTo>
                  <a:cubicBezTo>
                    <a:pt x="1637848" y="1502544"/>
                    <a:pt x="1619446" y="1160472"/>
                    <a:pt x="1989560" y="1163375"/>
                  </a:cubicBezTo>
                </a:path>
              </a:pathLst>
            </a:custGeom>
            <a:noFill/>
            <a:ln w="28575" cap="flat" cmpd="sng" algn="ctr">
              <a:solidFill>
                <a:schemeClr val="accent4"/>
              </a:solidFill>
              <a:prstDash val="solid"/>
              <a:miter lim="800000"/>
            </a:ln>
            <a:effectLst/>
          </p:spPr>
          <p:txBody>
            <a:bodyPr rtlCol="0" anchor="ctr"/>
            <a:lstStyle/>
            <a:p>
              <a:pPr algn="ctr" defTabSz="457200">
                <a:defRPr/>
              </a:pPr>
              <a:endParaRPr lang="en-GB" sz="2400" kern="0">
                <a:solidFill>
                  <a:prstClr val="white"/>
                </a:solidFill>
                <a:latin typeface="Calibri" panose="020F0502020204030204"/>
              </a:endParaRPr>
            </a:p>
          </p:txBody>
        </p:sp>
        <p:sp>
          <p:nvSpPr>
            <p:cNvPr id="101" name="TextBox 100">
              <a:extLst>
                <a:ext uri="{FF2B5EF4-FFF2-40B4-BE49-F238E27FC236}">
                  <a16:creationId xmlns:a16="http://schemas.microsoft.com/office/drawing/2014/main" id="{4C96CCD9-96B5-4AB8-A275-238611AFBA18}"/>
                </a:ext>
              </a:extLst>
            </p:cNvPr>
            <p:cNvSpPr txBox="1"/>
            <p:nvPr/>
          </p:nvSpPr>
          <p:spPr>
            <a:xfrm>
              <a:off x="3457897" y="2940814"/>
              <a:ext cx="1613382" cy="761110"/>
            </a:xfrm>
            <a:prstGeom prst="rect">
              <a:avLst/>
            </a:prstGeom>
            <a:noFill/>
            <a:ln>
              <a:solidFill>
                <a:schemeClr val="accent4"/>
              </a:solidFill>
            </a:ln>
          </p:spPr>
          <p:txBody>
            <a:bodyPr wrap="square" rtlCol="0">
              <a:spAutoFit/>
            </a:bodyPr>
            <a:lstStyle/>
            <a:p>
              <a:pPr algn="ctr" defTabSz="457200"/>
              <a:r>
                <a:rPr lang="en-GB" b="1" dirty="0">
                  <a:solidFill>
                    <a:schemeClr val="accent4"/>
                  </a:solidFill>
                  <a:cs typeface="Arial" panose="020B0604020202020204" pitchFamily="34" charset="0"/>
                </a:rPr>
                <a:t>Breakthrough</a:t>
              </a:r>
            </a:p>
            <a:p>
              <a:pPr algn="ctr" defTabSz="457200"/>
              <a:r>
                <a:rPr lang="en-GB" dirty="0">
                  <a:solidFill>
                    <a:prstClr val="black"/>
                  </a:solidFill>
                  <a:cs typeface="Arial" panose="020B0604020202020204" pitchFamily="34" charset="0"/>
                </a:rPr>
                <a:t>&gt;1 log</a:t>
              </a:r>
              <a:r>
                <a:rPr lang="en-GB" baseline="-25000" dirty="0">
                  <a:solidFill>
                    <a:prstClr val="black"/>
                  </a:solidFill>
                  <a:cs typeface="Arial" panose="020B0604020202020204" pitchFamily="34" charset="0"/>
                </a:rPr>
                <a:t>10</a:t>
              </a:r>
              <a:r>
                <a:rPr lang="en-GB" dirty="0">
                  <a:solidFill>
                    <a:prstClr val="black"/>
                  </a:solidFill>
                  <a:cs typeface="Arial" panose="020B0604020202020204" pitchFamily="34" charset="0"/>
                </a:rPr>
                <a:t> increase above nadir</a:t>
              </a:r>
            </a:p>
          </p:txBody>
        </p:sp>
      </p:grpSp>
      <p:cxnSp>
        <p:nvCxnSpPr>
          <p:cNvPr id="103" name="Straight Connector 102">
            <a:extLst>
              <a:ext uri="{FF2B5EF4-FFF2-40B4-BE49-F238E27FC236}">
                <a16:creationId xmlns:a16="http://schemas.microsoft.com/office/drawing/2014/main" id="{985A51E1-30E3-4335-92A5-68E23D3EAE9A}"/>
              </a:ext>
            </a:extLst>
          </p:cNvPr>
          <p:cNvCxnSpPr>
            <a:cxnSpLocks/>
          </p:cNvCxnSpPr>
          <p:nvPr/>
        </p:nvCxnSpPr>
        <p:spPr>
          <a:xfrm flipV="1">
            <a:off x="3360161" y="3211619"/>
            <a:ext cx="1272607" cy="1486"/>
          </a:xfrm>
          <a:prstGeom prst="line">
            <a:avLst/>
          </a:prstGeom>
          <a:noFill/>
          <a:ln w="12700" cap="flat" cmpd="sng" algn="ctr">
            <a:solidFill>
              <a:schemeClr val="tx2"/>
            </a:solidFill>
            <a:prstDash val="dash"/>
            <a:miter lim="800000"/>
            <a:headEnd type="arrow" w="med" len="med"/>
            <a:tailEnd type="none" w="med" len="med"/>
          </a:ln>
          <a:effectLst/>
        </p:spPr>
      </p:cxnSp>
      <p:cxnSp>
        <p:nvCxnSpPr>
          <p:cNvPr id="104" name="Straight Connector 103">
            <a:extLst>
              <a:ext uri="{FF2B5EF4-FFF2-40B4-BE49-F238E27FC236}">
                <a16:creationId xmlns:a16="http://schemas.microsoft.com/office/drawing/2014/main" id="{3E103FB7-8910-46FA-B14B-13D77EA56995}"/>
              </a:ext>
            </a:extLst>
          </p:cNvPr>
          <p:cNvCxnSpPr/>
          <p:nvPr/>
        </p:nvCxnSpPr>
        <p:spPr>
          <a:xfrm flipV="1">
            <a:off x="5666260" y="4394061"/>
            <a:ext cx="0" cy="576000"/>
          </a:xfrm>
          <a:prstGeom prst="line">
            <a:avLst/>
          </a:prstGeom>
          <a:noFill/>
          <a:ln w="12700" cap="flat" cmpd="sng" algn="ctr">
            <a:solidFill>
              <a:schemeClr val="accent4"/>
            </a:solidFill>
            <a:prstDash val="dash"/>
            <a:miter lim="800000"/>
            <a:headEnd type="arrow" w="med" len="med"/>
            <a:tailEnd type="arrow" w="med" len="med"/>
          </a:ln>
          <a:effectLst/>
        </p:spPr>
      </p:cxnSp>
      <p:cxnSp>
        <p:nvCxnSpPr>
          <p:cNvPr id="107" name="Straight Connector 106">
            <a:extLst>
              <a:ext uri="{FF2B5EF4-FFF2-40B4-BE49-F238E27FC236}">
                <a16:creationId xmlns:a16="http://schemas.microsoft.com/office/drawing/2014/main" id="{985A51E1-30E3-4335-92A5-68E23D3EAE9A}"/>
              </a:ext>
            </a:extLst>
          </p:cNvPr>
          <p:cNvCxnSpPr>
            <a:cxnSpLocks/>
          </p:cNvCxnSpPr>
          <p:nvPr/>
        </p:nvCxnSpPr>
        <p:spPr>
          <a:xfrm flipV="1">
            <a:off x="4780837" y="3215129"/>
            <a:ext cx="0" cy="2124000"/>
          </a:xfrm>
          <a:prstGeom prst="line">
            <a:avLst/>
          </a:prstGeom>
          <a:noFill/>
          <a:ln w="12700" cap="flat" cmpd="sng" algn="ctr">
            <a:solidFill>
              <a:schemeClr val="tx2"/>
            </a:solidFill>
            <a:prstDash val="dash"/>
            <a:miter lim="800000"/>
            <a:headEnd type="arrow" w="med" len="med"/>
            <a:tailEnd type="none" w="med" len="med"/>
          </a:ln>
          <a:effectLst/>
        </p:spPr>
      </p:cxnSp>
      <p:pic>
        <p:nvPicPr>
          <p:cNvPr id="91" name="Picture 90">
            <a:hlinkClick r:id="rId3" action="ppaction://hlinksldjump"/>
            <a:extLst>
              <a:ext uri="{FF2B5EF4-FFF2-40B4-BE49-F238E27FC236}">
                <a16:creationId xmlns:a16="http://schemas.microsoft.com/office/drawing/2014/main" id="{10306FBC-07FB-4522-B9B3-99F50AB2925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2872840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NA monotherapy for treatment-naïve patients</a:t>
            </a:r>
            <a:endParaRPr lang="en-GB" dirty="0"/>
          </a:p>
        </p:txBody>
      </p:sp>
      <p:sp>
        <p:nvSpPr>
          <p:cNvPr id="6" name="Text Placeholder 5"/>
          <p:cNvSpPr>
            <a:spLocks noGrp="1"/>
          </p:cNvSpPr>
          <p:nvPr>
            <p:ph type="body" sz="quarter" idx="10"/>
          </p:nvPr>
        </p:nvSpPr>
        <p:spPr/>
        <p:txBody>
          <a:bodyPr/>
          <a:lstStyle/>
          <a:p>
            <a:r>
              <a:rPr lang="en-GB" dirty="0"/>
              <a:t>EASL CPG HBV. J </a:t>
            </a:r>
            <a:r>
              <a:rPr lang="en-GB" dirty="0" err="1"/>
              <a:t>Hepatol</a:t>
            </a:r>
            <a:r>
              <a:rPr lang="en-GB" dirty="0"/>
              <a:t> 2017;67:370–98</a:t>
            </a:r>
          </a:p>
        </p:txBody>
      </p:sp>
      <p:sp>
        <p:nvSpPr>
          <p:cNvPr id="5" name="Content Placeholder 4"/>
          <p:cNvSpPr>
            <a:spLocks noGrp="1"/>
          </p:cNvSpPr>
          <p:nvPr>
            <p:ph sz="half" idx="1"/>
          </p:nvPr>
        </p:nvSpPr>
        <p:spPr/>
        <p:txBody>
          <a:bodyPr/>
          <a:lstStyle/>
          <a:p>
            <a:r>
              <a:rPr lang="en-GB" dirty="0"/>
              <a:t>Long-term administration of a potent NA with a </a:t>
            </a:r>
            <a:r>
              <a:rPr lang="en-GB" b="1" dirty="0">
                <a:solidFill>
                  <a:schemeClr val="tx2"/>
                </a:solidFill>
              </a:rPr>
              <a:t>high barrier to resistance </a:t>
            </a:r>
            <a:r>
              <a:rPr lang="en-GB" dirty="0"/>
              <a:t>is the treatment </a:t>
            </a:r>
            <a:br>
              <a:rPr lang="en-GB" dirty="0"/>
            </a:br>
            <a:r>
              <a:rPr lang="en-GB" dirty="0"/>
              <a:t>of choice</a:t>
            </a:r>
          </a:p>
          <a:p>
            <a:pPr lvl="1"/>
            <a:r>
              <a:rPr lang="en-GB" dirty="0"/>
              <a:t>Regardless of severity of liver disease</a:t>
            </a:r>
          </a:p>
        </p:txBody>
      </p:sp>
      <p:graphicFrame>
        <p:nvGraphicFramePr>
          <p:cNvPr id="16" name="Table 15">
            <a:extLst>
              <a:ext uri="{FF2B5EF4-FFF2-40B4-BE49-F238E27FC236}">
                <a16:creationId xmlns:a16="http://schemas.microsoft.com/office/drawing/2014/main" id="{7742502A-A7F6-4B92-AFE1-EEF01EE5C5CE}"/>
              </a:ext>
            </a:extLst>
          </p:cNvPr>
          <p:cNvGraphicFramePr>
            <a:graphicFrameLocks noGrp="1"/>
          </p:cNvGraphicFramePr>
          <p:nvPr>
            <p:extLst>
              <p:ext uri="{D42A27DB-BD31-4B8C-83A1-F6EECF244321}">
                <p14:modId xmlns:p14="http://schemas.microsoft.com/office/powerpoint/2010/main" val="1876541585"/>
              </p:ext>
            </p:extLst>
          </p:nvPr>
        </p:nvGraphicFramePr>
        <p:xfrm>
          <a:off x="423848" y="2569424"/>
          <a:ext cx="11342401" cy="2316480"/>
        </p:xfrm>
        <a:graphic>
          <a:graphicData uri="http://schemas.openxmlformats.org/drawingml/2006/table">
            <a:tbl>
              <a:tblPr firstRow="1" bandRow="1">
                <a:tableStyleId>{5C22544A-7EE6-4342-B048-85BDC9FD1C3A}</a:tableStyleId>
              </a:tblPr>
              <a:tblGrid>
                <a:gridCol w="8647177">
                  <a:extLst>
                    <a:ext uri="{9D8B030D-6E8A-4147-A177-3AD203B41FA5}">
                      <a16:colId xmlns:a16="http://schemas.microsoft.com/office/drawing/2014/main" val="20001"/>
                    </a:ext>
                  </a:extLst>
                </a:gridCol>
                <a:gridCol w="1347612">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Arial"/>
                        </a:rPr>
                        <a:t>Treatment of choice </a:t>
                      </a: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600" b="0" dirty="0">
                          <a:solidFill>
                            <a:schemeClr val="tx1"/>
                          </a:solidFill>
                          <a:latin typeface="Arial"/>
                        </a:rPr>
                        <a:t>Long-term administration of a potent NA with high barrier to resistance (regardless of severity of liver disease</a:t>
                      </a:r>
                      <a:r>
                        <a:rPr lang="en-US" sz="1600" dirty="0">
                          <a:solidFill>
                            <a:srgbClr val="000000"/>
                          </a:solidFill>
                          <a:latin typeface="Arial"/>
                        </a:rPr>
                        <a:t>) </a:t>
                      </a:r>
                      <a:endPar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Arial"/>
                        </a:rPr>
                        <a:t>Preferred regimens</a:t>
                      </a:r>
                      <a:r>
                        <a:rPr lang="en-US" sz="1600" dirty="0">
                          <a:solidFill>
                            <a:schemeClr val="tx2"/>
                          </a:solidFill>
                          <a:latin typeface="Arial"/>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Arial"/>
                        </a:rPr>
                        <a:t>ETV, TDF and TAF </a:t>
                      </a:r>
                      <a:r>
                        <a:rPr lang="en-US" sz="1600" dirty="0">
                          <a:solidFill>
                            <a:srgbClr val="000000"/>
                          </a:solidFill>
                          <a:latin typeface="Arial"/>
                        </a:rPr>
                        <a:t>as </a:t>
                      </a:r>
                      <a:r>
                        <a:rPr lang="it-IT" sz="1600" dirty="0">
                          <a:solidFill>
                            <a:srgbClr val="000000"/>
                          </a:solidFill>
                          <a:latin typeface="Arial"/>
                        </a:rPr>
                        <a:t>monotherapies </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Arial"/>
                        </a:rPr>
                        <a:t>NOT recommended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00000"/>
                          </a:solidFill>
                          <a:latin typeface="Arial"/>
                        </a:rPr>
                        <a:t>LAM, ADV and TBV</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bl>
          </a:graphicData>
        </a:graphic>
      </p:graphicFrame>
      <p:grpSp>
        <p:nvGrpSpPr>
          <p:cNvPr id="17" name="Group 16">
            <a:extLst>
              <a:ext uri="{FF2B5EF4-FFF2-40B4-BE49-F238E27FC236}">
                <a16:creationId xmlns:a16="http://schemas.microsoft.com/office/drawing/2014/main" id="{C9D28C2D-EDBA-4ACF-8D6A-5F55B220D8E1}"/>
              </a:ext>
            </a:extLst>
          </p:cNvPr>
          <p:cNvGrpSpPr/>
          <p:nvPr/>
        </p:nvGrpSpPr>
        <p:grpSpPr>
          <a:xfrm>
            <a:off x="8073783" y="2584664"/>
            <a:ext cx="3693418" cy="276999"/>
            <a:chOff x="4262958" y="3212976"/>
            <a:chExt cx="3693418" cy="276999"/>
          </a:xfrm>
        </p:grpSpPr>
        <p:sp>
          <p:nvSpPr>
            <p:cNvPr id="18" name="Rectangle 17">
              <a:extLst>
                <a:ext uri="{FF2B5EF4-FFF2-40B4-BE49-F238E27FC236}">
                  <a16:creationId xmlns:a16="http://schemas.microsoft.com/office/drawing/2014/main" id="{4C2C76FE-3B1C-4989-B792-0C87546D943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Rectangle 18">
              <a:extLst>
                <a:ext uri="{FF2B5EF4-FFF2-40B4-BE49-F238E27FC236}">
                  <a16:creationId xmlns:a16="http://schemas.microsoft.com/office/drawing/2014/main" id="{3CBE66F0-8E25-483E-9553-8B1EDDD14001}"/>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TextBox 19">
              <a:extLst>
                <a:ext uri="{FF2B5EF4-FFF2-40B4-BE49-F238E27FC236}">
                  <a16:creationId xmlns:a16="http://schemas.microsoft.com/office/drawing/2014/main" id="{D0A98D76-E39C-4026-8E65-A9D9457BB379}"/>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1" name="TextBox 20">
              <a:extLst>
                <a:ext uri="{FF2B5EF4-FFF2-40B4-BE49-F238E27FC236}">
                  <a16:creationId xmlns:a16="http://schemas.microsoft.com/office/drawing/2014/main" id="{C6CDF91F-4BA7-42FA-B376-4C181DF9A75D}"/>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8E8C10D9-DEC0-4CFB-AE91-D7272F1B9FD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3075062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Left Bracket 88">
            <a:extLst>
              <a:ext uri="{FF2B5EF4-FFF2-40B4-BE49-F238E27FC236}">
                <a16:creationId xmlns:a16="http://schemas.microsoft.com/office/drawing/2014/main" id="{270D8C71-C91D-466A-A936-DBFC2D755ED4}"/>
              </a:ext>
            </a:extLst>
          </p:cNvPr>
          <p:cNvSpPr/>
          <p:nvPr/>
        </p:nvSpPr>
        <p:spPr>
          <a:xfrm rot="5400000">
            <a:off x="7077990" y="5068093"/>
            <a:ext cx="56748" cy="611981"/>
          </a:xfrm>
          <a:prstGeom prst="leftBracket">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a:xfrm>
            <a:off x="425752" y="140970"/>
            <a:ext cx="10494784" cy="769620"/>
          </a:xfrm>
          <a:ln>
            <a:noFill/>
          </a:ln>
        </p:spPr>
        <p:txBody>
          <a:bodyPr>
            <a:noAutofit/>
          </a:bodyPr>
          <a:lstStyle/>
          <a:p>
            <a:r>
              <a:rPr lang="en-GB" sz="2400" dirty="0"/>
              <a:t>Prevention of resistance should rely on the use of first-line NAs with a high barrier to resistance*</a:t>
            </a:r>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pPr lvl="0">
              <a:defRPr/>
            </a:pPr>
            <a:r>
              <a:rPr lang="en-US" dirty="0">
                <a:solidFill>
                  <a:srgbClr val="000000"/>
                </a:solidFill>
                <a:latin typeface="Arial" panose="020B0604020202020204" pitchFamily="34" charset="0"/>
                <a:cs typeface="Arial" panose="020B0604020202020204" pitchFamily="34" charset="0"/>
              </a:rPr>
              <a:t>*</a:t>
            </a:r>
            <a:r>
              <a:rPr lang="en-GB" dirty="0">
                <a:solidFill>
                  <a:srgbClr val="000000"/>
                </a:solidFill>
                <a:latin typeface="Arial" panose="020B0604020202020204" pitchFamily="34" charset="0"/>
                <a:cs typeface="Arial" panose="020B0604020202020204" pitchFamily="34" charset="0"/>
              </a:rPr>
              <a:t>Evidence level I, grade of recommendation 1; </a:t>
            </a:r>
            <a:r>
              <a:rPr lang="en-US" baseline="30000" dirty="0">
                <a:latin typeface="Arial" panose="020B0604020202020204" pitchFamily="34" charset="0"/>
                <a:cs typeface="Arial" panose="020B0604020202020204" pitchFamily="34" charset="0"/>
              </a:rPr>
              <a:t>†</a:t>
            </a:r>
            <a:r>
              <a:rPr lang="en-US" dirty="0">
                <a:solidFill>
                  <a:srgbClr val="000000"/>
                </a:solidFill>
                <a:latin typeface="Arial" panose="020B0604020202020204" pitchFamily="34" charset="0"/>
                <a:cs typeface="Arial" panose="020B0604020202020204" pitchFamily="34" charset="0"/>
              </a:rPr>
              <a:t>Collation of currently available data – not from head-to-head </a:t>
            </a:r>
            <a:r>
              <a:rPr lang="it-IT" dirty="0">
                <a:solidFill>
                  <a:srgbClr val="000000"/>
                </a:solidFill>
                <a:latin typeface="Arial" panose="020B0604020202020204" pitchFamily="34" charset="0"/>
                <a:cs typeface="Arial" panose="020B0604020202020204" pitchFamily="34" charset="0"/>
              </a:rPr>
              <a:t>studies;</a:t>
            </a:r>
            <a:br>
              <a:rPr lang="it-IT" dirty="0">
                <a:solidFill>
                  <a:srgbClr val="000000"/>
                </a:solidFill>
                <a:latin typeface="Arial" panose="020B0604020202020204" pitchFamily="34" charset="0"/>
                <a:cs typeface="Arial" panose="020B0604020202020204" pitchFamily="34" charset="0"/>
              </a:rPr>
            </a:br>
            <a:r>
              <a:rPr lang="en-US" baseline="30000" dirty="0">
                <a:latin typeface="Arial" panose="020B0604020202020204" pitchFamily="34" charset="0"/>
                <a:cs typeface="Arial" panose="020B0604020202020204" pitchFamily="34" charset="0"/>
              </a:rPr>
              <a:t>‡</a:t>
            </a:r>
            <a:r>
              <a:rPr lang="en-US" dirty="0">
                <a:solidFill>
                  <a:srgbClr val="000000"/>
                </a:solidFill>
                <a:latin typeface="Arial" panose="020B0604020202020204" pitchFamily="34" charset="0"/>
                <a:cs typeface="Arial" panose="020B0604020202020204" pitchFamily="34" charset="0"/>
              </a:rPr>
              <a:t>No evidence of resistance has been shown after 8 years of </a:t>
            </a:r>
            <a:r>
              <a:rPr lang="it-IT" dirty="0">
                <a:solidFill>
                  <a:srgbClr val="000000"/>
                </a:solidFill>
                <a:latin typeface="Arial" panose="020B0604020202020204" pitchFamily="34" charset="0"/>
                <a:cs typeface="Arial" panose="020B0604020202020204" pitchFamily="34" charset="0"/>
              </a:rPr>
              <a:t>TDF treatment</a:t>
            </a:r>
            <a:br>
              <a:rPr lang="it-IT" dirty="0">
                <a:solidFill>
                  <a:srgbClr val="000000"/>
                </a:solidFill>
                <a:latin typeface="Arial" panose="020B0604020202020204" pitchFamily="34" charset="0"/>
                <a:cs typeface="Arial" panose="020B0604020202020204" pitchFamily="34" charset="0"/>
              </a:rPr>
            </a:br>
            <a:r>
              <a:rPr lang="en-GB" dirty="0"/>
              <a:t>EASL CPG HBV. J </a:t>
            </a:r>
            <a:r>
              <a:rPr lang="en-GB" dirty="0" err="1"/>
              <a:t>Hepatol</a:t>
            </a:r>
            <a:r>
              <a:rPr lang="en-GB" dirty="0"/>
              <a:t> 2017;67:370–98</a:t>
            </a:r>
          </a:p>
        </p:txBody>
      </p:sp>
      <p:sp>
        <p:nvSpPr>
          <p:cNvPr id="4" name="Rettangolo 3">
            <a:extLst>
              <a:ext uri="{FF2B5EF4-FFF2-40B4-BE49-F238E27FC236}">
                <a16:creationId xmlns:a16="http://schemas.microsoft.com/office/drawing/2014/main" id="{D52D0EF9-65A7-43DD-82AA-D90E77D565D6}"/>
              </a:ext>
            </a:extLst>
          </p:cNvPr>
          <p:cNvSpPr/>
          <p:nvPr/>
        </p:nvSpPr>
        <p:spPr>
          <a:xfrm>
            <a:off x="2549036" y="1600623"/>
            <a:ext cx="7219507" cy="646331"/>
          </a:xfrm>
          <a:prstGeom prst="rect">
            <a:avLst/>
          </a:prstGeom>
        </p:spPr>
        <p:txBody>
          <a:bodyPr wrap="square">
            <a:spAutoFit/>
          </a:bodyPr>
          <a:lstStyle/>
          <a:p>
            <a:pPr lvl="0" algn="ctr">
              <a:defRPr/>
            </a:pPr>
            <a:r>
              <a:rPr lang="en-GB" b="1" dirty="0">
                <a:latin typeface="Arial" panose="020B0604020202020204" pitchFamily="34" charset="0"/>
                <a:cs typeface="Arial" panose="020B0604020202020204" pitchFamily="34" charset="0"/>
              </a:rPr>
              <a:t>Cumulative incidence of HBV resistance to NAs in pivotal trials in NA-naïve patients with chronic hepatitis B</a:t>
            </a:r>
            <a:r>
              <a:rPr lang="en-US" baseline="30000" dirty="0">
                <a:latin typeface="Arial" panose="020B0604020202020204" pitchFamily="34" charset="0"/>
                <a:cs typeface="Arial" panose="020B0604020202020204" pitchFamily="34" charset="0"/>
              </a:rPr>
              <a:t>†</a:t>
            </a:r>
            <a:endParaRPr lang="it-IT" sz="4800" b="1" dirty="0">
              <a:solidFill>
                <a:srgbClr val="000000"/>
              </a:solidFill>
              <a:latin typeface="Arial" panose="020B0604020202020204" pitchFamily="34" charset="0"/>
              <a:cs typeface="Arial" panose="020B0604020202020204" pitchFamily="34" charset="0"/>
            </a:endParaRPr>
          </a:p>
        </p:txBody>
      </p:sp>
      <p:grpSp>
        <p:nvGrpSpPr>
          <p:cNvPr id="5" name="Data">
            <a:extLst>
              <a:ext uri="{FF2B5EF4-FFF2-40B4-BE49-F238E27FC236}">
                <a16:creationId xmlns:a16="http://schemas.microsoft.com/office/drawing/2014/main" id="{428595AF-B7C9-408F-A75D-BE45E3202052}"/>
              </a:ext>
            </a:extLst>
          </p:cNvPr>
          <p:cNvGrpSpPr/>
          <p:nvPr/>
        </p:nvGrpSpPr>
        <p:grpSpPr>
          <a:xfrm>
            <a:off x="2506798" y="2434870"/>
            <a:ext cx="6743632" cy="3061521"/>
            <a:chOff x="982798" y="2310765"/>
            <a:chExt cx="6743632" cy="3061521"/>
          </a:xfrm>
        </p:grpSpPr>
        <p:grpSp>
          <p:nvGrpSpPr>
            <p:cNvPr id="6" name="Group 5">
              <a:extLst>
                <a:ext uri="{FF2B5EF4-FFF2-40B4-BE49-F238E27FC236}">
                  <a16:creationId xmlns:a16="http://schemas.microsoft.com/office/drawing/2014/main" id="{3FC151FD-E906-480A-BA16-8DDD8217F330}"/>
                </a:ext>
              </a:extLst>
            </p:cNvPr>
            <p:cNvGrpSpPr/>
            <p:nvPr/>
          </p:nvGrpSpPr>
          <p:grpSpPr>
            <a:xfrm>
              <a:off x="982798" y="2310765"/>
              <a:ext cx="1085596" cy="3059811"/>
              <a:chOff x="956128" y="2310765"/>
              <a:chExt cx="1085596" cy="3059811"/>
            </a:xfrm>
          </p:grpSpPr>
          <p:sp>
            <p:nvSpPr>
              <p:cNvPr id="40" name="Rectangle 39">
                <a:extLst>
                  <a:ext uri="{FF2B5EF4-FFF2-40B4-BE49-F238E27FC236}">
                    <a16:creationId xmlns:a16="http://schemas.microsoft.com/office/drawing/2014/main" id="{B6D93503-DF28-45C3-A21D-372950242187}"/>
                  </a:ext>
                </a:extLst>
              </p:cNvPr>
              <p:cNvSpPr/>
              <p:nvPr/>
            </p:nvSpPr>
            <p:spPr>
              <a:xfrm>
                <a:off x="956128" y="4371974"/>
                <a:ext cx="186436" cy="998601"/>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41" name="TextBox 40">
                <a:extLst>
                  <a:ext uri="{FF2B5EF4-FFF2-40B4-BE49-F238E27FC236}">
                    <a16:creationId xmlns:a16="http://schemas.microsoft.com/office/drawing/2014/main" id="{83AED3A9-432F-45F2-9721-8D1C0AE75757}"/>
                  </a:ext>
                </a:extLst>
              </p:cNvPr>
              <p:cNvSpPr txBox="1"/>
              <p:nvPr/>
            </p:nvSpPr>
            <p:spPr>
              <a:xfrm>
                <a:off x="964387" y="4185285"/>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24</a:t>
                </a:r>
              </a:p>
            </p:txBody>
          </p:sp>
          <p:sp>
            <p:nvSpPr>
              <p:cNvPr id="42" name="Rectangle 41">
                <a:extLst>
                  <a:ext uri="{FF2B5EF4-FFF2-40B4-BE49-F238E27FC236}">
                    <a16:creationId xmlns:a16="http://schemas.microsoft.com/office/drawing/2014/main" id="{814DB6C4-AC7B-4BD8-8923-5BCEB6CAC1B7}"/>
                  </a:ext>
                </a:extLst>
              </p:cNvPr>
              <p:cNvSpPr/>
              <p:nvPr/>
            </p:nvSpPr>
            <p:spPr>
              <a:xfrm>
                <a:off x="1180918" y="3808094"/>
                <a:ext cx="186436" cy="1562481"/>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43" name="TextBox 42">
                <a:extLst>
                  <a:ext uri="{FF2B5EF4-FFF2-40B4-BE49-F238E27FC236}">
                    <a16:creationId xmlns:a16="http://schemas.microsoft.com/office/drawing/2014/main" id="{6435686A-7707-44BC-B67D-B170D6EC6697}"/>
                  </a:ext>
                </a:extLst>
              </p:cNvPr>
              <p:cNvSpPr txBox="1"/>
              <p:nvPr/>
            </p:nvSpPr>
            <p:spPr>
              <a:xfrm>
                <a:off x="1189177" y="3621405"/>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38</a:t>
                </a:r>
              </a:p>
            </p:txBody>
          </p:sp>
          <p:sp>
            <p:nvSpPr>
              <p:cNvPr id="44" name="Rectangle 43">
                <a:extLst>
                  <a:ext uri="{FF2B5EF4-FFF2-40B4-BE49-F238E27FC236}">
                    <a16:creationId xmlns:a16="http://schemas.microsoft.com/office/drawing/2014/main" id="{4021560C-D633-42E6-A4A3-18F66A8B6834}"/>
                  </a:ext>
                </a:extLst>
              </p:cNvPr>
              <p:cNvSpPr/>
              <p:nvPr/>
            </p:nvSpPr>
            <p:spPr>
              <a:xfrm>
                <a:off x="1405708" y="3352800"/>
                <a:ext cx="186436" cy="2017776"/>
              </a:xfrm>
              <a:prstGeom prst="rect">
                <a:avLst/>
              </a:prstGeom>
              <a:solidFill>
                <a:srgbClr val="73CBE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p>
            </p:txBody>
          </p:sp>
          <p:sp>
            <p:nvSpPr>
              <p:cNvPr id="45" name="TextBox 44">
                <a:extLst>
                  <a:ext uri="{FF2B5EF4-FFF2-40B4-BE49-F238E27FC236}">
                    <a16:creationId xmlns:a16="http://schemas.microsoft.com/office/drawing/2014/main" id="{72A6EEB0-FB2C-4BA5-A2A0-C0C1817DC493}"/>
                  </a:ext>
                </a:extLst>
              </p:cNvPr>
              <p:cNvSpPr txBox="1"/>
              <p:nvPr/>
            </p:nvSpPr>
            <p:spPr>
              <a:xfrm>
                <a:off x="1413967" y="3166110"/>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49</a:t>
                </a:r>
              </a:p>
            </p:txBody>
          </p:sp>
          <p:sp>
            <p:nvSpPr>
              <p:cNvPr id="46" name="Rectangle 45">
                <a:extLst>
                  <a:ext uri="{FF2B5EF4-FFF2-40B4-BE49-F238E27FC236}">
                    <a16:creationId xmlns:a16="http://schemas.microsoft.com/office/drawing/2014/main" id="{66E68266-420D-458F-B293-389915ED58A2}"/>
                  </a:ext>
                </a:extLst>
              </p:cNvPr>
              <p:cNvSpPr/>
              <p:nvPr/>
            </p:nvSpPr>
            <p:spPr>
              <a:xfrm>
                <a:off x="1630498" y="2617470"/>
                <a:ext cx="186436" cy="2753106"/>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47" name="TextBox 46">
                <a:extLst>
                  <a:ext uri="{FF2B5EF4-FFF2-40B4-BE49-F238E27FC236}">
                    <a16:creationId xmlns:a16="http://schemas.microsoft.com/office/drawing/2014/main" id="{EA77A7DB-FAD9-4CBD-976A-141215D7AAE7}"/>
                  </a:ext>
                </a:extLst>
              </p:cNvPr>
              <p:cNvSpPr txBox="1"/>
              <p:nvPr/>
            </p:nvSpPr>
            <p:spPr>
              <a:xfrm>
                <a:off x="1638757" y="2430780"/>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67</a:t>
                </a:r>
              </a:p>
            </p:txBody>
          </p:sp>
          <p:sp>
            <p:nvSpPr>
              <p:cNvPr id="48" name="Rectangle 47">
                <a:extLst>
                  <a:ext uri="{FF2B5EF4-FFF2-40B4-BE49-F238E27FC236}">
                    <a16:creationId xmlns:a16="http://schemas.microsoft.com/office/drawing/2014/main" id="{0CD62703-2013-4355-9D87-6912015FB7EE}"/>
                  </a:ext>
                </a:extLst>
              </p:cNvPr>
              <p:cNvSpPr/>
              <p:nvPr/>
            </p:nvSpPr>
            <p:spPr>
              <a:xfrm>
                <a:off x="1855288" y="2497456"/>
                <a:ext cx="186436" cy="2873120"/>
              </a:xfrm>
              <a:prstGeom prst="rect">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49" name="TextBox 48">
                <a:extLst>
                  <a:ext uri="{FF2B5EF4-FFF2-40B4-BE49-F238E27FC236}">
                    <a16:creationId xmlns:a16="http://schemas.microsoft.com/office/drawing/2014/main" id="{6C2738E6-BC5C-42CF-A09A-7551D59E3495}"/>
                  </a:ext>
                </a:extLst>
              </p:cNvPr>
              <p:cNvSpPr txBox="1"/>
              <p:nvPr/>
            </p:nvSpPr>
            <p:spPr>
              <a:xfrm>
                <a:off x="1863547" y="2310765"/>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70</a:t>
                </a:r>
              </a:p>
            </p:txBody>
          </p:sp>
        </p:grpSp>
        <p:grpSp>
          <p:nvGrpSpPr>
            <p:cNvPr id="7" name="Group 6">
              <a:extLst>
                <a:ext uri="{FF2B5EF4-FFF2-40B4-BE49-F238E27FC236}">
                  <a16:creationId xmlns:a16="http://schemas.microsoft.com/office/drawing/2014/main" id="{ABC497BE-9D7B-46D1-A833-56A2CB1C2585}"/>
                </a:ext>
              </a:extLst>
            </p:cNvPr>
            <p:cNvGrpSpPr/>
            <p:nvPr/>
          </p:nvGrpSpPr>
          <p:grpSpPr>
            <a:xfrm>
              <a:off x="2320840" y="3983355"/>
              <a:ext cx="1034858" cy="1387221"/>
              <a:chOff x="1006866" y="3983355"/>
              <a:chExt cx="1034858" cy="1387221"/>
            </a:xfrm>
          </p:grpSpPr>
          <p:sp>
            <p:nvSpPr>
              <p:cNvPr id="31" name="TextBox 30">
                <a:extLst>
                  <a:ext uri="{FF2B5EF4-FFF2-40B4-BE49-F238E27FC236}">
                    <a16:creationId xmlns:a16="http://schemas.microsoft.com/office/drawing/2014/main" id="{1EC7B6C9-1843-461B-828A-E5F50CA06D8E}"/>
                  </a:ext>
                </a:extLst>
              </p:cNvPr>
              <p:cNvSpPr txBox="1"/>
              <p:nvPr/>
            </p:nvSpPr>
            <p:spPr>
              <a:xfrm>
                <a:off x="1006866" y="5173980"/>
                <a:ext cx="84959"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0</a:t>
                </a:r>
              </a:p>
            </p:txBody>
          </p:sp>
          <p:sp>
            <p:nvSpPr>
              <p:cNvPr id="32" name="Rectangle 31">
                <a:extLst>
                  <a:ext uri="{FF2B5EF4-FFF2-40B4-BE49-F238E27FC236}">
                    <a16:creationId xmlns:a16="http://schemas.microsoft.com/office/drawing/2014/main" id="{3775E2EE-82CA-4888-8AAA-B173E4C003BA}"/>
                  </a:ext>
                </a:extLst>
              </p:cNvPr>
              <p:cNvSpPr/>
              <p:nvPr/>
            </p:nvSpPr>
            <p:spPr>
              <a:xfrm>
                <a:off x="1180918" y="5234940"/>
                <a:ext cx="186436" cy="135635"/>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33" name="TextBox 32">
                <a:extLst>
                  <a:ext uri="{FF2B5EF4-FFF2-40B4-BE49-F238E27FC236}">
                    <a16:creationId xmlns:a16="http://schemas.microsoft.com/office/drawing/2014/main" id="{1EC570BC-D01E-4EE2-9C8D-288ACC44D6A2}"/>
                  </a:ext>
                </a:extLst>
              </p:cNvPr>
              <p:cNvSpPr txBox="1"/>
              <p:nvPr/>
            </p:nvSpPr>
            <p:spPr>
              <a:xfrm>
                <a:off x="1231656" y="5050155"/>
                <a:ext cx="84959"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3</a:t>
                </a:r>
              </a:p>
            </p:txBody>
          </p:sp>
          <p:sp>
            <p:nvSpPr>
              <p:cNvPr id="34" name="Rectangle 33">
                <a:extLst>
                  <a:ext uri="{FF2B5EF4-FFF2-40B4-BE49-F238E27FC236}">
                    <a16:creationId xmlns:a16="http://schemas.microsoft.com/office/drawing/2014/main" id="{73622635-B4BC-48C0-8380-713E3114CBF9}"/>
                  </a:ext>
                </a:extLst>
              </p:cNvPr>
              <p:cNvSpPr/>
              <p:nvPr/>
            </p:nvSpPr>
            <p:spPr>
              <a:xfrm>
                <a:off x="1405708" y="4897754"/>
                <a:ext cx="186436" cy="472821"/>
              </a:xfrm>
              <a:prstGeom prst="rect">
                <a:avLst/>
              </a:prstGeom>
              <a:solidFill>
                <a:srgbClr val="73CBE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35" name="TextBox 34">
                <a:extLst>
                  <a:ext uri="{FF2B5EF4-FFF2-40B4-BE49-F238E27FC236}">
                    <a16:creationId xmlns:a16="http://schemas.microsoft.com/office/drawing/2014/main" id="{83453675-D471-4E9D-AFDB-94148A1A47FC}"/>
                  </a:ext>
                </a:extLst>
              </p:cNvPr>
              <p:cNvSpPr txBox="1"/>
              <p:nvPr/>
            </p:nvSpPr>
            <p:spPr>
              <a:xfrm>
                <a:off x="1419673" y="4711065"/>
                <a:ext cx="158506"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11</a:t>
                </a:r>
              </a:p>
            </p:txBody>
          </p:sp>
          <p:sp>
            <p:nvSpPr>
              <p:cNvPr id="36" name="Rectangle 35">
                <a:extLst>
                  <a:ext uri="{FF2B5EF4-FFF2-40B4-BE49-F238E27FC236}">
                    <a16:creationId xmlns:a16="http://schemas.microsoft.com/office/drawing/2014/main" id="{221DBD33-4457-448D-B7F7-3C14E53DEC36}"/>
                  </a:ext>
                </a:extLst>
              </p:cNvPr>
              <p:cNvSpPr/>
              <p:nvPr/>
            </p:nvSpPr>
            <p:spPr>
              <a:xfrm>
                <a:off x="1630498" y="4617720"/>
                <a:ext cx="186436" cy="752856"/>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37" name="TextBox 36">
                <a:extLst>
                  <a:ext uri="{FF2B5EF4-FFF2-40B4-BE49-F238E27FC236}">
                    <a16:creationId xmlns:a16="http://schemas.microsoft.com/office/drawing/2014/main" id="{4D86C908-5BF3-49BD-9A59-8CC5BE722CDE}"/>
                  </a:ext>
                </a:extLst>
              </p:cNvPr>
              <p:cNvSpPr txBox="1"/>
              <p:nvPr/>
            </p:nvSpPr>
            <p:spPr>
              <a:xfrm>
                <a:off x="1638757" y="4431030"/>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18</a:t>
                </a:r>
              </a:p>
            </p:txBody>
          </p:sp>
          <p:sp>
            <p:nvSpPr>
              <p:cNvPr id="38" name="Rectangle 37">
                <a:extLst>
                  <a:ext uri="{FF2B5EF4-FFF2-40B4-BE49-F238E27FC236}">
                    <a16:creationId xmlns:a16="http://schemas.microsoft.com/office/drawing/2014/main" id="{AC283584-CFE3-4CD0-B416-040FB58C3867}"/>
                  </a:ext>
                </a:extLst>
              </p:cNvPr>
              <p:cNvSpPr/>
              <p:nvPr/>
            </p:nvSpPr>
            <p:spPr>
              <a:xfrm>
                <a:off x="1855288" y="4170044"/>
                <a:ext cx="186436" cy="1200531"/>
              </a:xfrm>
              <a:prstGeom prst="rect">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39" name="TextBox 38">
                <a:extLst>
                  <a:ext uri="{FF2B5EF4-FFF2-40B4-BE49-F238E27FC236}">
                    <a16:creationId xmlns:a16="http://schemas.microsoft.com/office/drawing/2014/main" id="{D1CD88A9-5B73-46E5-BAC6-8BBDE3B7E620}"/>
                  </a:ext>
                </a:extLst>
              </p:cNvPr>
              <p:cNvSpPr txBox="1"/>
              <p:nvPr/>
            </p:nvSpPr>
            <p:spPr>
              <a:xfrm>
                <a:off x="1863547" y="3983355"/>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29</a:t>
                </a:r>
              </a:p>
            </p:txBody>
          </p:sp>
        </p:grpSp>
        <p:grpSp>
          <p:nvGrpSpPr>
            <p:cNvPr id="8" name="Group 7">
              <a:extLst>
                <a:ext uri="{FF2B5EF4-FFF2-40B4-BE49-F238E27FC236}">
                  <a16:creationId xmlns:a16="http://schemas.microsoft.com/office/drawing/2014/main" id="{2D58289C-CC16-45D5-83BD-BCA44BB2D8EB}"/>
                </a:ext>
              </a:extLst>
            </p:cNvPr>
            <p:cNvGrpSpPr/>
            <p:nvPr/>
          </p:nvGrpSpPr>
          <p:grpSpPr>
            <a:xfrm>
              <a:off x="3532338" y="4472940"/>
              <a:ext cx="411226" cy="897636"/>
              <a:chOff x="956128" y="4472940"/>
              <a:chExt cx="411226" cy="897636"/>
            </a:xfrm>
          </p:grpSpPr>
          <p:sp>
            <p:nvSpPr>
              <p:cNvPr id="27" name="Rectangle 26">
                <a:extLst>
                  <a:ext uri="{FF2B5EF4-FFF2-40B4-BE49-F238E27FC236}">
                    <a16:creationId xmlns:a16="http://schemas.microsoft.com/office/drawing/2014/main" id="{61DAD258-08D7-48A4-A803-6816B67C3058}"/>
                  </a:ext>
                </a:extLst>
              </p:cNvPr>
              <p:cNvSpPr/>
              <p:nvPr/>
            </p:nvSpPr>
            <p:spPr>
              <a:xfrm>
                <a:off x="956128" y="5191124"/>
                <a:ext cx="186436" cy="179451"/>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8" name="TextBox 27">
                <a:extLst>
                  <a:ext uri="{FF2B5EF4-FFF2-40B4-BE49-F238E27FC236}">
                    <a16:creationId xmlns:a16="http://schemas.microsoft.com/office/drawing/2014/main" id="{C7EA4809-A246-4760-9248-93D3DB69A19B}"/>
                  </a:ext>
                </a:extLst>
              </p:cNvPr>
              <p:cNvSpPr txBox="1"/>
              <p:nvPr/>
            </p:nvSpPr>
            <p:spPr>
              <a:xfrm>
                <a:off x="1006866" y="5006340"/>
                <a:ext cx="84959"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4</a:t>
                </a:r>
              </a:p>
            </p:txBody>
          </p:sp>
          <p:sp>
            <p:nvSpPr>
              <p:cNvPr id="29" name="Rectangle 28">
                <a:extLst>
                  <a:ext uri="{FF2B5EF4-FFF2-40B4-BE49-F238E27FC236}">
                    <a16:creationId xmlns:a16="http://schemas.microsoft.com/office/drawing/2014/main" id="{D5337B46-2240-4D95-8519-9387FD3E0A57}"/>
                  </a:ext>
                </a:extLst>
              </p:cNvPr>
              <p:cNvSpPr/>
              <p:nvPr/>
            </p:nvSpPr>
            <p:spPr>
              <a:xfrm>
                <a:off x="1180918" y="4659630"/>
                <a:ext cx="186436" cy="710946"/>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30" name="TextBox 29">
                <a:extLst>
                  <a:ext uri="{FF2B5EF4-FFF2-40B4-BE49-F238E27FC236}">
                    <a16:creationId xmlns:a16="http://schemas.microsoft.com/office/drawing/2014/main" id="{DAD9F50D-FBB2-4684-930A-19326AA96538}"/>
                  </a:ext>
                </a:extLst>
              </p:cNvPr>
              <p:cNvSpPr txBox="1"/>
              <p:nvPr/>
            </p:nvSpPr>
            <p:spPr>
              <a:xfrm>
                <a:off x="1189177" y="4472940"/>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17</a:t>
                </a:r>
              </a:p>
            </p:txBody>
          </p:sp>
        </p:grpSp>
        <p:grpSp>
          <p:nvGrpSpPr>
            <p:cNvPr id="9" name="Group 8">
              <a:extLst>
                <a:ext uri="{FF2B5EF4-FFF2-40B4-BE49-F238E27FC236}">
                  <a16:creationId xmlns:a16="http://schemas.microsoft.com/office/drawing/2014/main" id="{DD4E6392-128C-42FB-AC6A-CFAED58A9B91}"/>
                </a:ext>
              </a:extLst>
            </p:cNvPr>
            <p:cNvGrpSpPr/>
            <p:nvPr/>
          </p:nvGrpSpPr>
          <p:grpSpPr>
            <a:xfrm>
              <a:off x="4799859" y="5027295"/>
              <a:ext cx="1098979" cy="344991"/>
              <a:chOff x="942745" y="5027295"/>
              <a:chExt cx="1098979" cy="344991"/>
            </a:xfrm>
          </p:grpSpPr>
          <p:sp>
            <p:nvSpPr>
              <p:cNvPr id="22" name="TextBox 21">
                <a:extLst>
                  <a:ext uri="{FF2B5EF4-FFF2-40B4-BE49-F238E27FC236}">
                    <a16:creationId xmlns:a16="http://schemas.microsoft.com/office/drawing/2014/main" id="{59478593-F0A6-462D-8293-5C01ECA19AE9}"/>
                  </a:ext>
                </a:extLst>
              </p:cNvPr>
              <p:cNvSpPr txBox="1"/>
              <p:nvPr/>
            </p:nvSpPr>
            <p:spPr>
              <a:xfrm>
                <a:off x="1167535" y="5151120"/>
                <a:ext cx="213200"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0.5</a:t>
                </a:r>
              </a:p>
            </p:txBody>
          </p:sp>
          <p:sp>
            <p:nvSpPr>
              <p:cNvPr id="20" name="TextBox 19">
                <a:extLst>
                  <a:ext uri="{FF2B5EF4-FFF2-40B4-BE49-F238E27FC236}">
                    <a16:creationId xmlns:a16="http://schemas.microsoft.com/office/drawing/2014/main" id="{BDC7BF60-C4F1-4C23-9255-D1FFD4B2D871}"/>
                  </a:ext>
                </a:extLst>
              </p:cNvPr>
              <p:cNvSpPr txBox="1"/>
              <p:nvPr/>
            </p:nvSpPr>
            <p:spPr>
              <a:xfrm>
                <a:off x="942745" y="5160645"/>
                <a:ext cx="213200"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0.2</a:t>
                </a:r>
              </a:p>
            </p:txBody>
          </p:sp>
          <p:sp>
            <p:nvSpPr>
              <p:cNvPr id="19" name="Rectangle 18">
                <a:extLst>
                  <a:ext uri="{FF2B5EF4-FFF2-40B4-BE49-F238E27FC236}">
                    <a16:creationId xmlns:a16="http://schemas.microsoft.com/office/drawing/2014/main" id="{DE9E9BD7-757D-485F-B107-E4412B4A7B4F}"/>
                  </a:ext>
                </a:extLst>
              </p:cNvPr>
              <p:cNvSpPr/>
              <p:nvPr/>
            </p:nvSpPr>
            <p:spPr>
              <a:xfrm>
                <a:off x="956128" y="5345811"/>
                <a:ext cx="186436" cy="2160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p>
            </p:txBody>
          </p:sp>
          <p:sp>
            <p:nvSpPr>
              <p:cNvPr id="21" name="Rectangle 20">
                <a:extLst>
                  <a:ext uri="{FF2B5EF4-FFF2-40B4-BE49-F238E27FC236}">
                    <a16:creationId xmlns:a16="http://schemas.microsoft.com/office/drawing/2014/main" id="{402E3271-5564-4E3D-99D9-D54042A80ECA}"/>
                  </a:ext>
                </a:extLst>
              </p:cNvPr>
              <p:cNvSpPr/>
              <p:nvPr/>
            </p:nvSpPr>
            <p:spPr>
              <a:xfrm>
                <a:off x="1180918" y="5336286"/>
                <a:ext cx="186436" cy="36000"/>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p>
            </p:txBody>
          </p:sp>
          <p:sp>
            <p:nvSpPr>
              <p:cNvPr id="23" name="Rectangle 22">
                <a:extLst>
                  <a:ext uri="{FF2B5EF4-FFF2-40B4-BE49-F238E27FC236}">
                    <a16:creationId xmlns:a16="http://schemas.microsoft.com/office/drawing/2014/main" id="{9270DF98-FC5B-497B-8BCC-9DB2733675FE}"/>
                  </a:ext>
                </a:extLst>
              </p:cNvPr>
              <p:cNvSpPr/>
              <p:nvPr/>
            </p:nvSpPr>
            <p:spPr>
              <a:xfrm>
                <a:off x="1405708" y="5303520"/>
                <a:ext cx="186436" cy="67056"/>
              </a:xfrm>
              <a:prstGeom prst="rect">
                <a:avLst/>
              </a:prstGeom>
              <a:solidFill>
                <a:srgbClr val="73CBE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p>
            </p:txBody>
          </p:sp>
          <p:sp>
            <p:nvSpPr>
              <p:cNvPr id="24" name="Rectangle 23">
                <a:extLst>
                  <a:ext uri="{FF2B5EF4-FFF2-40B4-BE49-F238E27FC236}">
                    <a16:creationId xmlns:a16="http://schemas.microsoft.com/office/drawing/2014/main" id="{4A12C837-AF0C-465B-92DE-C7C1F5A90C0A}"/>
                  </a:ext>
                </a:extLst>
              </p:cNvPr>
              <p:cNvSpPr/>
              <p:nvPr/>
            </p:nvSpPr>
            <p:spPr>
              <a:xfrm>
                <a:off x="1630498" y="5303520"/>
                <a:ext cx="186436" cy="67056"/>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p>
            </p:txBody>
          </p:sp>
          <p:sp>
            <p:nvSpPr>
              <p:cNvPr id="25" name="TextBox 24">
                <a:extLst>
                  <a:ext uri="{FF2B5EF4-FFF2-40B4-BE49-F238E27FC236}">
                    <a16:creationId xmlns:a16="http://schemas.microsoft.com/office/drawing/2014/main" id="{22294CBC-80EC-4766-B373-9B692F61D334}"/>
                  </a:ext>
                </a:extLst>
              </p:cNvPr>
              <p:cNvSpPr txBox="1"/>
              <p:nvPr/>
            </p:nvSpPr>
            <p:spPr>
              <a:xfrm>
                <a:off x="1617115" y="5027295"/>
                <a:ext cx="213200"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1.2</a:t>
                </a:r>
              </a:p>
            </p:txBody>
          </p:sp>
          <p:sp>
            <p:nvSpPr>
              <p:cNvPr id="26" name="Rectangle 25">
                <a:extLst>
                  <a:ext uri="{FF2B5EF4-FFF2-40B4-BE49-F238E27FC236}">
                    <a16:creationId xmlns:a16="http://schemas.microsoft.com/office/drawing/2014/main" id="{B6DAFC41-BAB2-4E2A-8117-399B05021C11}"/>
                  </a:ext>
                </a:extLst>
              </p:cNvPr>
              <p:cNvSpPr/>
              <p:nvPr/>
            </p:nvSpPr>
            <p:spPr>
              <a:xfrm>
                <a:off x="1855288" y="5303520"/>
                <a:ext cx="186436" cy="67056"/>
              </a:xfrm>
              <a:prstGeom prst="rect">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p>
            </p:txBody>
          </p:sp>
        </p:grpSp>
        <p:grpSp>
          <p:nvGrpSpPr>
            <p:cNvPr id="10" name="Group 9">
              <a:extLst>
                <a:ext uri="{FF2B5EF4-FFF2-40B4-BE49-F238E27FC236}">
                  <a16:creationId xmlns:a16="http://schemas.microsoft.com/office/drawing/2014/main" id="{B8E4BBAD-3E6D-44D4-A57C-F1A10F2BFC6B}"/>
                </a:ext>
              </a:extLst>
            </p:cNvPr>
            <p:cNvGrpSpPr/>
            <p:nvPr/>
          </p:nvGrpSpPr>
          <p:grpSpPr>
            <a:xfrm>
              <a:off x="6136520" y="5172075"/>
              <a:ext cx="984120" cy="184666"/>
              <a:chOff x="1006866" y="5143500"/>
              <a:chExt cx="984120" cy="184666"/>
            </a:xfrm>
          </p:grpSpPr>
          <p:sp>
            <p:nvSpPr>
              <p:cNvPr id="14" name="TextBox 13">
                <a:extLst>
                  <a:ext uri="{FF2B5EF4-FFF2-40B4-BE49-F238E27FC236}">
                    <a16:creationId xmlns:a16="http://schemas.microsoft.com/office/drawing/2014/main" id="{6B0F1D19-38C8-420A-987A-39F6EA15FBDD}"/>
                  </a:ext>
                </a:extLst>
              </p:cNvPr>
              <p:cNvSpPr txBox="1"/>
              <p:nvPr/>
            </p:nvSpPr>
            <p:spPr>
              <a:xfrm>
                <a:off x="1006866" y="5143500"/>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0</a:t>
                </a:r>
              </a:p>
            </p:txBody>
          </p:sp>
          <p:sp>
            <p:nvSpPr>
              <p:cNvPr id="15" name="TextBox 14">
                <a:extLst>
                  <a:ext uri="{FF2B5EF4-FFF2-40B4-BE49-F238E27FC236}">
                    <a16:creationId xmlns:a16="http://schemas.microsoft.com/office/drawing/2014/main" id="{04E14FAA-BC32-46AB-82F1-8FD95952B2B4}"/>
                  </a:ext>
                </a:extLst>
              </p:cNvPr>
              <p:cNvSpPr txBox="1"/>
              <p:nvPr/>
            </p:nvSpPr>
            <p:spPr>
              <a:xfrm>
                <a:off x="1231656" y="5143500"/>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0</a:t>
                </a:r>
              </a:p>
            </p:txBody>
          </p:sp>
          <p:sp>
            <p:nvSpPr>
              <p:cNvPr id="16" name="TextBox 15">
                <a:extLst>
                  <a:ext uri="{FF2B5EF4-FFF2-40B4-BE49-F238E27FC236}">
                    <a16:creationId xmlns:a16="http://schemas.microsoft.com/office/drawing/2014/main" id="{B295B51A-0802-427F-A4E8-FAEC671B112C}"/>
                  </a:ext>
                </a:extLst>
              </p:cNvPr>
              <p:cNvSpPr txBox="1"/>
              <p:nvPr/>
            </p:nvSpPr>
            <p:spPr>
              <a:xfrm>
                <a:off x="1456446" y="5143500"/>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0</a:t>
                </a:r>
              </a:p>
            </p:txBody>
          </p:sp>
          <p:sp>
            <p:nvSpPr>
              <p:cNvPr id="17" name="TextBox 16">
                <a:extLst>
                  <a:ext uri="{FF2B5EF4-FFF2-40B4-BE49-F238E27FC236}">
                    <a16:creationId xmlns:a16="http://schemas.microsoft.com/office/drawing/2014/main" id="{95857B90-188D-4510-A4BB-03A0830D461E}"/>
                  </a:ext>
                </a:extLst>
              </p:cNvPr>
              <p:cNvSpPr txBox="1"/>
              <p:nvPr/>
            </p:nvSpPr>
            <p:spPr>
              <a:xfrm>
                <a:off x="1681236" y="5143500"/>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0</a:t>
                </a:r>
              </a:p>
            </p:txBody>
          </p:sp>
          <p:sp>
            <p:nvSpPr>
              <p:cNvPr id="18" name="TextBox 17">
                <a:extLst>
                  <a:ext uri="{FF2B5EF4-FFF2-40B4-BE49-F238E27FC236}">
                    <a16:creationId xmlns:a16="http://schemas.microsoft.com/office/drawing/2014/main" id="{70A4D796-146A-4ECD-9036-748C07AE0565}"/>
                  </a:ext>
                </a:extLst>
              </p:cNvPr>
              <p:cNvSpPr txBox="1"/>
              <p:nvPr/>
            </p:nvSpPr>
            <p:spPr>
              <a:xfrm>
                <a:off x="1906026" y="5143500"/>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0</a:t>
                </a:r>
              </a:p>
            </p:txBody>
          </p:sp>
        </p:grpSp>
        <p:grpSp>
          <p:nvGrpSpPr>
            <p:cNvPr id="11" name="Group 10">
              <a:extLst>
                <a:ext uri="{FF2B5EF4-FFF2-40B4-BE49-F238E27FC236}">
                  <a16:creationId xmlns:a16="http://schemas.microsoft.com/office/drawing/2014/main" id="{A4D0886D-E54A-49A3-AB5E-6B90B0840CD1}"/>
                </a:ext>
              </a:extLst>
            </p:cNvPr>
            <p:cNvGrpSpPr/>
            <p:nvPr/>
          </p:nvGrpSpPr>
          <p:grpSpPr>
            <a:xfrm>
              <a:off x="7416680" y="5172075"/>
              <a:ext cx="309750" cy="184666"/>
              <a:chOff x="1006866" y="3449955"/>
              <a:chExt cx="309750" cy="184666"/>
            </a:xfrm>
          </p:grpSpPr>
          <p:sp>
            <p:nvSpPr>
              <p:cNvPr id="12" name="TextBox 11">
                <a:extLst>
                  <a:ext uri="{FF2B5EF4-FFF2-40B4-BE49-F238E27FC236}">
                    <a16:creationId xmlns:a16="http://schemas.microsoft.com/office/drawing/2014/main" id="{190F1C2C-B20E-4BD6-898A-B86198A425B3}"/>
                  </a:ext>
                </a:extLst>
              </p:cNvPr>
              <p:cNvSpPr txBox="1"/>
              <p:nvPr/>
            </p:nvSpPr>
            <p:spPr>
              <a:xfrm>
                <a:off x="1006866" y="3449955"/>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0</a:t>
                </a:r>
              </a:p>
            </p:txBody>
          </p:sp>
          <p:sp>
            <p:nvSpPr>
              <p:cNvPr id="13" name="TextBox 12">
                <a:extLst>
                  <a:ext uri="{FF2B5EF4-FFF2-40B4-BE49-F238E27FC236}">
                    <a16:creationId xmlns:a16="http://schemas.microsoft.com/office/drawing/2014/main" id="{8D5674AA-0524-47B7-B4A5-B492B1D71E57}"/>
                  </a:ext>
                </a:extLst>
              </p:cNvPr>
              <p:cNvSpPr txBox="1"/>
              <p:nvPr/>
            </p:nvSpPr>
            <p:spPr>
              <a:xfrm>
                <a:off x="1231656" y="3449955"/>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0</a:t>
                </a:r>
              </a:p>
            </p:txBody>
          </p:sp>
        </p:grpSp>
      </p:grpSp>
      <p:grpSp>
        <p:nvGrpSpPr>
          <p:cNvPr id="50" name="Axes">
            <a:extLst>
              <a:ext uri="{FF2B5EF4-FFF2-40B4-BE49-F238E27FC236}">
                <a16:creationId xmlns:a16="http://schemas.microsoft.com/office/drawing/2014/main" id="{F6B588FC-1547-42D9-B304-8F0392986BF0}"/>
              </a:ext>
            </a:extLst>
          </p:cNvPr>
          <p:cNvGrpSpPr/>
          <p:nvPr/>
        </p:nvGrpSpPr>
        <p:grpSpPr>
          <a:xfrm>
            <a:off x="2062670" y="2110476"/>
            <a:ext cx="8005890" cy="3714584"/>
            <a:chOff x="287166" y="1232120"/>
            <a:chExt cx="8005890" cy="3714584"/>
          </a:xfrm>
        </p:grpSpPr>
        <p:cxnSp>
          <p:nvCxnSpPr>
            <p:cNvPr id="51" name="Straight Connector 50">
              <a:extLst>
                <a:ext uri="{FF2B5EF4-FFF2-40B4-BE49-F238E27FC236}">
                  <a16:creationId xmlns:a16="http://schemas.microsoft.com/office/drawing/2014/main" id="{2DBCAA3F-F070-4AE0-9C4C-D5FA954306B9}"/>
                </a:ext>
              </a:extLst>
            </p:cNvPr>
            <p:cNvCxnSpPr>
              <a:cxnSpLocks/>
            </p:cNvCxnSpPr>
            <p:nvPr/>
          </p:nvCxnSpPr>
          <p:spPr>
            <a:xfrm>
              <a:off x="589429" y="4615188"/>
              <a:ext cx="7703627"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F93C25BC-5CFE-47AF-9CFA-09D5CBC13E29}"/>
                </a:ext>
              </a:extLst>
            </p:cNvPr>
            <p:cNvCxnSpPr>
              <a:cxnSpLocks/>
            </p:cNvCxnSpPr>
            <p:nvPr/>
          </p:nvCxnSpPr>
          <p:spPr>
            <a:xfrm>
              <a:off x="645225" y="1345058"/>
              <a:ext cx="0" cy="332520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2B7ED045-DCFD-41C0-AAE6-9ADAD4D03719}"/>
                </a:ext>
              </a:extLst>
            </p:cNvPr>
            <p:cNvSpPr txBox="1"/>
            <p:nvPr/>
          </p:nvSpPr>
          <p:spPr>
            <a:xfrm>
              <a:off x="400980" y="4490780"/>
              <a:ext cx="186517" cy="246221"/>
            </a:xfrm>
            <a:prstGeom prst="rect">
              <a:avLst/>
            </a:prstGeom>
            <a:noFill/>
          </p:spPr>
          <p:txBody>
            <a:bodyPr wrap="none" lIns="36000" tIns="0" rIns="36000" bIns="0" rtlCol="0" anchor="ctr">
              <a:spAutoFit/>
            </a:bodyPr>
            <a:lstStyle/>
            <a:p>
              <a:pPr algn="r"/>
              <a:r>
                <a:rPr lang="en-GB" sz="1600" dirty="0">
                  <a:latin typeface="Arial" panose="020B0604020202020204" pitchFamily="34" charset="0"/>
                  <a:cs typeface="Arial" panose="020B0604020202020204" pitchFamily="34" charset="0"/>
                </a:rPr>
                <a:t>0</a:t>
              </a:r>
              <a:endParaRPr lang="en-US" sz="1600" dirty="0">
                <a:latin typeface="Arial" panose="020B0604020202020204" pitchFamily="34" charset="0"/>
                <a:cs typeface="Arial" panose="020B0604020202020204" pitchFamily="34" charset="0"/>
              </a:endParaRPr>
            </a:p>
          </p:txBody>
        </p:sp>
        <p:cxnSp>
          <p:nvCxnSpPr>
            <p:cNvPr id="54" name="Straight Connector 53">
              <a:extLst>
                <a:ext uri="{FF2B5EF4-FFF2-40B4-BE49-F238E27FC236}">
                  <a16:creationId xmlns:a16="http://schemas.microsoft.com/office/drawing/2014/main" id="{1054A11F-2F12-4976-A89D-F3E770B420BE}"/>
                </a:ext>
              </a:extLst>
            </p:cNvPr>
            <p:cNvCxnSpPr/>
            <p:nvPr/>
          </p:nvCxnSpPr>
          <p:spPr>
            <a:xfrm>
              <a:off x="590361" y="4201485"/>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4BC8C442-5D12-4914-97F8-367EDE95B28B}"/>
                </a:ext>
              </a:extLst>
            </p:cNvPr>
            <p:cNvSpPr txBox="1"/>
            <p:nvPr/>
          </p:nvSpPr>
          <p:spPr>
            <a:xfrm>
              <a:off x="287166" y="4079458"/>
              <a:ext cx="300331" cy="246221"/>
            </a:xfrm>
            <a:prstGeom prst="rect">
              <a:avLst/>
            </a:prstGeom>
            <a:noFill/>
          </p:spPr>
          <p:txBody>
            <a:bodyPr wrap="none" lIns="36000" tIns="0" rIns="36000" bIns="0" rtlCol="0" anchor="ctr">
              <a:spAutoFit/>
            </a:bodyPr>
            <a:lstStyle/>
            <a:p>
              <a:pPr algn="r"/>
              <a:r>
                <a:rPr lang="en-GB" sz="1600" dirty="0">
                  <a:latin typeface="Arial" panose="020B0604020202020204" pitchFamily="34" charset="0"/>
                  <a:cs typeface="Arial" panose="020B0604020202020204" pitchFamily="34" charset="0"/>
                </a:rPr>
                <a:t>10</a:t>
              </a:r>
              <a:endParaRPr lang="en-US" sz="1600"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01831F17-8FDC-4F82-95D8-77BA65D4E5F8}"/>
                </a:ext>
              </a:extLst>
            </p:cNvPr>
            <p:cNvSpPr txBox="1"/>
            <p:nvPr/>
          </p:nvSpPr>
          <p:spPr>
            <a:xfrm>
              <a:off x="1031809" y="4669705"/>
              <a:ext cx="494293" cy="246221"/>
            </a:xfrm>
            <a:prstGeom prst="rect">
              <a:avLst/>
            </a:prstGeom>
            <a:noFill/>
          </p:spPr>
          <p:txBody>
            <a:bodyPr wrap="none" lIns="36000" tIns="0" rIns="36000" bIns="0" rtlCol="0">
              <a:spAutoFit/>
            </a:bodyPr>
            <a:lstStyle/>
            <a:p>
              <a:pPr algn="ctr"/>
              <a:r>
                <a:rPr lang="en-US" sz="1600" dirty="0">
                  <a:latin typeface="Arial" panose="020B0604020202020204" pitchFamily="34" charset="0"/>
                  <a:cs typeface="Arial" panose="020B0604020202020204" pitchFamily="34" charset="0"/>
                </a:rPr>
                <a:t>LAM</a:t>
              </a:r>
            </a:p>
          </p:txBody>
        </p:sp>
        <p:cxnSp>
          <p:nvCxnSpPr>
            <p:cNvPr id="57" name="Straight Connector 56">
              <a:extLst>
                <a:ext uri="{FF2B5EF4-FFF2-40B4-BE49-F238E27FC236}">
                  <a16:creationId xmlns:a16="http://schemas.microsoft.com/office/drawing/2014/main" id="{529B7E55-5013-4B04-9D05-57BB2E280391}"/>
                </a:ext>
              </a:extLst>
            </p:cNvPr>
            <p:cNvCxnSpPr/>
            <p:nvPr/>
          </p:nvCxnSpPr>
          <p:spPr>
            <a:xfrm>
              <a:off x="590361" y="380000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EA912E67-EFEC-49EB-8E96-D01E930D6BBA}"/>
                </a:ext>
              </a:extLst>
            </p:cNvPr>
            <p:cNvSpPr txBox="1"/>
            <p:nvPr/>
          </p:nvSpPr>
          <p:spPr>
            <a:xfrm>
              <a:off x="287166" y="3677982"/>
              <a:ext cx="300331" cy="246221"/>
            </a:xfrm>
            <a:prstGeom prst="rect">
              <a:avLst/>
            </a:prstGeom>
            <a:noFill/>
          </p:spPr>
          <p:txBody>
            <a:bodyPr wrap="none" lIns="36000" tIns="0" rIns="36000" bIns="0" rtlCol="0" anchor="ctr">
              <a:spAutoFit/>
            </a:bodyPr>
            <a:lstStyle/>
            <a:p>
              <a:pPr algn="r"/>
              <a:r>
                <a:rPr lang="en-GB" sz="1600" dirty="0">
                  <a:latin typeface="Arial" panose="020B0604020202020204" pitchFamily="34" charset="0"/>
                  <a:cs typeface="Arial" panose="020B0604020202020204" pitchFamily="34" charset="0"/>
                </a:rPr>
                <a:t>20</a:t>
              </a:r>
              <a:endParaRPr lang="en-US" sz="1600" dirty="0">
                <a:latin typeface="Arial" panose="020B0604020202020204" pitchFamily="34" charset="0"/>
                <a:cs typeface="Arial" panose="020B0604020202020204" pitchFamily="34" charset="0"/>
              </a:endParaRPr>
            </a:p>
          </p:txBody>
        </p:sp>
        <p:cxnSp>
          <p:nvCxnSpPr>
            <p:cNvPr id="59" name="Straight Connector 58">
              <a:extLst>
                <a:ext uri="{FF2B5EF4-FFF2-40B4-BE49-F238E27FC236}">
                  <a16:creationId xmlns:a16="http://schemas.microsoft.com/office/drawing/2014/main" id="{C406E754-7616-497C-9C63-6646511ADCF4}"/>
                </a:ext>
              </a:extLst>
            </p:cNvPr>
            <p:cNvCxnSpPr/>
            <p:nvPr/>
          </p:nvCxnSpPr>
          <p:spPr>
            <a:xfrm>
              <a:off x="590361" y="339122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1DD186C7-40CA-4F4A-B40D-3AB3424F8D5B}"/>
                </a:ext>
              </a:extLst>
            </p:cNvPr>
            <p:cNvSpPr txBox="1"/>
            <p:nvPr/>
          </p:nvSpPr>
          <p:spPr>
            <a:xfrm>
              <a:off x="287166" y="3266820"/>
              <a:ext cx="300331" cy="246221"/>
            </a:xfrm>
            <a:prstGeom prst="rect">
              <a:avLst/>
            </a:prstGeom>
            <a:noFill/>
          </p:spPr>
          <p:txBody>
            <a:bodyPr wrap="none" lIns="36000" tIns="0" rIns="36000" bIns="0" rtlCol="0" anchor="ctr">
              <a:spAutoFit/>
            </a:bodyPr>
            <a:lstStyle/>
            <a:p>
              <a:pPr algn="r"/>
              <a:r>
                <a:rPr lang="en-GB" sz="1600" dirty="0">
                  <a:latin typeface="Arial" panose="020B0604020202020204" pitchFamily="34" charset="0"/>
                  <a:cs typeface="Arial" panose="020B0604020202020204" pitchFamily="34" charset="0"/>
                </a:rPr>
                <a:t>30</a:t>
              </a:r>
              <a:endParaRPr lang="en-US" sz="1600" dirty="0">
                <a:latin typeface="Arial" panose="020B0604020202020204" pitchFamily="34" charset="0"/>
                <a:cs typeface="Arial" panose="020B0604020202020204" pitchFamily="34" charset="0"/>
              </a:endParaRPr>
            </a:p>
          </p:txBody>
        </p:sp>
        <p:cxnSp>
          <p:nvCxnSpPr>
            <p:cNvPr id="61" name="Straight Connector 60">
              <a:extLst>
                <a:ext uri="{FF2B5EF4-FFF2-40B4-BE49-F238E27FC236}">
                  <a16:creationId xmlns:a16="http://schemas.microsoft.com/office/drawing/2014/main" id="{6469CAE4-1463-462D-AAB6-946CCABD8D98}"/>
                </a:ext>
              </a:extLst>
            </p:cNvPr>
            <p:cNvCxnSpPr/>
            <p:nvPr/>
          </p:nvCxnSpPr>
          <p:spPr>
            <a:xfrm>
              <a:off x="590361" y="298466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F37CA646-FB57-465B-A8C8-5CDDF75CA80D}"/>
                </a:ext>
              </a:extLst>
            </p:cNvPr>
            <p:cNvSpPr txBox="1"/>
            <p:nvPr/>
          </p:nvSpPr>
          <p:spPr>
            <a:xfrm>
              <a:off x="287166" y="2860262"/>
              <a:ext cx="300331" cy="246221"/>
            </a:xfrm>
            <a:prstGeom prst="rect">
              <a:avLst/>
            </a:prstGeom>
            <a:noFill/>
          </p:spPr>
          <p:txBody>
            <a:bodyPr wrap="none" lIns="36000" tIns="0" rIns="36000" bIns="0" rtlCol="0" anchor="ctr">
              <a:spAutoFit/>
            </a:bodyPr>
            <a:lstStyle/>
            <a:p>
              <a:pPr algn="r"/>
              <a:r>
                <a:rPr lang="en-GB" sz="1600" dirty="0">
                  <a:latin typeface="Arial" panose="020B0604020202020204" pitchFamily="34" charset="0"/>
                  <a:cs typeface="Arial" panose="020B0604020202020204" pitchFamily="34" charset="0"/>
                </a:rPr>
                <a:t>40</a:t>
              </a:r>
              <a:endParaRPr lang="en-US" sz="1600" dirty="0">
                <a:latin typeface="Arial" panose="020B0604020202020204" pitchFamily="34" charset="0"/>
                <a:cs typeface="Arial" panose="020B0604020202020204" pitchFamily="34" charset="0"/>
              </a:endParaRPr>
            </a:p>
          </p:txBody>
        </p:sp>
        <p:cxnSp>
          <p:nvCxnSpPr>
            <p:cNvPr id="63" name="Straight Connector 62">
              <a:extLst>
                <a:ext uri="{FF2B5EF4-FFF2-40B4-BE49-F238E27FC236}">
                  <a16:creationId xmlns:a16="http://schemas.microsoft.com/office/drawing/2014/main" id="{9ED76846-49CE-4C52-A108-5B09CF250516}"/>
                </a:ext>
              </a:extLst>
            </p:cNvPr>
            <p:cNvCxnSpPr/>
            <p:nvPr/>
          </p:nvCxnSpPr>
          <p:spPr>
            <a:xfrm>
              <a:off x="590361" y="257588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99D1311C-EE96-4FC5-B6F7-96437D2A6C00}"/>
                </a:ext>
              </a:extLst>
            </p:cNvPr>
            <p:cNvSpPr txBox="1"/>
            <p:nvPr/>
          </p:nvSpPr>
          <p:spPr>
            <a:xfrm>
              <a:off x="287166" y="2453860"/>
              <a:ext cx="300331" cy="246221"/>
            </a:xfrm>
            <a:prstGeom prst="rect">
              <a:avLst/>
            </a:prstGeom>
            <a:noFill/>
          </p:spPr>
          <p:txBody>
            <a:bodyPr wrap="none" lIns="36000" tIns="0" rIns="36000" bIns="0" rtlCol="0" anchor="ctr">
              <a:spAutoFit/>
            </a:bodyPr>
            <a:lstStyle/>
            <a:p>
              <a:pPr algn="r"/>
              <a:r>
                <a:rPr lang="en-GB" sz="1600" dirty="0">
                  <a:latin typeface="Arial" panose="020B0604020202020204" pitchFamily="34" charset="0"/>
                  <a:cs typeface="Arial" panose="020B0604020202020204" pitchFamily="34" charset="0"/>
                </a:rPr>
                <a:t>50</a:t>
              </a:r>
              <a:endParaRPr lang="en-US" sz="1600" dirty="0">
                <a:latin typeface="Arial" panose="020B0604020202020204" pitchFamily="34" charset="0"/>
                <a:cs typeface="Arial" panose="020B0604020202020204" pitchFamily="34" charset="0"/>
              </a:endParaRPr>
            </a:p>
          </p:txBody>
        </p:sp>
        <p:cxnSp>
          <p:nvCxnSpPr>
            <p:cNvPr id="65" name="Straight Connector 64">
              <a:extLst>
                <a:ext uri="{FF2B5EF4-FFF2-40B4-BE49-F238E27FC236}">
                  <a16:creationId xmlns:a16="http://schemas.microsoft.com/office/drawing/2014/main" id="{174A49B8-98CE-44F9-94D2-08E6BB7CDA8E}"/>
                </a:ext>
              </a:extLst>
            </p:cNvPr>
            <p:cNvCxnSpPr/>
            <p:nvPr/>
          </p:nvCxnSpPr>
          <p:spPr>
            <a:xfrm>
              <a:off x="1912685"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69FE44A1-62E8-49D8-B273-82D19FABE5DC}"/>
                </a:ext>
              </a:extLst>
            </p:cNvPr>
            <p:cNvSpPr txBox="1"/>
            <p:nvPr/>
          </p:nvSpPr>
          <p:spPr>
            <a:xfrm>
              <a:off x="2306498" y="4669705"/>
              <a:ext cx="492691" cy="246221"/>
            </a:xfrm>
            <a:prstGeom prst="rect">
              <a:avLst/>
            </a:prstGeom>
            <a:noFill/>
          </p:spPr>
          <p:txBody>
            <a:bodyPr wrap="none" lIns="36000" tIns="0" rIns="36000" bIns="0" rtlCol="0">
              <a:spAutoFit/>
            </a:bodyPr>
            <a:lstStyle/>
            <a:p>
              <a:pPr algn="ctr"/>
              <a:r>
                <a:rPr lang="en-GB" sz="1600" dirty="0">
                  <a:latin typeface="Arial" panose="020B0604020202020204" pitchFamily="34" charset="0"/>
                  <a:cs typeface="Arial" panose="020B0604020202020204" pitchFamily="34" charset="0"/>
                </a:rPr>
                <a:t>ADV</a:t>
              </a:r>
              <a:endParaRPr lang="en-US" sz="1600" dirty="0">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6FA91B6A-E2F3-4B5A-AF43-CBA362F35F0E}"/>
                </a:ext>
              </a:extLst>
            </p:cNvPr>
            <p:cNvSpPr txBox="1"/>
            <p:nvPr/>
          </p:nvSpPr>
          <p:spPr>
            <a:xfrm>
              <a:off x="3594501" y="4669705"/>
              <a:ext cx="470249" cy="246221"/>
            </a:xfrm>
            <a:prstGeom prst="rect">
              <a:avLst/>
            </a:prstGeom>
            <a:noFill/>
          </p:spPr>
          <p:txBody>
            <a:bodyPr wrap="none" lIns="36000" tIns="0" rIns="36000" bIns="0" rtlCol="0">
              <a:spAutoFit/>
            </a:bodyPr>
            <a:lstStyle/>
            <a:p>
              <a:pPr algn="ctr"/>
              <a:r>
                <a:rPr lang="en-GB" sz="1600" dirty="0">
                  <a:latin typeface="Arial" panose="020B0604020202020204" pitchFamily="34" charset="0"/>
                  <a:cs typeface="Arial" panose="020B0604020202020204" pitchFamily="34" charset="0"/>
                </a:rPr>
                <a:t>TBV</a:t>
              </a:r>
              <a:endParaRPr lang="en-US" sz="1600" dirty="0">
                <a:latin typeface="Arial" panose="020B0604020202020204" pitchFamily="34" charset="0"/>
                <a:cs typeface="Arial" panose="020B0604020202020204" pitchFamily="34" charset="0"/>
              </a:endParaRPr>
            </a:p>
          </p:txBody>
        </p:sp>
        <p:cxnSp>
          <p:nvCxnSpPr>
            <p:cNvPr id="68" name="Straight Connector 67">
              <a:extLst>
                <a:ext uri="{FF2B5EF4-FFF2-40B4-BE49-F238E27FC236}">
                  <a16:creationId xmlns:a16="http://schemas.microsoft.com/office/drawing/2014/main" id="{7E44C8F0-BD8E-407A-B487-D831B657CA76}"/>
                </a:ext>
              </a:extLst>
            </p:cNvPr>
            <p:cNvCxnSpPr/>
            <p:nvPr/>
          </p:nvCxnSpPr>
          <p:spPr>
            <a:xfrm>
              <a:off x="3193003"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62BE1AA4-E63C-4881-92F1-3F05D48FD14E}"/>
                </a:ext>
              </a:extLst>
            </p:cNvPr>
            <p:cNvSpPr txBox="1"/>
            <p:nvPr/>
          </p:nvSpPr>
          <p:spPr>
            <a:xfrm>
              <a:off x="4869935" y="4669705"/>
              <a:ext cx="470248" cy="246221"/>
            </a:xfrm>
            <a:prstGeom prst="rect">
              <a:avLst/>
            </a:prstGeom>
            <a:noFill/>
          </p:spPr>
          <p:txBody>
            <a:bodyPr wrap="none" lIns="36000" tIns="0" rIns="36000" bIns="0" rtlCol="0">
              <a:spAutoFit/>
            </a:bodyPr>
            <a:lstStyle/>
            <a:p>
              <a:pPr algn="ctr"/>
              <a:r>
                <a:rPr lang="en-GB" sz="1600" dirty="0">
                  <a:latin typeface="Arial" panose="020B0604020202020204" pitchFamily="34" charset="0"/>
                  <a:cs typeface="Arial" panose="020B0604020202020204" pitchFamily="34" charset="0"/>
                </a:rPr>
                <a:t>ETV</a:t>
              </a:r>
              <a:endParaRPr lang="en-US" sz="1600" dirty="0">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A9C28A2A-C2F5-4840-897F-2F61064CDC54}"/>
                </a:ext>
              </a:extLst>
            </p:cNvPr>
            <p:cNvSpPr txBox="1"/>
            <p:nvPr/>
          </p:nvSpPr>
          <p:spPr>
            <a:xfrm>
              <a:off x="6098724" y="4669705"/>
              <a:ext cx="555208" cy="276999"/>
            </a:xfrm>
            <a:prstGeom prst="rect">
              <a:avLst/>
            </a:prstGeom>
            <a:noFill/>
          </p:spPr>
          <p:txBody>
            <a:bodyPr wrap="none" lIns="36000" tIns="0" rIns="36000" bIns="0" rtlCol="0">
              <a:spAutoFit/>
            </a:bodyPr>
            <a:lstStyle/>
            <a:p>
              <a:pPr algn="ctr"/>
              <a:r>
                <a:rPr lang="en-GB" sz="1600" dirty="0">
                  <a:latin typeface="Arial" panose="020B0604020202020204" pitchFamily="34" charset="0"/>
                  <a:cs typeface="Arial" panose="020B0604020202020204" pitchFamily="34" charset="0"/>
                </a:rPr>
                <a:t>TDF</a:t>
              </a:r>
              <a:r>
                <a:rPr lang="en-US" baseline="30000" dirty="0"/>
                <a:t>†</a:t>
              </a:r>
              <a:endParaRPr lang="en-US" sz="1600" dirty="0">
                <a:latin typeface="Arial" panose="020B0604020202020204" pitchFamily="34" charset="0"/>
                <a:cs typeface="Arial" panose="020B0604020202020204" pitchFamily="34" charset="0"/>
              </a:endParaRPr>
            </a:p>
          </p:txBody>
        </p:sp>
        <p:cxnSp>
          <p:nvCxnSpPr>
            <p:cNvPr id="71" name="Straight Connector 70">
              <a:extLst>
                <a:ext uri="{FF2B5EF4-FFF2-40B4-BE49-F238E27FC236}">
                  <a16:creationId xmlns:a16="http://schemas.microsoft.com/office/drawing/2014/main" id="{DD6CB2F4-FF20-4E20-BB1A-74C03CDE94C1}"/>
                </a:ext>
              </a:extLst>
            </p:cNvPr>
            <p:cNvCxnSpPr/>
            <p:nvPr/>
          </p:nvCxnSpPr>
          <p:spPr>
            <a:xfrm>
              <a:off x="8286408"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483CCBBB-F47B-4285-9D62-AD5207852375}"/>
                </a:ext>
              </a:extLst>
            </p:cNvPr>
            <p:cNvSpPr txBox="1"/>
            <p:nvPr/>
          </p:nvSpPr>
          <p:spPr>
            <a:xfrm>
              <a:off x="7425714" y="4669705"/>
              <a:ext cx="443767" cy="246221"/>
            </a:xfrm>
            <a:prstGeom prst="rect">
              <a:avLst/>
            </a:prstGeom>
            <a:noFill/>
          </p:spPr>
          <p:txBody>
            <a:bodyPr wrap="none" lIns="36000" tIns="0" rIns="36000" bIns="0" rtlCol="0">
              <a:spAutoFit/>
            </a:bodyPr>
            <a:lstStyle/>
            <a:p>
              <a:pPr algn="ctr"/>
              <a:r>
                <a:rPr lang="en-GB" sz="1600" dirty="0">
                  <a:latin typeface="Arial" panose="020B0604020202020204" pitchFamily="34" charset="0"/>
                  <a:cs typeface="Arial" panose="020B0604020202020204" pitchFamily="34" charset="0"/>
                </a:rPr>
                <a:t>TAF</a:t>
              </a:r>
              <a:endParaRPr lang="en-US" sz="1600" dirty="0">
                <a:latin typeface="Arial" panose="020B0604020202020204" pitchFamily="34" charset="0"/>
                <a:cs typeface="Arial" panose="020B0604020202020204" pitchFamily="34" charset="0"/>
              </a:endParaRPr>
            </a:p>
          </p:txBody>
        </p:sp>
        <p:cxnSp>
          <p:nvCxnSpPr>
            <p:cNvPr id="73" name="Straight Connector 72">
              <a:extLst>
                <a:ext uri="{FF2B5EF4-FFF2-40B4-BE49-F238E27FC236}">
                  <a16:creationId xmlns:a16="http://schemas.microsoft.com/office/drawing/2014/main" id="{D23BFE79-2FAE-4535-AD20-7CB235F8B915}"/>
                </a:ext>
              </a:extLst>
            </p:cNvPr>
            <p:cNvCxnSpPr/>
            <p:nvPr/>
          </p:nvCxnSpPr>
          <p:spPr>
            <a:xfrm>
              <a:off x="590361" y="216948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287BEF3C-EAF9-44CB-A600-937B7ED9470C}"/>
                </a:ext>
              </a:extLst>
            </p:cNvPr>
            <p:cNvSpPr txBox="1"/>
            <p:nvPr/>
          </p:nvSpPr>
          <p:spPr>
            <a:xfrm>
              <a:off x="287166" y="2047460"/>
              <a:ext cx="300331" cy="246221"/>
            </a:xfrm>
            <a:prstGeom prst="rect">
              <a:avLst/>
            </a:prstGeom>
            <a:noFill/>
          </p:spPr>
          <p:txBody>
            <a:bodyPr wrap="none" lIns="36000" tIns="0" rIns="36000" bIns="0" rtlCol="0" anchor="ctr">
              <a:spAutoFit/>
            </a:bodyPr>
            <a:lstStyle/>
            <a:p>
              <a:pPr algn="r"/>
              <a:r>
                <a:rPr lang="en-GB" sz="1600" dirty="0">
                  <a:latin typeface="Arial" panose="020B0604020202020204" pitchFamily="34" charset="0"/>
                  <a:cs typeface="Arial" panose="020B0604020202020204" pitchFamily="34" charset="0"/>
                </a:rPr>
                <a:t>60</a:t>
              </a:r>
              <a:endParaRPr lang="en-US" sz="1600" dirty="0">
                <a:latin typeface="Arial" panose="020B0604020202020204" pitchFamily="34" charset="0"/>
                <a:cs typeface="Arial" panose="020B0604020202020204" pitchFamily="34" charset="0"/>
              </a:endParaRPr>
            </a:p>
          </p:txBody>
        </p:sp>
        <p:cxnSp>
          <p:nvCxnSpPr>
            <p:cNvPr id="75" name="Straight Connector 74">
              <a:extLst>
                <a:ext uri="{FF2B5EF4-FFF2-40B4-BE49-F238E27FC236}">
                  <a16:creationId xmlns:a16="http://schemas.microsoft.com/office/drawing/2014/main" id="{917F8A0F-7E57-4377-A02F-8A61E9A4EE26}"/>
                </a:ext>
              </a:extLst>
            </p:cNvPr>
            <p:cNvCxnSpPr/>
            <p:nvPr/>
          </p:nvCxnSpPr>
          <p:spPr>
            <a:xfrm>
              <a:off x="590361" y="175800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212D8643-0B05-4A05-A043-EA170383677B}"/>
                </a:ext>
              </a:extLst>
            </p:cNvPr>
            <p:cNvSpPr txBox="1"/>
            <p:nvPr/>
          </p:nvSpPr>
          <p:spPr>
            <a:xfrm>
              <a:off x="287166" y="1635980"/>
              <a:ext cx="300331" cy="246221"/>
            </a:xfrm>
            <a:prstGeom prst="rect">
              <a:avLst/>
            </a:prstGeom>
            <a:noFill/>
          </p:spPr>
          <p:txBody>
            <a:bodyPr wrap="none" lIns="36000" tIns="0" rIns="36000" bIns="0" rtlCol="0" anchor="ctr">
              <a:spAutoFit/>
            </a:bodyPr>
            <a:lstStyle/>
            <a:p>
              <a:pPr algn="r"/>
              <a:r>
                <a:rPr lang="en-GB" sz="1600" dirty="0">
                  <a:latin typeface="Arial" panose="020B0604020202020204" pitchFamily="34" charset="0"/>
                  <a:cs typeface="Arial" panose="020B0604020202020204" pitchFamily="34" charset="0"/>
                </a:rPr>
                <a:t>70</a:t>
              </a:r>
              <a:endParaRPr lang="en-US" sz="1600" dirty="0">
                <a:latin typeface="Arial" panose="020B0604020202020204" pitchFamily="34" charset="0"/>
                <a:cs typeface="Arial" panose="020B0604020202020204" pitchFamily="34" charset="0"/>
              </a:endParaRPr>
            </a:p>
          </p:txBody>
        </p:sp>
        <p:cxnSp>
          <p:nvCxnSpPr>
            <p:cNvPr id="77" name="Straight Connector 76">
              <a:extLst>
                <a:ext uri="{FF2B5EF4-FFF2-40B4-BE49-F238E27FC236}">
                  <a16:creationId xmlns:a16="http://schemas.microsoft.com/office/drawing/2014/main" id="{2093CBA5-2E69-44FE-9DAE-1785B9C7276E}"/>
                </a:ext>
              </a:extLst>
            </p:cNvPr>
            <p:cNvCxnSpPr/>
            <p:nvPr/>
          </p:nvCxnSpPr>
          <p:spPr>
            <a:xfrm>
              <a:off x="590361" y="135414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A3B76DD9-6461-48E2-8ED4-05D2538B66FF}"/>
                </a:ext>
              </a:extLst>
            </p:cNvPr>
            <p:cNvSpPr txBox="1"/>
            <p:nvPr/>
          </p:nvSpPr>
          <p:spPr>
            <a:xfrm>
              <a:off x="287166" y="1232120"/>
              <a:ext cx="300331" cy="246221"/>
            </a:xfrm>
            <a:prstGeom prst="rect">
              <a:avLst/>
            </a:prstGeom>
            <a:noFill/>
          </p:spPr>
          <p:txBody>
            <a:bodyPr wrap="none" lIns="36000" tIns="0" rIns="36000" bIns="0" rtlCol="0" anchor="ctr">
              <a:spAutoFit/>
            </a:bodyPr>
            <a:lstStyle/>
            <a:p>
              <a:pPr algn="r"/>
              <a:r>
                <a:rPr lang="en-GB" sz="1600" dirty="0">
                  <a:latin typeface="Arial" panose="020B0604020202020204" pitchFamily="34" charset="0"/>
                  <a:cs typeface="Arial" panose="020B0604020202020204" pitchFamily="34" charset="0"/>
                </a:rPr>
                <a:t>80</a:t>
              </a:r>
              <a:endParaRPr lang="en-US" sz="1600" dirty="0">
                <a:latin typeface="Arial" panose="020B0604020202020204" pitchFamily="34" charset="0"/>
                <a:cs typeface="Arial" panose="020B0604020202020204" pitchFamily="34" charset="0"/>
              </a:endParaRPr>
            </a:p>
          </p:txBody>
        </p:sp>
        <p:cxnSp>
          <p:nvCxnSpPr>
            <p:cNvPr id="79" name="Straight Connector 78">
              <a:extLst>
                <a:ext uri="{FF2B5EF4-FFF2-40B4-BE49-F238E27FC236}">
                  <a16:creationId xmlns:a16="http://schemas.microsoft.com/office/drawing/2014/main" id="{F839B190-92EE-4FD2-AE2C-E4012360A4EF}"/>
                </a:ext>
              </a:extLst>
            </p:cNvPr>
            <p:cNvCxnSpPr/>
            <p:nvPr/>
          </p:nvCxnSpPr>
          <p:spPr>
            <a:xfrm>
              <a:off x="7008788"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54F7AB63-7C4B-4F32-AD24-6BEB3937A48D}"/>
                </a:ext>
              </a:extLst>
            </p:cNvPr>
            <p:cNvCxnSpPr/>
            <p:nvPr/>
          </p:nvCxnSpPr>
          <p:spPr>
            <a:xfrm>
              <a:off x="5743868"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92B7E983-D83C-4349-999B-2101E4155962}"/>
                </a:ext>
              </a:extLst>
            </p:cNvPr>
            <p:cNvCxnSpPr/>
            <p:nvPr/>
          </p:nvCxnSpPr>
          <p:spPr>
            <a:xfrm>
              <a:off x="4466248"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82" name="Legend">
            <a:extLst>
              <a:ext uri="{FF2B5EF4-FFF2-40B4-BE49-F238E27FC236}">
                <a16:creationId xmlns:a16="http://schemas.microsoft.com/office/drawing/2014/main" id="{95888DAE-F0CE-4F89-9680-273B0F6B86F5}"/>
              </a:ext>
            </a:extLst>
          </p:cNvPr>
          <p:cNvGrpSpPr/>
          <p:nvPr/>
        </p:nvGrpSpPr>
        <p:grpSpPr>
          <a:xfrm>
            <a:off x="8688289" y="2257705"/>
            <a:ext cx="1062179" cy="1323439"/>
            <a:chOff x="7164288" y="2133600"/>
            <a:chExt cx="1062179" cy="1323439"/>
          </a:xfrm>
        </p:grpSpPr>
        <p:sp>
          <p:nvSpPr>
            <p:cNvPr id="83" name="TextBox 82">
              <a:extLst>
                <a:ext uri="{FF2B5EF4-FFF2-40B4-BE49-F238E27FC236}">
                  <a16:creationId xmlns:a16="http://schemas.microsoft.com/office/drawing/2014/main" id="{8A9BA970-4715-41B0-9700-9A522AB5C7A4}"/>
                </a:ext>
              </a:extLst>
            </p:cNvPr>
            <p:cNvSpPr txBox="1"/>
            <p:nvPr/>
          </p:nvSpPr>
          <p:spPr>
            <a:xfrm>
              <a:off x="7368540" y="2133600"/>
              <a:ext cx="857927" cy="1323439"/>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1 year</a:t>
              </a:r>
            </a:p>
            <a:p>
              <a:r>
                <a:rPr lang="en-GB" sz="1600" dirty="0">
                  <a:latin typeface="Arial" panose="020B0604020202020204" pitchFamily="34" charset="0"/>
                  <a:cs typeface="Arial" panose="020B0604020202020204" pitchFamily="34" charset="0"/>
                </a:rPr>
                <a:t>2 years</a:t>
              </a:r>
            </a:p>
            <a:p>
              <a:r>
                <a:rPr lang="en-GB" sz="1600" dirty="0">
                  <a:latin typeface="Arial" panose="020B0604020202020204" pitchFamily="34" charset="0"/>
                  <a:cs typeface="Arial" panose="020B0604020202020204" pitchFamily="34" charset="0"/>
                </a:rPr>
                <a:t>3 years</a:t>
              </a:r>
            </a:p>
            <a:p>
              <a:r>
                <a:rPr lang="en-GB" sz="1600" dirty="0">
                  <a:latin typeface="Arial" panose="020B0604020202020204" pitchFamily="34" charset="0"/>
                  <a:cs typeface="Arial" panose="020B0604020202020204" pitchFamily="34" charset="0"/>
                </a:rPr>
                <a:t>4 years</a:t>
              </a:r>
            </a:p>
            <a:p>
              <a:r>
                <a:rPr lang="en-GB" sz="1600" dirty="0">
                  <a:latin typeface="Arial" panose="020B0604020202020204" pitchFamily="34" charset="0"/>
                  <a:cs typeface="Arial" panose="020B0604020202020204" pitchFamily="34" charset="0"/>
                </a:rPr>
                <a:t>5 years</a:t>
              </a:r>
            </a:p>
          </p:txBody>
        </p:sp>
        <p:sp>
          <p:nvSpPr>
            <p:cNvPr id="84" name="Rectangle 83">
              <a:extLst>
                <a:ext uri="{FF2B5EF4-FFF2-40B4-BE49-F238E27FC236}">
                  <a16:creationId xmlns:a16="http://schemas.microsoft.com/office/drawing/2014/main" id="{8F71A470-0E61-4484-B974-CE904967715A}"/>
                </a:ext>
              </a:extLst>
            </p:cNvPr>
            <p:cNvSpPr/>
            <p:nvPr/>
          </p:nvSpPr>
          <p:spPr>
            <a:xfrm>
              <a:off x="7164288" y="2230755"/>
              <a:ext cx="175260" cy="17526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5" name="Rectangle 84">
              <a:extLst>
                <a:ext uri="{FF2B5EF4-FFF2-40B4-BE49-F238E27FC236}">
                  <a16:creationId xmlns:a16="http://schemas.microsoft.com/office/drawing/2014/main" id="{3BFE137D-910F-4F0B-9892-503C6CCC5C3E}"/>
                </a:ext>
              </a:extLst>
            </p:cNvPr>
            <p:cNvSpPr/>
            <p:nvPr/>
          </p:nvSpPr>
          <p:spPr>
            <a:xfrm>
              <a:off x="7164288" y="2474884"/>
              <a:ext cx="175260" cy="175260"/>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6" name="Rectangle 85">
              <a:extLst>
                <a:ext uri="{FF2B5EF4-FFF2-40B4-BE49-F238E27FC236}">
                  <a16:creationId xmlns:a16="http://schemas.microsoft.com/office/drawing/2014/main" id="{A76A1FFB-F53B-40B6-A898-48B1A7EBF3D3}"/>
                </a:ext>
              </a:extLst>
            </p:cNvPr>
            <p:cNvSpPr/>
            <p:nvPr/>
          </p:nvSpPr>
          <p:spPr>
            <a:xfrm>
              <a:off x="7164288" y="2719013"/>
              <a:ext cx="175260" cy="175260"/>
            </a:xfrm>
            <a:prstGeom prst="rect">
              <a:avLst/>
            </a:prstGeom>
            <a:solidFill>
              <a:srgbClr val="73CBE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87" name="Rectangle 86">
              <a:extLst>
                <a:ext uri="{FF2B5EF4-FFF2-40B4-BE49-F238E27FC236}">
                  <a16:creationId xmlns:a16="http://schemas.microsoft.com/office/drawing/2014/main" id="{AEAF1E8F-FCAD-4C4F-9B29-94D017DFD312}"/>
                </a:ext>
              </a:extLst>
            </p:cNvPr>
            <p:cNvSpPr/>
            <p:nvPr/>
          </p:nvSpPr>
          <p:spPr>
            <a:xfrm>
              <a:off x="7164288" y="2963142"/>
              <a:ext cx="175260" cy="175260"/>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8" name="Rectangle 87">
              <a:extLst>
                <a:ext uri="{FF2B5EF4-FFF2-40B4-BE49-F238E27FC236}">
                  <a16:creationId xmlns:a16="http://schemas.microsoft.com/office/drawing/2014/main" id="{D31CD394-65CE-447A-BCDD-D8FC908BDE1C}"/>
                </a:ext>
              </a:extLst>
            </p:cNvPr>
            <p:cNvSpPr/>
            <p:nvPr/>
          </p:nvSpPr>
          <p:spPr>
            <a:xfrm>
              <a:off x="7164288" y="3207271"/>
              <a:ext cx="175260" cy="175260"/>
            </a:xfrm>
            <a:prstGeom prst="rect">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pic>
        <p:nvPicPr>
          <p:cNvPr id="91" name="Picture 90">
            <a:hlinkClick r:id="rId3" action="ppaction://hlinksldjump"/>
            <a:extLst>
              <a:ext uri="{FF2B5EF4-FFF2-40B4-BE49-F238E27FC236}">
                <a16:creationId xmlns:a16="http://schemas.microsoft.com/office/drawing/2014/main" id="{FF5D92B7-952E-4B88-9A5A-B10840B2FB6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2839852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Indications for selecting ETV or TAF over TDF*</a:t>
            </a:r>
          </a:p>
        </p:txBody>
      </p:sp>
      <p:sp>
        <p:nvSpPr>
          <p:cNvPr id="6" name="Text Placeholder 5"/>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*TAF should be preferred to ETV in patients with previous exposure to </a:t>
            </a:r>
            <a:r>
              <a:rPr lang="it-IT" dirty="0">
                <a:latin typeface="Arial" panose="020B0604020202020204" pitchFamily="34" charset="0"/>
                <a:cs typeface="Arial" panose="020B0604020202020204" pitchFamily="34" charset="0"/>
              </a:rPr>
              <a:t>NAs; </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ETV dose needs to be adjusted if eGFR &lt;50 ml/min; no dose adjustment of TAF is required in adults or adolescents (aged ≥12 years and ≥35 kg body weight) with estimated </a:t>
            </a:r>
            <a:r>
              <a:rPr lang="en-US" dirty="0" err="1">
                <a:latin typeface="Arial" panose="020B0604020202020204" pitchFamily="34" charset="0"/>
                <a:cs typeface="Arial" panose="020B0604020202020204" pitchFamily="34" charset="0"/>
              </a:rPr>
              <a:t>CrCl</a:t>
            </a:r>
            <a:r>
              <a:rPr lang="en-US" dirty="0">
                <a:latin typeface="Arial" panose="020B0604020202020204" pitchFamily="34" charset="0"/>
                <a:cs typeface="Arial" panose="020B0604020202020204" pitchFamily="34" charset="0"/>
              </a:rPr>
              <a:t> ≥15 ml/min or in patients with </a:t>
            </a:r>
            <a:r>
              <a:rPr lang="en-US" dirty="0" err="1">
                <a:latin typeface="Arial" panose="020B0604020202020204" pitchFamily="34" charset="0"/>
                <a:cs typeface="Arial" panose="020B0604020202020204" pitchFamily="34" charset="0"/>
              </a:rPr>
              <a:t>CrCl</a:t>
            </a:r>
            <a:r>
              <a:rPr lang="en-US" dirty="0">
                <a:latin typeface="Arial" panose="020B0604020202020204" pitchFamily="34" charset="0"/>
                <a:cs typeface="Arial" panose="020B0604020202020204" pitchFamily="34" charset="0"/>
              </a:rPr>
              <a:t> &lt;15 ml/min who are receiving </a:t>
            </a:r>
            <a:r>
              <a:rPr lang="en-US" dirty="0" err="1">
                <a:latin typeface="Arial" panose="020B0604020202020204" pitchFamily="34" charset="0"/>
                <a:cs typeface="Arial" panose="020B0604020202020204" pitchFamily="34" charset="0"/>
              </a:rPr>
              <a:t>haemodialysis</a:t>
            </a:r>
            <a:br>
              <a:rPr lang="it-IT" sz="2400" dirty="0">
                <a:latin typeface="Arial" panose="020B0604020202020204" pitchFamily="34" charset="0"/>
                <a:cs typeface="Arial" panose="020B0604020202020204" pitchFamily="34" charset="0"/>
              </a:rPr>
            </a:br>
            <a:r>
              <a:rPr lang="en-GB" dirty="0"/>
              <a:t>EASL CPG HBV. J </a:t>
            </a:r>
            <a:r>
              <a:rPr lang="en-GB" dirty="0" err="1"/>
              <a:t>Hepatol</a:t>
            </a:r>
            <a:r>
              <a:rPr lang="en-GB" dirty="0"/>
              <a:t> 2017;67:370–98</a:t>
            </a:r>
          </a:p>
        </p:txBody>
      </p:sp>
      <p:sp>
        <p:nvSpPr>
          <p:cNvPr id="5" name="Content Placeholder 4"/>
          <p:cNvSpPr>
            <a:spLocks noGrp="1"/>
          </p:cNvSpPr>
          <p:nvPr>
            <p:ph sz="half" idx="1"/>
          </p:nvPr>
        </p:nvSpPr>
        <p:spPr/>
        <p:txBody>
          <a:bodyPr/>
          <a:lstStyle/>
          <a:p>
            <a:r>
              <a:rPr lang="en-GB" dirty="0"/>
              <a:t>In some circumstances ETV or TAF may be a more appropriate treatment choice than TDF</a:t>
            </a:r>
          </a:p>
        </p:txBody>
      </p:sp>
      <p:graphicFrame>
        <p:nvGraphicFramePr>
          <p:cNvPr id="7" name="Table 6">
            <a:extLst>
              <a:ext uri="{FF2B5EF4-FFF2-40B4-BE49-F238E27FC236}">
                <a16:creationId xmlns:a16="http://schemas.microsoft.com/office/drawing/2014/main" id="{001F9CBF-833E-4C6F-AA74-8F569BC00EE2}"/>
              </a:ext>
            </a:extLst>
          </p:cNvPr>
          <p:cNvGraphicFramePr>
            <a:graphicFrameLocks noGrp="1"/>
          </p:cNvGraphicFramePr>
          <p:nvPr>
            <p:extLst>
              <p:ext uri="{D42A27DB-BD31-4B8C-83A1-F6EECF244321}">
                <p14:modId xmlns:p14="http://schemas.microsoft.com/office/powerpoint/2010/main" val="2071014408"/>
              </p:ext>
            </p:extLst>
          </p:nvPr>
        </p:nvGraphicFramePr>
        <p:xfrm>
          <a:off x="423847" y="2489981"/>
          <a:ext cx="11342399" cy="2166720"/>
        </p:xfrm>
        <a:graphic>
          <a:graphicData uri="http://schemas.openxmlformats.org/drawingml/2006/table">
            <a:tbl>
              <a:tblPr bandRow="1">
                <a:tableStyleId>{5C22544A-7EE6-4342-B048-85BDC9FD1C3A}</a:tableStyleId>
              </a:tblPr>
              <a:tblGrid>
                <a:gridCol w="2817026">
                  <a:extLst>
                    <a:ext uri="{9D8B030D-6E8A-4147-A177-3AD203B41FA5}">
                      <a16:colId xmlns:a16="http://schemas.microsoft.com/office/drawing/2014/main" val="20000"/>
                    </a:ext>
                  </a:extLst>
                </a:gridCol>
                <a:gridCol w="8525373">
                  <a:extLst>
                    <a:ext uri="{9D8B030D-6E8A-4147-A177-3AD203B41FA5}">
                      <a16:colId xmlns:a16="http://schemas.microsoft.com/office/drawing/2014/main" val="20001"/>
                    </a:ext>
                  </a:extLst>
                </a:gridCol>
              </a:tblGrid>
              <a:tr h="214761">
                <a:tc>
                  <a:txBody>
                    <a:bodyPr/>
                    <a:lstStyle/>
                    <a:p>
                      <a:r>
                        <a:rPr lang="en-GB" sz="1600" b="1" dirty="0">
                          <a:solidFill>
                            <a:schemeClr val="bg1"/>
                          </a:solidFill>
                          <a:latin typeface="Arial" panose="020B0604020202020204" pitchFamily="34" charset="0"/>
                          <a:cs typeface="Arial" panose="020B0604020202020204" pitchFamily="34" charset="0"/>
                        </a:rPr>
                        <a:t>Age</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pPr marL="176213" indent="-176213">
                        <a:buFont typeface="Arial" panose="020B0604020202020204" pitchFamily="34" charset="0"/>
                        <a:buChar char="•"/>
                      </a:pPr>
                      <a:r>
                        <a:rPr lang="en-GB" sz="1600" b="0" dirty="0">
                          <a:solidFill>
                            <a:schemeClr val="tx1"/>
                          </a:solidFill>
                          <a:latin typeface="Arial" panose="020B0604020202020204" pitchFamily="34" charset="0"/>
                          <a:cs typeface="Arial" panose="020B0604020202020204" pitchFamily="34" charset="0"/>
                        </a:rPr>
                        <a:t>&gt;60 years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2968240305"/>
                  </a:ext>
                </a:extLst>
              </a:tr>
              <a:tr h="214761">
                <a:tc>
                  <a:txBody>
                    <a:bodyPr/>
                    <a:lstStyle/>
                    <a:p>
                      <a:r>
                        <a:rPr lang="en-GB" sz="1600" b="1" dirty="0">
                          <a:solidFill>
                            <a:schemeClr val="bg1"/>
                          </a:solidFill>
                          <a:latin typeface="Arial" panose="020B0604020202020204" pitchFamily="34" charset="0"/>
                          <a:cs typeface="Arial" panose="020B0604020202020204" pitchFamily="34" charset="0"/>
                        </a:rPr>
                        <a:t>Bone disease</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pPr marL="171450" indent="-171450">
                        <a:buFont typeface="Arial" panose="020B0604020202020204" pitchFamily="34" charset="0"/>
                        <a:buChar char="•"/>
                      </a:pPr>
                      <a:r>
                        <a:rPr lang="en-GB" sz="1600" dirty="0">
                          <a:latin typeface="Arial" panose="020B0604020202020204" pitchFamily="34" charset="0"/>
                          <a:cs typeface="Arial" panose="020B0604020202020204" pitchFamily="34" charset="0"/>
                        </a:rPr>
                        <a:t>Chronic steroid use or use of other medications that worsen bone density</a:t>
                      </a:r>
                    </a:p>
                    <a:p>
                      <a:pPr marL="171450" indent="-171450">
                        <a:buFont typeface="Arial" panose="020B0604020202020204" pitchFamily="34" charset="0"/>
                        <a:buChar char="•"/>
                      </a:pPr>
                      <a:r>
                        <a:rPr lang="en-GB" sz="1600" dirty="0">
                          <a:latin typeface="Arial" panose="020B0604020202020204" pitchFamily="34" charset="0"/>
                          <a:cs typeface="Arial" panose="020B0604020202020204" pitchFamily="34" charset="0"/>
                        </a:rPr>
                        <a:t>History of fragility fracture</a:t>
                      </a:r>
                    </a:p>
                    <a:p>
                      <a:pPr marL="171450" indent="-171450">
                        <a:buFont typeface="Arial" panose="020B0604020202020204" pitchFamily="34" charset="0"/>
                        <a:buChar char="•"/>
                      </a:pPr>
                      <a:r>
                        <a:rPr lang="en-GB" sz="1600" dirty="0">
                          <a:latin typeface="Arial" panose="020B0604020202020204" pitchFamily="34" charset="0"/>
                          <a:cs typeface="Arial" panose="020B0604020202020204" pitchFamily="34" charset="0"/>
                        </a:rPr>
                        <a:t>Osteoporosis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517015128"/>
                  </a:ext>
                </a:extLst>
              </a:tr>
              <a:tr h="214761">
                <a:tc>
                  <a:txBody>
                    <a:bodyPr/>
                    <a:lstStyle/>
                    <a:p>
                      <a:r>
                        <a:rPr lang="en-GB" sz="1600" b="1" dirty="0">
                          <a:solidFill>
                            <a:schemeClr val="bg1"/>
                          </a:solidFill>
                          <a:latin typeface="Arial" panose="020B0604020202020204" pitchFamily="34" charset="0"/>
                          <a:cs typeface="Arial" panose="020B0604020202020204" pitchFamily="34" charset="0"/>
                        </a:rPr>
                        <a:t>Renal alteration</a:t>
                      </a:r>
                      <a:r>
                        <a:rPr lang="en-GB" sz="1600" b="1" baseline="30000" dirty="0">
                          <a:solidFill>
                            <a:schemeClr val="bg1"/>
                          </a:solidFill>
                          <a:latin typeface="Arial" panose="020B0604020202020204" pitchFamily="34" charset="0"/>
                          <a:cs typeface="Arial" panose="020B0604020202020204" pitchFamily="34" charset="0"/>
                        </a:rPr>
                        <a:t>†</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171450" indent="-171450">
                        <a:buFont typeface="Arial" panose="020B0604020202020204" pitchFamily="34" charset="0"/>
                        <a:buChar char="•"/>
                      </a:pPr>
                      <a:r>
                        <a:rPr lang="en-GB" sz="1600" baseline="0" dirty="0">
                          <a:latin typeface="Arial" panose="020B0604020202020204" pitchFamily="34" charset="0"/>
                          <a:cs typeface="Arial" panose="020B0604020202020204" pitchFamily="34" charset="0"/>
                        </a:rPr>
                        <a:t>eGFR &lt;60 ml/min/1.73 m</a:t>
                      </a:r>
                      <a:r>
                        <a:rPr lang="en-GB" sz="1600" baseline="30000" dirty="0">
                          <a:latin typeface="Arial" panose="020B0604020202020204" pitchFamily="34" charset="0"/>
                          <a:cs typeface="Arial" panose="020B0604020202020204" pitchFamily="34" charset="0"/>
                        </a:rPr>
                        <a:t>2</a:t>
                      </a:r>
                    </a:p>
                    <a:p>
                      <a:pPr marL="171450" indent="-171450">
                        <a:buFont typeface="Arial" panose="020B0604020202020204" pitchFamily="34" charset="0"/>
                        <a:buChar char="•"/>
                      </a:pPr>
                      <a:r>
                        <a:rPr lang="en-GB" sz="1600" baseline="0" dirty="0">
                          <a:latin typeface="Arial" panose="020B0604020202020204" pitchFamily="34" charset="0"/>
                          <a:cs typeface="Arial" panose="020B0604020202020204" pitchFamily="34" charset="0"/>
                        </a:rPr>
                        <a:t>Albuminuria &gt;30 mg/24 h or moderate dipstick proteinuria</a:t>
                      </a:r>
                    </a:p>
                    <a:p>
                      <a:pPr marL="171450" indent="-171450">
                        <a:buFont typeface="Arial" panose="020B0604020202020204" pitchFamily="34" charset="0"/>
                        <a:buChar char="•"/>
                      </a:pPr>
                      <a:r>
                        <a:rPr lang="en-GB" sz="1600" baseline="0" dirty="0">
                          <a:latin typeface="Arial" panose="020B0604020202020204" pitchFamily="34" charset="0"/>
                          <a:cs typeface="Arial" panose="020B0604020202020204" pitchFamily="34" charset="0"/>
                        </a:rPr>
                        <a:t>Low phosphate (&lt;2.5 mg/dl)</a:t>
                      </a:r>
                    </a:p>
                    <a:p>
                      <a:pPr marL="171450" indent="-171450">
                        <a:buFont typeface="Arial" panose="020B0604020202020204" pitchFamily="34" charset="0"/>
                        <a:buChar char="•"/>
                      </a:pPr>
                      <a:r>
                        <a:rPr lang="en-GB" sz="1600" baseline="0" dirty="0">
                          <a:latin typeface="Arial" panose="020B0604020202020204" pitchFamily="34" charset="0"/>
                          <a:cs typeface="Arial" panose="020B0604020202020204" pitchFamily="34" charset="0"/>
                        </a:rPr>
                        <a:t>Haemodialysis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640160260"/>
                  </a:ext>
                </a:extLst>
              </a:tr>
            </a:tbl>
          </a:graphicData>
        </a:graphic>
      </p:graphicFrame>
      <p:pic>
        <p:nvPicPr>
          <p:cNvPr id="8" name="Picture 7">
            <a:hlinkClick r:id="rId3" action="ppaction://hlinksldjump"/>
            <a:extLst>
              <a:ext uri="{FF2B5EF4-FFF2-40B4-BE49-F238E27FC236}">
                <a16:creationId xmlns:a16="http://schemas.microsoft.com/office/drawing/2014/main" id="{7320D590-51EA-42F7-8270-B43AEF0B79A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3362806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dirty="0"/>
              <a:t>TAF vs. TDF for HBV: change in </a:t>
            </a:r>
            <a:r>
              <a:rPr lang="en-US" dirty="0" err="1"/>
              <a:t>eGFR</a:t>
            </a:r>
            <a:endParaRPr lang="en-US" dirty="0"/>
          </a:p>
        </p:txBody>
      </p:sp>
      <p:sp>
        <p:nvSpPr>
          <p:cNvPr id="9" name="Text Placeholder 8"/>
          <p:cNvSpPr>
            <a:spLocks noGrp="1"/>
          </p:cNvSpPr>
          <p:nvPr>
            <p:ph type="body" sz="quarter" idx="10"/>
          </p:nvPr>
        </p:nvSpPr>
        <p:spPr/>
        <p:txBody>
          <a:bodyPr/>
          <a:lstStyle/>
          <a:p>
            <a:r>
              <a:rPr lang="nb-NO" dirty="0"/>
              <a:t>Agarwal K, et al. J Hepatol 2018;68:672</a:t>
            </a:r>
            <a:r>
              <a:rPr lang="nb-NO" dirty="0">
                <a:sym typeface="Symbol" panose="05050102010706020507" pitchFamily="18" charset="2"/>
              </a:rPr>
              <a:t>81</a:t>
            </a:r>
            <a:endParaRPr lang="nb-NO" dirty="0"/>
          </a:p>
        </p:txBody>
      </p:sp>
      <p:pic>
        <p:nvPicPr>
          <p:cNvPr id="5" name="Grafik 4">
            <a:extLst>
              <a:ext uri="{FF2B5EF4-FFF2-40B4-BE49-F238E27FC236}">
                <a16:creationId xmlns:a16="http://schemas.microsoft.com/office/drawing/2014/main" id="{F617C882-8C29-A447-8EA1-D1F1B29C2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0572" y="1996935"/>
            <a:ext cx="6904791" cy="4051989"/>
          </a:xfrm>
          <a:prstGeom prst="rect">
            <a:avLst/>
          </a:prstGeom>
        </p:spPr>
      </p:pic>
      <p:sp>
        <p:nvSpPr>
          <p:cNvPr id="10" name="TextBox 9"/>
          <p:cNvSpPr txBox="1"/>
          <p:nvPr/>
        </p:nvSpPr>
        <p:spPr>
          <a:xfrm>
            <a:off x="3029173" y="1219171"/>
            <a:ext cx="5993949" cy="646331"/>
          </a:xfrm>
          <a:prstGeom prst="rect">
            <a:avLst/>
          </a:prstGeom>
          <a:noFill/>
        </p:spPr>
        <p:txBody>
          <a:bodyPr wrap="none" rtlCol="0">
            <a:spAutoFit/>
          </a:bodyPr>
          <a:lstStyle/>
          <a:p>
            <a:pPr algn="ctr"/>
            <a:r>
              <a:rPr lang="en-GB" b="1" dirty="0"/>
              <a:t>Median change from baseline in </a:t>
            </a:r>
            <a:r>
              <a:rPr lang="en-GB" b="1" dirty="0" err="1"/>
              <a:t>eGFR</a:t>
            </a:r>
            <a:r>
              <a:rPr lang="en-GB" b="1" dirty="0"/>
              <a:t> over 96 weeks</a:t>
            </a:r>
          </a:p>
          <a:p>
            <a:pPr algn="ctr"/>
            <a:r>
              <a:rPr lang="en-GB" b="1" dirty="0"/>
              <a:t>TAF 25 mg (n=866) vs. TDF 300 mg (n=432)</a:t>
            </a:r>
          </a:p>
        </p:txBody>
      </p:sp>
      <p:sp>
        <p:nvSpPr>
          <p:cNvPr id="11" name="TextBox 10"/>
          <p:cNvSpPr txBox="1"/>
          <p:nvPr/>
        </p:nvSpPr>
        <p:spPr>
          <a:xfrm>
            <a:off x="4262655" y="2150884"/>
            <a:ext cx="2743200" cy="307777"/>
          </a:xfrm>
          <a:prstGeom prst="rect">
            <a:avLst/>
          </a:prstGeom>
          <a:solidFill>
            <a:schemeClr val="bg1"/>
          </a:solidFill>
        </p:spPr>
        <p:txBody>
          <a:bodyPr wrap="square" rtlCol="0">
            <a:spAutoFit/>
          </a:bodyPr>
          <a:lstStyle/>
          <a:p>
            <a:r>
              <a:rPr lang="en-GB" sz="1400" dirty="0"/>
              <a:t>TAF</a:t>
            </a:r>
          </a:p>
        </p:txBody>
      </p:sp>
      <p:sp>
        <p:nvSpPr>
          <p:cNvPr id="16" name="TextBox 15"/>
          <p:cNvSpPr txBox="1"/>
          <p:nvPr/>
        </p:nvSpPr>
        <p:spPr>
          <a:xfrm>
            <a:off x="4262655" y="2377448"/>
            <a:ext cx="2743200" cy="307777"/>
          </a:xfrm>
          <a:prstGeom prst="rect">
            <a:avLst/>
          </a:prstGeom>
          <a:solidFill>
            <a:schemeClr val="bg1"/>
          </a:solidFill>
        </p:spPr>
        <p:txBody>
          <a:bodyPr wrap="square" rtlCol="0">
            <a:spAutoFit/>
          </a:bodyPr>
          <a:lstStyle/>
          <a:p>
            <a:r>
              <a:rPr lang="en-GB" sz="1400" dirty="0"/>
              <a:t>TDF</a:t>
            </a:r>
          </a:p>
        </p:txBody>
      </p:sp>
      <p:sp>
        <p:nvSpPr>
          <p:cNvPr id="12" name="Rectangle 11"/>
          <p:cNvSpPr/>
          <p:nvPr/>
        </p:nvSpPr>
        <p:spPr>
          <a:xfrm>
            <a:off x="8604954" y="3712338"/>
            <a:ext cx="1110382" cy="6211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8298663" y="3619315"/>
            <a:ext cx="936000" cy="307777"/>
          </a:xfrm>
          <a:prstGeom prst="rect">
            <a:avLst/>
          </a:prstGeom>
          <a:solidFill>
            <a:schemeClr val="bg1"/>
          </a:solidFill>
        </p:spPr>
        <p:txBody>
          <a:bodyPr wrap="square" rtlCol="0">
            <a:spAutoFit/>
          </a:bodyPr>
          <a:lstStyle/>
          <a:p>
            <a:r>
              <a:rPr lang="en-GB" sz="1400" dirty="0"/>
              <a:t>TAF: -1.2</a:t>
            </a:r>
          </a:p>
        </p:txBody>
      </p:sp>
      <p:sp>
        <p:nvSpPr>
          <p:cNvPr id="19" name="TextBox 18"/>
          <p:cNvSpPr txBox="1"/>
          <p:nvPr/>
        </p:nvSpPr>
        <p:spPr>
          <a:xfrm>
            <a:off x="8298663" y="4065679"/>
            <a:ext cx="936000" cy="307777"/>
          </a:xfrm>
          <a:prstGeom prst="rect">
            <a:avLst/>
          </a:prstGeom>
          <a:solidFill>
            <a:schemeClr val="bg1"/>
          </a:solidFill>
        </p:spPr>
        <p:txBody>
          <a:bodyPr wrap="square" rtlCol="0">
            <a:spAutoFit/>
          </a:bodyPr>
          <a:lstStyle/>
          <a:p>
            <a:r>
              <a:rPr lang="en-GB" sz="1400" dirty="0"/>
              <a:t>TDF: -4.8</a:t>
            </a:r>
          </a:p>
        </p:txBody>
      </p:sp>
      <p:sp>
        <p:nvSpPr>
          <p:cNvPr id="20" name="TextBox 19"/>
          <p:cNvSpPr txBox="1"/>
          <p:nvPr/>
        </p:nvSpPr>
        <p:spPr>
          <a:xfrm>
            <a:off x="9498591" y="3842497"/>
            <a:ext cx="1072961" cy="307777"/>
          </a:xfrm>
          <a:prstGeom prst="rect">
            <a:avLst/>
          </a:prstGeom>
          <a:solidFill>
            <a:schemeClr val="bg1"/>
          </a:solidFill>
        </p:spPr>
        <p:txBody>
          <a:bodyPr wrap="square" rtlCol="0">
            <a:spAutoFit/>
          </a:bodyPr>
          <a:lstStyle/>
          <a:p>
            <a:r>
              <a:rPr lang="en-GB" sz="1400" dirty="0"/>
              <a:t>p&lt;0.001</a:t>
            </a:r>
          </a:p>
        </p:txBody>
      </p:sp>
      <p:cxnSp>
        <p:nvCxnSpPr>
          <p:cNvPr id="15" name="Elbow Connector 14"/>
          <p:cNvCxnSpPr>
            <a:stCxn id="17" idx="3"/>
            <a:endCxn id="19" idx="3"/>
          </p:cNvCxnSpPr>
          <p:nvPr/>
        </p:nvCxnSpPr>
        <p:spPr>
          <a:xfrm>
            <a:off x="9234663" y="3773203"/>
            <a:ext cx="12700" cy="446364"/>
          </a:xfrm>
          <a:prstGeom prst="bentConnector3">
            <a:avLst>
              <a:gd name="adj1" fmla="val 180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 name="Bild 1"/>
          <p:cNvPicPr>
            <a:picLocks noChangeAspect="1"/>
          </p:cNvPicPr>
          <p:nvPr/>
        </p:nvPicPr>
        <p:blipFill>
          <a:blip r:embed="rId4"/>
          <a:stretch>
            <a:fillRect/>
          </a:stretch>
        </p:blipFill>
        <p:spPr>
          <a:xfrm>
            <a:off x="1591096" y="1041163"/>
            <a:ext cx="1182082" cy="1577316"/>
          </a:xfrm>
          <a:prstGeom prst="rect">
            <a:avLst/>
          </a:prstGeom>
        </p:spPr>
      </p:pic>
      <p:pic>
        <p:nvPicPr>
          <p:cNvPr id="18" name="Picture 17">
            <a:hlinkClick r:id="rId5" action="ppaction://hlinksldjump"/>
            <a:extLst>
              <a:ext uri="{FF2B5EF4-FFF2-40B4-BE49-F238E27FC236}">
                <a16:creationId xmlns:a16="http://schemas.microsoft.com/office/drawing/2014/main" id="{E70B7500-1A2D-47B4-8BE5-F52362B3286E}"/>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1934917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314" y="2919721"/>
            <a:ext cx="4286516" cy="2594938"/>
          </a:xfrm>
          <a:prstGeom prst="rect">
            <a:avLst/>
          </a:prstGeom>
        </p:spPr>
      </p:pic>
      <p:pic>
        <p:nvPicPr>
          <p:cNvPr id="20" name="Picture 1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2211" y="2919721"/>
            <a:ext cx="4229006" cy="2645342"/>
          </a:xfrm>
          <a:prstGeom prst="rect">
            <a:avLst/>
          </a:prstGeom>
        </p:spPr>
      </p:pic>
      <p:pic>
        <p:nvPicPr>
          <p:cNvPr id="3" name="Bild 2"/>
          <p:cNvPicPr>
            <a:picLocks noChangeAspect="1"/>
          </p:cNvPicPr>
          <p:nvPr/>
        </p:nvPicPr>
        <p:blipFill>
          <a:blip r:embed="rId5"/>
          <a:stretch>
            <a:fillRect/>
          </a:stretch>
        </p:blipFill>
        <p:spPr>
          <a:xfrm>
            <a:off x="1741923" y="1153301"/>
            <a:ext cx="936120" cy="1382337"/>
          </a:xfrm>
          <a:prstGeom prst="rect">
            <a:avLst/>
          </a:prstGeom>
        </p:spPr>
      </p:pic>
      <p:sp>
        <p:nvSpPr>
          <p:cNvPr id="8" name="Title 1"/>
          <p:cNvSpPr>
            <a:spLocks noGrp="1"/>
          </p:cNvSpPr>
          <p:nvPr>
            <p:ph type="title"/>
          </p:nvPr>
        </p:nvSpPr>
        <p:spPr/>
        <p:txBody>
          <a:bodyPr>
            <a:normAutofit/>
          </a:bodyPr>
          <a:lstStyle/>
          <a:p>
            <a:r>
              <a:rPr lang="en-US" dirty="0"/>
              <a:t>TAF vs. TDF for HBV: change in BMD</a:t>
            </a:r>
          </a:p>
        </p:txBody>
      </p:sp>
      <p:sp>
        <p:nvSpPr>
          <p:cNvPr id="9" name="Text Placeholder 8"/>
          <p:cNvSpPr>
            <a:spLocks noGrp="1"/>
          </p:cNvSpPr>
          <p:nvPr>
            <p:ph type="body" sz="quarter" idx="10"/>
          </p:nvPr>
        </p:nvSpPr>
        <p:spPr/>
        <p:txBody>
          <a:bodyPr/>
          <a:lstStyle/>
          <a:p>
            <a:r>
              <a:rPr lang="nb-NO" dirty="0"/>
              <a:t>Agarwal K, et al. J Hepatol 2018;68:672</a:t>
            </a:r>
            <a:r>
              <a:rPr lang="nb-NO" dirty="0">
                <a:sym typeface="Symbol" panose="05050102010706020507" pitchFamily="18" charset="2"/>
              </a:rPr>
              <a:t>81</a:t>
            </a:r>
            <a:endParaRPr lang="nb-NO" dirty="0"/>
          </a:p>
        </p:txBody>
      </p:sp>
      <p:sp>
        <p:nvSpPr>
          <p:cNvPr id="12" name="TextBox 11"/>
          <p:cNvSpPr txBox="1"/>
          <p:nvPr/>
        </p:nvSpPr>
        <p:spPr>
          <a:xfrm>
            <a:off x="3074057" y="1219171"/>
            <a:ext cx="5904181" cy="646331"/>
          </a:xfrm>
          <a:prstGeom prst="rect">
            <a:avLst/>
          </a:prstGeom>
          <a:noFill/>
        </p:spPr>
        <p:txBody>
          <a:bodyPr wrap="none" rtlCol="0">
            <a:spAutoFit/>
          </a:bodyPr>
          <a:lstStyle/>
          <a:p>
            <a:pPr algn="ctr"/>
            <a:r>
              <a:rPr lang="en-GB" b="1" dirty="0"/>
              <a:t>Median change from baseline in BMD over 96 weeks</a:t>
            </a:r>
          </a:p>
          <a:p>
            <a:pPr algn="ctr"/>
            <a:r>
              <a:rPr lang="en-GB" b="1" dirty="0"/>
              <a:t>TAF 25 mg (n=866) vs. TDF 300 mg (n=432)</a:t>
            </a:r>
          </a:p>
        </p:txBody>
      </p:sp>
      <p:sp>
        <p:nvSpPr>
          <p:cNvPr id="14" name="TextBox 13"/>
          <p:cNvSpPr txBox="1"/>
          <p:nvPr/>
        </p:nvSpPr>
        <p:spPr>
          <a:xfrm>
            <a:off x="2779434" y="2778348"/>
            <a:ext cx="2743200" cy="276999"/>
          </a:xfrm>
          <a:prstGeom prst="rect">
            <a:avLst/>
          </a:prstGeom>
          <a:solidFill>
            <a:schemeClr val="bg1"/>
          </a:solidFill>
        </p:spPr>
        <p:txBody>
          <a:bodyPr wrap="square" rtlCol="0">
            <a:spAutoFit/>
          </a:bodyPr>
          <a:lstStyle/>
          <a:p>
            <a:r>
              <a:rPr lang="en-GB" sz="1200" dirty="0"/>
              <a:t>TAF</a:t>
            </a:r>
          </a:p>
        </p:txBody>
      </p:sp>
      <p:sp>
        <p:nvSpPr>
          <p:cNvPr id="15" name="TextBox 14"/>
          <p:cNvSpPr txBox="1"/>
          <p:nvPr/>
        </p:nvSpPr>
        <p:spPr>
          <a:xfrm>
            <a:off x="2779434" y="3004912"/>
            <a:ext cx="2743200" cy="276999"/>
          </a:xfrm>
          <a:prstGeom prst="rect">
            <a:avLst/>
          </a:prstGeom>
          <a:solidFill>
            <a:schemeClr val="bg1"/>
          </a:solidFill>
        </p:spPr>
        <p:txBody>
          <a:bodyPr wrap="square" rtlCol="0">
            <a:spAutoFit/>
          </a:bodyPr>
          <a:lstStyle/>
          <a:p>
            <a:r>
              <a:rPr lang="en-GB" sz="1200" dirty="0"/>
              <a:t>TDF</a:t>
            </a:r>
          </a:p>
        </p:txBody>
      </p:sp>
      <p:sp>
        <p:nvSpPr>
          <p:cNvPr id="21" name="TextBox 20"/>
          <p:cNvSpPr txBox="1"/>
          <p:nvPr/>
        </p:nvSpPr>
        <p:spPr>
          <a:xfrm>
            <a:off x="3727528" y="2456972"/>
            <a:ext cx="556563" cy="369332"/>
          </a:xfrm>
          <a:prstGeom prst="rect">
            <a:avLst/>
          </a:prstGeom>
          <a:noFill/>
        </p:spPr>
        <p:txBody>
          <a:bodyPr wrap="none" rtlCol="0">
            <a:spAutoFit/>
          </a:bodyPr>
          <a:lstStyle/>
          <a:p>
            <a:pPr algn="ctr"/>
            <a:r>
              <a:rPr lang="en-GB" b="1" dirty="0"/>
              <a:t>Hip</a:t>
            </a:r>
          </a:p>
        </p:txBody>
      </p:sp>
      <p:sp>
        <p:nvSpPr>
          <p:cNvPr id="24" name="TextBox 23"/>
          <p:cNvSpPr txBox="1"/>
          <p:nvPr/>
        </p:nvSpPr>
        <p:spPr>
          <a:xfrm>
            <a:off x="7824193" y="2456972"/>
            <a:ext cx="813043" cy="369332"/>
          </a:xfrm>
          <a:prstGeom prst="rect">
            <a:avLst/>
          </a:prstGeom>
          <a:noFill/>
        </p:spPr>
        <p:txBody>
          <a:bodyPr wrap="none" rtlCol="0">
            <a:spAutoFit/>
          </a:bodyPr>
          <a:lstStyle/>
          <a:p>
            <a:pPr algn="ctr"/>
            <a:r>
              <a:rPr lang="en-GB" b="1" dirty="0"/>
              <a:t>Spine</a:t>
            </a:r>
          </a:p>
        </p:txBody>
      </p:sp>
      <p:sp>
        <p:nvSpPr>
          <p:cNvPr id="25" name="TextBox 24"/>
          <p:cNvSpPr txBox="1"/>
          <p:nvPr/>
        </p:nvSpPr>
        <p:spPr>
          <a:xfrm>
            <a:off x="7065950" y="2778348"/>
            <a:ext cx="2743200" cy="276999"/>
          </a:xfrm>
          <a:prstGeom prst="rect">
            <a:avLst/>
          </a:prstGeom>
          <a:solidFill>
            <a:schemeClr val="bg1"/>
          </a:solidFill>
        </p:spPr>
        <p:txBody>
          <a:bodyPr wrap="square" rtlCol="0">
            <a:spAutoFit/>
          </a:bodyPr>
          <a:lstStyle/>
          <a:p>
            <a:r>
              <a:rPr lang="en-GB" sz="1200" dirty="0"/>
              <a:t>TAF</a:t>
            </a:r>
          </a:p>
        </p:txBody>
      </p:sp>
      <p:sp>
        <p:nvSpPr>
          <p:cNvPr id="26" name="TextBox 25"/>
          <p:cNvSpPr txBox="1"/>
          <p:nvPr/>
        </p:nvSpPr>
        <p:spPr>
          <a:xfrm>
            <a:off x="7065950" y="3004912"/>
            <a:ext cx="2743200" cy="276999"/>
          </a:xfrm>
          <a:prstGeom prst="rect">
            <a:avLst/>
          </a:prstGeom>
          <a:solidFill>
            <a:schemeClr val="bg1"/>
          </a:solidFill>
        </p:spPr>
        <p:txBody>
          <a:bodyPr wrap="square" rtlCol="0">
            <a:spAutoFit/>
          </a:bodyPr>
          <a:lstStyle/>
          <a:p>
            <a:r>
              <a:rPr lang="en-GB" sz="1200" dirty="0"/>
              <a:t>TDF</a:t>
            </a:r>
          </a:p>
        </p:txBody>
      </p:sp>
      <p:sp>
        <p:nvSpPr>
          <p:cNvPr id="27" name="TextBox 26"/>
          <p:cNvSpPr txBox="1"/>
          <p:nvPr/>
        </p:nvSpPr>
        <p:spPr>
          <a:xfrm>
            <a:off x="4117692" y="3040045"/>
            <a:ext cx="1072961" cy="307777"/>
          </a:xfrm>
          <a:prstGeom prst="rect">
            <a:avLst/>
          </a:prstGeom>
          <a:solidFill>
            <a:schemeClr val="bg1"/>
          </a:solidFill>
        </p:spPr>
        <p:txBody>
          <a:bodyPr wrap="square" rtlCol="0">
            <a:spAutoFit/>
          </a:bodyPr>
          <a:lstStyle/>
          <a:p>
            <a:pPr algn="ctr"/>
            <a:r>
              <a:rPr lang="en-GB" sz="1400" dirty="0"/>
              <a:t>p&lt;0.001</a:t>
            </a:r>
          </a:p>
        </p:txBody>
      </p:sp>
      <p:sp>
        <p:nvSpPr>
          <p:cNvPr id="28" name="TextBox 27"/>
          <p:cNvSpPr txBox="1"/>
          <p:nvPr/>
        </p:nvSpPr>
        <p:spPr>
          <a:xfrm>
            <a:off x="8486420" y="3056473"/>
            <a:ext cx="1072961" cy="307777"/>
          </a:xfrm>
          <a:prstGeom prst="rect">
            <a:avLst/>
          </a:prstGeom>
          <a:solidFill>
            <a:schemeClr val="bg1"/>
          </a:solidFill>
        </p:spPr>
        <p:txBody>
          <a:bodyPr wrap="square" rtlCol="0">
            <a:spAutoFit/>
          </a:bodyPr>
          <a:lstStyle/>
          <a:p>
            <a:pPr algn="ctr"/>
            <a:r>
              <a:rPr lang="en-GB" sz="1400" dirty="0"/>
              <a:t>p=0.80</a:t>
            </a:r>
          </a:p>
        </p:txBody>
      </p:sp>
      <p:pic>
        <p:nvPicPr>
          <p:cNvPr id="17" name="Picture 16">
            <a:hlinkClick r:id="rId6" action="ppaction://hlinksldjump"/>
            <a:extLst>
              <a:ext uri="{FF2B5EF4-FFF2-40B4-BE49-F238E27FC236}">
                <a16:creationId xmlns:a16="http://schemas.microsoft.com/office/drawing/2014/main" id="{B88E715C-0A0F-4C25-8547-59500E381347}"/>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35438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2700" dirty="0"/>
              <a:t>Monitoring patients treated with ETV, TDF or TAF</a:t>
            </a:r>
          </a:p>
        </p:txBody>
      </p:sp>
      <p:sp>
        <p:nvSpPr>
          <p:cNvPr id="7" name="Text Placeholder 6"/>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Liver function tests should be performed every 3–4 months during the first year and every 6 months thereafter. Serum HBV DNA should be determined every 3–4 months during the first year and every 6–12 months thereafter; </a:t>
            </a:r>
            <a:r>
              <a:rPr lang="en-US" baseline="30000" dirty="0">
                <a:latin typeface="Arial" panose="020B0604020202020204" pitchFamily="34" charset="0"/>
                <a:cs typeface="Arial" panose="020B0604020202020204" pitchFamily="34" charset="0"/>
              </a:rPr>
              <a:t>†</a:t>
            </a:r>
            <a:r>
              <a:rPr lang="en-GB" dirty="0">
                <a:solidFill>
                  <a:srgbClr val="000000"/>
                </a:solidFill>
                <a:latin typeface="Arial" panose="020B0604020202020204" pitchFamily="34" charset="0"/>
                <a:cs typeface="Arial" panose="020B0604020202020204" pitchFamily="34" charset="0"/>
              </a:rPr>
              <a:t>Including at least eGFR and serum phosphate levels. Frequency of renal monitoring can be every 3 months during the first year and every 6 months thereafter, if no deterioration. Closer renal monitoring is required in patients who develop </a:t>
            </a:r>
            <a:r>
              <a:rPr lang="en-GB" dirty="0" err="1">
                <a:solidFill>
                  <a:srgbClr val="000000"/>
                </a:solidFill>
                <a:latin typeface="Arial" panose="020B0604020202020204" pitchFamily="34" charset="0"/>
                <a:cs typeface="Arial" panose="020B0604020202020204" pitchFamily="34" charset="0"/>
              </a:rPr>
              <a:t>CrCl</a:t>
            </a:r>
            <a:r>
              <a:rPr lang="en-GB" dirty="0">
                <a:solidFill>
                  <a:srgbClr val="000000"/>
                </a:solidFill>
                <a:latin typeface="Arial" panose="020B0604020202020204" pitchFamily="34" charset="0"/>
                <a:cs typeface="Arial" panose="020B0604020202020204" pitchFamily="34" charset="0"/>
              </a:rPr>
              <a:t> &lt;60 ml/min or serum phosphate levels &lt;2 mg/dl; </a:t>
            </a:r>
            <a:r>
              <a:rPr lang="en-US" baseline="30000" dirty="0">
                <a:latin typeface="Arial" panose="020B0604020202020204" pitchFamily="34" charset="0"/>
                <a:cs typeface="Arial" panose="020B0604020202020204" pitchFamily="34" charset="0"/>
              </a:rPr>
              <a:t>‡</a:t>
            </a:r>
            <a:r>
              <a:rPr lang="en-US" dirty="0">
                <a:solidFill>
                  <a:srgbClr val="000000"/>
                </a:solidFill>
                <a:latin typeface="Arial" panose="020B0604020202020204" pitchFamily="34" charset="0"/>
                <a:cs typeface="Arial" panose="020B0604020202020204" pitchFamily="34" charset="0"/>
              </a:rPr>
              <a:t>D</a:t>
            </a:r>
            <a:r>
              <a:rPr lang="en-GB" dirty="0" err="1">
                <a:solidFill>
                  <a:srgbClr val="000000"/>
                </a:solidFill>
                <a:latin typeface="Arial" panose="020B0604020202020204" pitchFamily="34" charset="0"/>
                <a:cs typeface="Arial" panose="020B0604020202020204" pitchFamily="34" charset="0"/>
              </a:rPr>
              <a:t>epending</a:t>
            </a:r>
            <a:r>
              <a:rPr lang="en-GB" dirty="0">
                <a:solidFill>
                  <a:srgbClr val="000000"/>
                </a:solidFill>
                <a:latin typeface="Arial" panose="020B0604020202020204" pitchFamily="34" charset="0"/>
                <a:cs typeface="Arial" panose="020B0604020202020204" pitchFamily="34" charset="0"/>
              </a:rPr>
              <a:t> on previous LAM exposure </a:t>
            </a:r>
            <a:br>
              <a:rPr lang="it-IT" dirty="0">
                <a:solidFill>
                  <a:srgbClr val="000000"/>
                </a:solidFill>
                <a:latin typeface="Arial" panose="020B0604020202020204" pitchFamily="34" charset="0"/>
                <a:cs typeface="Arial" panose="020B0604020202020204" pitchFamily="34" charset="0"/>
              </a:rPr>
            </a:br>
            <a:r>
              <a:rPr lang="en-GB" dirty="0"/>
              <a:t>EASL CPG HBV. J </a:t>
            </a:r>
            <a:r>
              <a:rPr lang="en-GB" dirty="0" err="1"/>
              <a:t>Hepatol</a:t>
            </a:r>
            <a:r>
              <a:rPr lang="en-GB" dirty="0"/>
              <a:t> 2017;67:370–98</a:t>
            </a:r>
          </a:p>
        </p:txBody>
      </p:sp>
      <p:sp>
        <p:nvSpPr>
          <p:cNvPr id="6" name="Content Placeholder 5"/>
          <p:cNvSpPr>
            <a:spLocks noGrp="1"/>
          </p:cNvSpPr>
          <p:nvPr>
            <p:ph sz="half" idx="1"/>
          </p:nvPr>
        </p:nvSpPr>
        <p:spPr/>
        <p:txBody>
          <a:bodyPr/>
          <a:lstStyle/>
          <a:p>
            <a:r>
              <a:rPr lang="en-GB" dirty="0"/>
              <a:t>Periodical monitoring and long-term surveillance is required in patients treated with an NA </a:t>
            </a:r>
            <a:br>
              <a:rPr lang="en-GB" dirty="0"/>
            </a:br>
            <a:r>
              <a:rPr lang="en-GB" dirty="0"/>
              <a:t>with a high barrier to resistance</a:t>
            </a:r>
          </a:p>
        </p:txBody>
      </p:sp>
      <p:graphicFrame>
        <p:nvGraphicFramePr>
          <p:cNvPr id="8" name="Table 7">
            <a:extLst>
              <a:ext uri="{FF2B5EF4-FFF2-40B4-BE49-F238E27FC236}">
                <a16:creationId xmlns:a16="http://schemas.microsoft.com/office/drawing/2014/main" id="{5A5756A3-8EAF-4D01-B914-4EC6F2FB80EB}"/>
              </a:ext>
            </a:extLst>
          </p:cNvPr>
          <p:cNvGraphicFramePr>
            <a:graphicFrameLocks noGrp="1"/>
          </p:cNvGraphicFramePr>
          <p:nvPr>
            <p:extLst>
              <p:ext uri="{D42A27DB-BD31-4B8C-83A1-F6EECF244321}">
                <p14:modId xmlns:p14="http://schemas.microsoft.com/office/powerpoint/2010/main" val="4152204907"/>
              </p:ext>
            </p:extLst>
          </p:nvPr>
        </p:nvGraphicFramePr>
        <p:xfrm>
          <a:off x="423848" y="2197554"/>
          <a:ext cx="11342400" cy="3532320"/>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43504">
                <a:tc gridSpan="3">
                  <a:txBody>
                    <a:bodyPr/>
                    <a:lstStyle/>
                    <a:p>
                      <a:r>
                        <a:rPr lang="en-GB" sz="1400" dirty="0">
                          <a:solidFill>
                            <a:schemeClr val="bg1"/>
                          </a:solidFill>
                          <a:latin typeface="Arial" panose="020B0604020202020204" pitchFamily="34" charset="0"/>
                          <a:cs typeface="Arial" panose="020B0604020202020204" pitchFamily="34" charset="0"/>
                        </a:rPr>
                        <a:t>Recommendations (monitoring)</a:t>
                      </a:r>
                    </a:p>
                  </a:txBody>
                  <a:tcPr marT="36000" marB="3600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c hMerge="1">
                  <a:txBody>
                    <a:bodyPr/>
                    <a:lstStyle/>
                    <a:p>
                      <a:endParaRPr lang="en-GB" sz="1400" dirty="0">
                        <a:solidFill>
                          <a:schemeClr val="tx1"/>
                        </a:solidFill>
                        <a:latin typeface="Arial" panose="020B0604020202020204" pitchFamily="34" charset="0"/>
                        <a:cs typeface="Arial" panose="020B0604020202020204" pitchFamily="34" charset="0"/>
                      </a:endParaRPr>
                    </a:p>
                  </a:txBody>
                  <a:tcPr anchor="b"/>
                </a:tc>
                <a:tc hMerge="1">
                  <a:txBody>
                    <a:bodyPr/>
                    <a:lstStyle/>
                    <a:p>
                      <a:endParaRPr lang="en-GB" sz="1400" dirty="0">
                        <a:solidFill>
                          <a:schemeClr val="tx1"/>
                        </a:solidFill>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13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a:rPr>
                        <a:t>ALT and serum HBV </a:t>
                      </a:r>
                      <a:r>
                        <a:rPr lang="it-IT" sz="1400" b="1" dirty="0">
                          <a:solidFill>
                            <a:schemeClr val="tx2"/>
                          </a:solidFill>
                          <a:latin typeface="Arial"/>
                        </a:rPr>
                        <a:t>DNA*</a:t>
                      </a:r>
                      <a:endParaRPr lang="it-IT" sz="1400" b="0" dirty="0">
                        <a:solidFill>
                          <a:schemeClr val="tx2"/>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400" dirty="0">
                          <a:solidFill>
                            <a:srgbClr val="000000"/>
                          </a:solidFill>
                          <a:latin typeface="Arial"/>
                        </a:rPr>
                        <a:t> A</a:t>
                      </a:r>
                      <a:r>
                        <a:rPr lang="en-US" sz="1400" dirty="0" err="1">
                          <a:solidFill>
                            <a:srgbClr val="000000"/>
                          </a:solidFill>
                          <a:latin typeface="Arial"/>
                        </a:rPr>
                        <a:t>ll</a:t>
                      </a:r>
                      <a:r>
                        <a:rPr lang="en-US" sz="1400" dirty="0">
                          <a:solidFill>
                            <a:srgbClr val="000000"/>
                          </a:solidFill>
                          <a:latin typeface="Arial"/>
                        </a:rPr>
                        <a:t> patients treated with NAs</a:t>
                      </a:r>
                      <a:endParaRPr kumimoji="0" lang="en-US" sz="14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marT="36000" marB="36000">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latin typeface="Arial" panose="020B0604020202020204" pitchFamily="34" charset="0"/>
                          <a:cs typeface="Arial" panose="020B0604020202020204" pitchFamily="34" charset="0"/>
                        </a:rPr>
                        <a:t>I</a:t>
                      </a:r>
                    </a:p>
                  </a:txBody>
                  <a:tcPr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latin typeface="Arial" panose="020B0604020202020204" pitchFamily="34" charset="0"/>
                          <a:cs typeface="Arial" panose="020B0604020202020204" pitchFamily="34" charset="0"/>
                        </a:rPr>
                        <a:t>1</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EE5F5"/>
                    </a:solidFill>
                  </a:tcPr>
                </a:tc>
                <a:extLst>
                  <a:ext uri="{0D108BD9-81ED-4DB2-BD59-A6C34878D82A}">
                    <a16:rowId xmlns:a16="http://schemas.microsoft.com/office/drawing/2014/main" val="10001"/>
                  </a:ext>
                </a:extLst>
              </a:tr>
              <a:tr h="584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a:rPr>
                        <a:t>Renal monitoring</a:t>
                      </a:r>
                      <a:r>
                        <a:rPr lang="en-US" sz="1400" b="1" baseline="30000" dirty="0">
                          <a:solidFill>
                            <a:schemeClr val="tx2"/>
                          </a:solidFill>
                          <a:latin typeface="+mn-lt"/>
                        </a:rPr>
                        <a:t>†</a:t>
                      </a:r>
                      <a:endParaRPr lang="it-IT" sz="1400" dirty="0">
                        <a:solidFill>
                          <a:schemeClr val="tx2"/>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Arial"/>
                        </a:rPr>
                        <a:t>Patients at risk of renal disease treated with any NA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Arial"/>
                        </a:rPr>
                        <a:t>All patients treated with TDF,</a:t>
                      </a:r>
                      <a:r>
                        <a:rPr lang="en-US" sz="1400" baseline="0" dirty="0">
                          <a:solidFill>
                            <a:srgbClr val="000000"/>
                          </a:solidFill>
                          <a:latin typeface="Arial"/>
                        </a:rPr>
                        <a:t> </a:t>
                      </a:r>
                      <a:r>
                        <a:rPr lang="en-US" sz="1400" dirty="0">
                          <a:solidFill>
                            <a:srgbClr val="000000"/>
                          </a:solidFill>
                          <a:latin typeface="Arial"/>
                        </a:rPr>
                        <a:t>regardless of renal risk</a:t>
                      </a:r>
                      <a:endParaRPr kumimoji="0" lang="en-US"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36000" marB="36000">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latin typeface="Arial" panose="020B0604020202020204" pitchFamily="34" charset="0"/>
                          <a:cs typeface="Arial" panose="020B0604020202020204" pitchFamily="34" charset="0"/>
                        </a:rPr>
                        <a:t>II-2</a:t>
                      </a:r>
                    </a:p>
                  </a:txBody>
                  <a:tcPr marT="36000" marB="36000" anchor="ctr">
                    <a:lnL w="6350" cap="flat" cmpd="sng" algn="ctr">
                      <a:solidFill>
                        <a:schemeClr val="bg1"/>
                      </a:solidFill>
                      <a:prstDash val="solid"/>
                      <a:round/>
                      <a:headEnd type="none" w="med" len="med"/>
                      <a:tailEnd type="none" w="med" len="med"/>
                    </a:lnL>
                    <a:solidFill>
                      <a:srgbClr val="7DCBEC"/>
                    </a:solidFill>
                  </a:tcPr>
                </a:tc>
                <a:tc>
                  <a:txBody>
                    <a:bodyPr/>
                    <a:lstStyle/>
                    <a:p>
                      <a:pPr algn="ctr"/>
                      <a:r>
                        <a:rPr lang="en-GB" sz="1400" dirty="0">
                          <a:latin typeface="Arial" panose="020B0604020202020204" pitchFamily="34" charset="0"/>
                          <a:cs typeface="Arial" panose="020B0604020202020204" pitchFamily="34" charset="0"/>
                        </a:rPr>
                        <a:t>1</a:t>
                      </a:r>
                    </a:p>
                  </a:txBody>
                  <a:tcPr marT="36000" marB="36000" anchor="ctr">
                    <a:lnR w="12700" cap="flat" cmpd="sng" algn="ctr">
                      <a:solidFill>
                        <a:schemeClr val="tx2"/>
                      </a:solidFill>
                      <a:prstDash val="solid"/>
                      <a:round/>
                      <a:headEnd type="none" w="med" len="med"/>
                      <a:tailEnd type="none" w="med" len="med"/>
                    </a:lnR>
                    <a:solidFill>
                      <a:srgbClr val="BEE5F5"/>
                    </a:solidFill>
                  </a:tcPr>
                </a:tc>
                <a:extLst>
                  <a:ext uri="{0D108BD9-81ED-4DB2-BD59-A6C34878D82A}">
                    <a16:rowId xmlns:a16="http://schemas.microsoft.com/office/drawing/2014/main" val="10002"/>
                  </a:ext>
                </a:extLst>
              </a:tr>
              <a:tr h="584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a:rPr>
                        <a:t>Switch to ETV or TAF</a:t>
                      </a:r>
                      <a:r>
                        <a:rPr lang="en-US" sz="1400" b="1" baseline="30000" dirty="0">
                          <a:solidFill>
                            <a:schemeClr val="tx2"/>
                          </a:solidFill>
                          <a:latin typeface="+mn-lt"/>
                        </a:rPr>
                        <a:t>‡</a:t>
                      </a:r>
                      <a:endParaRPr lang="it-IT" sz="1400" dirty="0">
                        <a:solidFill>
                          <a:schemeClr val="tx2"/>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400" dirty="0">
                          <a:solidFill>
                            <a:srgbClr val="000000"/>
                          </a:solidFill>
                          <a:latin typeface="Arial"/>
                        </a:rPr>
                        <a:t>Should</a:t>
                      </a:r>
                      <a:r>
                        <a:rPr lang="it-IT" sz="1400" baseline="0" dirty="0">
                          <a:solidFill>
                            <a:srgbClr val="000000"/>
                          </a:solidFill>
                          <a:latin typeface="Arial"/>
                        </a:rPr>
                        <a:t> be considered in </a:t>
                      </a:r>
                      <a:r>
                        <a:rPr lang="it-IT" sz="1400" dirty="0">
                          <a:solidFill>
                            <a:srgbClr val="000000"/>
                          </a:solidFill>
                          <a:latin typeface="Arial"/>
                        </a:rPr>
                        <a:t>p</a:t>
                      </a:r>
                      <a:r>
                        <a:rPr lang="en-US" sz="1400" dirty="0" err="1">
                          <a:solidFill>
                            <a:srgbClr val="000000"/>
                          </a:solidFill>
                          <a:latin typeface="Arial"/>
                        </a:rPr>
                        <a:t>atients</a:t>
                      </a:r>
                      <a:r>
                        <a:rPr lang="en-US" sz="1400" dirty="0">
                          <a:solidFill>
                            <a:srgbClr val="000000"/>
                          </a:solidFill>
                          <a:latin typeface="Arial"/>
                        </a:rPr>
                        <a:t> on TDF at risk of development of and/or with underlying renal or </a:t>
                      </a:r>
                      <a:br>
                        <a:rPr lang="en-US" sz="1400" dirty="0">
                          <a:solidFill>
                            <a:srgbClr val="000000"/>
                          </a:solidFill>
                          <a:latin typeface="Arial"/>
                        </a:rPr>
                      </a:br>
                      <a:r>
                        <a:rPr lang="en-US" sz="1400" dirty="0">
                          <a:solidFill>
                            <a:srgbClr val="000000"/>
                          </a:solidFill>
                          <a:latin typeface="Arial"/>
                        </a:rPr>
                        <a:t>bone disease</a:t>
                      </a:r>
                      <a:endParaRPr kumimoji="0" lang="it-IT" sz="14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marT="36000" marB="36000">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II-2/I</a:t>
                      </a:r>
                    </a:p>
                  </a:txBody>
                  <a:tcPr marT="36000" marB="36000" anchor="ctr">
                    <a:lnL w="635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latin typeface="Arial" panose="020B0604020202020204" pitchFamily="34" charset="0"/>
                          <a:cs typeface="Arial" panose="020B0604020202020204" pitchFamily="34" charset="0"/>
                        </a:rPr>
                        <a:t>1</a:t>
                      </a:r>
                    </a:p>
                  </a:txBody>
                  <a:tcPr marT="36000" marB="36000" anchor="ctr">
                    <a:lnR w="12700" cap="flat" cmpd="sng" algn="ctr">
                      <a:solidFill>
                        <a:schemeClr val="tx2"/>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BEE5F5"/>
                    </a:solidFill>
                  </a:tcPr>
                </a:tc>
                <a:extLst>
                  <a:ext uri="{0D108BD9-81ED-4DB2-BD59-A6C34878D82A}">
                    <a16:rowId xmlns:a16="http://schemas.microsoft.com/office/drawing/2014/main" val="10003"/>
                  </a:ext>
                </a:extLst>
              </a:tr>
              <a:tr h="24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Recommendations (long-term surveillance)</a:t>
                      </a:r>
                    </a:p>
                  </a:txBody>
                  <a:tcPr marT="36000" marB="36000">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gridSpan="2">
                  <a:txBody>
                    <a:bodyPr/>
                    <a:lstStyle/>
                    <a:p>
                      <a:pPr algn="ctr"/>
                      <a:endParaRPr lang="en-GB" sz="1400" dirty="0">
                        <a:solidFill>
                          <a:schemeClr val="tx1"/>
                        </a:solidFill>
                        <a:latin typeface="Arial" panose="020B0604020202020204" pitchFamily="34" charset="0"/>
                        <a:cs typeface="Arial" panose="020B0604020202020204" pitchFamily="34" charset="0"/>
                      </a:endParaRPr>
                    </a:p>
                  </a:txBody>
                  <a:tcPr marT="36000" marB="36000" anchor="ctr">
                    <a:lnL w="635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pPr algn="ctr"/>
                      <a:endParaRPr lang="en-GB" sz="1400" dirty="0">
                        <a:solidFill>
                          <a:schemeClr val="tx1"/>
                        </a:solidFill>
                        <a:latin typeface="Arial" panose="020B0604020202020204" pitchFamily="34" charset="0"/>
                        <a:cs typeface="Arial" panose="020B0604020202020204" pitchFamily="34" charset="0"/>
                      </a:endParaRPr>
                    </a:p>
                  </a:txBody>
                  <a:tcPr anchor="ctr">
                    <a:lnR w="635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413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a:rPr>
                        <a:t>HCC surveillance recommended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Arial"/>
                        </a:rPr>
                        <a:t>All</a:t>
                      </a:r>
                      <a:r>
                        <a:rPr lang="en-US" sz="1400" b="1" dirty="0">
                          <a:solidFill>
                            <a:srgbClr val="4472C4"/>
                          </a:solidFill>
                          <a:latin typeface="Arial"/>
                        </a:rPr>
                        <a:t> </a:t>
                      </a:r>
                      <a:r>
                        <a:rPr lang="en-US" sz="1400" b="0" dirty="0">
                          <a:solidFill>
                            <a:schemeClr val="tx1"/>
                          </a:solidFill>
                          <a:latin typeface="Arial"/>
                        </a:rPr>
                        <a:t>p</a:t>
                      </a:r>
                      <a:r>
                        <a:rPr lang="en-US" sz="1400" dirty="0">
                          <a:solidFill>
                            <a:srgbClr val="000000"/>
                          </a:solidFill>
                          <a:latin typeface="Arial"/>
                        </a:rPr>
                        <a:t>atients under effective long-term NA therapy</a:t>
                      </a:r>
                      <a:endParaRPr kumimoji="0" lang="en-US" sz="14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marT="36000" marB="36000">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II-2</a:t>
                      </a:r>
                      <a:endParaRPr kumimoji="0" lang="en-US" sz="14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marT="36000" marB="36000" anchor="ctr">
                    <a:lnL w="635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latin typeface="Arial" panose="020B0604020202020204" pitchFamily="34" charset="0"/>
                          <a:cs typeface="Arial" panose="020B0604020202020204" pitchFamily="34" charset="0"/>
                        </a:rPr>
                        <a:t>1</a:t>
                      </a:r>
                    </a:p>
                  </a:txBody>
                  <a:tcPr marT="36000" marB="36000" anchor="ctr">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EE5F5"/>
                    </a:solidFill>
                  </a:tcPr>
                </a:tc>
                <a:extLst>
                  <a:ext uri="{0D108BD9-81ED-4DB2-BD59-A6C34878D82A}">
                    <a16:rowId xmlns:a16="http://schemas.microsoft.com/office/drawing/2014/main" val="2848025700"/>
                  </a:ext>
                </a:extLst>
              </a:tr>
              <a:tr h="540000">
                <a:tc>
                  <a:txBody>
                    <a:bodyPr/>
                    <a:lstStyle/>
                    <a:p>
                      <a:r>
                        <a:rPr lang="en-US" sz="1400" b="1" dirty="0">
                          <a:solidFill>
                            <a:schemeClr val="tx2"/>
                          </a:solidFill>
                          <a:latin typeface="Arial"/>
                        </a:rPr>
                        <a:t>HCC surveillance mandatory</a:t>
                      </a:r>
                      <a:endParaRPr lang="en-US" sz="1400" dirty="0">
                        <a:solidFill>
                          <a:schemeClr val="tx2"/>
                        </a:solidFill>
                        <a:latin typeface="Arial"/>
                      </a:endParaRPr>
                    </a:p>
                    <a:p>
                      <a:pPr marL="285750" indent="-285750">
                        <a:buFont typeface="Arial" panose="020B0604020202020204" pitchFamily="34" charset="0"/>
                        <a:buChar char="•"/>
                      </a:pPr>
                      <a:r>
                        <a:rPr lang="en-US" sz="1400" dirty="0">
                          <a:solidFill>
                            <a:srgbClr val="000000"/>
                          </a:solidFill>
                          <a:latin typeface="Arial"/>
                        </a:rPr>
                        <a:t>All patients with cirrhosis or with moderate or high HCC risk scores at the onset of NA therapy </a:t>
                      </a:r>
                      <a:endParaRPr kumimoji="0" lang="en-US"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36000" marB="36000">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II-2</a:t>
                      </a:r>
                      <a:endParaRPr kumimoji="0" lang="en-US"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36000" marB="36000" anchor="ctr">
                    <a:lnL w="6350" cap="flat" cmpd="sng" algn="ctr">
                      <a:solidFill>
                        <a:schemeClr val="bg1"/>
                      </a:solid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latin typeface="Arial" panose="020B0604020202020204" pitchFamily="34" charset="0"/>
                          <a:cs typeface="Arial" panose="020B0604020202020204" pitchFamily="34" charset="0"/>
                        </a:rPr>
                        <a:t>1</a:t>
                      </a:r>
                    </a:p>
                  </a:txBody>
                  <a:tcPr marT="36000" marB="36000"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1227577746"/>
                  </a:ext>
                </a:extLst>
              </a:tr>
            </a:tbl>
          </a:graphicData>
        </a:graphic>
      </p:graphicFrame>
      <p:grpSp>
        <p:nvGrpSpPr>
          <p:cNvPr id="12" name="Group 11">
            <a:extLst>
              <a:ext uri="{FF2B5EF4-FFF2-40B4-BE49-F238E27FC236}">
                <a16:creationId xmlns:a16="http://schemas.microsoft.com/office/drawing/2014/main" id="{49476096-DED9-49C1-A7B9-7C46FA37653C}"/>
              </a:ext>
            </a:extLst>
          </p:cNvPr>
          <p:cNvGrpSpPr/>
          <p:nvPr/>
        </p:nvGrpSpPr>
        <p:grpSpPr>
          <a:xfrm>
            <a:off x="8072830" y="2182314"/>
            <a:ext cx="3693418" cy="276999"/>
            <a:chOff x="4262958" y="3212976"/>
            <a:chExt cx="3693418" cy="276999"/>
          </a:xfrm>
        </p:grpSpPr>
        <p:sp>
          <p:nvSpPr>
            <p:cNvPr id="13" name="Rectangle 12">
              <a:extLst>
                <a:ext uri="{FF2B5EF4-FFF2-40B4-BE49-F238E27FC236}">
                  <a16:creationId xmlns:a16="http://schemas.microsoft.com/office/drawing/2014/main" id="{4A1F87AA-C66E-4160-AC5E-6E66E2B276DF}"/>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Rectangle 13">
              <a:extLst>
                <a:ext uri="{FF2B5EF4-FFF2-40B4-BE49-F238E27FC236}">
                  <a16:creationId xmlns:a16="http://schemas.microsoft.com/office/drawing/2014/main" id="{BC9E2A98-9D26-4A4C-9813-49F976488F4F}"/>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TextBox 14">
              <a:extLst>
                <a:ext uri="{FF2B5EF4-FFF2-40B4-BE49-F238E27FC236}">
                  <a16:creationId xmlns:a16="http://schemas.microsoft.com/office/drawing/2014/main" id="{6D1E927E-1DDB-4C07-B268-D3A882D30806}"/>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6" name="TextBox 15">
              <a:extLst>
                <a:ext uri="{FF2B5EF4-FFF2-40B4-BE49-F238E27FC236}">
                  <a16:creationId xmlns:a16="http://schemas.microsoft.com/office/drawing/2014/main" id="{9582E8FB-7FF5-4872-9411-D89BE086A84D}"/>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8" name="Picture 17">
            <a:hlinkClick r:id="rId3" action="ppaction://hlinksldjump"/>
            <a:extLst>
              <a:ext uri="{FF2B5EF4-FFF2-40B4-BE49-F238E27FC236}">
                <a16:creationId xmlns:a16="http://schemas.microsoft.com/office/drawing/2014/main" id="{87C82010-B95B-4C30-8B08-1F8354573A3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3058355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752" y="140970"/>
            <a:ext cx="10494784" cy="769620"/>
          </a:xfrm>
        </p:spPr>
        <p:txBody>
          <a:bodyPr/>
          <a:lstStyle/>
          <a:p>
            <a:r>
              <a:rPr lang="en-US" dirty="0"/>
              <a:t>Discontinuation of NA treatment</a:t>
            </a:r>
            <a:endParaRPr lang="en-GB" dirty="0"/>
          </a:p>
        </p:txBody>
      </p:sp>
      <p:sp>
        <p:nvSpPr>
          <p:cNvPr id="6" name="Text Placeholder 5"/>
          <p:cNvSpPr>
            <a:spLocks noGrp="1"/>
          </p:cNvSpPr>
          <p:nvPr>
            <p:ph type="body" sz="quarter" idx="10"/>
          </p:nvPr>
        </p:nvSpPr>
        <p:spPr/>
        <p:txBody>
          <a:bodyPr/>
          <a:lstStyle/>
          <a:p>
            <a:r>
              <a:rPr lang="en-GB" dirty="0"/>
              <a:t>EASL CPG HBV. J </a:t>
            </a:r>
            <a:r>
              <a:rPr lang="en-GB" dirty="0" err="1"/>
              <a:t>Hepatol</a:t>
            </a:r>
            <a:r>
              <a:rPr lang="en-GB" dirty="0"/>
              <a:t> 2017;67:370–98</a:t>
            </a:r>
          </a:p>
        </p:txBody>
      </p:sp>
      <p:sp>
        <p:nvSpPr>
          <p:cNvPr id="5" name="Content Placeholder 4"/>
          <p:cNvSpPr>
            <a:spLocks noGrp="1"/>
          </p:cNvSpPr>
          <p:nvPr>
            <p:ph sz="half" idx="1"/>
          </p:nvPr>
        </p:nvSpPr>
        <p:spPr/>
        <p:txBody>
          <a:bodyPr/>
          <a:lstStyle/>
          <a:p>
            <a:r>
              <a:rPr lang="en-GB" dirty="0"/>
              <a:t>Long-term therapy with NAs is usually required</a:t>
            </a:r>
          </a:p>
          <a:p>
            <a:pPr lvl="1"/>
            <a:r>
              <a:rPr lang="en-GB" dirty="0"/>
              <a:t>HBV eradication is not usually achieved</a:t>
            </a:r>
          </a:p>
        </p:txBody>
      </p:sp>
      <p:graphicFrame>
        <p:nvGraphicFramePr>
          <p:cNvPr id="16" name="Table 15">
            <a:extLst>
              <a:ext uri="{FF2B5EF4-FFF2-40B4-BE49-F238E27FC236}">
                <a16:creationId xmlns:a16="http://schemas.microsoft.com/office/drawing/2014/main" id="{4581AF7F-9517-425D-83A2-C83A79622123}"/>
              </a:ext>
            </a:extLst>
          </p:cNvPr>
          <p:cNvGraphicFramePr>
            <a:graphicFrameLocks noGrp="1"/>
          </p:cNvGraphicFramePr>
          <p:nvPr>
            <p:extLst>
              <p:ext uri="{D42A27DB-BD31-4B8C-83A1-F6EECF244321}">
                <p14:modId xmlns:p14="http://schemas.microsoft.com/office/powerpoint/2010/main" val="924907021"/>
              </p:ext>
            </p:extLst>
          </p:nvPr>
        </p:nvGraphicFramePr>
        <p:xfrm>
          <a:off x="423847" y="2217296"/>
          <a:ext cx="11342400" cy="2804160"/>
        </p:xfrm>
        <a:graphic>
          <a:graphicData uri="http://schemas.openxmlformats.org/drawingml/2006/table">
            <a:tbl>
              <a:tblPr firstRow="1" bandRow="1">
                <a:tableStyleId>{5C22544A-7EE6-4342-B048-85BDC9FD1C3A}</a:tableStyleId>
              </a:tblPr>
              <a:tblGrid>
                <a:gridCol w="8647176">
                  <a:extLst>
                    <a:ext uri="{9D8B030D-6E8A-4147-A177-3AD203B41FA5}">
                      <a16:colId xmlns:a16="http://schemas.microsoft.com/office/drawing/2014/main" val="20001"/>
                    </a:ext>
                  </a:extLst>
                </a:gridCol>
                <a:gridCol w="1347612">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214761">
                <a:tc gridSpan="3">
                  <a:txBody>
                    <a:bodyPr/>
                    <a:lstStyle/>
                    <a:p>
                      <a:r>
                        <a:rPr lang="en-GB" sz="1600" noProof="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noProof="0" dirty="0">
                          <a:solidFill>
                            <a:schemeClr val="tx2"/>
                          </a:solidFill>
                          <a:latin typeface="Arial"/>
                        </a:rPr>
                        <a:t>NAs </a:t>
                      </a:r>
                      <a:r>
                        <a:rPr lang="en-GB" sz="1600" b="1" u="sng" noProof="0" dirty="0">
                          <a:solidFill>
                            <a:schemeClr val="tx2"/>
                          </a:solidFill>
                          <a:latin typeface="Arial"/>
                        </a:rPr>
                        <a:t>should</a:t>
                      </a:r>
                      <a:r>
                        <a:rPr lang="en-GB" sz="1600" b="1" noProof="0" dirty="0">
                          <a:solidFill>
                            <a:schemeClr val="tx2"/>
                          </a:solidFill>
                          <a:latin typeface="Arial"/>
                        </a:rPr>
                        <a:t> be discontinued </a:t>
                      </a: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sz="1600" b="0" noProof="0" dirty="0">
                          <a:solidFill>
                            <a:schemeClr val="tx1"/>
                          </a:solidFill>
                          <a:latin typeface="Arial"/>
                        </a:rPr>
                        <a:t>After confirmed HBsAg loss (± anti-HBs seroconversion)</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noProof="0">
                          <a:latin typeface="Arial" panose="020B0604020202020204" pitchFamily="34" charset="0"/>
                          <a:cs typeface="Arial" panose="020B0604020202020204" pitchFamily="34" charset="0"/>
                        </a:rPr>
                        <a:t>II-2</a:t>
                      </a:r>
                      <a:endParaRPr kumimoji="0" lang="en-GB" sz="1600" b="1"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noProof="0">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noProof="0">
                          <a:solidFill>
                            <a:schemeClr val="tx2"/>
                          </a:solidFill>
                          <a:latin typeface="Arial"/>
                        </a:rPr>
                        <a:t>NAs</a:t>
                      </a:r>
                      <a:r>
                        <a:rPr lang="en-GB" sz="1600" noProof="0">
                          <a:solidFill>
                            <a:schemeClr val="tx2"/>
                          </a:solidFill>
                          <a:latin typeface="Arial"/>
                        </a:rPr>
                        <a:t> </a:t>
                      </a:r>
                      <a:r>
                        <a:rPr lang="en-GB" sz="1600" b="1" u="sng" noProof="0">
                          <a:solidFill>
                            <a:schemeClr val="tx2"/>
                          </a:solidFill>
                          <a:latin typeface="Arial"/>
                        </a:rPr>
                        <a:t>can</a:t>
                      </a:r>
                      <a:r>
                        <a:rPr lang="en-GB" sz="1600" b="1" noProof="0">
                          <a:solidFill>
                            <a:schemeClr val="tx2"/>
                          </a:solidFill>
                          <a:latin typeface="Arial"/>
                        </a:rPr>
                        <a:t> be discontinued</a:t>
                      </a: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sz="1600" b="0" noProof="0">
                          <a:solidFill>
                            <a:schemeClr val="tx1"/>
                          </a:solidFill>
                          <a:latin typeface="Arial"/>
                        </a:rPr>
                        <a:t>In HBeAg-positive patients, without cirrhosis, who achieve stable HBeAg seroconversion and undetectable HBV DNA and complete ≥12 months of consolidation therapy</a:t>
                      </a:r>
                      <a:br>
                        <a:rPr lang="en-GB" sz="1600" b="0" baseline="0" noProof="0">
                          <a:solidFill>
                            <a:schemeClr val="tx1"/>
                          </a:solidFill>
                          <a:latin typeface="Arial"/>
                        </a:rPr>
                      </a:br>
                      <a:r>
                        <a:rPr lang="en-GB" sz="1600" b="1" noProof="0">
                          <a:solidFill>
                            <a:schemeClr val="tx2"/>
                          </a:solidFill>
                          <a:latin typeface="Arial"/>
                        </a:rPr>
                        <a:t>Close post-NA monitoring is warranted</a:t>
                      </a:r>
                      <a:r>
                        <a:rPr lang="en-GB" sz="1600" noProof="0">
                          <a:solidFill>
                            <a:schemeClr val="tx2"/>
                          </a:solidFill>
                          <a:latin typeface="Arial"/>
                        </a:rPr>
                        <a:t> </a:t>
                      </a:r>
                      <a:endParaRPr kumimoji="0" lang="en-GB" sz="16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noProof="0">
                          <a:latin typeface="Arial" panose="020B0604020202020204" pitchFamily="34" charset="0"/>
                          <a:cs typeface="Arial" panose="020B0604020202020204" pitchFamily="34" charset="0"/>
                        </a:rPr>
                        <a:t>II-2</a:t>
                      </a:r>
                      <a:endParaRPr kumimoji="0" lang="en-GB" sz="1600" b="1"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noProof="0">
                          <a:latin typeface="Arial" panose="020B0604020202020204" pitchFamily="34" charset="0"/>
                          <a:cs typeface="Arial" panose="020B0604020202020204" pitchFamily="34" charset="0"/>
                        </a:rPr>
                        <a:t>2</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noProof="0" dirty="0">
                          <a:solidFill>
                            <a:schemeClr val="tx2"/>
                          </a:solidFill>
                          <a:latin typeface="Arial"/>
                        </a:rPr>
                        <a:t>NAs </a:t>
                      </a:r>
                      <a:r>
                        <a:rPr lang="en-GB" sz="1600" b="1" u="sng" noProof="0" dirty="0">
                          <a:solidFill>
                            <a:schemeClr val="tx2"/>
                          </a:solidFill>
                          <a:latin typeface="Arial"/>
                        </a:rPr>
                        <a:t>may</a:t>
                      </a:r>
                      <a:r>
                        <a:rPr lang="en-GB" sz="1600" b="1" noProof="0" dirty="0">
                          <a:solidFill>
                            <a:schemeClr val="tx2"/>
                          </a:solidFill>
                          <a:latin typeface="Arial"/>
                        </a:rPr>
                        <a:t> be discontinued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noProof="0" dirty="0">
                          <a:solidFill>
                            <a:schemeClr val="tx1"/>
                          </a:solidFill>
                          <a:latin typeface="Arial"/>
                        </a:rPr>
                        <a:t>In selected </a:t>
                      </a:r>
                      <a:r>
                        <a:rPr lang="en-GB" sz="1600" b="0" noProof="0" dirty="0" err="1">
                          <a:solidFill>
                            <a:schemeClr val="tx1"/>
                          </a:solidFill>
                          <a:latin typeface="Arial"/>
                        </a:rPr>
                        <a:t>HBeAg</a:t>
                      </a:r>
                      <a:r>
                        <a:rPr lang="en-GB" sz="1600" b="0" noProof="0" dirty="0">
                          <a:solidFill>
                            <a:schemeClr val="tx1"/>
                          </a:solidFill>
                          <a:latin typeface="Arial"/>
                        </a:rPr>
                        <a:t>-negative patients, without cirrhosis, who achieve long-term (≥3 years) </a:t>
                      </a:r>
                      <a:r>
                        <a:rPr lang="en-GB" sz="1600" b="0" noProof="0" dirty="0" err="1">
                          <a:solidFill>
                            <a:schemeClr val="tx1"/>
                          </a:solidFill>
                          <a:latin typeface="Arial"/>
                        </a:rPr>
                        <a:t>virological</a:t>
                      </a:r>
                      <a:r>
                        <a:rPr lang="en-GB" sz="1600" b="0" noProof="0" dirty="0">
                          <a:solidFill>
                            <a:schemeClr val="tx1"/>
                          </a:solidFill>
                          <a:latin typeface="Arial"/>
                        </a:rPr>
                        <a:t> suppression,</a:t>
                      </a:r>
                      <a:r>
                        <a:rPr lang="en-GB" sz="1600" b="0" baseline="0" noProof="0" dirty="0">
                          <a:solidFill>
                            <a:schemeClr val="tx1"/>
                          </a:solidFill>
                          <a:latin typeface="Arial"/>
                        </a:rPr>
                        <a:t> </a:t>
                      </a:r>
                      <a:r>
                        <a:rPr lang="en-GB" sz="1600" b="1" baseline="0" noProof="0" dirty="0">
                          <a:solidFill>
                            <a:schemeClr val="tx2"/>
                          </a:solidFill>
                          <a:latin typeface="Arial"/>
                        </a:rPr>
                        <a:t>i</a:t>
                      </a:r>
                      <a:r>
                        <a:rPr lang="en-GB" sz="1600" b="1" noProof="0" dirty="0">
                          <a:solidFill>
                            <a:schemeClr val="tx2"/>
                          </a:solidFill>
                          <a:latin typeface="Arial"/>
                        </a:rPr>
                        <a:t>f close post-NA monitoring can be guaranteed</a:t>
                      </a:r>
                      <a:endParaRPr kumimoji="0" lang="en-GB" sz="1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noProof="0">
                          <a:latin typeface="Arial" panose="020B0604020202020204" pitchFamily="34" charset="0"/>
                          <a:cs typeface="Arial" panose="020B0604020202020204" pitchFamily="34" charset="0"/>
                        </a:rPr>
                        <a:t>II-2</a:t>
                      </a:r>
                      <a:endParaRPr kumimoji="0" lang="en-GB" sz="1600" b="1"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noProof="0" dirty="0">
                          <a:latin typeface="Arial" panose="020B0604020202020204" pitchFamily="34" charset="0"/>
                          <a:cs typeface="Arial" panose="020B0604020202020204" pitchFamily="34" charset="0"/>
                        </a:rPr>
                        <a:t>2</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bl>
          </a:graphicData>
        </a:graphic>
      </p:graphicFrame>
      <p:grpSp>
        <p:nvGrpSpPr>
          <p:cNvPr id="17" name="Group 16">
            <a:extLst>
              <a:ext uri="{FF2B5EF4-FFF2-40B4-BE49-F238E27FC236}">
                <a16:creationId xmlns:a16="http://schemas.microsoft.com/office/drawing/2014/main" id="{67494073-C3AF-46C3-8047-0F352856EDC8}"/>
              </a:ext>
            </a:extLst>
          </p:cNvPr>
          <p:cNvGrpSpPr/>
          <p:nvPr/>
        </p:nvGrpSpPr>
        <p:grpSpPr>
          <a:xfrm>
            <a:off x="8073782" y="2243200"/>
            <a:ext cx="3693418" cy="276999"/>
            <a:chOff x="4262958" y="3212976"/>
            <a:chExt cx="3693418" cy="276999"/>
          </a:xfrm>
        </p:grpSpPr>
        <p:sp>
          <p:nvSpPr>
            <p:cNvPr id="18" name="Rectangle 17">
              <a:extLst>
                <a:ext uri="{FF2B5EF4-FFF2-40B4-BE49-F238E27FC236}">
                  <a16:creationId xmlns:a16="http://schemas.microsoft.com/office/drawing/2014/main" id="{57FA4898-3D60-40F1-BAC8-4EA4C3BBA3D2}"/>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Rectangle 18">
              <a:extLst>
                <a:ext uri="{FF2B5EF4-FFF2-40B4-BE49-F238E27FC236}">
                  <a16:creationId xmlns:a16="http://schemas.microsoft.com/office/drawing/2014/main" id="{34A37754-AB4B-424D-A2AA-A3D4FB99E1F8}"/>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TextBox 19">
              <a:extLst>
                <a:ext uri="{FF2B5EF4-FFF2-40B4-BE49-F238E27FC236}">
                  <a16:creationId xmlns:a16="http://schemas.microsoft.com/office/drawing/2014/main" id="{7E3893E6-192C-454D-91D7-3BC059A265E2}"/>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1" name="TextBox 20">
              <a:extLst>
                <a:ext uri="{FF2B5EF4-FFF2-40B4-BE49-F238E27FC236}">
                  <a16:creationId xmlns:a16="http://schemas.microsoft.com/office/drawing/2014/main" id="{14CBF3EF-0D16-45C7-81D1-0FB451C593D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85E8F5E8-254C-4D5F-8E8E-B646422AD92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1767272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F5DCD0-72DC-47CA-8A15-1BE8707EE1DD}"/>
              </a:ext>
            </a:extLst>
          </p:cNvPr>
          <p:cNvSpPr>
            <a:spLocks noGrp="1"/>
          </p:cNvSpPr>
          <p:nvPr>
            <p:ph type="title"/>
          </p:nvPr>
        </p:nvSpPr>
        <p:spPr/>
        <p:txBody>
          <a:bodyPr/>
          <a:lstStyle/>
          <a:p>
            <a:r>
              <a:rPr lang="en-GB" dirty="0"/>
              <a:t>Management of patients with NA failure</a:t>
            </a:r>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GB" dirty="0"/>
              <a:t>*Evidence level II-1, grade of recommendation 1; </a:t>
            </a:r>
            <a:r>
              <a:rPr lang="en-GB" baseline="30000" dirty="0"/>
              <a:t>†</a:t>
            </a:r>
            <a:r>
              <a:rPr lang="en-GB" dirty="0"/>
              <a:t>Evidence level II-2, grade of recommendation 1; </a:t>
            </a:r>
            <a:r>
              <a:rPr lang="en-GB" baseline="30000" dirty="0"/>
              <a:t>‡</a:t>
            </a:r>
            <a:r>
              <a:rPr lang="en-GB" dirty="0"/>
              <a:t>Amino acid substitution proﬁles. Level of susceptibility is given for each drug: S (sensitive), I (intermediate/reduced susceptibility), R (resistant); </a:t>
            </a:r>
            <a:r>
              <a:rPr lang="en-US" baseline="30000" dirty="0"/>
              <a:t>§</a:t>
            </a:r>
            <a:r>
              <a:rPr lang="en-GB" dirty="0"/>
              <a:t>In vitro data for tenofovir, in vivo data for TDF, no clinical data for TAF</a:t>
            </a:r>
            <a:br>
              <a:rPr lang="en-GB" dirty="0"/>
            </a:br>
            <a:r>
              <a:rPr lang="en-GB" dirty="0"/>
              <a:t>EASL CPG HBV. J </a:t>
            </a:r>
            <a:r>
              <a:rPr lang="en-GB" dirty="0" err="1"/>
              <a:t>Hepatol</a:t>
            </a:r>
            <a:r>
              <a:rPr lang="en-GB" dirty="0"/>
              <a:t> 2017;67:370–98</a:t>
            </a:r>
          </a:p>
        </p:txBody>
      </p:sp>
      <p:sp>
        <p:nvSpPr>
          <p:cNvPr id="5" name="Content Placeholder 4">
            <a:extLst>
              <a:ext uri="{FF2B5EF4-FFF2-40B4-BE49-F238E27FC236}">
                <a16:creationId xmlns:a16="http://schemas.microsoft.com/office/drawing/2014/main" id="{ED951DD0-78BA-403E-931F-A7AA6AA7BFCC}"/>
              </a:ext>
            </a:extLst>
          </p:cNvPr>
          <p:cNvSpPr>
            <a:spLocks noGrp="1"/>
          </p:cNvSpPr>
          <p:nvPr>
            <p:ph sz="half" idx="1"/>
          </p:nvPr>
        </p:nvSpPr>
        <p:spPr/>
        <p:txBody>
          <a:bodyPr/>
          <a:lstStyle/>
          <a:p>
            <a:r>
              <a:rPr lang="en-GB" dirty="0"/>
              <a:t>Compliance with therapy should be checked in all cases of treatment failure*</a:t>
            </a:r>
          </a:p>
          <a:p>
            <a:r>
              <a:rPr lang="en-GB" dirty="0"/>
              <a:t>Management of treatment failure should be based on cross-resistance data</a:t>
            </a:r>
            <a:r>
              <a:rPr lang="en-GB" baseline="30000" dirty="0"/>
              <a:t>†</a:t>
            </a:r>
            <a:r>
              <a:rPr lang="en-GB" dirty="0"/>
              <a:t> </a:t>
            </a:r>
            <a:endParaRPr lang="en-US" dirty="0"/>
          </a:p>
          <a:p>
            <a:endParaRPr lang="en-GB" dirty="0"/>
          </a:p>
        </p:txBody>
      </p:sp>
      <p:graphicFrame>
        <p:nvGraphicFramePr>
          <p:cNvPr id="6" name="Table 5">
            <a:extLst>
              <a:ext uri="{FF2B5EF4-FFF2-40B4-BE49-F238E27FC236}">
                <a16:creationId xmlns:a16="http://schemas.microsoft.com/office/drawing/2014/main" id="{358CEF36-2864-459C-922C-BA489F11DEBE}"/>
              </a:ext>
            </a:extLst>
          </p:cNvPr>
          <p:cNvGraphicFramePr>
            <a:graphicFrameLocks noGrp="1"/>
          </p:cNvGraphicFramePr>
          <p:nvPr>
            <p:extLst>
              <p:ext uri="{D42A27DB-BD31-4B8C-83A1-F6EECF244321}">
                <p14:modId xmlns:p14="http://schemas.microsoft.com/office/powerpoint/2010/main" val="2355579761"/>
              </p:ext>
            </p:extLst>
          </p:nvPr>
        </p:nvGraphicFramePr>
        <p:xfrm>
          <a:off x="423847" y="2632051"/>
          <a:ext cx="11342397" cy="3144314"/>
        </p:xfrm>
        <a:graphic>
          <a:graphicData uri="http://schemas.openxmlformats.org/drawingml/2006/table">
            <a:tbl>
              <a:tblPr firstRow="1" bandRow="1">
                <a:tableStyleId>{5C22544A-7EE6-4342-B048-85BDC9FD1C3A}</a:tableStyleId>
              </a:tblPr>
              <a:tblGrid>
                <a:gridCol w="3558397">
                  <a:extLst>
                    <a:ext uri="{9D8B030D-6E8A-4147-A177-3AD203B41FA5}">
                      <a16:colId xmlns:a16="http://schemas.microsoft.com/office/drawing/2014/main" val="20000"/>
                    </a:ext>
                  </a:extLst>
                </a:gridCol>
                <a:gridCol w="1556800">
                  <a:extLst>
                    <a:ext uri="{9D8B030D-6E8A-4147-A177-3AD203B41FA5}">
                      <a16:colId xmlns:a16="http://schemas.microsoft.com/office/drawing/2014/main" val="20001"/>
                    </a:ext>
                  </a:extLst>
                </a:gridCol>
                <a:gridCol w="1556800">
                  <a:extLst>
                    <a:ext uri="{9D8B030D-6E8A-4147-A177-3AD203B41FA5}">
                      <a16:colId xmlns:a16="http://schemas.microsoft.com/office/drawing/2014/main" val="1547205102"/>
                    </a:ext>
                  </a:extLst>
                </a:gridCol>
                <a:gridCol w="1556800">
                  <a:extLst>
                    <a:ext uri="{9D8B030D-6E8A-4147-A177-3AD203B41FA5}">
                      <a16:colId xmlns:a16="http://schemas.microsoft.com/office/drawing/2014/main" val="592020649"/>
                    </a:ext>
                  </a:extLst>
                </a:gridCol>
                <a:gridCol w="1556800">
                  <a:extLst>
                    <a:ext uri="{9D8B030D-6E8A-4147-A177-3AD203B41FA5}">
                      <a16:colId xmlns:a16="http://schemas.microsoft.com/office/drawing/2014/main" val="780793589"/>
                    </a:ext>
                  </a:extLst>
                </a:gridCol>
                <a:gridCol w="1556800">
                  <a:extLst>
                    <a:ext uri="{9D8B030D-6E8A-4147-A177-3AD203B41FA5}">
                      <a16:colId xmlns:a16="http://schemas.microsoft.com/office/drawing/2014/main" val="2200398602"/>
                    </a:ext>
                  </a:extLst>
                </a:gridCol>
              </a:tblGrid>
              <a:tr h="273610">
                <a:tc>
                  <a:txBody>
                    <a:bodyPr/>
                    <a:lstStyle/>
                    <a:p>
                      <a:pPr marL="42863" indent="0"/>
                      <a:r>
                        <a:rPr lang="en-GB" sz="1600" dirty="0">
                          <a:solidFill>
                            <a:schemeClr val="bg1"/>
                          </a:solidFill>
                          <a:latin typeface="Arial" panose="020B0604020202020204" pitchFamily="34" charset="0"/>
                          <a:cs typeface="Arial" panose="020B0604020202020204" pitchFamily="34" charset="0"/>
                        </a:rPr>
                        <a:t>HBV variant</a:t>
                      </a:r>
                      <a:r>
                        <a:rPr lang="en-GB" sz="1600" baseline="30000" dirty="0">
                          <a:solidFill>
                            <a:schemeClr val="bg1"/>
                          </a:solidFill>
                          <a:latin typeface="Arial" panose="020B0604020202020204" pitchFamily="34" charset="0"/>
                          <a:cs typeface="Arial" panose="020B0604020202020204" pitchFamily="34" charset="0"/>
                        </a:rPr>
                        <a:t>‡</a:t>
                      </a:r>
                      <a:endParaRPr lang="en-GB" sz="1600" dirty="0">
                        <a:solidFill>
                          <a:schemeClr val="bg1"/>
                        </a:solidFill>
                        <a:latin typeface="Arial" panose="020B0604020202020204" pitchFamily="34" charset="0"/>
                        <a:cs typeface="Arial" panose="020B0604020202020204" pitchFamily="34" charset="0"/>
                      </a:endParaRPr>
                    </a:p>
                  </a:txBody>
                  <a:tcPr marL="36000" marR="36000" marT="36000" marB="36000" anchor="b">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LAM</a:t>
                      </a:r>
                    </a:p>
                  </a:txBody>
                  <a:tcPr marL="36000" marR="36000" marT="36000" marB="360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TBV</a:t>
                      </a:r>
                    </a:p>
                  </a:txBody>
                  <a:tcPr marL="36000" marR="36000" marT="36000" marB="360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ETV</a:t>
                      </a:r>
                    </a:p>
                  </a:txBody>
                  <a:tcPr marL="36000" marR="36000" marT="36000" marB="360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ADV</a:t>
                      </a:r>
                    </a:p>
                  </a:txBody>
                  <a:tcPr marL="36000" marR="36000" marT="36000" marB="360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TDF/TAF</a:t>
                      </a:r>
                      <a:r>
                        <a:rPr lang="en-US" sz="1600" baseline="30000" dirty="0">
                          <a:solidFill>
                            <a:schemeClr val="bg1"/>
                          </a:solidFill>
                          <a:latin typeface="Arial" panose="020B0604020202020204" pitchFamily="34" charset="0"/>
                          <a:cs typeface="Arial" panose="020B0604020202020204" pitchFamily="34" charset="0"/>
                        </a:rPr>
                        <a:t>§</a:t>
                      </a:r>
                      <a:endParaRPr lang="en-GB" sz="1600" dirty="0">
                        <a:solidFill>
                          <a:schemeClr val="bg1"/>
                        </a:solidFill>
                        <a:latin typeface="Arial" panose="020B0604020202020204" pitchFamily="34" charset="0"/>
                        <a:cs typeface="Arial" panose="020B0604020202020204" pitchFamily="34" charset="0"/>
                      </a:endParaRPr>
                    </a:p>
                  </a:txBody>
                  <a:tcPr marL="36000" marR="36000" marT="36000" marB="36000" anchor="b">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1"/>
                  </a:ext>
                </a:extLst>
              </a:tr>
              <a:tr h="213856">
                <a:tc>
                  <a:txBody>
                    <a:bodyPr/>
                    <a:lstStyle/>
                    <a:p>
                      <a:pPr marL="42863" indent="0"/>
                      <a:r>
                        <a:rPr lang="en-GB" sz="1600" dirty="0">
                          <a:latin typeface="Arial" panose="020B0604020202020204" pitchFamily="34" charset="0"/>
                          <a:cs typeface="Arial" panose="020B0604020202020204" pitchFamily="34" charset="0"/>
                        </a:rPr>
                        <a:t>Wild-type</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S</a:t>
                      </a:r>
                    </a:p>
                  </a:txBody>
                  <a:tcPr marL="36000" marR="36000" marT="36000" marB="3600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tc>
                  <a:txBody>
                    <a:bodyPr/>
                    <a:lstStyle/>
                    <a:p>
                      <a:pPr algn="ctr"/>
                      <a:r>
                        <a:rPr lang="en-GB" sz="160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tc>
                  <a:txBody>
                    <a:bodyPr/>
                    <a:lstStyle/>
                    <a:p>
                      <a:pPr algn="ctr"/>
                      <a:r>
                        <a:rPr lang="en-GB" sz="160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tc>
                  <a:txBody>
                    <a:bodyPr/>
                    <a:lstStyle/>
                    <a:p>
                      <a:pPr algn="ctr"/>
                      <a:r>
                        <a:rPr lang="en-GB" sz="160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tc>
                  <a:txBody>
                    <a:bodyPr/>
                    <a:lstStyle/>
                    <a:p>
                      <a:pPr algn="ctr"/>
                      <a:r>
                        <a:rPr lang="en-GB" sz="160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extLst>
                  <a:ext uri="{0D108BD9-81ED-4DB2-BD59-A6C34878D82A}">
                    <a16:rowId xmlns:a16="http://schemas.microsoft.com/office/drawing/2014/main" val="2968240305"/>
                  </a:ext>
                </a:extLst>
              </a:tr>
              <a:tr h="213856">
                <a:tc>
                  <a:txBody>
                    <a:bodyPr/>
                    <a:lstStyle/>
                    <a:p>
                      <a:pPr marL="42863" indent="0"/>
                      <a:r>
                        <a:rPr lang="en-GB" sz="1600" dirty="0">
                          <a:latin typeface="Arial" panose="020B0604020202020204" pitchFamily="34" charset="0"/>
                          <a:cs typeface="Arial" panose="020B0604020202020204" pitchFamily="34" charset="0"/>
                        </a:rPr>
                        <a:t>M204V</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R</a:t>
                      </a:r>
                    </a:p>
                  </a:txBody>
                  <a:tcPr marL="36000" marR="36000" marT="36000" marB="3600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2F2F"/>
                    </a:solidFill>
                  </a:tcPr>
                </a:tc>
                <a:tc>
                  <a:txBody>
                    <a:bodyPr/>
                    <a:lstStyle/>
                    <a:p>
                      <a:pPr algn="ctr"/>
                      <a:r>
                        <a:rPr lang="en-GB" sz="160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tc>
                  <a:txBody>
                    <a:bodyPr/>
                    <a:lstStyle/>
                    <a:p>
                      <a:pPr algn="ctr"/>
                      <a:r>
                        <a:rPr lang="en-GB" sz="1600" dirty="0">
                          <a:latin typeface="Arial" panose="020B0604020202020204" pitchFamily="34" charset="0"/>
                          <a:cs typeface="Arial" panose="020B0604020202020204" pitchFamily="34" charset="0"/>
                        </a:rPr>
                        <a:t>I</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00"/>
                    </a:solidFill>
                  </a:tcPr>
                </a:tc>
                <a:tc>
                  <a:txBody>
                    <a:bodyPr/>
                    <a:lstStyle/>
                    <a:p>
                      <a:pPr algn="ctr"/>
                      <a:r>
                        <a:rPr lang="en-GB" sz="1600" dirty="0">
                          <a:latin typeface="Arial" panose="020B0604020202020204" pitchFamily="34" charset="0"/>
                          <a:cs typeface="Arial" panose="020B0604020202020204" pitchFamily="34" charset="0"/>
                        </a:rPr>
                        <a:t>I</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00"/>
                    </a:solidFill>
                  </a:tcPr>
                </a:tc>
                <a:tc>
                  <a:txBody>
                    <a:bodyPr/>
                    <a:lstStyle/>
                    <a:p>
                      <a:pPr algn="ctr"/>
                      <a:r>
                        <a:rPr lang="en-GB" sz="160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extLst>
                  <a:ext uri="{0D108BD9-81ED-4DB2-BD59-A6C34878D82A}">
                    <a16:rowId xmlns:a16="http://schemas.microsoft.com/office/drawing/2014/main" val="3707395876"/>
                  </a:ext>
                </a:extLst>
              </a:tr>
              <a:tr h="213856">
                <a:tc>
                  <a:txBody>
                    <a:bodyPr/>
                    <a:lstStyle/>
                    <a:p>
                      <a:pPr marL="42863" indent="0"/>
                      <a:r>
                        <a:rPr lang="en-GB" sz="1600" dirty="0">
                          <a:latin typeface="Arial" panose="020B0604020202020204" pitchFamily="34" charset="0"/>
                          <a:cs typeface="Arial" panose="020B0604020202020204" pitchFamily="34" charset="0"/>
                        </a:rPr>
                        <a:t>M204I</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R</a:t>
                      </a:r>
                    </a:p>
                  </a:txBody>
                  <a:tcPr marL="36000" marR="36000" marT="36000" marB="3600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2F2F"/>
                    </a:solidFill>
                  </a:tcPr>
                </a:tc>
                <a:tc>
                  <a:txBody>
                    <a:bodyPr/>
                    <a:lstStyle/>
                    <a:p>
                      <a:pPr algn="ctr"/>
                      <a:r>
                        <a:rPr lang="en-GB" sz="1600" dirty="0">
                          <a:latin typeface="Arial" panose="020B0604020202020204" pitchFamily="34" charset="0"/>
                          <a:cs typeface="Arial" panose="020B0604020202020204" pitchFamily="34" charset="0"/>
                        </a:rPr>
                        <a:t>R</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2F2F"/>
                    </a:solidFill>
                  </a:tcPr>
                </a:tc>
                <a:tc>
                  <a:txBody>
                    <a:bodyPr/>
                    <a:lstStyle/>
                    <a:p>
                      <a:pPr algn="ctr"/>
                      <a:r>
                        <a:rPr lang="en-GB" sz="1600" dirty="0">
                          <a:latin typeface="Arial" panose="020B0604020202020204" pitchFamily="34" charset="0"/>
                          <a:cs typeface="Arial" panose="020B0604020202020204" pitchFamily="34" charset="0"/>
                        </a:rPr>
                        <a:t>I</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00"/>
                    </a:solidFill>
                  </a:tcPr>
                </a:tc>
                <a:tc>
                  <a:txBody>
                    <a:bodyPr/>
                    <a:lstStyle/>
                    <a:p>
                      <a:pPr algn="ctr"/>
                      <a:r>
                        <a:rPr lang="en-GB" sz="1600" dirty="0">
                          <a:latin typeface="Arial" panose="020B0604020202020204" pitchFamily="34" charset="0"/>
                          <a:cs typeface="Arial" panose="020B0604020202020204" pitchFamily="34" charset="0"/>
                        </a:rPr>
                        <a:t>I</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00"/>
                    </a:solidFill>
                  </a:tcPr>
                </a:tc>
                <a:tc>
                  <a:txBody>
                    <a:bodyPr/>
                    <a:lstStyle/>
                    <a:p>
                      <a:pPr algn="ctr"/>
                      <a:r>
                        <a:rPr lang="en-GB" sz="160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extLst>
                  <a:ext uri="{0D108BD9-81ED-4DB2-BD59-A6C34878D82A}">
                    <a16:rowId xmlns:a16="http://schemas.microsoft.com/office/drawing/2014/main" val="3856321495"/>
                  </a:ext>
                </a:extLst>
              </a:tr>
              <a:tr h="213856">
                <a:tc>
                  <a:txBody>
                    <a:bodyPr/>
                    <a:lstStyle/>
                    <a:p>
                      <a:pPr marL="42863" indent="0"/>
                      <a:r>
                        <a:rPr lang="en-GB" sz="1600" dirty="0">
                          <a:latin typeface="Arial" panose="020B0604020202020204" pitchFamily="34" charset="0"/>
                          <a:cs typeface="Arial" panose="020B0604020202020204" pitchFamily="34" charset="0"/>
                        </a:rPr>
                        <a:t>L180M + M204V</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R</a:t>
                      </a:r>
                    </a:p>
                  </a:txBody>
                  <a:tcPr marL="36000" marR="36000" marT="36000" marB="3600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2F2F"/>
                    </a:solidFill>
                  </a:tcPr>
                </a:tc>
                <a:tc>
                  <a:txBody>
                    <a:bodyPr/>
                    <a:lstStyle/>
                    <a:p>
                      <a:pPr algn="ctr"/>
                      <a:r>
                        <a:rPr lang="en-GB" sz="1600" dirty="0">
                          <a:latin typeface="Arial" panose="020B0604020202020204" pitchFamily="34" charset="0"/>
                          <a:cs typeface="Arial" panose="020B0604020202020204" pitchFamily="34" charset="0"/>
                        </a:rPr>
                        <a:t>R</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2F2F"/>
                    </a:solidFill>
                  </a:tcPr>
                </a:tc>
                <a:tc>
                  <a:txBody>
                    <a:bodyPr/>
                    <a:lstStyle/>
                    <a:p>
                      <a:pPr algn="ctr"/>
                      <a:r>
                        <a:rPr lang="en-GB" sz="1600" dirty="0">
                          <a:latin typeface="Arial" panose="020B0604020202020204" pitchFamily="34" charset="0"/>
                          <a:cs typeface="Arial" panose="020B0604020202020204" pitchFamily="34" charset="0"/>
                        </a:rPr>
                        <a:t>I</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00"/>
                    </a:solidFill>
                  </a:tcPr>
                </a:tc>
                <a:tc>
                  <a:txBody>
                    <a:bodyPr/>
                    <a:lstStyle/>
                    <a:p>
                      <a:pPr algn="ctr"/>
                      <a:r>
                        <a:rPr lang="en-GB" sz="1600" dirty="0">
                          <a:latin typeface="Arial" panose="020B0604020202020204" pitchFamily="34" charset="0"/>
                          <a:cs typeface="Arial" panose="020B0604020202020204" pitchFamily="34" charset="0"/>
                        </a:rPr>
                        <a:t>I</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00"/>
                    </a:solidFill>
                  </a:tcPr>
                </a:tc>
                <a:tc>
                  <a:txBody>
                    <a:bodyPr/>
                    <a:lstStyle/>
                    <a:p>
                      <a:pPr algn="ctr"/>
                      <a:r>
                        <a:rPr lang="en-GB" sz="160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extLst>
                  <a:ext uri="{0D108BD9-81ED-4DB2-BD59-A6C34878D82A}">
                    <a16:rowId xmlns:a16="http://schemas.microsoft.com/office/drawing/2014/main" val="375730474"/>
                  </a:ext>
                </a:extLst>
              </a:tr>
              <a:tr h="213856">
                <a:tc>
                  <a:txBody>
                    <a:bodyPr/>
                    <a:lstStyle/>
                    <a:p>
                      <a:pPr marL="42863" indent="0"/>
                      <a:r>
                        <a:rPr lang="en-GB" sz="1600" dirty="0">
                          <a:latin typeface="Arial" panose="020B0604020202020204" pitchFamily="34" charset="0"/>
                          <a:cs typeface="Arial" panose="020B0604020202020204" pitchFamily="34" charset="0"/>
                        </a:rPr>
                        <a:t>A181T/V</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I</a:t>
                      </a:r>
                    </a:p>
                  </a:txBody>
                  <a:tcPr marL="36000" marR="36000" marT="36000" marB="3600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00"/>
                    </a:solidFill>
                  </a:tcPr>
                </a:tc>
                <a:tc>
                  <a:txBody>
                    <a:bodyPr/>
                    <a:lstStyle/>
                    <a:p>
                      <a:pPr algn="ctr"/>
                      <a:r>
                        <a:rPr lang="en-GB" sz="1600" baseline="0" dirty="0">
                          <a:latin typeface="Arial" panose="020B0604020202020204" pitchFamily="34" charset="0"/>
                          <a:cs typeface="Arial" panose="020B0604020202020204" pitchFamily="34" charset="0"/>
                        </a:rPr>
                        <a:t>I</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00"/>
                    </a:solidFill>
                  </a:tcPr>
                </a:tc>
                <a:tc>
                  <a:txBody>
                    <a:bodyPr/>
                    <a:lstStyle/>
                    <a:p>
                      <a:pPr algn="ctr"/>
                      <a:r>
                        <a:rPr lang="en-GB" sz="1600" baseline="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tc>
                  <a:txBody>
                    <a:bodyPr/>
                    <a:lstStyle/>
                    <a:p>
                      <a:pPr algn="ctr"/>
                      <a:r>
                        <a:rPr lang="en-GB" sz="1600" baseline="0" dirty="0">
                          <a:latin typeface="Arial" panose="020B0604020202020204" pitchFamily="34" charset="0"/>
                          <a:cs typeface="Arial" panose="020B0604020202020204" pitchFamily="34" charset="0"/>
                        </a:rPr>
                        <a:t>R</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2F2F"/>
                    </a:solidFill>
                  </a:tcPr>
                </a:tc>
                <a:tc>
                  <a:txBody>
                    <a:bodyPr/>
                    <a:lstStyle/>
                    <a:p>
                      <a:pPr algn="ctr"/>
                      <a:r>
                        <a:rPr lang="en-GB" sz="1600" baseline="0" dirty="0">
                          <a:latin typeface="Arial" panose="020B0604020202020204" pitchFamily="34" charset="0"/>
                          <a:cs typeface="Arial" panose="020B0604020202020204" pitchFamily="34" charset="0"/>
                        </a:rPr>
                        <a:t>I</a:t>
                      </a:r>
                    </a:p>
                  </a:txBody>
                  <a:tcPr marL="36000" marR="36000" marT="36000" marB="3600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00"/>
                    </a:solidFill>
                  </a:tcPr>
                </a:tc>
                <a:extLst>
                  <a:ext uri="{0D108BD9-81ED-4DB2-BD59-A6C34878D82A}">
                    <a16:rowId xmlns:a16="http://schemas.microsoft.com/office/drawing/2014/main" val="3533559125"/>
                  </a:ext>
                </a:extLst>
              </a:tr>
              <a:tr h="213856">
                <a:tc>
                  <a:txBody>
                    <a:bodyPr/>
                    <a:lstStyle/>
                    <a:p>
                      <a:pPr marL="42863" indent="0"/>
                      <a:r>
                        <a:rPr lang="en-GB" sz="1600" dirty="0">
                          <a:latin typeface="Arial" panose="020B0604020202020204" pitchFamily="34" charset="0"/>
                          <a:cs typeface="Arial" panose="020B0604020202020204" pitchFamily="34" charset="0"/>
                        </a:rPr>
                        <a:t>N236T</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S</a:t>
                      </a:r>
                    </a:p>
                  </a:txBody>
                  <a:tcPr marL="36000" marR="36000" marT="36000" marB="3600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tc>
                  <a:txBody>
                    <a:bodyPr/>
                    <a:lstStyle/>
                    <a:p>
                      <a:pPr algn="ctr"/>
                      <a:r>
                        <a:rPr lang="en-GB" sz="160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tc>
                  <a:txBody>
                    <a:bodyPr/>
                    <a:lstStyle/>
                    <a:p>
                      <a:pPr algn="ctr"/>
                      <a:r>
                        <a:rPr lang="en-GB" sz="160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tc>
                  <a:txBody>
                    <a:bodyPr/>
                    <a:lstStyle/>
                    <a:p>
                      <a:pPr algn="ctr"/>
                      <a:r>
                        <a:rPr lang="en-GB" sz="1600" dirty="0">
                          <a:latin typeface="Arial" panose="020B0604020202020204" pitchFamily="34" charset="0"/>
                          <a:cs typeface="Arial" panose="020B0604020202020204" pitchFamily="34" charset="0"/>
                        </a:rPr>
                        <a:t>R</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2F2F"/>
                    </a:solidFill>
                  </a:tcPr>
                </a:tc>
                <a:tc>
                  <a:txBody>
                    <a:bodyPr/>
                    <a:lstStyle/>
                    <a:p>
                      <a:pPr algn="ctr"/>
                      <a:r>
                        <a:rPr lang="en-GB" sz="1600" dirty="0">
                          <a:latin typeface="Arial" panose="020B0604020202020204" pitchFamily="34" charset="0"/>
                          <a:cs typeface="Arial" panose="020B0604020202020204" pitchFamily="34" charset="0"/>
                        </a:rPr>
                        <a:t>I</a:t>
                      </a:r>
                    </a:p>
                  </a:txBody>
                  <a:tcPr marL="36000" marR="36000" marT="36000" marB="3600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00"/>
                    </a:solidFill>
                  </a:tcPr>
                </a:tc>
                <a:extLst>
                  <a:ext uri="{0D108BD9-81ED-4DB2-BD59-A6C34878D82A}">
                    <a16:rowId xmlns:a16="http://schemas.microsoft.com/office/drawing/2014/main" val="59766297"/>
                  </a:ext>
                </a:extLst>
              </a:tr>
              <a:tr h="373754">
                <a:tc>
                  <a:txBody>
                    <a:bodyPr/>
                    <a:lstStyle/>
                    <a:p>
                      <a:pPr marL="42863" indent="0"/>
                      <a:r>
                        <a:rPr lang="en-GB" sz="1600" dirty="0">
                          <a:latin typeface="Arial" panose="020B0604020202020204" pitchFamily="34" charset="0"/>
                          <a:cs typeface="Arial" panose="020B0604020202020204" pitchFamily="34" charset="0"/>
                        </a:rPr>
                        <a:t>L180M + M204V/I ± I169T ± V173L ± M250V</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R</a:t>
                      </a:r>
                    </a:p>
                  </a:txBody>
                  <a:tcPr marL="36000" marR="36000" marT="36000" marB="3600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2F2F"/>
                    </a:solidFill>
                  </a:tcPr>
                </a:tc>
                <a:tc>
                  <a:txBody>
                    <a:bodyPr/>
                    <a:lstStyle/>
                    <a:p>
                      <a:pPr algn="ctr"/>
                      <a:r>
                        <a:rPr lang="en-GB" sz="1600" dirty="0">
                          <a:latin typeface="Arial" panose="020B0604020202020204" pitchFamily="34" charset="0"/>
                          <a:cs typeface="Arial" panose="020B0604020202020204" pitchFamily="34" charset="0"/>
                        </a:rPr>
                        <a:t>R</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2F2F"/>
                    </a:solidFill>
                  </a:tcPr>
                </a:tc>
                <a:tc>
                  <a:txBody>
                    <a:bodyPr/>
                    <a:lstStyle/>
                    <a:p>
                      <a:pPr algn="ctr"/>
                      <a:r>
                        <a:rPr lang="en-GB" sz="1600" dirty="0">
                          <a:latin typeface="Arial" panose="020B0604020202020204" pitchFamily="34" charset="0"/>
                          <a:cs typeface="Arial" panose="020B0604020202020204" pitchFamily="34" charset="0"/>
                        </a:rPr>
                        <a:t>R</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2F2F"/>
                    </a:solidFill>
                  </a:tcPr>
                </a:tc>
                <a:tc>
                  <a:txBody>
                    <a:bodyPr/>
                    <a:lstStyle/>
                    <a:p>
                      <a:pPr algn="ctr"/>
                      <a:r>
                        <a:rPr lang="en-GB" sz="160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tc>
                  <a:txBody>
                    <a:bodyPr/>
                    <a:lstStyle/>
                    <a:p>
                      <a:pPr algn="ctr"/>
                      <a:r>
                        <a:rPr lang="en-GB" sz="160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0AD47"/>
                    </a:solidFill>
                  </a:tcPr>
                </a:tc>
                <a:extLst>
                  <a:ext uri="{0D108BD9-81ED-4DB2-BD59-A6C34878D82A}">
                    <a16:rowId xmlns:a16="http://schemas.microsoft.com/office/drawing/2014/main" val="2057930002"/>
                  </a:ext>
                </a:extLst>
              </a:tr>
              <a:tr h="373754">
                <a:tc>
                  <a:txBody>
                    <a:bodyPr/>
                    <a:lstStyle/>
                    <a:p>
                      <a:pPr marL="42863" indent="0"/>
                      <a:r>
                        <a:rPr lang="en-GB" sz="1600" dirty="0">
                          <a:latin typeface="Arial" panose="020B0604020202020204" pitchFamily="34" charset="0"/>
                          <a:cs typeface="Arial" panose="020B0604020202020204" pitchFamily="34" charset="0"/>
                        </a:rPr>
                        <a:t>L180M + M204V/I ± T184G ± S202I/G</a:t>
                      </a: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R</a:t>
                      </a:r>
                    </a:p>
                  </a:txBody>
                  <a:tcPr marL="36000" marR="36000" marT="36000" marB="3600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2F2F"/>
                    </a:solidFill>
                  </a:tcPr>
                </a:tc>
                <a:tc>
                  <a:txBody>
                    <a:bodyPr/>
                    <a:lstStyle/>
                    <a:p>
                      <a:pPr algn="ctr"/>
                      <a:r>
                        <a:rPr lang="en-GB" sz="1600" dirty="0">
                          <a:latin typeface="Arial" panose="020B0604020202020204" pitchFamily="34" charset="0"/>
                          <a:cs typeface="Arial" panose="020B0604020202020204" pitchFamily="34" charset="0"/>
                        </a:rPr>
                        <a:t>R</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2F2F"/>
                    </a:solidFill>
                  </a:tcPr>
                </a:tc>
                <a:tc>
                  <a:txBody>
                    <a:bodyPr/>
                    <a:lstStyle/>
                    <a:p>
                      <a:pPr algn="ctr"/>
                      <a:r>
                        <a:rPr lang="en-GB" sz="1600" dirty="0">
                          <a:latin typeface="Arial" panose="020B0604020202020204" pitchFamily="34" charset="0"/>
                          <a:cs typeface="Arial" panose="020B0604020202020204" pitchFamily="34" charset="0"/>
                        </a:rPr>
                        <a:t>R</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2F2F"/>
                    </a:solidFill>
                  </a:tcPr>
                </a:tc>
                <a:tc>
                  <a:txBody>
                    <a:bodyPr/>
                    <a:lstStyle/>
                    <a:p>
                      <a:pPr algn="ctr"/>
                      <a:r>
                        <a:rPr lang="en-GB" sz="160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0AD47"/>
                    </a:solidFill>
                  </a:tcPr>
                </a:tc>
                <a:tc>
                  <a:txBody>
                    <a:bodyPr/>
                    <a:lstStyle/>
                    <a:p>
                      <a:pPr algn="ctr"/>
                      <a:r>
                        <a:rPr lang="en-GB" sz="1600" dirty="0">
                          <a:latin typeface="Arial" panose="020B0604020202020204" pitchFamily="34" charset="0"/>
                          <a:cs typeface="Arial" panose="020B0604020202020204" pitchFamily="34" charset="0"/>
                        </a:rPr>
                        <a:t>S</a:t>
                      </a:r>
                    </a:p>
                  </a:txBody>
                  <a:tcPr marL="36000" marR="36000" marT="36000" marB="3600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0AD47"/>
                    </a:solidFill>
                  </a:tcPr>
                </a:tc>
                <a:extLst>
                  <a:ext uri="{0D108BD9-81ED-4DB2-BD59-A6C34878D82A}">
                    <a16:rowId xmlns:a16="http://schemas.microsoft.com/office/drawing/2014/main" val="427994945"/>
                  </a:ext>
                </a:extLst>
              </a:tr>
            </a:tbl>
          </a:graphicData>
        </a:graphic>
      </p:graphicFrame>
      <p:sp>
        <p:nvSpPr>
          <p:cNvPr id="7" name="Rectangle 6">
            <a:extLst>
              <a:ext uri="{FF2B5EF4-FFF2-40B4-BE49-F238E27FC236}">
                <a16:creationId xmlns:a16="http://schemas.microsoft.com/office/drawing/2014/main" id="{223D13FA-7B20-4F48-A506-BACF52945235}"/>
              </a:ext>
            </a:extLst>
          </p:cNvPr>
          <p:cNvSpPr/>
          <p:nvPr/>
        </p:nvSpPr>
        <p:spPr>
          <a:xfrm>
            <a:off x="2000113" y="2189004"/>
            <a:ext cx="8189864" cy="369332"/>
          </a:xfrm>
          <a:prstGeom prst="rect">
            <a:avLst/>
          </a:prstGeom>
        </p:spPr>
        <p:txBody>
          <a:bodyPr wrap="square">
            <a:spAutoFit/>
          </a:bodyPr>
          <a:lstStyle/>
          <a:p>
            <a:pPr algn="ctr"/>
            <a:r>
              <a:rPr lang="en-GB" b="1" dirty="0"/>
              <a:t>Cross-resistance data for the most frequent NA-resistant HBV variants:</a:t>
            </a:r>
          </a:p>
        </p:txBody>
      </p:sp>
      <p:pic>
        <p:nvPicPr>
          <p:cNvPr id="8" name="Picture 7">
            <a:hlinkClick r:id="rId3" action="ppaction://hlinksldjump"/>
            <a:extLst>
              <a:ext uri="{FF2B5EF4-FFF2-40B4-BE49-F238E27FC236}">
                <a16:creationId xmlns:a16="http://schemas.microsoft.com/office/drawing/2014/main" id="{6EF21836-9B4B-4528-912C-DD48A34BEFF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1038253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lstStyle/>
          <a:p>
            <a:r>
              <a:rPr lang="en-GB" dirty="0"/>
              <a:t>Management of patients with NA failure</a:t>
            </a:r>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US" dirty="0"/>
              <a:t>*</a:t>
            </a:r>
            <a:r>
              <a:rPr lang="en-GB" dirty="0"/>
              <a:t>Evidence level II-1, grade of recommendation 1; </a:t>
            </a:r>
            <a:r>
              <a:rPr lang="en-US" baseline="30000" dirty="0"/>
              <a:t>†</a:t>
            </a:r>
            <a:r>
              <a:rPr lang="en-US" dirty="0"/>
              <a:t>Especially in patients with ADV-resistant mutations (rA181T/V and/or rN236T) and high viral load, the response to TDF (TAF) can be protracted; </a:t>
            </a:r>
            <a:r>
              <a:rPr lang="en-US" baseline="30000" dirty="0"/>
              <a:t>‡</a:t>
            </a:r>
            <a:r>
              <a:rPr lang="en-US" dirty="0"/>
              <a:t>Not seen clinically so far; do genotyping and phenotyping in an expert laboratory to determine the cross-resistance profile; </a:t>
            </a:r>
            <a:r>
              <a:rPr lang="en-US" baseline="30000" dirty="0"/>
              <a:t>§</a:t>
            </a:r>
            <a:r>
              <a:rPr lang="en-GB" dirty="0"/>
              <a:t>The long-term safety of these combinations is unknown</a:t>
            </a:r>
            <a:br>
              <a:rPr lang="it-IT" dirty="0"/>
            </a:br>
            <a:r>
              <a:rPr lang="en-GB" dirty="0"/>
              <a:t>EASL CPG HBV. J </a:t>
            </a:r>
            <a:r>
              <a:rPr lang="en-GB" dirty="0" err="1"/>
              <a:t>Hepatol</a:t>
            </a:r>
            <a:r>
              <a:rPr lang="en-GB" dirty="0"/>
              <a:t> 2017;67:370–98</a:t>
            </a:r>
          </a:p>
        </p:txBody>
      </p:sp>
      <p:sp>
        <p:nvSpPr>
          <p:cNvPr id="4" name="Content Placeholder 3">
            <a:extLst>
              <a:ext uri="{FF2B5EF4-FFF2-40B4-BE49-F238E27FC236}">
                <a16:creationId xmlns:a16="http://schemas.microsoft.com/office/drawing/2014/main" id="{ED8E6D2F-504B-40E0-B519-E786ED35C264}"/>
              </a:ext>
            </a:extLst>
          </p:cNvPr>
          <p:cNvSpPr>
            <a:spLocks noGrp="1"/>
          </p:cNvSpPr>
          <p:nvPr>
            <p:ph sz="half" idx="1"/>
          </p:nvPr>
        </p:nvSpPr>
        <p:spPr/>
        <p:txBody>
          <a:bodyPr/>
          <a:lstStyle/>
          <a:p>
            <a:r>
              <a:rPr lang="en-GB" dirty="0"/>
              <a:t>Treatment should be adapted as soon as </a:t>
            </a:r>
            <a:r>
              <a:rPr lang="en-GB" dirty="0" err="1"/>
              <a:t>virological</a:t>
            </a:r>
            <a:r>
              <a:rPr lang="en-GB" dirty="0"/>
              <a:t> failure under NAs is confirmed*</a:t>
            </a:r>
            <a:endParaRPr lang="en-US" dirty="0"/>
          </a:p>
          <a:p>
            <a:endParaRPr lang="en-GB" dirty="0"/>
          </a:p>
        </p:txBody>
      </p:sp>
      <p:graphicFrame>
        <p:nvGraphicFramePr>
          <p:cNvPr id="5" name="Table 4">
            <a:extLst>
              <a:ext uri="{FF2B5EF4-FFF2-40B4-BE49-F238E27FC236}">
                <a16:creationId xmlns:a16="http://schemas.microsoft.com/office/drawing/2014/main" id="{BA1B02C0-5A8C-43DD-97A5-5EB40BFEDE82}"/>
              </a:ext>
            </a:extLst>
          </p:cNvPr>
          <p:cNvGraphicFramePr>
            <a:graphicFrameLocks noGrp="1"/>
          </p:cNvGraphicFramePr>
          <p:nvPr>
            <p:extLst>
              <p:ext uri="{D42A27DB-BD31-4B8C-83A1-F6EECF244321}">
                <p14:modId xmlns:p14="http://schemas.microsoft.com/office/powerpoint/2010/main" val="428594901"/>
              </p:ext>
            </p:extLst>
          </p:nvPr>
        </p:nvGraphicFramePr>
        <p:xfrm>
          <a:off x="423847" y="1986427"/>
          <a:ext cx="11342399" cy="3648471"/>
        </p:xfrm>
        <a:graphic>
          <a:graphicData uri="http://schemas.openxmlformats.org/drawingml/2006/table">
            <a:tbl>
              <a:tblPr firstRow="1" bandRow="1">
                <a:tableStyleId>{5C22544A-7EE6-4342-B048-85BDC9FD1C3A}</a:tableStyleId>
              </a:tblPr>
              <a:tblGrid>
                <a:gridCol w="3162784">
                  <a:extLst>
                    <a:ext uri="{9D8B030D-6E8A-4147-A177-3AD203B41FA5}">
                      <a16:colId xmlns:a16="http://schemas.microsoft.com/office/drawing/2014/main" val="20000"/>
                    </a:ext>
                  </a:extLst>
                </a:gridCol>
                <a:gridCol w="8179615">
                  <a:extLst>
                    <a:ext uri="{9D8B030D-6E8A-4147-A177-3AD203B41FA5}">
                      <a16:colId xmlns:a16="http://schemas.microsoft.com/office/drawing/2014/main" val="20001"/>
                    </a:ext>
                  </a:extLst>
                </a:gridCol>
              </a:tblGrid>
              <a:tr h="326909">
                <a:tc>
                  <a:txBody>
                    <a:bodyPr/>
                    <a:lstStyle/>
                    <a:p>
                      <a:pPr marL="33338" indent="0"/>
                      <a:r>
                        <a:rPr lang="en-GB" sz="1600" dirty="0">
                          <a:solidFill>
                            <a:schemeClr val="bg1"/>
                          </a:solidFill>
                          <a:latin typeface="Arial" panose="020B0604020202020204" pitchFamily="34" charset="0"/>
                          <a:cs typeface="Arial" panose="020B0604020202020204" pitchFamily="34" charset="0"/>
                        </a:rPr>
                        <a:t>Resistance pattern</a:t>
                      </a:r>
                    </a:p>
                  </a:txBody>
                  <a:tcPr marL="36000" marR="36000" marT="36000" marB="36000" anchor="b">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l"/>
                      <a:r>
                        <a:rPr lang="en-GB" sz="1600" dirty="0">
                          <a:solidFill>
                            <a:schemeClr val="bg1"/>
                          </a:solidFill>
                          <a:latin typeface="Arial" panose="020B0604020202020204" pitchFamily="34" charset="0"/>
                          <a:cs typeface="Arial" panose="020B0604020202020204" pitchFamily="34" charset="0"/>
                        </a:rPr>
                        <a:t>Recommended rescue strategies</a:t>
                      </a:r>
                    </a:p>
                  </a:txBody>
                  <a:tcPr marL="36000" marR="36000" marT="36000" marB="36000" anchor="b">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1"/>
                  </a:ext>
                </a:extLst>
              </a:tr>
              <a:tr h="399300">
                <a:tc>
                  <a:txBody>
                    <a:bodyPr/>
                    <a:lstStyle/>
                    <a:p>
                      <a:pPr marL="33338" indent="0"/>
                      <a:r>
                        <a:rPr lang="en-GB" sz="1600" dirty="0">
                          <a:latin typeface="Arial" panose="020B0604020202020204" pitchFamily="34" charset="0"/>
                          <a:cs typeface="Arial" panose="020B0604020202020204" pitchFamily="34" charset="0"/>
                        </a:rPr>
                        <a:t>LAM resistance</a:t>
                      </a:r>
                    </a:p>
                  </a:txBody>
                  <a:tcPr marL="36000" marR="36000" marT="36000" marB="3600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GB" sz="1600" dirty="0">
                          <a:latin typeface="Arial" panose="020B0604020202020204" pitchFamily="34" charset="0"/>
                          <a:cs typeface="Arial" panose="020B0604020202020204" pitchFamily="34" charset="0"/>
                        </a:rPr>
                        <a:t>Switch to TDF or TAF</a:t>
                      </a:r>
                    </a:p>
                  </a:txBody>
                  <a:tcPr marL="36000" marR="36000" marT="36000" marB="3600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2968240305"/>
                  </a:ext>
                </a:extLst>
              </a:tr>
              <a:tr h="420643">
                <a:tc>
                  <a:txBody>
                    <a:bodyPr/>
                    <a:lstStyle/>
                    <a:p>
                      <a:pPr marL="33338" indent="0">
                        <a:tabLst>
                          <a:tab pos="1033463" algn="l"/>
                        </a:tabLst>
                      </a:pPr>
                      <a:r>
                        <a:rPr lang="en-GB" sz="1600" dirty="0">
                          <a:latin typeface="Arial" panose="020B0604020202020204" pitchFamily="34" charset="0"/>
                          <a:cs typeface="Arial" panose="020B0604020202020204" pitchFamily="34" charset="0"/>
                        </a:rPr>
                        <a:t>TBV resistance</a:t>
                      </a:r>
                    </a:p>
                  </a:txBody>
                  <a:tcPr marL="36000" marR="36000" marT="36000" marB="3600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Switch to TDF or TAF</a:t>
                      </a:r>
                    </a:p>
                  </a:txBody>
                  <a:tcPr marL="36000" marR="36000" marT="36000" marB="3600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3707395876"/>
                  </a:ext>
                </a:extLst>
              </a:tr>
              <a:tr h="512711">
                <a:tc>
                  <a:txBody>
                    <a:bodyPr/>
                    <a:lstStyle/>
                    <a:p>
                      <a:pPr marL="33338" indent="0">
                        <a:tabLst>
                          <a:tab pos="0" algn="l"/>
                        </a:tabLst>
                      </a:pPr>
                      <a:r>
                        <a:rPr lang="en-GB" sz="1600" dirty="0">
                          <a:latin typeface="Arial" panose="020B0604020202020204" pitchFamily="34" charset="0"/>
                          <a:cs typeface="Arial" panose="020B0604020202020204" pitchFamily="34" charset="0"/>
                        </a:rPr>
                        <a:t>ETV resistance</a:t>
                      </a:r>
                    </a:p>
                  </a:txBody>
                  <a:tcPr marL="36000" marR="36000" marT="36000" marB="3600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Switch to TDF or TAF</a:t>
                      </a:r>
                    </a:p>
                  </a:txBody>
                  <a:tcPr marL="36000" marR="36000" marT="36000" marB="3600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3856321495"/>
                  </a:ext>
                </a:extLst>
              </a:tr>
              <a:tr h="946446">
                <a:tc>
                  <a:txBody>
                    <a:bodyPr/>
                    <a:lstStyle/>
                    <a:p>
                      <a:pPr marL="33338" indent="0"/>
                      <a:r>
                        <a:rPr lang="en-GB" sz="1600" dirty="0">
                          <a:latin typeface="Arial" panose="020B0604020202020204" pitchFamily="34" charset="0"/>
                          <a:cs typeface="Arial" panose="020B0604020202020204" pitchFamily="34" charset="0"/>
                        </a:rPr>
                        <a:t>ADV resistance</a:t>
                      </a:r>
                    </a:p>
                  </a:txBody>
                  <a:tcPr marL="36000" marR="36000" marT="36000" marB="3600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spcBef>
                          <a:spcPts val="600"/>
                        </a:spcBef>
                      </a:pPr>
                      <a:r>
                        <a:rPr lang="en-GB" sz="1600" dirty="0">
                          <a:latin typeface="Arial" panose="020B0604020202020204" pitchFamily="34" charset="0"/>
                          <a:cs typeface="Arial" panose="020B0604020202020204" pitchFamily="34" charset="0"/>
                        </a:rPr>
                        <a:t>If LAM-naïve: switch to ETV or TDF or TAF</a:t>
                      </a:r>
                    </a:p>
                    <a:p>
                      <a:pPr algn="l">
                        <a:spcBef>
                          <a:spcPts val="600"/>
                        </a:spcBef>
                      </a:pPr>
                      <a:r>
                        <a:rPr lang="en-GB" sz="1600" dirty="0">
                          <a:latin typeface="Arial" panose="020B0604020202020204" pitchFamily="34" charset="0"/>
                          <a:cs typeface="Arial" panose="020B0604020202020204" pitchFamily="34" charset="0"/>
                        </a:rPr>
                        <a:t>If LAM-resistant: switch to TDF or TAF</a:t>
                      </a:r>
                    </a:p>
                    <a:p>
                      <a:pPr algn="l">
                        <a:spcBef>
                          <a:spcPts val="600"/>
                        </a:spcBef>
                      </a:pPr>
                      <a:r>
                        <a:rPr lang="en-GB" sz="1600" dirty="0">
                          <a:latin typeface="Arial" panose="020B0604020202020204" pitchFamily="34" charset="0"/>
                          <a:cs typeface="Arial" panose="020B0604020202020204" pitchFamily="34" charset="0"/>
                        </a:rPr>
                        <a:t>If HBV DNA plateaus: add ETV</a:t>
                      </a:r>
                      <a:r>
                        <a:rPr lang="en-US" sz="1600" baseline="30000" dirty="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 or switch to ETV</a:t>
                      </a:r>
                    </a:p>
                  </a:txBody>
                  <a:tcPr marL="36000" marR="36000" marT="36000" marB="3600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375730474"/>
                  </a:ext>
                </a:extLst>
              </a:tr>
              <a:tr h="706079">
                <a:tc>
                  <a:txBody>
                    <a:bodyPr/>
                    <a:lstStyle/>
                    <a:p>
                      <a:pPr marL="33338" indent="0">
                        <a:tabLst>
                          <a:tab pos="609600" algn="l"/>
                        </a:tabLst>
                      </a:pPr>
                      <a:r>
                        <a:rPr lang="en-GB" sz="1600" dirty="0">
                          <a:latin typeface="Arial" panose="020B0604020202020204" pitchFamily="34" charset="0"/>
                          <a:cs typeface="Arial" panose="020B0604020202020204" pitchFamily="34" charset="0"/>
                        </a:rPr>
                        <a:t>TDF or TAF resistance</a:t>
                      </a:r>
                      <a:r>
                        <a:rPr lang="en-US" sz="1600" baseline="30000" dirty="0">
                          <a:solidFill>
                            <a:srgbClr val="000000"/>
                          </a:solidFill>
                          <a:latin typeface="Arial"/>
                        </a:rPr>
                        <a:t>‡</a:t>
                      </a:r>
                      <a:endParaRPr lang="en-GB" sz="1600" dirty="0">
                        <a:latin typeface="Arial" panose="020B0604020202020204" pitchFamily="34" charset="0"/>
                        <a:cs typeface="Arial" panose="020B0604020202020204" pitchFamily="34" charset="0"/>
                      </a:endParaRPr>
                    </a:p>
                  </a:txBody>
                  <a:tcPr marL="36000" marR="36000" marT="36000" marB="3600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spcBef>
                          <a:spcPts val="600"/>
                        </a:spcBef>
                      </a:pPr>
                      <a:r>
                        <a:rPr lang="en-GB" sz="1600" dirty="0">
                          <a:latin typeface="Arial" panose="020B0604020202020204" pitchFamily="34" charset="0"/>
                          <a:cs typeface="Arial" panose="020B0604020202020204" pitchFamily="34" charset="0"/>
                        </a:rPr>
                        <a:t>If LAM-naïve: switch to ETV</a:t>
                      </a:r>
                    </a:p>
                    <a:p>
                      <a:pPr algn="l">
                        <a:spcBef>
                          <a:spcPts val="600"/>
                        </a:spcBef>
                      </a:pPr>
                      <a:r>
                        <a:rPr lang="en-GB" sz="1600" dirty="0">
                          <a:latin typeface="Arial" panose="020B0604020202020204" pitchFamily="34" charset="0"/>
                          <a:cs typeface="Arial" panose="020B0604020202020204" pitchFamily="34" charset="0"/>
                        </a:rPr>
                        <a:t>If LAM-resistant: add ETV</a:t>
                      </a:r>
                      <a:r>
                        <a:rPr lang="en-US" sz="1600" baseline="30000"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txBody>
                  <a:tcPr marL="36000" marR="36000" marT="36000" marB="3600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3533559125"/>
                  </a:ext>
                </a:extLst>
              </a:tr>
              <a:tr h="326909">
                <a:tc>
                  <a:txBody>
                    <a:bodyPr/>
                    <a:lstStyle/>
                    <a:p>
                      <a:pPr marL="33338" indent="0"/>
                      <a:r>
                        <a:rPr lang="en-GB" sz="1600" dirty="0">
                          <a:latin typeface="Arial" panose="020B0604020202020204" pitchFamily="34" charset="0"/>
                          <a:cs typeface="Arial" panose="020B0604020202020204" pitchFamily="34" charset="0"/>
                        </a:rPr>
                        <a:t>Multidrug resistance</a:t>
                      </a:r>
                    </a:p>
                  </a:txBody>
                  <a:tcPr marL="36000" marR="36000" marT="36000" marB="3600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l"/>
                      <a:r>
                        <a:rPr lang="en-GB" sz="1600" dirty="0">
                          <a:latin typeface="Arial" panose="020B0604020202020204" pitchFamily="34" charset="0"/>
                          <a:cs typeface="Arial" panose="020B0604020202020204" pitchFamily="34" charset="0"/>
                        </a:rPr>
                        <a:t>Switch to ETV + TDF or TAF combination</a:t>
                      </a:r>
                    </a:p>
                  </a:txBody>
                  <a:tcPr marL="36000" marR="36000" marT="36000" marB="3600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59766297"/>
                  </a:ext>
                </a:extLst>
              </a:tr>
            </a:tbl>
          </a:graphicData>
        </a:graphic>
      </p:graphicFrame>
      <p:pic>
        <p:nvPicPr>
          <p:cNvPr id="7" name="Picture 6">
            <a:hlinkClick r:id="rId3" action="ppaction://hlinksldjump"/>
            <a:extLst>
              <a:ext uri="{FF2B5EF4-FFF2-40B4-BE49-F238E27FC236}">
                <a16:creationId xmlns:a16="http://schemas.microsoft.com/office/drawing/2014/main" id="{80680141-53EF-4EDA-A764-95D079E777B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1499805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60B-958B-4F3F-B3BE-FD88CC72137A}"/>
              </a:ext>
            </a:extLst>
          </p:cNvPr>
          <p:cNvSpPr>
            <a:spLocks noGrp="1"/>
          </p:cNvSpPr>
          <p:nvPr>
            <p:ph type="title"/>
          </p:nvPr>
        </p:nvSpPr>
        <p:spPr/>
        <p:txBody>
          <a:bodyPr/>
          <a:lstStyle/>
          <a:p>
            <a:r>
              <a:rPr lang="en-GB" dirty="0"/>
              <a:t>About these slides</a:t>
            </a:r>
          </a:p>
        </p:txBody>
      </p:sp>
      <p:sp>
        <p:nvSpPr>
          <p:cNvPr id="10" name="Text Placeholder 9">
            <a:extLst>
              <a:ext uri="{FF2B5EF4-FFF2-40B4-BE49-F238E27FC236}">
                <a16:creationId xmlns:a16="http://schemas.microsoft.com/office/drawing/2014/main" id="{E20EA26D-D1EE-4231-9F80-C18140FC562B}"/>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493760C0-FC00-42FA-8670-EF225448498D}"/>
              </a:ext>
            </a:extLst>
          </p:cNvPr>
          <p:cNvSpPr>
            <a:spLocks noGrp="1"/>
          </p:cNvSpPr>
          <p:nvPr>
            <p:ph sz="half" idx="1"/>
          </p:nvPr>
        </p:nvSpPr>
        <p:spPr/>
        <p:txBody>
          <a:bodyPr/>
          <a:lstStyle/>
          <a:p>
            <a:r>
              <a:rPr lang="en-GB" dirty="0"/>
              <a:t>Definitions of all abbreviations shown in these slides are provided within the slide notes</a:t>
            </a:r>
          </a:p>
          <a:p>
            <a:endParaRPr lang="en-GB" dirty="0"/>
          </a:p>
          <a:p>
            <a:r>
              <a:rPr lang="en-US" dirty="0"/>
              <a:t>When you see a home symbol like this one:</a:t>
            </a:r>
            <a:r>
              <a:rPr lang="en-GB" dirty="0"/>
              <a:t>       , you can click on this to return to the outline or topics pages, depending on which section you are in</a:t>
            </a:r>
          </a:p>
          <a:p>
            <a:endParaRPr lang="en-GB" dirty="0"/>
          </a:p>
          <a:p>
            <a:endParaRPr lang="en-GB" dirty="0"/>
          </a:p>
          <a:p>
            <a:endParaRPr lang="en-GB" dirty="0"/>
          </a:p>
          <a:p>
            <a:endParaRPr lang="en-GB" dirty="0"/>
          </a:p>
          <a:p>
            <a:endParaRPr lang="en-GB" dirty="0"/>
          </a:p>
          <a:p>
            <a:endParaRPr lang="en-GB" dirty="0"/>
          </a:p>
          <a:p>
            <a:r>
              <a:rPr lang="en-GB" dirty="0"/>
              <a:t>Please send any feedback to: </a:t>
            </a:r>
            <a:r>
              <a:rPr lang="en-GB" dirty="0">
                <a:hlinkClick r:id="rId2"/>
              </a:rPr>
              <a:t>slidedeck_feedback@easloffice.eu</a:t>
            </a:r>
            <a:endParaRPr lang="en-GB" dirty="0"/>
          </a:p>
        </p:txBody>
      </p:sp>
      <p:pic>
        <p:nvPicPr>
          <p:cNvPr id="5" name="Picture 4">
            <a:extLst>
              <a:ext uri="{FF2B5EF4-FFF2-40B4-BE49-F238E27FC236}">
                <a16:creationId xmlns:a16="http://schemas.microsoft.com/office/drawing/2014/main" id="{1FA27790-F1ED-4EC5-8838-D7F82C9EA7C4}"/>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5842464" y="2053912"/>
            <a:ext cx="361460" cy="357974"/>
          </a:xfrm>
          <a:prstGeom prst="rect">
            <a:avLst/>
          </a:prstGeom>
        </p:spPr>
      </p:pic>
      <p:sp>
        <p:nvSpPr>
          <p:cNvPr id="6" name="TextBox 5">
            <a:extLst>
              <a:ext uri="{FF2B5EF4-FFF2-40B4-BE49-F238E27FC236}">
                <a16:creationId xmlns:a16="http://schemas.microsoft.com/office/drawing/2014/main" id="{98F4013A-4BE9-4EE8-8D1D-51E9A4839302}"/>
              </a:ext>
            </a:extLst>
          </p:cNvPr>
          <p:cNvSpPr txBox="1"/>
          <p:nvPr/>
        </p:nvSpPr>
        <p:spPr>
          <a:xfrm>
            <a:off x="2082672" y="3125030"/>
            <a:ext cx="8026657" cy="1323439"/>
          </a:xfrm>
          <a:prstGeom prst="rect">
            <a:avLst/>
          </a:prstGeom>
          <a:noFill/>
          <a:ln w="28575">
            <a:solidFill>
              <a:schemeClr val="tx2"/>
            </a:solidFill>
          </a:ln>
        </p:spPr>
        <p:txBody>
          <a:bodyPr wrap="square" rtlCol="0">
            <a:spAutoFit/>
          </a:bodyPr>
          <a:lstStyle/>
          <a:p>
            <a:pPr algn="ctr">
              <a:defRPr/>
            </a:pPr>
            <a:r>
              <a:rPr lang="en-GB" sz="2000" dirty="0">
                <a:solidFill>
                  <a:prstClr val="black"/>
                </a:solidFill>
                <a:latin typeface="Arial" panose="020B0604020202020204"/>
              </a:rPr>
              <a:t>These slides are intended for use as an educational resource and should not be used in isolation to make patient management decisions. All information included should be verified before treating patients or using any therapies described in these materials</a:t>
            </a:r>
          </a:p>
        </p:txBody>
      </p:sp>
    </p:spTree>
    <p:extLst>
      <p:ext uri="{BB962C8B-B14F-4D97-AF65-F5344CB8AC3E}">
        <p14:creationId xmlns:p14="http://schemas.microsoft.com/office/powerpoint/2010/main" val="2812327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a:t>PegIFN</a:t>
            </a:r>
            <a:r>
              <a:rPr lang="en-GB" dirty="0">
                <a:sym typeface="Symbol" panose="05050102010706020507" pitchFamily="18" charset="2"/>
              </a:rPr>
              <a:t></a:t>
            </a:r>
            <a:r>
              <a:rPr lang="en-GB" dirty="0"/>
              <a:t> monotherapy</a:t>
            </a:r>
          </a:p>
        </p:txBody>
      </p:sp>
      <p:sp>
        <p:nvSpPr>
          <p:cNvPr id="6" name="Text Placeholder 5"/>
          <p:cNvSpPr>
            <a:spLocks noGrp="1"/>
          </p:cNvSpPr>
          <p:nvPr>
            <p:ph type="body" sz="quarter" idx="10"/>
          </p:nvPr>
        </p:nvSpPr>
        <p:spPr/>
        <p:txBody>
          <a:bodyPr/>
          <a:lstStyle/>
          <a:p>
            <a:r>
              <a:rPr lang="en-GB" dirty="0"/>
              <a:t>EASL CPG HBV. J </a:t>
            </a:r>
            <a:r>
              <a:rPr lang="en-GB" dirty="0" err="1"/>
              <a:t>Hepatol</a:t>
            </a:r>
            <a:r>
              <a:rPr lang="en-GB" dirty="0"/>
              <a:t> 2017;67:370–98</a:t>
            </a:r>
          </a:p>
        </p:txBody>
      </p:sp>
      <p:sp>
        <p:nvSpPr>
          <p:cNvPr id="5" name="Content Placeholder 4"/>
          <p:cNvSpPr>
            <a:spLocks noGrp="1"/>
          </p:cNvSpPr>
          <p:nvPr>
            <p:ph sz="half" idx="1"/>
          </p:nvPr>
        </p:nvSpPr>
        <p:spPr/>
        <p:txBody>
          <a:bodyPr/>
          <a:lstStyle/>
          <a:p>
            <a:r>
              <a:rPr lang="en-GB" dirty="0"/>
              <a:t>Only patients with milder disease should generally be considered for treatment with </a:t>
            </a:r>
            <a:r>
              <a:rPr lang="en-GB" dirty="0" err="1"/>
              <a:t>PegIFN</a:t>
            </a:r>
            <a:r>
              <a:rPr lang="en-GB" dirty="0">
                <a:sym typeface="Symbol" panose="05050102010706020507" pitchFamily="18" charset="2"/>
              </a:rPr>
              <a:t></a:t>
            </a:r>
            <a:endParaRPr lang="en-GB" dirty="0"/>
          </a:p>
        </p:txBody>
      </p:sp>
      <p:graphicFrame>
        <p:nvGraphicFramePr>
          <p:cNvPr id="16" name="Table 15">
            <a:extLst>
              <a:ext uri="{FF2B5EF4-FFF2-40B4-BE49-F238E27FC236}">
                <a16:creationId xmlns:a16="http://schemas.microsoft.com/office/drawing/2014/main" id="{DF16C606-605A-4336-ABC4-BC82FB561FB0}"/>
              </a:ext>
            </a:extLst>
          </p:cNvPr>
          <p:cNvGraphicFramePr>
            <a:graphicFrameLocks noGrp="1"/>
          </p:cNvGraphicFramePr>
          <p:nvPr>
            <p:extLst>
              <p:ext uri="{D42A27DB-BD31-4B8C-83A1-F6EECF244321}">
                <p14:modId xmlns:p14="http://schemas.microsoft.com/office/powerpoint/2010/main" val="2197322662"/>
              </p:ext>
            </p:extLst>
          </p:nvPr>
        </p:nvGraphicFramePr>
        <p:xfrm>
          <a:off x="423847" y="2464094"/>
          <a:ext cx="11342400" cy="2043684"/>
        </p:xfrm>
        <a:graphic>
          <a:graphicData uri="http://schemas.openxmlformats.org/drawingml/2006/table">
            <a:tbl>
              <a:tblPr firstRow="1" bandRow="1">
                <a:tableStyleId>{5C22544A-7EE6-4342-B048-85BDC9FD1C3A}</a:tableStyleId>
              </a:tblPr>
              <a:tblGrid>
                <a:gridCol w="8647176">
                  <a:extLst>
                    <a:ext uri="{9D8B030D-6E8A-4147-A177-3AD203B41FA5}">
                      <a16:colId xmlns:a16="http://schemas.microsoft.com/office/drawing/2014/main" val="20001"/>
                    </a:ext>
                  </a:extLst>
                </a:gridCol>
                <a:gridCol w="1347612">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214761">
                <a:tc gridSpan="3">
                  <a:txBody>
                    <a:bodyPr/>
                    <a:lstStyle/>
                    <a:p>
                      <a:r>
                        <a:rPr lang="en-GB" sz="1600" dirty="0">
                          <a:solidFill>
                            <a:schemeClr val="bg2"/>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lang="en-US" sz="1600" dirty="0" err="1">
                          <a:solidFill>
                            <a:srgbClr val="000000"/>
                          </a:solidFill>
                          <a:latin typeface="Arial"/>
                        </a:rPr>
                        <a:t>PegIFN</a:t>
                      </a:r>
                      <a:r>
                        <a:rPr lang="en-GB" sz="1600" dirty="0">
                          <a:sym typeface="Symbol" panose="05050102010706020507" pitchFamily="18" charset="2"/>
                        </a:rPr>
                        <a:t></a:t>
                      </a:r>
                      <a:r>
                        <a:rPr lang="en-US" sz="1600" dirty="0">
                          <a:solidFill>
                            <a:srgbClr val="000000"/>
                          </a:solidFill>
                          <a:latin typeface="Arial"/>
                        </a:rPr>
                        <a:t> </a:t>
                      </a:r>
                      <a:r>
                        <a:rPr lang="en-US" sz="1600" b="1" dirty="0">
                          <a:solidFill>
                            <a:schemeClr val="tx2"/>
                          </a:solidFill>
                          <a:latin typeface="Arial"/>
                        </a:rPr>
                        <a:t>can be considered as an initial treatment </a:t>
                      </a:r>
                      <a:r>
                        <a:rPr lang="en-US" sz="1600" dirty="0">
                          <a:solidFill>
                            <a:srgbClr val="000000"/>
                          </a:solidFill>
                          <a:latin typeface="Arial"/>
                        </a:rPr>
                        <a:t>option for patients with </a:t>
                      </a:r>
                      <a:br>
                        <a:rPr lang="en-US" sz="1600" dirty="0">
                          <a:solidFill>
                            <a:srgbClr val="000000"/>
                          </a:solidFill>
                          <a:latin typeface="Arial"/>
                        </a:rPr>
                      </a:br>
                      <a:r>
                        <a:rPr lang="en-US" sz="1600" dirty="0">
                          <a:solidFill>
                            <a:srgbClr val="000000"/>
                          </a:solidFill>
                          <a:latin typeface="Arial"/>
                        </a:rPr>
                        <a:t>mild-to-moderate </a:t>
                      </a:r>
                      <a:r>
                        <a:rPr lang="en-US" sz="1600" dirty="0" err="1">
                          <a:solidFill>
                            <a:srgbClr val="000000"/>
                          </a:solidFill>
                          <a:latin typeface="Arial"/>
                        </a:rPr>
                        <a:t>HBeAg</a:t>
                      </a:r>
                      <a:r>
                        <a:rPr lang="en-US" sz="1600" dirty="0">
                          <a:solidFill>
                            <a:srgbClr val="000000"/>
                          </a:solidFill>
                          <a:latin typeface="Arial"/>
                        </a:rPr>
                        <a:t>-positive </a:t>
                      </a:r>
                      <a:r>
                        <a:rPr lang="it-IT" sz="1600" dirty="0">
                          <a:solidFill>
                            <a:srgbClr val="000000"/>
                          </a:solidFill>
                          <a:latin typeface="Arial"/>
                        </a:rPr>
                        <a:t>or -negative chronic</a:t>
                      </a:r>
                      <a:r>
                        <a:rPr lang="it-IT" sz="1600" baseline="0" dirty="0">
                          <a:solidFill>
                            <a:srgbClr val="000000"/>
                          </a:solidFill>
                          <a:latin typeface="Arial"/>
                        </a:rPr>
                        <a:t> hepatitis </a:t>
                      </a:r>
                      <a:r>
                        <a:rPr lang="it-IT" sz="1600" dirty="0">
                          <a:solidFill>
                            <a:srgbClr val="000000"/>
                          </a:solidFill>
                          <a:latin typeface="Arial"/>
                        </a:rPr>
                        <a:t>B </a:t>
                      </a:r>
                      <a:endPar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lnSpc>
                          <a:spcPts val="2400"/>
                        </a:lnSpc>
                      </a:pPr>
                      <a:r>
                        <a:rPr lang="en-GB" sz="1600" dirty="0">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lnSpc>
                          <a:spcPts val="2400"/>
                        </a:lnSpc>
                      </a:pPr>
                      <a:r>
                        <a:rPr lang="en-GB" sz="1600" dirty="0">
                          <a:latin typeface="Arial" panose="020B0604020202020204" pitchFamily="34" charset="0"/>
                          <a:cs typeface="Arial" panose="020B0604020202020204" pitchFamily="34" charset="0"/>
                        </a:rPr>
                        <a:t>2</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lang="en-US" sz="1600" dirty="0">
                          <a:solidFill>
                            <a:srgbClr val="000000"/>
                          </a:solidFill>
                          <a:latin typeface="Arial"/>
                        </a:rPr>
                        <a:t>The</a:t>
                      </a:r>
                      <a:r>
                        <a:rPr lang="en-US" sz="1600" b="1" dirty="0">
                          <a:solidFill>
                            <a:srgbClr val="4472C4"/>
                          </a:solidFill>
                          <a:latin typeface="Arial"/>
                        </a:rPr>
                        <a:t> </a:t>
                      </a:r>
                      <a:r>
                        <a:rPr lang="en-US" sz="1600" b="0" dirty="0">
                          <a:solidFill>
                            <a:schemeClr val="tx1"/>
                          </a:solidFill>
                          <a:latin typeface="Arial"/>
                        </a:rPr>
                        <a:t>standard duration </a:t>
                      </a:r>
                      <a:r>
                        <a:rPr lang="en-US" sz="1600" dirty="0">
                          <a:solidFill>
                            <a:srgbClr val="000000"/>
                          </a:solidFill>
                          <a:latin typeface="Arial"/>
                        </a:rPr>
                        <a:t>of </a:t>
                      </a:r>
                      <a:r>
                        <a:rPr lang="en-US" sz="1600" dirty="0" err="1">
                          <a:solidFill>
                            <a:srgbClr val="000000"/>
                          </a:solidFill>
                          <a:latin typeface="Arial"/>
                        </a:rPr>
                        <a:t>PegIFN</a:t>
                      </a:r>
                      <a:r>
                        <a:rPr lang="en-GB" sz="1600" dirty="0">
                          <a:sym typeface="Symbol" panose="05050102010706020507" pitchFamily="18" charset="2"/>
                        </a:rPr>
                        <a:t> </a:t>
                      </a:r>
                      <a:r>
                        <a:rPr lang="en-US" sz="1600" dirty="0">
                          <a:solidFill>
                            <a:srgbClr val="000000"/>
                          </a:solidFill>
                          <a:latin typeface="Arial"/>
                        </a:rPr>
                        <a:t>therapy is 48 weeks </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lnSpc>
                          <a:spcPts val="2400"/>
                        </a:lnSpc>
                      </a:pPr>
                      <a:r>
                        <a:rPr lang="en-GB" sz="1600" dirty="0">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solidFill>
                      <a:srgbClr val="7DCBEC"/>
                    </a:solidFill>
                  </a:tcPr>
                </a:tc>
                <a:tc>
                  <a:txBody>
                    <a:bodyPr/>
                    <a:lstStyle/>
                    <a:p>
                      <a:pPr algn="ctr">
                        <a:lnSpc>
                          <a:spcPts val="2400"/>
                        </a:lnSpc>
                      </a:pP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214761">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lang="en-US" sz="1600" b="0" dirty="0">
                          <a:solidFill>
                            <a:schemeClr val="tx1"/>
                          </a:solidFill>
                          <a:latin typeface="Arial"/>
                        </a:rPr>
                        <a:t>Extension of</a:t>
                      </a:r>
                      <a:r>
                        <a:rPr lang="en-US" sz="1600" b="1" dirty="0">
                          <a:solidFill>
                            <a:srgbClr val="4472C4"/>
                          </a:solidFill>
                          <a:latin typeface="Arial"/>
                        </a:rPr>
                        <a:t> </a:t>
                      </a:r>
                      <a:r>
                        <a:rPr lang="en-US" sz="1600" dirty="0">
                          <a:solidFill>
                            <a:srgbClr val="000000"/>
                          </a:solidFill>
                          <a:latin typeface="Arial"/>
                        </a:rPr>
                        <a:t>PegIFN</a:t>
                      </a:r>
                      <a:r>
                        <a:rPr lang="en-GB" sz="1600" dirty="0">
                          <a:sym typeface="Symbol" panose="05050102010706020507" pitchFamily="18" charset="2"/>
                        </a:rPr>
                        <a:t></a:t>
                      </a:r>
                      <a:r>
                        <a:rPr lang="en-US" sz="1600" dirty="0">
                          <a:solidFill>
                            <a:srgbClr val="000000"/>
                          </a:solidFill>
                          <a:latin typeface="Arial"/>
                        </a:rPr>
                        <a:t> therapy beyond Week 48 may be beneficial in selected </a:t>
                      </a:r>
                      <a:r>
                        <a:rPr lang="en-US" sz="1600" dirty="0" err="1">
                          <a:solidFill>
                            <a:srgbClr val="000000"/>
                          </a:solidFill>
                          <a:latin typeface="Arial"/>
                        </a:rPr>
                        <a:t>HBeAg</a:t>
                      </a:r>
                      <a:r>
                        <a:rPr lang="en-US" sz="1600" dirty="0">
                          <a:solidFill>
                            <a:srgbClr val="000000"/>
                          </a:solidFill>
                          <a:latin typeface="Arial"/>
                        </a:rPr>
                        <a:t>-negative</a:t>
                      </a:r>
                      <a:r>
                        <a:rPr lang="it-IT" sz="1600" dirty="0">
                          <a:solidFill>
                            <a:srgbClr val="000000"/>
                          </a:solidFill>
                          <a:latin typeface="Arial"/>
                        </a:rPr>
                        <a:t> patients with chronic</a:t>
                      </a:r>
                      <a:r>
                        <a:rPr lang="it-IT" sz="1600" baseline="0" dirty="0">
                          <a:solidFill>
                            <a:srgbClr val="000000"/>
                          </a:solidFill>
                          <a:latin typeface="Arial"/>
                        </a:rPr>
                        <a:t> hepatitis B</a:t>
                      </a:r>
                      <a:r>
                        <a:rPr lang="it-IT" sz="1600" dirty="0">
                          <a:solidFill>
                            <a:srgbClr val="000000"/>
                          </a:solidFill>
                          <a:latin typeface="Arial"/>
                        </a:rPr>
                        <a:t> </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II-1</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lnSpc>
                          <a:spcPts val="2400"/>
                        </a:lnSpc>
                      </a:pPr>
                      <a:r>
                        <a:rPr lang="en-GB" sz="1600" dirty="0">
                          <a:latin typeface="Arial" panose="020B0604020202020204" pitchFamily="34" charset="0"/>
                          <a:cs typeface="Arial" panose="020B0604020202020204" pitchFamily="34" charset="0"/>
                        </a:rPr>
                        <a:t>2</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bl>
          </a:graphicData>
        </a:graphic>
      </p:graphicFrame>
      <p:grpSp>
        <p:nvGrpSpPr>
          <p:cNvPr id="17" name="Group 16">
            <a:extLst>
              <a:ext uri="{FF2B5EF4-FFF2-40B4-BE49-F238E27FC236}">
                <a16:creationId xmlns:a16="http://schemas.microsoft.com/office/drawing/2014/main" id="{EAF1F4BF-6D96-4A83-BD4D-098C433F9AC4}"/>
              </a:ext>
            </a:extLst>
          </p:cNvPr>
          <p:cNvGrpSpPr/>
          <p:nvPr/>
        </p:nvGrpSpPr>
        <p:grpSpPr>
          <a:xfrm>
            <a:off x="8073782" y="2484217"/>
            <a:ext cx="3693418" cy="276999"/>
            <a:chOff x="4262958" y="3212976"/>
            <a:chExt cx="3693418" cy="276999"/>
          </a:xfrm>
        </p:grpSpPr>
        <p:sp>
          <p:nvSpPr>
            <p:cNvPr id="18" name="Rectangle 17">
              <a:extLst>
                <a:ext uri="{FF2B5EF4-FFF2-40B4-BE49-F238E27FC236}">
                  <a16:creationId xmlns:a16="http://schemas.microsoft.com/office/drawing/2014/main" id="{0B7D2DC7-80DB-437A-A22F-450DD8BDB319}"/>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Rectangle 18">
              <a:extLst>
                <a:ext uri="{FF2B5EF4-FFF2-40B4-BE49-F238E27FC236}">
                  <a16:creationId xmlns:a16="http://schemas.microsoft.com/office/drawing/2014/main" id="{E1135128-2798-4F8D-8B19-6626E474D4D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TextBox 19">
              <a:extLst>
                <a:ext uri="{FF2B5EF4-FFF2-40B4-BE49-F238E27FC236}">
                  <a16:creationId xmlns:a16="http://schemas.microsoft.com/office/drawing/2014/main" id="{D05CCE65-4B94-4DC1-B366-6293D8E61381}"/>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1" name="TextBox 20">
              <a:extLst>
                <a:ext uri="{FF2B5EF4-FFF2-40B4-BE49-F238E27FC236}">
                  <a16:creationId xmlns:a16="http://schemas.microsoft.com/office/drawing/2014/main" id="{D67D1AFE-856F-4A6D-B3D0-BF611FC86705}"/>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6A639B53-0393-479F-9416-1F03CC87B07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2664050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patients treated with PegIFN</a:t>
            </a:r>
            <a:r>
              <a:rPr lang="en-GB" dirty="0">
                <a:sym typeface="Symbol" panose="05050102010706020507" pitchFamily="18" charset="2"/>
              </a:rPr>
              <a:t></a:t>
            </a:r>
            <a:endParaRPr lang="en-GB" dirty="0"/>
          </a:p>
        </p:txBody>
      </p:sp>
      <p:sp>
        <p:nvSpPr>
          <p:cNvPr id="3" name="Text Placeholder 2"/>
          <p:cNvSpPr>
            <a:spLocks noGrp="1"/>
          </p:cNvSpPr>
          <p:nvPr>
            <p:ph type="body" sz="quarter" idx="10"/>
          </p:nvPr>
        </p:nvSpPr>
        <p:spPr/>
        <p:txBody>
          <a:bodyPr/>
          <a:lstStyle/>
          <a:p>
            <a:r>
              <a:rPr lang="en-GB" dirty="0"/>
              <a:t>EASL CPG HBV. J </a:t>
            </a:r>
            <a:r>
              <a:rPr lang="en-GB" dirty="0" err="1"/>
              <a:t>Hepatol</a:t>
            </a:r>
            <a:r>
              <a:rPr lang="en-GB" dirty="0"/>
              <a:t> 2017;67:370–98</a:t>
            </a:r>
          </a:p>
        </p:txBody>
      </p:sp>
      <p:sp>
        <p:nvSpPr>
          <p:cNvPr id="4" name="Content Placeholder 3"/>
          <p:cNvSpPr>
            <a:spLocks noGrp="1"/>
          </p:cNvSpPr>
          <p:nvPr>
            <p:ph sz="half" idx="1"/>
          </p:nvPr>
        </p:nvSpPr>
        <p:spPr/>
        <p:txBody>
          <a:bodyPr/>
          <a:lstStyle/>
          <a:p>
            <a:r>
              <a:rPr lang="en-GB" dirty="0"/>
              <a:t>Patients treated with </a:t>
            </a:r>
            <a:r>
              <a:rPr lang="en-GB" dirty="0" err="1"/>
              <a:t>PegIFN</a:t>
            </a:r>
            <a:r>
              <a:rPr lang="en-GB" dirty="0">
                <a:sym typeface="Symbol" panose="05050102010706020507" pitchFamily="18" charset="2"/>
              </a:rPr>
              <a:t> require ongoing monitoring during treatment and after </a:t>
            </a:r>
            <a:br>
              <a:rPr lang="en-GB" dirty="0">
                <a:sym typeface="Symbol" panose="05050102010706020507" pitchFamily="18" charset="2"/>
              </a:rPr>
            </a:br>
            <a:r>
              <a:rPr lang="en-GB" dirty="0">
                <a:sym typeface="Symbol" panose="05050102010706020507" pitchFamily="18" charset="2"/>
              </a:rPr>
              <a:t>virological response</a:t>
            </a:r>
            <a:endParaRPr lang="en-GB" dirty="0"/>
          </a:p>
        </p:txBody>
      </p:sp>
      <p:graphicFrame>
        <p:nvGraphicFramePr>
          <p:cNvPr id="14" name="Table 13">
            <a:extLst>
              <a:ext uri="{FF2B5EF4-FFF2-40B4-BE49-F238E27FC236}">
                <a16:creationId xmlns:a16="http://schemas.microsoft.com/office/drawing/2014/main" id="{6481EA17-2AF1-4F30-9934-C2A806C926D7}"/>
              </a:ext>
            </a:extLst>
          </p:cNvPr>
          <p:cNvGraphicFramePr>
            <a:graphicFrameLocks noGrp="1"/>
          </p:cNvGraphicFramePr>
          <p:nvPr>
            <p:extLst>
              <p:ext uri="{D42A27DB-BD31-4B8C-83A1-F6EECF244321}">
                <p14:modId xmlns:p14="http://schemas.microsoft.com/office/powerpoint/2010/main" val="3006703637"/>
              </p:ext>
            </p:extLst>
          </p:nvPr>
        </p:nvGraphicFramePr>
        <p:xfrm>
          <a:off x="423847" y="2252277"/>
          <a:ext cx="11342400" cy="3139440"/>
        </p:xfrm>
        <a:graphic>
          <a:graphicData uri="http://schemas.openxmlformats.org/drawingml/2006/table">
            <a:tbl>
              <a:tblPr firstRow="1" bandRow="1">
                <a:tableStyleId>{5C22544A-7EE6-4342-B048-85BDC9FD1C3A}</a:tableStyleId>
              </a:tblPr>
              <a:tblGrid>
                <a:gridCol w="8647176">
                  <a:extLst>
                    <a:ext uri="{9D8B030D-6E8A-4147-A177-3AD203B41FA5}">
                      <a16:colId xmlns:a16="http://schemas.microsoft.com/office/drawing/2014/main" val="20001"/>
                    </a:ext>
                  </a:extLst>
                </a:gridCol>
                <a:gridCol w="1347612">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2"/>
                          </a:solidFill>
                          <a:latin typeface="Arial"/>
                        </a:rPr>
                        <a:t>Periodical assessments </a:t>
                      </a:r>
                      <a:r>
                        <a:rPr lang="en-GB" sz="1600" dirty="0">
                          <a:solidFill>
                            <a:srgbClr val="000000"/>
                          </a:solidFill>
                          <a:latin typeface="Arial"/>
                        </a:rPr>
                        <a:t>of at least full blood count, ALT, TSH, serum HBV DNA and </a:t>
                      </a:r>
                      <a:br>
                        <a:rPr lang="en-GB" sz="1600" dirty="0">
                          <a:solidFill>
                            <a:srgbClr val="000000"/>
                          </a:solidFill>
                          <a:latin typeface="Arial"/>
                        </a:rPr>
                      </a:br>
                      <a:r>
                        <a:rPr lang="en-GB" sz="1600" dirty="0">
                          <a:solidFill>
                            <a:srgbClr val="000000"/>
                          </a:solidFill>
                          <a:latin typeface="Arial"/>
                        </a:rPr>
                        <a:t>HBsAg levels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rgbClr val="000000"/>
                          </a:solidFill>
                          <a:latin typeface="Arial"/>
                        </a:rPr>
                        <a:t>All patients with chronic</a:t>
                      </a:r>
                      <a:r>
                        <a:rPr lang="en-GB" sz="1600" baseline="0" dirty="0">
                          <a:solidFill>
                            <a:srgbClr val="000000"/>
                          </a:solidFill>
                          <a:latin typeface="Arial"/>
                        </a:rPr>
                        <a:t> hepatitis B</a:t>
                      </a:r>
                      <a:r>
                        <a:rPr lang="en-GB" sz="1600" dirty="0">
                          <a:solidFill>
                            <a:srgbClr val="000000"/>
                          </a:solidFill>
                          <a:latin typeface="Arial"/>
                        </a:rPr>
                        <a:t> treated with PegIFN</a:t>
                      </a:r>
                      <a:r>
                        <a:rPr lang="en-GB" sz="1600" dirty="0">
                          <a:solidFill>
                            <a:srgbClr val="000000"/>
                          </a:solidFill>
                          <a:latin typeface="Arial"/>
                          <a:sym typeface="Symbol" panose="05050102010706020507" pitchFamily="18" charset="2"/>
                        </a:rPr>
                        <a:t></a:t>
                      </a:r>
                      <a:endPar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I/II-2</a:t>
                      </a:r>
                      <a:endPar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a:latin typeface="Arial" panose="020B0604020202020204" pitchFamily="34" charset="0"/>
                          <a:cs typeface="Arial" panose="020B0604020202020204" pitchFamily="34" charset="0"/>
                        </a:rPr>
                        <a:t>1</a:t>
                      </a:r>
                      <a:endParaRPr lang="en-GB" sz="16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2"/>
                          </a:solidFill>
                          <a:latin typeface="Arial"/>
                        </a:rPr>
                        <a:t>Periodical assessments </a:t>
                      </a:r>
                      <a:r>
                        <a:rPr lang="en-GB" sz="1600" dirty="0">
                          <a:solidFill>
                            <a:srgbClr val="000000"/>
                          </a:solidFill>
                          <a:latin typeface="Arial"/>
                        </a:rPr>
                        <a:t>of HBeAg and anti-</a:t>
                      </a:r>
                      <a:r>
                        <a:rPr lang="en-GB" sz="1600" dirty="0" err="1">
                          <a:solidFill>
                            <a:srgbClr val="000000"/>
                          </a:solidFill>
                          <a:latin typeface="Arial"/>
                        </a:rPr>
                        <a:t>HBe</a:t>
                      </a:r>
                      <a:r>
                        <a:rPr lang="en-GB" sz="1600" dirty="0">
                          <a:solidFill>
                            <a:srgbClr val="000000"/>
                          </a:solidFill>
                          <a:latin typeface="Arial"/>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err="1">
                          <a:solidFill>
                            <a:srgbClr val="000000"/>
                          </a:solidFill>
                          <a:latin typeface="Arial"/>
                        </a:rPr>
                        <a:t>HBeAg</a:t>
                      </a:r>
                      <a:r>
                        <a:rPr lang="en-GB" sz="1600" dirty="0">
                          <a:solidFill>
                            <a:srgbClr val="000000"/>
                          </a:solidFill>
                          <a:latin typeface="Arial"/>
                        </a:rPr>
                        <a:t>-positive patients with chronic</a:t>
                      </a:r>
                      <a:r>
                        <a:rPr lang="en-GB" sz="1600" baseline="0" dirty="0">
                          <a:solidFill>
                            <a:srgbClr val="000000"/>
                          </a:solidFill>
                          <a:latin typeface="Arial"/>
                        </a:rPr>
                        <a:t> hepatitis B</a:t>
                      </a:r>
                      <a:r>
                        <a:rPr lang="en-GB" sz="1600" dirty="0">
                          <a:solidFill>
                            <a:srgbClr val="000000"/>
                          </a:solidFill>
                          <a:latin typeface="Arial"/>
                        </a:rPr>
                        <a:t> treated with PegIFN</a:t>
                      </a:r>
                      <a:r>
                        <a:rPr lang="en-GB" sz="1600" dirty="0">
                          <a:solidFill>
                            <a:srgbClr val="000000"/>
                          </a:solidFill>
                          <a:latin typeface="Arial"/>
                          <a:sym typeface="Symbol" panose="05050102010706020507" pitchFamily="18" charset="2"/>
                        </a:rPr>
                        <a:t></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2"/>
                          </a:solidFill>
                          <a:latin typeface="Arial"/>
                        </a:rPr>
                        <a:t>Long-term follow-up</a:t>
                      </a:r>
                      <a:endParaRPr lang="en-GB" sz="1600" dirty="0">
                        <a:solidFill>
                          <a:schemeClr val="tx2"/>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rgbClr val="000000"/>
                          </a:solidFill>
                          <a:latin typeface="Arial"/>
                        </a:rPr>
                        <a:t>Patients with a virological response after PegIFN</a:t>
                      </a:r>
                      <a:r>
                        <a:rPr lang="en-GB" sz="1600" dirty="0">
                          <a:solidFill>
                            <a:srgbClr val="000000"/>
                          </a:solidFill>
                          <a:latin typeface="Arial"/>
                          <a:sym typeface="Symbol" panose="05050102010706020507" pitchFamily="18" charset="2"/>
                        </a:rPr>
                        <a:t></a:t>
                      </a:r>
                      <a:r>
                        <a:rPr lang="en-GB" sz="1600" dirty="0">
                          <a:solidFill>
                            <a:srgbClr val="000000"/>
                          </a:solidFill>
                          <a:latin typeface="Arial"/>
                        </a:rPr>
                        <a:t> therapy (risk of relapse)</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Arial"/>
                        </a:rPr>
                        <a:t>Surveillance for HCC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00000"/>
                          </a:solidFill>
                          <a:latin typeface="Arial"/>
                        </a:rPr>
                        <a:t>Patients with </a:t>
                      </a:r>
                      <a:r>
                        <a:rPr lang="en-US" sz="1600" b="1" dirty="0">
                          <a:solidFill>
                            <a:schemeClr val="tx2"/>
                          </a:solidFill>
                          <a:latin typeface="Arial"/>
                        </a:rPr>
                        <a:t>sustained responses </a:t>
                      </a:r>
                      <a:r>
                        <a:rPr lang="en-US" sz="1600" b="0" dirty="0">
                          <a:solidFill>
                            <a:schemeClr val="tx1"/>
                          </a:solidFill>
                          <a:latin typeface="Arial"/>
                        </a:rPr>
                        <a:t>after PegIFN</a:t>
                      </a:r>
                      <a:r>
                        <a:rPr lang="en-US" sz="1600" b="0" dirty="0">
                          <a:solidFill>
                            <a:schemeClr val="tx1"/>
                          </a:solidFill>
                          <a:latin typeface="Arial"/>
                          <a:sym typeface="Symbol" panose="05050102010706020507" pitchFamily="18" charset="2"/>
                        </a:rPr>
                        <a:t></a:t>
                      </a:r>
                      <a:r>
                        <a:rPr lang="en-US" sz="1600" b="0" dirty="0">
                          <a:solidFill>
                            <a:schemeClr val="tx1"/>
                          </a:solidFill>
                          <a:latin typeface="Arial"/>
                        </a:rPr>
                        <a:t> </a:t>
                      </a:r>
                      <a:r>
                        <a:rPr lang="en-US" sz="1600" dirty="0">
                          <a:solidFill>
                            <a:srgbClr val="000000"/>
                          </a:solidFill>
                          <a:latin typeface="Arial"/>
                        </a:rPr>
                        <a:t>therapy and high baseline HCC risk (even if they achieve HBsAg loss)</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III</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5" name="Group 14">
            <a:extLst>
              <a:ext uri="{FF2B5EF4-FFF2-40B4-BE49-F238E27FC236}">
                <a16:creationId xmlns:a16="http://schemas.microsoft.com/office/drawing/2014/main" id="{F2861093-4979-40E4-BDEF-1A8D5390D7BF}"/>
              </a:ext>
            </a:extLst>
          </p:cNvPr>
          <p:cNvGrpSpPr/>
          <p:nvPr/>
        </p:nvGrpSpPr>
        <p:grpSpPr>
          <a:xfrm>
            <a:off x="8073782" y="2261609"/>
            <a:ext cx="3693418" cy="276999"/>
            <a:chOff x="4262958" y="3212976"/>
            <a:chExt cx="3693418" cy="276999"/>
          </a:xfrm>
        </p:grpSpPr>
        <p:sp>
          <p:nvSpPr>
            <p:cNvPr id="16" name="Rectangle 15">
              <a:extLst>
                <a:ext uri="{FF2B5EF4-FFF2-40B4-BE49-F238E27FC236}">
                  <a16:creationId xmlns:a16="http://schemas.microsoft.com/office/drawing/2014/main" id="{1552850F-20F0-406C-8041-4B12154F516F}"/>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Rectangle 16">
              <a:extLst>
                <a:ext uri="{FF2B5EF4-FFF2-40B4-BE49-F238E27FC236}">
                  <a16:creationId xmlns:a16="http://schemas.microsoft.com/office/drawing/2014/main" id="{1ED85871-8DF1-41EE-8391-7F2D92614A6D}"/>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Box 17">
              <a:extLst>
                <a:ext uri="{FF2B5EF4-FFF2-40B4-BE49-F238E27FC236}">
                  <a16:creationId xmlns:a16="http://schemas.microsoft.com/office/drawing/2014/main" id="{6D12D0BD-3279-4E87-A15E-CA22F6AF64DE}"/>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9" name="TextBox 18">
              <a:extLst>
                <a:ext uri="{FF2B5EF4-FFF2-40B4-BE49-F238E27FC236}">
                  <a16:creationId xmlns:a16="http://schemas.microsoft.com/office/drawing/2014/main" id="{E98A788F-4F1B-422E-A260-2DAE5B22BF67}"/>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43F7F6C2-2731-481D-9F79-90014504FBD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481571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noAutofit/>
          </a:bodyPr>
          <a:lstStyle/>
          <a:p>
            <a:r>
              <a:rPr lang="en-US" sz="2600" dirty="0"/>
              <a:t>Predictors of </a:t>
            </a:r>
            <a:r>
              <a:rPr lang="en-US" sz="2600" dirty="0" err="1"/>
              <a:t>PegIFN</a:t>
            </a:r>
            <a:r>
              <a:rPr lang="en-GB" sz="2600" dirty="0">
                <a:sym typeface="Symbol" panose="05050102010706020507" pitchFamily="18" charset="2"/>
              </a:rPr>
              <a:t></a:t>
            </a:r>
            <a:r>
              <a:rPr lang="en-US" sz="2600" dirty="0"/>
              <a:t> response and stopping rules</a:t>
            </a:r>
            <a:endParaRPr lang="en-GB" sz="2600" dirty="0"/>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GB" dirty="0">
                <a:latin typeface="Arial" panose="020B0604020202020204" pitchFamily="34" charset="0"/>
                <a:cs typeface="Arial" panose="020B0604020202020204" pitchFamily="34" charset="0"/>
              </a:rPr>
              <a:t>*</a:t>
            </a:r>
            <a:r>
              <a:rPr lang="en-GB" dirty="0">
                <a:solidFill>
                  <a:srgbClr val="000000"/>
                </a:solidFill>
                <a:latin typeface="Arial" panose="020B0604020202020204" pitchFamily="34" charset="0"/>
                <a:cs typeface="Arial" panose="020B0604020202020204" pitchFamily="34" charset="0"/>
              </a:rPr>
              <a:t>Evidence level II-2, grade of recommendation 2; </a:t>
            </a:r>
            <a:r>
              <a:rPr lang="en-GB" baseline="30000" dirty="0">
                <a:latin typeface="Arial" panose="020B0604020202020204" pitchFamily="34" charset="0"/>
                <a:cs typeface="Arial" panose="020B0604020202020204" pitchFamily="34" charset="0"/>
              </a:rPr>
              <a:t>†</a:t>
            </a:r>
            <a:r>
              <a:rPr lang="en-GB" dirty="0">
                <a:solidFill>
                  <a:srgbClr val="000000"/>
                </a:solidFill>
                <a:latin typeface="Arial" panose="020B0604020202020204" pitchFamily="34" charset="0"/>
                <a:cs typeface="Arial" panose="020B0604020202020204" pitchFamily="34" charset="0"/>
              </a:rPr>
              <a:t>Evidence level II-2, grade of recommendation 1</a:t>
            </a:r>
            <a:br>
              <a:rPr lang="it-IT" dirty="0">
                <a:solidFill>
                  <a:srgbClr val="000000"/>
                </a:solidFill>
                <a:latin typeface="Arial" panose="020B0604020202020204" pitchFamily="34" charset="0"/>
                <a:cs typeface="Arial" panose="020B0604020202020204" pitchFamily="34" charset="0"/>
              </a:rPr>
            </a:br>
            <a:r>
              <a:rPr lang="en-GB" dirty="0"/>
              <a:t>EASL CPG HBV. J </a:t>
            </a:r>
            <a:r>
              <a:rPr lang="en-GB" dirty="0" err="1"/>
              <a:t>Hepatol</a:t>
            </a:r>
            <a:r>
              <a:rPr lang="en-GB" dirty="0"/>
              <a:t> 2017;67:370–98</a:t>
            </a:r>
          </a:p>
        </p:txBody>
      </p:sp>
      <p:grpSp>
        <p:nvGrpSpPr>
          <p:cNvPr id="9" name="Group 8">
            <a:extLst>
              <a:ext uri="{FF2B5EF4-FFF2-40B4-BE49-F238E27FC236}">
                <a16:creationId xmlns:a16="http://schemas.microsoft.com/office/drawing/2014/main" id="{03E44559-5483-4FD0-B608-6ACED14DA485}"/>
              </a:ext>
            </a:extLst>
          </p:cNvPr>
          <p:cNvGrpSpPr/>
          <p:nvPr/>
        </p:nvGrpSpPr>
        <p:grpSpPr>
          <a:xfrm>
            <a:off x="445937" y="3641282"/>
            <a:ext cx="10242410" cy="2456789"/>
            <a:chOff x="297693" y="3575780"/>
            <a:chExt cx="7945146" cy="2194340"/>
          </a:xfrm>
        </p:grpSpPr>
        <p:sp>
          <p:nvSpPr>
            <p:cNvPr id="5" name="Rectangle 4">
              <a:extLst>
                <a:ext uri="{FF2B5EF4-FFF2-40B4-BE49-F238E27FC236}">
                  <a16:creationId xmlns:a16="http://schemas.microsoft.com/office/drawing/2014/main" id="{45463381-81BC-4CC4-90A0-F4A8AC6EFB96}"/>
                </a:ext>
              </a:extLst>
            </p:cNvPr>
            <p:cNvSpPr/>
            <p:nvPr/>
          </p:nvSpPr>
          <p:spPr>
            <a:xfrm>
              <a:off x="4310540" y="3575780"/>
              <a:ext cx="2122993" cy="4463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600" dirty="0" err="1">
                  <a:solidFill>
                    <a:schemeClr val="bg1"/>
                  </a:solidFill>
                  <a:latin typeface="Arial" panose="020B0604020202020204" pitchFamily="34" charset="0"/>
                  <a:cs typeface="Arial" panose="020B0604020202020204" pitchFamily="34" charset="0"/>
                </a:rPr>
                <a:t>HBeAg</a:t>
              </a:r>
              <a:r>
                <a:rPr lang="en-GB" sz="1600" dirty="0">
                  <a:solidFill>
                    <a:schemeClr val="bg1"/>
                  </a:solidFill>
                  <a:latin typeface="Arial" panose="020B0604020202020204" pitchFamily="34" charset="0"/>
                  <a:cs typeface="Arial" panose="020B0604020202020204" pitchFamily="34" charset="0"/>
                </a:rPr>
                <a:t>-negative chronic hepatitis B (genotype D)</a:t>
              </a:r>
              <a:r>
                <a:rPr lang="en-GB" sz="1600" baseline="30000" dirty="0">
                  <a:solidFill>
                    <a:schemeClr val="bg1"/>
                  </a:solidFill>
                  <a:latin typeface="Arial" panose="020B0604020202020204" pitchFamily="34" charset="0"/>
                  <a:cs typeface="Arial" panose="020B0604020202020204" pitchFamily="34" charset="0"/>
                </a:rPr>
                <a:t>†</a:t>
              </a:r>
              <a:endParaRPr lang="en-GB" sz="16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E7FEF4C-FFCF-4B67-9AEA-38316165909D}"/>
                </a:ext>
              </a:extLst>
            </p:cNvPr>
            <p:cNvSpPr/>
            <p:nvPr/>
          </p:nvSpPr>
          <p:spPr>
            <a:xfrm>
              <a:off x="297693" y="4733472"/>
              <a:ext cx="1247258" cy="226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600" b="1" dirty="0">
                  <a:solidFill>
                    <a:schemeClr val="bg1"/>
                  </a:solidFill>
                  <a:latin typeface="Arial" panose="020B0604020202020204" pitchFamily="34" charset="0"/>
                  <a:cs typeface="Arial" panose="020B0604020202020204" pitchFamily="34" charset="0"/>
                </a:rPr>
                <a:t>Week 12</a:t>
              </a:r>
            </a:p>
          </p:txBody>
        </p:sp>
        <p:sp>
          <p:nvSpPr>
            <p:cNvPr id="12" name="Rectangle 11">
              <a:extLst>
                <a:ext uri="{FF2B5EF4-FFF2-40B4-BE49-F238E27FC236}">
                  <a16:creationId xmlns:a16="http://schemas.microsoft.com/office/drawing/2014/main" id="{7D91CB32-888D-4749-BE0D-DA5E9C55AD57}"/>
                </a:ext>
              </a:extLst>
            </p:cNvPr>
            <p:cNvSpPr/>
            <p:nvPr/>
          </p:nvSpPr>
          <p:spPr>
            <a:xfrm>
              <a:off x="1816628" y="4378776"/>
              <a:ext cx="1404000" cy="226412"/>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 tIns="3600" rIns="3600" bIns="3600" rtlCol="0" anchor="ctr">
              <a:spAutoFit/>
            </a:bodyPr>
            <a:lstStyle/>
            <a:p>
              <a:pPr algn="ctr"/>
              <a:r>
                <a:rPr lang="en-GB" sz="1600" dirty="0">
                  <a:solidFill>
                    <a:schemeClr val="bg1"/>
                  </a:solidFill>
                  <a:latin typeface="Arial" panose="020B0604020202020204" pitchFamily="34" charset="0"/>
                  <a:cs typeface="Arial" panose="020B0604020202020204" pitchFamily="34" charset="0"/>
                </a:rPr>
                <a:t>HBsAg levels</a:t>
              </a:r>
            </a:p>
          </p:txBody>
        </p:sp>
        <p:sp>
          <p:nvSpPr>
            <p:cNvPr id="13" name="Rectangle 12">
              <a:extLst>
                <a:ext uri="{FF2B5EF4-FFF2-40B4-BE49-F238E27FC236}">
                  <a16:creationId xmlns:a16="http://schemas.microsoft.com/office/drawing/2014/main" id="{5065FEC6-8271-4DCB-89F6-5FFFF853AA6F}"/>
                </a:ext>
              </a:extLst>
            </p:cNvPr>
            <p:cNvSpPr/>
            <p:nvPr/>
          </p:nvSpPr>
          <p:spPr>
            <a:xfrm>
              <a:off x="1816628" y="5025236"/>
              <a:ext cx="1404000" cy="288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noAutofit/>
            </a:bodyPr>
            <a:lstStyle/>
            <a:p>
              <a:pPr algn="ctr"/>
              <a:r>
                <a:rPr lang="en-GB" sz="1600" dirty="0">
                  <a:solidFill>
                    <a:schemeClr val="tx1"/>
                  </a:solidFill>
                  <a:latin typeface="Arial" panose="020B0604020202020204" pitchFamily="34" charset="0"/>
                  <a:cs typeface="Arial" panose="020B0604020202020204" pitchFamily="34" charset="0"/>
                </a:rPr>
                <a:t>HBV DNA levels</a:t>
              </a:r>
            </a:p>
          </p:txBody>
        </p:sp>
        <p:sp>
          <p:nvSpPr>
            <p:cNvPr id="27" name="Rectangle 26">
              <a:extLst>
                <a:ext uri="{FF2B5EF4-FFF2-40B4-BE49-F238E27FC236}">
                  <a16:creationId xmlns:a16="http://schemas.microsoft.com/office/drawing/2014/main" id="{C11F0B68-D4B8-465F-9643-5B9C498F881A}"/>
                </a:ext>
              </a:extLst>
            </p:cNvPr>
            <p:cNvSpPr/>
            <p:nvPr/>
          </p:nvSpPr>
          <p:spPr>
            <a:xfrm>
              <a:off x="3413249" y="4378776"/>
              <a:ext cx="1247258" cy="226412"/>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600" dirty="0">
                  <a:solidFill>
                    <a:schemeClr val="bg1"/>
                  </a:solidFill>
                  <a:latin typeface="Arial" panose="020B0604020202020204" pitchFamily="34" charset="0"/>
                  <a:cs typeface="Arial" panose="020B0604020202020204" pitchFamily="34" charset="0"/>
                </a:rPr>
                <a:t>Any decline</a:t>
              </a:r>
            </a:p>
          </p:txBody>
        </p:sp>
        <p:sp>
          <p:nvSpPr>
            <p:cNvPr id="28" name="Rectangle 27">
              <a:extLst>
                <a:ext uri="{FF2B5EF4-FFF2-40B4-BE49-F238E27FC236}">
                  <a16:creationId xmlns:a16="http://schemas.microsoft.com/office/drawing/2014/main" id="{1FA1EC63-C84C-44AB-A8A7-D62D887064D1}"/>
                </a:ext>
              </a:extLst>
            </p:cNvPr>
            <p:cNvSpPr/>
            <p:nvPr/>
          </p:nvSpPr>
          <p:spPr>
            <a:xfrm>
              <a:off x="3413249" y="5543708"/>
              <a:ext cx="1247258" cy="226412"/>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600" dirty="0">
                  <a:solidFill>
                    <a:schemeClr val="bg1"/>
                  </a:solidFill>
                  <a:latin typeface="Arial" panose="020B0604020202020204" pitchFamily="34" charset="0"/>
                  <a:cs typeface="Arial" panose="020B0604020202020204" pitchFamily="34" charset="0"/>
                </a:rPr>
                <a:t>Continue</a:t>
              </a:r>
            </a:p>
          </p:txBody>
        </p:sp>
        <p:sp>
          <p:nvSpPr>
            <p:cNvPr id="29" name="Rectangle 28">
              <a:extLst>
                <a:ext uri="{FF2B5EF4-FFF2-40B4-BE49-F238E27FC236}">
                  <a16:creationId xmlns:a16="http://schemas.microsoft.com/office/drawing/2014/main" id="{53A34731-B8A9-403B-A640-0B2A17218FC7}"/>
                </a:ext>
              </a:extLst>
            </p:cNvPr>
            <p:cNvSpPr/>
            <p:nvPr/>
          </p:nvSpPr>
          <p:spPr>
            <a:xfrm>
              <a:off x="6254641" y="4378776"/>
              <a:ext cx="1247258" cy="226412"/>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600" dirty="0">
                  <a:solidFill>
                    <a:schemeClr val="bg1"/>
                  </a:solidFill>
                  <a:latin typeface="Arial" panose="020B0604020202020204" pitchFamily="34" charset="0"/>
                  <a:cs typeface="Arial" panose="020B0604020202020204" pitchFamily="34" charset="0"/>
                </a:rPr>
                <a:t>No decline</a:t>
              </a:r>
            </a:p>
          </p:txBody>
        </p:sp>
        <p:sp>
          <p:nvSpPr>
            <p:cNvPr id="30" name="Rectangle 29">
              <a:extLst>
                <a:ext uri="{FF2B5EF4-FFF2-40B4-BE49-F238E27FC236}">
                  <a16:creationId xmlns:a16="http://schemas.microsoft.com/office/drawing/2014/main" id="{BAFD8923-5178-49AA-8E90-3C26369EA65D}"/>
                </a:ext>
              </a:extLst>
            </p:cNvPr>
            <p:cNvSpPr/>
            <p:nvPr/>
          </p:nvSpPr>
          <p:spPr>
            <a:xfrm>
              <a:off x="5562443" y="5056030"/>
              <a:ext cx="1296000" cy="22641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600" dirty="0">
                  <a:solidFill>
                    <a:schemeClr val="tx1"/>
                  </a:solidFill>
                  <a:latin typeface="Arial" panose="020B0604020202020204" pitchFamily="34" charset="0"/>
                  <a:cs typeface="Arial" panose="020B0604020202020204" pitchFamily="34" charset="0"/>
                </a:rPr>
                <a:t>&gt;2 log</a:t>
              </a:r>
              <a:r>
                <a:rPr lang="en-GB" sz="1600" baseline="-25000" dirty="0">
                  <a:solidFill>
                    <a:schemeClr val="tx1"/>
                  </a:solidFill>
                  <a:latin typeface="Arial" panose="020B0604020202020204" pitchFamily="34" charset="0"/>
                  <a:cs typeface="Arial" panose="020B0604020202020204" pitchFamily="34" charset="0"/>
                </a:rPr>
                <a:t>10</a:t>
              </a:r>
              <a:r>
                <a:rPr lang="en-GB" sz="1600" dirty="0">
                  <a:solidFill>
                    <a:schemeClr val="tx1"/>
                  </a:solidFill>
                  <a:latin typeface="Arial" panose="020B0604020202020204" pitchFamily="34" charset="0"/>
                  <a:cs typeface="Arial" panose="020B0604020202020204" pitchFamily="34" charset="0"/>
                </a:rPr>
                <a:t> decline</a:t>
              </a:r>
            </a:p>
          </p:txBody>
        </p:sp>
        <p:sp>
          <p:nvSpPr>
            <p:cNvPr id="31" name="Rectangle 30">
              <a:extLst>
                <a:ext uri="{FF2B5EF4-FFF2-40B4-BE49-F238E27FC236}">
                  <a16:creationId xmlns:a16="http://schemas.microsoft.com/office/drawing/2014/main" id="{E69D91EF-9697-48FF-BB69-8CC1D8ABAFEE}"/>
                </a:ext>
              </a:extLst>
            </p:cNvPr>
            <p:cNvSpPr/>
            <p:nvPr/>
          </p:nvSpPr>
          <p:spPr>
            <a:xfrm>
              <a:off x="6946839" y="5056030"/>
              <a:ext cx="1296000" cy="22641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600" dirty="0">
                  <a:solidFill>
                    <a:schemeClr val="tx1"/>
                  </a:solidFill>
                  <a:latin typeface="Arial" panose="020B0604020202020204" pitchFamily="34" charset="0"/>
                  <a:cs typeface="Arial" panose="020B0604020202020204" pitchFamily="34" charset="0"/>
                </a:rPr>
                <a:t>&lt;2 log</a:t>
              </a:r>
              <a:r>
                <a:rPr lang="en-GB" sz="1600" baseline="-25000" dirty="0">
                  <a:solidFill>
                    <a:schemeClr val="tx1"/>
                  </a:solidFill>
                  <a:latin typeface="Arial" panose="020B0604020202020204" pitchFamily="34" charset="0"/>
                  <a:cs typeface="Arial" panose="020B0604020202020204" pitchFamily="34" charset="0"/>
                </a:rPr>
                <a:t>10</a:t>
              </a:r>
              <a:r>
                <a:rPr lang="en-GB" sz="1600" dirty="0">
                  <a:solidFill>
                    <a:schemeClr val="tx1"/>
                  </a:solidFill>
                  <a:latin typeface="Arial" panose="020B0604020202020204" pitchFamily="34" charset="0"/>
                  <a:cs typeface="Arial" panose="020B0604020202020204" pitchFamily="34" charset="0"/>
                </a:rPr>
                <a:t> decline</a:t>
              </a:r>
            </a:p>
          </p:txBody>
        </p:sp>
        <p:sp>
          <p:nvSpPr>
            <p:cNvPr id="32" name="Rectangle 31">
              <a:extLst>
                <a:ext uri="{FF2B5EF4-FFF2-40B4-BE49-F238E27FC236}">
                  <a16:creationId xmlns:a16="http://schemas.microsoft.com/office/drawing/2014/main" id="{0FE4DD79-712C-428D-8670-FB219ECFEC98}"/>
                </a:ext>
              </a:extLst>
            </p:cNvPr>
            <p:cNvSpPr/>
            <p:nvPr/>
          </p:nvSpPr>
          <p:spPr>
            <a:xfrm>
              <a:off x="5586814" y="5543704"/>
              <a:ext cx="1247258" cy="226412"/>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600" dirty="0">
                  <a:solidFill>
                    <a:schemeClr val="bg1"/>
                  </a:solidFill>
                  <a:latin typeface="Arial" panose="020B0604020202020204" pitchFamily="34" charset="0"/>
                  <a:cs typeface="Arial" panose="020B0604020202020204" pitchFamily="34" charset="0"/>
                </a:rPr>
                <a:t>Continue</a:t>
              </a:r>
            </a:p>
          </p:txBody>
        </p:sp>
        <p:sp>
          <p:nvSpPr>
            <p:cNvPr id="33" name="Rectangle 32">
              <a:extLst>
                <a:ext uri="{FF2B5EF4-FFF2-40B4-BE49-F238E27FC236}">
                  <a16:creationId xmlns:a16="http://schemas.microsoft.com/office/drawing/2014/main" id="{0B2C3182-8522-4685-87A0-025A816690F0}"/>
                </a:ext>
              </a:extLst>
            </p:cNvPr>
            <p:cNvSpPr/>
            <p:nvPr/>
          </p:nvSpPr>
          <p:spPr>
            <a:xfrm>
              <a:off x="6971210" y="5543704"/>
              <a:ext cx="1247258" cy="226412"/>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600" dirty="0">
                  <a:solidFill>
                    <a:schemeClr val="bg1"/>
                  </a:solidFill>
                  <a:latin typeface="Arial" panose="020B0604020202020204" pitchFamily="34" charset="0"/>
                  <a:cs typeface="Arial" panose="020B0604020202020204" pitchFamily="34" charset="0"/>
                </a:rPr>
                <a:t>Stop</a:t>
              </a:r>
            </a:p>
          </p:txBody>
        </p:sp>
        <p:cxnSp>
          <p:nvCxnSpPr>
            <p:cNvPr id="42" name="Straight Arrow Connector 41">
              <a:extLst>
                <a:ext uri="{FF2B5EF4-FFF2-40B4-BE49-F238E27FC236}">
                  <a16:creationId xmlns:a16="http://schemas.microsoft.com/office/drawing/2014/main" id="{097B0F17-C7CD-4F1E-BED6-E2C1358FF571}"/>
                </a:ext>
              </a:extLst>
            </p:cNvPr>
            <p:cNvCxnSpPr>
              <a:cxnSpLocks/>
              <a:stCxn id="27" idx="2"/>
              <a:endCxn id="28" idx="0"/>
            </p:cNvCxnSpPr>
            <p:nvPr/>
          </p:nvCxnSpPr>
          <p:spPr>
            <a:xfrm>
              <a:off x="4036878" y="4605187"/>
              <a:ext cx="0" cy="9385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A6E2FE8-6AE2-4384-8246-29D69FF3B598}"/>
                </a:ext>
              </a:extLst>
            </p:cNvPr>
            <p:cNvCxnSpPr>
              <a:cxnSpLocks/>
              <a:stCxn id="30" idx="2"/>
              <a:endCxn id="32" idx="0"/>
            </p:cNvCxnSpPr>
            <p:nvPr/>
          </p:nvCxnSpPr>
          <p:spPr>
            <a:xfrm flipH="1">
              <a:off x="6210443" y="5282442"/>
              <a:ext cx="1" cy="26126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AD0FBBF-2019-444B-BC8A-228CFA738137}"/>
                </a:ext>
              </a:extLst>
            </p:cNvPr>
            <p:cNvCxnSpPr>
              <a:cxnSpLocks/>
              <a:stCxn id="31" idx="2"/>
              <a:endCxn id="33" idx="0"/>
            </p:cNvCxnSpPr>
            <p:nvPr/>
          </p:nvCxnSpPr>
          <p:spPr>
            <a:xfrm>
              <a:off x="7594839" y="5282442"/>
              <a:ext cx="0" cy="26126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576E0625-0BEE-4E75-89E7-59446AC63C94}"/>
                </a:ext>
              </a:extLst>
            </p:cNvPr>
            <p:cNvCxnSpPr>
              <a:cxnSpLocks/>
              <a:stCxn id="5" idx="2"/>
              <a:endCxn id="29" idx="0"/>
            </p:cNvCxnSpPr>
            <p:nvPr/>
          </p:nvCxnSpPr>
          <p:spPr>
            <a:xfrm rot="16200000" flipH="1">
              <a:off x="5946821" y="3447326"/>
              <a:ext cx="356665" cy="1506233"/>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93D8CA80-FE5C-435A-B6F2-B50341E46700}"/>
                </a:ext>
              </a:extLst>
            </p:cNvPr>
            <p:cNvCxnSpPr>
              <a:cxnSpLocks/>
              <a:stCxn id="5" idx="2"/>
              <a:endCxn id="27" idx="0"/>
            </p:cNvCxnSpPr>
            <p:nvPr/>
          </p:nvCxnSpPr>
          <p:spPr>
            <a:xfrm rot="5400000">
              <a:off x="4526125" y="3532865"/>
              <a:ext cx="356666" cy="1335158"/>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D0D91C3A-3FAF-49CA-9DA9-403F4A57C6A2}"/>
                </a:ext>
              </a:extLst>
            </p:cNvPr>
            <p:cNvCxnSpPr>
              <a:cxnSpLocks/>
              <a:stCxn id="29" idx="2"/>
              <a:endCxn id="31" idx="0"/>
            </p:cNvCxnSpPr>
            <p:nvPr/>
          </p:nvCxnSpPr>
          <p:spPr>
            <a:xfrm rot="16200000" flipH="1">
              <a:off x="7011134" y="4472323"/>
              <a:ext cx="450843" cy="716570"/>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D32DBBB0-9B6B-46CB-879B-AF61FFFB1504}"/>
                </a:ext>
              </a:extLst>
            </p:cNvPr>
            <p:cNvCxnSpPr>
              <a:cxnSpLocks/>
              <a:stCxn id="29" idx="2"/>
              <a:endCxn id="30" idx="0"/>
            </p:cNvCxnSpPr>
            <p:nvPr/>
          </p:nvCxnSpPr>
          <p:spPr>
            <a:xfrm rot="5400000">
              <a:off x="6318936" y="4496696"/>
              <a:ext cx="450843" cy="667826"/>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Left Bracket 48">
              <a:extLst>
                <a:ext uri="{FF2B5EF4-FFF2-40B4-BE49-F238E27FC236}">
                  <a16:creationId xmlns:a16="http://schemas.microsoft.com/office/drawing/2014/main" id="{063AB815-BADE-45AF-AA08-2DFD4FC4A9E4}"/>
                </a:ext>
              </a:extLst>
            </p:cNvPr>
            <p:cNvSpPr/>
            <p:nvPr/>
          </p:nvSpPr>
          <p:spPr>
            <a:xfrm>
              <a:off x="1682088" y="4418876"/>
              <a:ext cx="108142" cy="737459"/>
            </a:xfrm>
            <a:prstGeom prst="leftBracket">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a:p>
          </p:txBody>
        </p:sp>
      </p:grpSp>
      <p:grpSp>
        <p:nvGrpSpPr>
          <p:cNvPr id="6" name="Group 5">
            <a:extLst>
              <a:ext uri="{FF2B5EF4-FFF2-40B4-BE49-F238E27FC236}">
                <a16:creationId xmlns:a16="http://schemas.microsoft.com/office/drawing/2014/main" id="{E83D3A1A-99F6-4C89-839F-CBD69C217125}"/>
              </a:ext>
            </a:extLst>
          </p:cNvPr>
          <p:cNvGrpSpPr/>
          <p:nvPr/>
        </p:nvGrpSpPr>
        <p:grpSpPr>
          <a:xfrm>
            <a:off x="425753" y="1258325"/>
            <a:ext cx="10494784" cy="2217968"/>
            <a:chOff x="311406" y="1335014"/>
            <a:chExt cx="8140915" cy="1981031"/>
          </a:xfrm>
        </p:grpSpPr>
        <p:sp>
          <p:nvSpPr>
            <p:cNvPr id="24" name="Rectangle 23">
              <a:extLst>
                <a:ext uri="{FF2B5EF4-FFF2-40B4-BE49-F238E27FC236}">
                  <a16:creationId xmlns:a16="http://schemas.microsoft.com/office/drawing/2014/main" id="{08ECCC18-57AB-4094-9C56-E7336BA118D8}"/>
                </a:ext>
              </a:extLst>
            </p:cNvPr>
            <p:cNvSpPr/>
            <p:nvPr/>
          </p:nvSpPr>
          <p:spPr>
            <a:xfrm>
              <a:off x="7191350" y="3089633"/>
              <a:ext cx="1247258" cy="226412"/>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600" dirty="0">
                  <a:solidFill>
                    <a:schemeClr val="bg1"/>
                  </a:solidFill>
                  <a:latin typeface="Arial" panose="020B0604020202020204" pitchFamily="34" charset="0"/>
                  <a:cs typeface="Arial" panose="020B0604020202020204" pitchFamily="34" charset="0"/>
                </a:rPr>
                <a:t>&gt;20,000 IU/ml</a:t>
              </a:r>
            </a:p>
          </p:txBody>
        </p:sp>
        <p:cxnSp>
          <p:nvCxnSpPr>
            <p:cNvPr id="34" name="Straight Arrow Connector 33">
              <a:extLst>
                <a:ext uri="{FF2B5EF4-FFF2-40B4-BE49-F238E27FC236}">
                  <a16:creationId xmlns:a16="http://schemas.microsoft.com/office/drawing/2014/main" id="{25E6FBD4-1229-4B54-AF06-FC956A1D0C29}"/>
                </a:ext>
              </a:extLst>
            </p:cNvPr>
            <p:cNvCxnSpPr>
              <a:cxnSpLocks/>
            </p:cNvCxnSpPr>
            <p:nvPr/>
          </p:nvCxnSpPr>
          <p:spPr>
            <a:xfrm>
              <a:off x="3821742" y="2386940"/>
              <a:ext cx="0" cy="2385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45B079D-35B7-424C-BC48-6B62CAD49EDA}"/>
                </a:ext>
              </a:extLst>
            </p:cNvPr>
            <p:cNvCxnSpPr>
              <a:cxnSpLocks/>
            </p:cNvCxnSpPr>
            <p:nvPr/>
          </p:nvCxnSpPr>
          <p:spPr>
            <a:xfrm>
              <a:off x="5152822" y="2386940"/>
              <a:ext cx="0" cy="2385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806E179-296F-41F6-A3B6-053BDDCF26C0}"/>
                </a:ext>
              </a:extLst>
            </p:cNvPr>
            <p:cNvCxnSpPr>
              <a:cxnSpLocks/>
            </p:cNvCxnSpPr>
            <p:nvPr/>
          </p:nvCxnSpPr>
          <p:spPr>
            <a:xfrm>
              <a:off x="6483901" y="2386940"/>
              <a:ext cx="0" cy="2385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54BC69C-2B26-4D80-ADA1-BFF81BBB2CF7}"/>
                </a:ext>
              </a:extLst>
            </p:cNvPr>
            <p:cNvCxnSpPr>
              <a:cxnSpLocks/>
            </p:cNvCxnSpPr>
            <p:nvPr/>
          </p:nvCxnSpPr>
          <p:spPr>
            <a:xfrm>
              <a:off x="7814978" y="2386940"/>
              <a:ext cx="0" cy="2385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37A40EE-1CBB-4826-977E-F140E8BD5AE7}"/>
                </a:ext>
              </a:extLst>
            </p:cNvPr>
            <p:cNvCxnSpPr>
              <a:cxnSpLocks/>
              <a:endCxn id="24" idx="0"/>
            </p:cNvCxnSpPr>
            <p:nvPr/>
          </p:nvCxnSpPr>
          <p:spPr>
            <a:xfrm>
              <a:off x="7814979" y="2820278"/>
              <a:ext cx="0" cy="269355"/>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DD03A26-2C97-4A44-98AE-ECE1BE777D52}"/>
                </a:ext>
              </a:extLst>
            </p:cNvPr>
            <p:cNvCxnSpPr>
              <a:cxnSpLocks/>
            </p:cNvCxnSpPr>
            <p:nvPr/>
          </p:nvCxnSpPr>
          <p:spPr>
            <a:xfrm>
              <a:off x="6483901" y="2848218"/>
              <a:ext cx="0" cy="23856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33EE682-AE84-4C1B-9A8E-D3060A56608E}"/>
                </a:ext>
              </a:extLst>
            </p:cNvPr>
            <p:cNvCxnSpPr>
              <a:cxnSpLocks/>
            </p:cNvCxnSpPr>
            <p:nvPr/>
          </p:nvCxnSpPr>
          <p:spPr>
            <a:xfrm>
              <a:off x="5152822" y="2848218"/>
              <a:ext cx="0" cy="23856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073BA4D-2006-4A64-B491-2DE960F7E23F}"/>
                </a:ext>
              </a:extLst>
            </p:cNvPr>
            <p:cNvCxnSpPr>
              <a:cxnSpLocks/>
            </p:cNvCxnSpPr>
            <p:nvPr/>
          </p:nvCxnSpPr>
          <p:spPr>
            <a:xfrm>
              <a:off x="3821742" y="2848218"/>
              <a:ext cx="0" cy="23856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5755E107-0E41-4554-98DC-3BE961CFB24F}"/>
                </a:ext>
              </a:extLst>
            </p:cNvPr>
            <p:cNvCxnSpPr>
              <a:cxnSpLocks/>
            </p:cNvCxnSpPr>
            <p:nvPr/>
          </p:nvCxnSpPr>
          <p:spPr>
            <a:xfrm rot="16200000" flipH="1">
              <a:off x="6600156" y="949403"/>
              <a:ext cx="410608" cy="2019037"/>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3A5CBBDE-6A08-4687-8A90-0F28CD1252F1}"/>
                </a:ext>
              </a:extLst>
            </p:cNvPr>
            <p:cNvCxnSpPr>
              <a:cxnSpLocks/>
            </p:cNvCxnSpPr>
            <p:nvPr/>
          </p:nvCxnSpPr>
          <p:spPr>
            <a:xfrm rot="16200000" flipH="1">
              <a:off x="5934617" y="1614942"/>
              <a:ext cx="410608" cy="687960"/>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C9A317E8-F319-446C-98C8-89F1AB7C6217}"/>
                </a:ext>
              </a:extLst>
            </p:cNvPr>
            <p:cNvCxnSpPr>
              <a:cxnSpLocks/>
            </p:cNvCxnSpPr>
            <p:nvPr/>
          </p:nvCxnSpPr>
          <p:spPr>
            <a:xfrm rot="5400000">
              <a:off x="5269078" y="1637363"/>
              <a:ext cx="410608" cy="643119"/>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299E5BC1-2F1D-4C9E-8807-E675CD3F96FE}"/>
                </a:ext>
              </a:extLst>
            </p:cNvPr>
            <p:cNvCxnSpPr>
              <a:cxnSpLocks/>
            </p:cNvCxnSpPr>
            <p:nvPr/>
          </p:nvCxnSpPr>
          <p:spPr>
            <a:xfrm rot="5400000">
              <a:off x="4603538" y="971823"/>
              <a:ext cx="410608" cy="1974199"/>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F2438304-1686-4D60-ADFB-BF06A046A98E}"/>
                </a:ext>
              </a:extLst>
            </p:cNvPr>
            <p:cNvSpPr/>
            <p:nvPr/>
          </p:nvSpPr>
          <p:spPr>
            <a:xfrm>
              <a:off x="311406" y="2628358"/>
              <a:ext cx="1247258" cy="226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600" b="1" dirty="0">
                  <a:solidFill>
                    <a:schemeClr val="bg1"/>
                  </a:solidFill>
                  <a:latin typeface="Arial" panose="020B0604020202020204" pitchFamily="34" charset="0"/>
                  <a:cs typeface="Arial" panose="020B0604020202020204" pitchFamily="34" charset="0"/>
                </a:rPr>
                <a:t>Week 12</a:t>
              </a:r>
            </a:p>
          </p:txBody>
        </p:sp>
        <p:sp>
          <p:nvSpPr>
            <p:cNvPr id="69" name="Rectangle 68">
              <a:extLst>
                <a:ext uri="{FF2B5EF4-FFF2-40B4-BE49-F238E27FC236}">
                  <a16:creationId xmlns:a16="http://schemas.microsoft.com/office/drawing/2014/main" id="{C9DCBD68-01D3-4F8A-88CF-F02D96D71ADB}"/>
                </a:ext>
              </a:extLst>
            </p:cNvPr>
            <p:cNvSpPr/>
            <p:nvPr/>
          </p:nvSpPr>
          <p:spPr>
            <a:xfrm>
              <a:off x="311406" y="3089633"/>
              <a:ext cx="1247258" cy="226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600" b="1" dirty="0">
                  <a:solidFill>
                    <a:schemeClr val="bg1"/>
                  </a:solidFill>
                  <a:latin typeface="Arial" panose="020B0604020202020204" pitchFamily="34" charset="0"/>
                  <a:cs typeface="Arial" panose="020B0604020202020204" pitchFamily="34" charset="0"/>
                </a:rPr>
                <a:t>Week 24</a:t>
              </a:r>
            </a:p>
          </p:txBody>
        </p:sp>
        <p:sp>
          <p:nvSpPr>
            <p:cNvPr id="70" name="Rectangle 69">
              <a:extLst>
                <a:ext uri="{FF2B5EF4-FFF2-40B4-BE49-F238E27FC236}">
                  <a16:creationId xmlns:a16="http://schemas.microsoft.com/office/drawing/2014/main" id="{2E92669D-8FB5-4A7A-AD3C-910651C23A9A}"/>
                </a:ext>
              </a:extLst>
            </p:cNvPr>
            <p:cNvSpPr/>
            <p:nvPr/>
          </p:nvSpPr>
          <p:spPr>
            <a:xfrm>
              <a:off x="1869993" y="2628358"/>
              <a:ext cx="1247258" cy="226412"/>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600" dirty="0">
                  <a:solidFill>
                    <a:schemeClr val="bg1"/>
                  </a:solidFill>
                  <a:latin typeface="Arial" panose="020B0604020202020204" pitchFamily="34" charset="0"/>
                  <a:cs typeface="Arial" panose="020B0604020202020204" pitchFamily="34" charset="0"/>
                </a:rPr>
                <a:t>Stop if HBsAg</a:t>
              </a:r>
            </a:p>
          </p:txBody>
        </p:sp>
        <p:sp>
          <p:nvSpPr>
            <p:cNvPr id="71" name="Rectangle 70">
              <a:extLst>
                <a:ext uri="{FF2B5EF4-FFF2-40B4-BE49-F238E27FC236}">
                  <a16:creationId xmlns:a16="http://schemas.microsoft.com/office/drawing/2014/main" id="{C4C6B42E-43C3-4509-A0DB-960DA9AD5AE8}"/>
                </a:ext>
              </a:extLst>
            </p:cNvPr>
            <p:cNvSpPr/>
            <p:nvPr/>
          </p:nvSpPr>
          <p:spPr>
            <a:xfrm>
              <a:off x="1869993" y="3089633"/>
              <a:ext cx="1247258" cy="226412"/>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600" dirty="0">
                  <a:solidFill>
                    <a:schemeClr val="bg1"/>
                  </a:solidFill>
                  <a:latin typeface="Arial" panose="020B0604020202020204" pitchFamily="34" charset="0"/>
                  <a:cs typeface="Arial" panose="020B0604020202020204" pitchFamily="34" charset="0"/>
                </a:rPr>
                <a:t>Stop if HBsAg</a:t>
              </a:r>
            </a:p>
          </p:txBody>
        </p:sp>
        <p:sp>
          <p:nvSpPr>
            <p:cNvPr id="72" name="Rectangle 71">
              <a:extLst>
                <a:ext uri="{FF2B5EF4-FFF2-40B4-BE49-F238E27FC236}">
                  <a16:creationId xmlns:a16="http://schemas.microsoft.com/office/drawing/2014/main" id="{6BC15B41-2928-4E06-B919-D8BB6EA5F6CC}"/>
                </a:ext>
              </a:extLst>
            </p:cNvPr>
            <p:cNvSpPr/>
            <p:nvPr/>
          </p:nvSpPr>
          <p:spPr>
            <a:xfrm>
              <a:off x="1869993" y="2167081"/>
              <a:ext cx="1247258" cy="226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600" dirty="0">
                  <a:solidFill>
                    <a:schemeClr val="bg1"/>
                  </a:solidFill>
                  <a:latin typeface="Arial" panose="020B0604020202020204" pitchFamily="34" charset="0"/>
                  <a:cs typeface="Arial" panose="020B0604020202020204" pitchFamily="34" charset="0"/>
                </a:rPr>
                <a:t>Genotype</a:t>
              </a:r>
            </a:p>
          </p:txBody>
        </p:sp>
        <p:sp>
          <p:nvSpPr>
            <p:cNvPr id="73" name="Rectangle 72">
              <a:extLst>
                <a:ext uri="{FF2B5EF4-FFF2-40B4-BE49-F238E27FC236}">
                  <a16:creationId xmlns:a16="http://schemas.microsoft.com/office/drawing/2014/main" id="{38AB4A05-A0BD-465D-89A8-F7479D049DE1}"/>
                </a:ext>
              </a:extLst>
            </p:cNvPr>
            <p:cNvSpPr/>
            <p:nvPr/>
          </p:nvSpPr>
          <p:spPr>
            <a:xfrm>
              <a:off x="3211826" y="2628115"/>
              <a:ext cx="1247258" cy="226412"/>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600" dirty="0">
                  <a:solidFill>
                    <a:schemeClr val="bg1"/>
                  </a:solidFill>
                  <a:latin typeface="Arial" panose="020B0604020202020204" pitchFamily="34" charset="0"/>
                  <a:cs typeface="Arial" panose="020B0604020202020204" pitchFamily="34" charset="0"/>
                </a:rPr>
                <a:t>No decline</a:t>
              </a:r>
            </a:p>
          </p:txBody>
        </p:sp>
        <p:sp>
          <p:nvSpPr>
            <p:cNvPr id="74" name="Rectangle 73">
              <a:extLst>
                <a:ext uri="{FF2B5EF4-FFF2-40B4-BE49-F238E27FC236}">
                  <a16:creationId xmlns:a16="http://schemas.microsoft.com/office/drawing/2014/main" id="{58A015EA-3337-456A-AB6E-AB8BD44AD47E}"/>
                </a:ext>
              </a:extLst>
            </p:cNvPr>
            <p:cNvSpPr/>
            <p:nvPr/>
          </p:nvSpPr>
          <p:spPr>
            <a:xfrm>
              <a:off x="3211826" y="3089633"/>
              <a:ext cx="1247258" cy="226412"/>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600" dirty="0">
                  <a:solidFill>
                    <a:schemeClr val="bg1"/>
                  </a:solidFill>
                  <a:latin typeface="Arial" panose="020B0604020202020204" pitchFamily="34" charset="0"/>
                  <a:cs typeface="Arial" panose="020B0604020202020204" pitchFamily="34" charset="0"/>
                </a:rPr>
                <a:t>&gt;20,000 IU/ml</a:t>
              </a:r>
            </a:p>
          </p:txBody>
        </p:sp>
        <p:sp>
          <p:nvSpPr>
            <p:cNvPr id="75" name="Rectangle 74">
              <a:extLst>
                <a:ext uri="{FF2B5EF4-FFF2-40B4-BE49-F238E27FC236}">
                  <a16:creationId xmlns:a16="http://schemas.microsoft.com/office/drawing/2014/main" id="{B621C901-66FC-405D-97A8-D19132C81DFB}"/>
                </a:ext>
              </a:extLst>
            </p:cNvPr>
            <p:cNvSpPr/>
            <p:nvPr/>
          </p:nvSpPr>
          <p:spPr>
            <a:xfrm>
              <a:off x="3211826" y="2167081"/>
              <a:ext cx="1247258" cy="226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600" dirty="0">
                  <a:solidFill>
                    <a:schemeClr val="bg1"/>
                  </a:solidFill>
                  <a:latin typeface="Arial" panose="020B0604020202020204" pitchFamily="34" charset="0"/>
                  <a:cs typeface="Arial" panose="020B0604020202020204" pitchFamily="34" charset="0"/>
                </a:rPr>
                <a:t>A</a:t>
              </a:r>
            </a:p>
          </p:txBody>
        </p:sp>
        <p:sp>
          <p:nvSpPr>
            <p:cNvPr id="76" name="Rectangle 75">
              <a:extLst>
                <a:ext uri="{FF2B5EF4-FFF2-40B4-BE49-F238E27FC236}">
                  <a16:creationId xmlns:a16="http://schemas.microsoft.com/office/drawing/2014/main" id="{357AF6F7-0442-4988-9A58-7F1F6F66A1C7}"/>
                </a:ext>
              </a:extLst>
            </p:cNvPr>
            <p:cNvSpPr/>
            <p:nvPr/>
          </p:nvSpPr>
          <p:spPr>
            <a:xfrm>
              <a:off x="4542907" y="2628358"/>
              <a:ext cx="1247258" cy="226412"/>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600" dirty="0">
                  <a:solidFill>
                    <a:schemeClr val="bg1"/>
                  </a:solidFill>
                  <a:latin typeface="Arial" panose="020B0604020202020204" pitchFamily="34" charset="0"/>
                  <a:cs typeface="Arial" panose="020B0604020202020204" pitchFamily="34" charset="0"/>
                </a:rPr>
                <a:t>&gt;20,000 IU/ml</a:t>
              </a:r>
            </a:p>
          </p:txBody>
        </p:sp>
        <p:sp>
          <p:nvSpPr>
            <p:cNvPr id="77" name="Rectangle 76">
              <a:extLst>
                <a:ext uri="{FF2B5EF4-FFF2-40B4-BE49-F238E27FC236}">
                  <a16:creationId xmlns:a16="http://schemas.microsoft.com/office/drawing/2014/main" id="{6BB2AAA1-82BD-40C9-82E4-4F2B371D837F}"/>
                </a:ext>
              </a:extLst>
            </p:cNvPr>
            <p:cNvSpPr/>
            <p:nvPr/>
          </p:nvSpPr>
          <p:spPr>
            <a:xfrm>
              <a:off x="4542907" y="3089633"/>
              <a:ext cx="1247258" cy="226412"/>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600" dirty="0">
                  <a:solidFill>
                    <a:schemeClr val="bg1"/>
                  </a:solidFill>
                  <a:latin typeface="Arial" panose="020B0604020202020204" pitchFamily="34" charset="0"/>
                  <a:cs typeface="Arial" panose="020B0604020202020204" pitchFamily="34" charset="0"/>
                </a:rPr>
                <a:t>&gt;20,000 IU/ml</a:t>
              </a:r>
            </a:p>
          </p:txBody>
        </p:sp>
        <p:sp>
          <p:nvSpPr>
            <p:cNvPr id="78" name="Rectangle 77">
              <a:extLst>
                <a:ext uri="{FF2B5EF4-FFF2-40B4-BE49-F238E27FC236}">
                  <a16:creationId xmlns:a16="http://schemas.microsoft.com/office/drawing/2014/main" id="{EE3E24FB-D6AC-4AC6-9B63-09F34A497E98}"/>
                </a:ext>
              </a:extLst>
            </p:cNvPr>
            <p:cNvSpPr/>
            <p:nvPr/>
          </p:nvSpPr>
          <p:spPr>
            <a:xfrm>
              <a:off x="4542907" y="2167081"/>
              <a:ext cx="1247258" cy="226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600" dirty="0">
                  <a:solidFill>
                    <a:schemeClr val="bg1"/>
                  </a:solidFill>
                  <a:latin typeface="Arial" panose="020B0604020202020204" pitchFamily="34" charset="0"/>
                  <a:cs typeface="Arial" panose="020B0604020202020204" pitchFamily="34" charset="0"/>
                </a:rPr>
                <a:t>B</a:t>
              </a:r>
            </a:p>
          </p:txBody>
        </p:sp>
        <p:sp>
          <p:nvSpPr>
            <p:cNvPr id="79" name="Rectangle 78">
              <a:extLst>
                <a:ext uri="{FF2B5EF4-FFF2-40B4-BE49-F238E27FC236}">
                  <a16:creationId xmlns:a16="http://schemas.microsoft.com/office/drawing/2014/main" id="{A2494D9F-CF5A-4EB6-94A7-5D8C77447414}"/>
                </a:ext>
              </a:extLst>
            </p:cNvPr>
            <p:cNvSpPr/>
            <p:nvPr/>
          </p:nvSpPr>
          <p:spPr>
            <a:xfrm>
              <a:off x="5873985" y="2628358"/>
              <a:ext cx="1247258" cy="226412"/>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600" dirty="0">
                  <a:solidFill>
                    <a:schemeClr val="bg1"/>
                  </a:solidFill>
                  <a:latin typeface="Arial" panose="020B0604020202020204" pitchFamily="34" charset="0"/>
                  <a:cs typeface="Arial" panose="020B0604020202020204" pitchFamily="34" charset="0"/>
                </a:rPr>
                <a:t>&gt;20,000 IU/ml</a:t>
              </a:r>
            </a:p>
          </p:txBody>
        </p:sp>
        <p:sp>
          <p:nvSpPr>
            <p:cNvPr id="80" name="Rectangle 79">
              <a:extLst>
                <a:ext uri="{FF2B5EF4-FFF2-40B4-BE49-F238E27FC236}">
                  <a16:creationId xmlns:a16="http://schemas.microsoft.com/office/drawing/2014/main" id="{389CDA37-1A54-4794-A517-52E57C33A887}"/>
                </a:ext>
              </a:extLst>
            </p:cNvPr>
            <p:cNvSpPr/>
            <p:nvPr/>
          </p:nvSpPr>
          <p:spPr>
            <a:xfrm>
              <a:off x="5873985" y="3089633"/>
              <a:ext cx="1247258" cy="226412"/>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600" dirty="0">
                  <a:solidFill>
                    <a:schemeClr val="bg1"/>
                  </a:solidFill>
                  <a:latin typeface="Arial" panose="020B0604020202020204" pitchFamily="34" charset="0"/>
                  <a:cs typeface="Arial" panose="020B0604020202020204" pitchFamily="34" charset="0"/>
                </a:rPr>
                <a:t>&gt;20,000 IU/ml</a:t>
              </a:r>
            </a:p>
          </p:txBody>
        </p:sp>
        <p:sp>
          <p:nvSpPr>
            <p:cNvPr id="81" name="Rectangle 80">
              <a:extLst>
                <a:ext uri="{FF2B5EF4-FFF2-40B4-BE49-F238E27FC236}">
                  <a16:creationId xmlns:a16="http://schemas.microsoft.com/office/drawing/2014/main" id="{BCD919E8-3303-4359-BC5F-E0731F779C78}"/>
                </a:ext>
              </a:extLst>
            </p:cNvPr>
            <p:cNvSpPr/>
            <p:nvPr/>
          </p:nvSpPr>
          <p:spPr>
            <a:xfrm>
              <a:off x="5873985" y="2167081"/>
              <a:ext cx="1247258" cy="226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600" dirty="0">
                  <a:solidFill>
                    <a:schemeClr val="bg1"/>
                  </a:solidFill>
                  <a:latin typeface="Arial" panose="020B0604020202020204" pitchFamily="34" charset="0"/>
                  <a:cs typeface="Arial" panose="020B0604020202020204" pitchFamily="34" charset="0"/>
                </a:rPr>
                <a:t>C</a:t>
              </a:r>
            </a:p>
          </p:txBody>
        </p:sp>
        <p:sp>
          <p:nvSpPr>
            <p:cNvPr id="82" name="Rectangle 81">
              <a:extLst>
                <a:ext uri="{FF2B5EF4-FFF2-40B4-BE49-F238E27FC236}">
                  <a16:creationId xmlns:a16="http://schemas.microsoft.com/office/drawing/2014/main" id="{D5C05BE3-B059-4D35-8126-3E56E168CE38}"/>
                </a:ext>
              </a:extLst>
            </p:cNvPr>
            <p:cNvSpPr/>
            <p:nvPr/>
          </p:nvSpPr>
          <p:spPr>
            <a:xfrm>
              <a:off x="7205062" y="2628115"/>
              <a:ext cx="1247258" cy="226412"/>
            </a:xfrm>
            <a:prstGeom prst="rect">
              <a:avLst/>
            </a:prstGeom>
            <a:solidFill>
              <a:schemeClr val="tx2">
                <a:alpha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600" dirty="0">
                  <a:solidFill>
                    <a:schemeClr val="bg1"/>
                  </a:solidFill>
                  <a:latin typeface="Arial" panose="020B0604020202020204" pitchFamily="34" charset="0"/>
                  <a:cs typeface="Arial" panose="020B0604020202020204" pitchFamily="34" charset="0"/>
                </a:rPr>
                <a:t>No decline</a:t>
              </a:r>
            </a:p>
          </p:txBody>
        </p:sp>
        <p:sp>
          <p:nvSpPr>
            <p:cNvPr id="83" name="Rectangle 82">
              <a:extLst>
                <a:ext uri="{FF2B5EF4-FFF2-40B4-BE49-F238E27FC236}">
                  <a16:creationId xmlns:a16="http://schemas.microsoft.com/office/drawing/2014/main" id="{0E9C3FEB-99DF-4BD9-92E9-805C32792301}"/>
                </a:ext>
              </a:extLst>
            </p:cNvPr>
            <p:cNvSpPr/>
            <p:nvPr/>
          </p:nvSpPr>
          <p:spPr>
            <a:xfrm>
              <a:off x="7205063" y="2167081"/>
              <a:ext cx="1247258" cy="226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600" dirty="0">
                  <a:solidFill>
                    <a:schemeClr val="bg1"/>
                  </a:solidFill>
                  <a:latin typeface="Arial" panose="020B0604020202020204" pitchFamily="34" charset="0"/>
                  <a:cs typeface="Arial" panose="020B0604020202020204" pitchFamily="34" charset="0"/>
                </a:rPr>
                <a:t>D</a:t>
              </a:r>
            </a:p>
          </p:txBody>
        </p:sp>
        <p:sp>
          <p:nvSpPr>
            <p:cNvPr id="84" name="Rectangle 83">
              <a:extLst>
                <a:ext uri="{FF2B5EF4-FFF2-40B4-BE49-F238E27FC236}">
                  <a16:creationId xmlns:a16="http://schemas.microsoft.com/office/drawing/2014/main" id="{CC17DF4B-4402-47A0-BCC9-78F9A213BD71}"/>
                </a:ext>
              </a:extLst>
            </p:cNvPr>
            <p:cNvSpPr/>
            <p:nvPr/>
          </p:nvSpPr>
          <p:spPr>
            <a:xfrm>
              <a:off x="4853435" y="1335014"/>
              <a:ext cx="1912437" cy="4463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600" dirty="0" err="1">
                  <a:solidFill>
                    <a:schemeClr val="bg1"/>
                  </a:solidFill>
                  <a:latin typeface="Arial" panose="020B0604020202020204" pitchFamily="34" charset="0"/>
                  <a:cs typeface="Arial" panose="020B0604020202020204" pitchFamily="34" charset="0"/>
                </a:rPr>
                <a:t>HBeAg</a:t>
              </a:r>
              <a:r>
                <a:rPr lang="en-GB" sz="1600" dirty="0">
                  <a:solidFill>
                    <a:schemeClr val="bg1"/>
                  </a:solidFill>
                  <a:latin typeface="Arial" panose="020B0604020202020204" pitchFamily="34" charset="0"/>
                  <a:cs typeface="Arial" panose="020B0604020202020204" pitchFamily="34" charset="0"/>
                </a:rPr>
                <a:t>-positive</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chronic hepatitis B*</a:t>
              </a:r>
            </a:p>
          </p:txBody>
        </p:sp>
      </p:grpSp>
      <p:pic>
        <p:nvPicPr>
          <p:cNvPr id="57" name="Picture 56">
            <a:hlinkClick r:id="rId3" action="ppaction://hlinksldjump"/>
            <a:extLst>
              <a:ext uri="{FF2B5EF4-FFF2-40B4-BE49-F238E27FC236}">
                <a16:creationId xmlns:a16="http://schemas.microsoft.com/office/drawing/2014/main" id="{054E66FF-7325-4E66-9D97-7074FFB3CE0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3618552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Combination therapy</a:t>
            </a:r>
          </a:p>
        </p:txBody>
      </p:sp>
      <p:sp>
        <p:nvSpPr>
          <p:cNvPr id="6" name="Text Placeholder 5"/>
          <p:cNvSpPr>
            <a:spLocks noGrp="1"/>
          </p:cNvSpPr>
          <p:nvPr>
            <p:ph type="body" sz="quarter" idx="10"/>
          </p:nvPr>
        </p:nvSpPr>
        <p:spPr/>
        <p:txBody>
          <a:bodyPr/>
          <a:lstStyle/>
          <a:p>
            <a:r>
              <a:rPr lang="en-GB" dirty="0"/>
              <a:t>EASL CPG HBV. J </a:t>
            </a:r>
            <a:r>
              <a:rPr lang="en-GB" dirty="0" err="1"/>
              <a:t>Hepatol</a:t>
            </a:r>
            <a:r>
              <a:rPr lang="en-GB" dirty="0"/>
              <a:t> 2017;67:370–98</a:t>
            </a:r>
          </a:p>
        </p:txBody>
      </p:sp>
      <p:sp>
        <p:nvSpPr>
          <p:cNvPr id="5" name="Content Placeholder 4"/>
          <p:cNvSpPr>
            <a:spLocks noGrp="1"/>
          </p:cNvSpPr>
          <p:nvPr>
            <p:ph sz="half" idx="1"/>
          </p:nvPr>
        </p:nvSpPr>
        <p:spPr/>
        <p:txBody>
          <a:bodyPr/>
          <a:lstStyle/>
          <a:p>
            <a:r>
              <a:rPr lang="en-GB" dirty="0"/>
              <a:t>Combination therapy is generally not recommended</a:t>
            </a:r>
          </a:p>
        </p:txBody>
      </p:sp>
      <p:graphicFrame>
        <p:nvGraphicFramePr>
          <p:cNvPr id="16" name="Table 15">
            <a:extLst>
              <a:ext uri="{FF2B5EF4-FFF2-40B4-BE49-F238E27FC236}">
                <a16:creationId xmlns:a16="http://schemas.microsoft.com/office/drawing/2014/main" id="{0E8EC6B8-5222-431B-884A-153D29211304}"/>
              </a:ext>
            </a:extLst>
          </p:cNvPr>
          <p:cNvGraphicFramePr>
            <a:graphicFrameLocks noGrp="1"/>
          </p:cNvGraphicFramePr>
          <p:nvPr>
            <p:extLst>
              <p:ext uri="{D42A27DB-BD31-4B8C-83A1-F6EECF244321}">
                <p14:modId xmlns:p14="http://schemas.microsoft.com/office/powerpoint/2010/main" val="1741407789"/>
              </p:ext>
            </p:extLst>
          </p:nvPr>
        </p:nvGraphicFramePr>
        <p:xfrm>
          <a:off x="423848" y="1846455"/>
          <a:ext cx="11342400" cy="3899812"/>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181903">
                <a:tc gridSpan="3">
                  <a:txBody>
                    <a:bodyPr/>
                    <a:lstStyle/>
                    <a:p>
                      <a:r>
                        <a:rPr lang="en-GB" sz="1600" dirty="0">
                          <a:solidFill>
                            <a:schemeClr val="bg1"/>
                          </a:solidFill>
                          <a:latin typeface="Arial" panose="020B0604020202020204" pitchFamily="34" charset="0"/>
                          <a:cs typeface="Arial" panose="020B0604020202020204" pitchFamily="34" charset="0"/>
                        </a:rPr>
                        <a:t>Recommendations (NA plus NA)</a:t>
                      </a:r>
                    </a:p>
                  </a:txBody>
                  <a:tcPr marT="36000" marB="3600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c hMerge="1">
                  <a:txBody>
                    <a:bodyPr/>
                    <a:lstStyle/>
                    <a:p>
                      <a:endParaRPr lang="en-GB" sz="1400" dirty="0">
                        <a:solidFill>
                          <a:schemeClr val="tx1"/>
                        </a:solidFill>
                        <a:latin typeface="Arial" panose="020B0604020202020204" pitchFamily="34" charset="0"/>
                        <a:cs typeface="Arial" panose="020B0604020202020204" pitchFamily="34" charset="0"/>
                      </a:endParaRPr>
                    </a:p>
                  </a:txBody>
                  <a:tcPr anchor="b"/>
                </a:tc>
                <a:tc hMerge="1">
                  <a:txBody>
                    <a:bodyPr/>
                    <a:lstStyle/>
                    <a:p>
                      <a:endParaRPr lang="en-GB" sz="1400" dirty="0">
                        <a:solidFill>
                          <a:schemeClr val="tx1"/>
                        </a:solidFill>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663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Arial"/>
                        </a:rPr>
                        <a:t>NOT recommended </a:t>
                      </a: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600" b="0" i="1" dirty="0">
                          <a:solidFill>
                            <a:schemeClr val="tx1"/>
                          </a:solidFill>
                          <a:latin typeface="Arial"/>
                        </a:rPr>
                        <a:t>De novo </a:t>
                      </a:r>
                      <a:r>
                        <a:rPr lang="en-US" sz="1600" b="0" dirty="0">
                          <a:solidFill>
                            <a:schemeClr val="tx1"/>
                          </a:solidFill>
                          <a:latin typeface="Arial"/>
                        </a:rPr>
                        <a:t>combination therapy of two NAs with a high barrier to resistance (ETV, TDF, TAF)</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a:t>
                      </a:r>
                      <a:endParaRPr kumimoji="0" lang="en-US"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a:latin typeface="Arial" panose="020B0604020202020204" pitchFamily="34" charset="0"/>
                          <a:cs typeface="Arial" panose="020B0604020202020204" pitchFamily="34" charset="0"/>
                        </a:rPr>
                        <a:t>1</a:t>
                      </a:r>
                      <a:endParaRPr lang="en-GB" sz="16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EE5F5"/>
                    </a:solidFill>
                  </a:tcPr>
                </a:tc>
                <a:extLst>
                  <a:ext uri="{0D108BD9-81ED-4DB2-BD59-A6C34878D82A}">
                    <a16:rowId xmlns:a16="http://schemas.microsoft.com/office/drawing/2014/main" val="10001"/>
                  </a:ext>
                </a:extLst>
              </a:tr>
              <a:tr h="4663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Arial"/>
                        </a:rPr>
                        <a:t>Drug switch or combination may be </a:t>
                      </a:r>
                      <a:r>
                        <a:rPr lang="it-IT" sz="1600" b="1" dirty="0">
                          <a:solidFill>
                            <a:schemeClr val="tx2"/>
                          </a:solidFill>
                          <a:latin typeface="Arial"/>
                        </a:rPr>
                        <a:t>considered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600" b="0" dirty="0">
                          <a:solidFill>
                            <a:schemeClr val="tx1"/>
                          </a:solidFill>
                          <a:latin typeface="Arial"/>
                        </a:rPr>
                        <a:t>I</a:t>
                      </a:r>
                      <a:r>
                        <a:rPr lang="en-US" sz="1600" dirty="0">
                          <a:solidFill>
                            <a:srgbClr val="000000"/>
                          </a:solidFill>
                          <a:latin typeface="Arial"/>
                        </a:rPr>
                        <a:t>n treatment-adherent patients with incomplete HBV suppression reaching a plateau during ETV or TDF/TAF long-term therapy</a:t>
                      </a:r>
                      <a:r>
                        <a:rPr lang="en-US" sz="1600" b="1" dirty="0">
                          <a:solidFill>
                            <a:srgbClr val="4472C4"/>
                          </a:solidFill>
                          <a:latin typeface="Arial"/>
                        </a:rPr>
                        <a:t> </a:t>
                      </a:r>
                      <a:endParaRPr kumimoji="0" lang="en-US"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III</a:t>
                      </a:r>
                      <a:endParaRPr kumimoji="0" lang="en-US"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nchor="ctr">
                    <a:lnL w="6350" cap="flat" cmpd="sng" algn="ctr">
                      <a:solidFill>
                        <a:schemeClr val="bg1"/>
                      </a:solidFill>
                      <a:prstDash val="solid"/>
                      <a:round/>
                      <a:headEnd type="none" w="med" len="med"/>
                      <a:tailEnd type="none" w="med" len="med"/>
                    </a:lnL>
                    <a:solidFill>
                      <a:srgbClr val="7DCBEC"/>
                    </a:solidFill>
                  </a:tcPr>
                </a:tc>
                <a:tc>
                  <a:txBody>
                    <a:bodyPr/>
                    <a:lstStyle/>
                    <a:p>
                      <a:pPr algn="ctr"/>
                      <a:r>
                        <a:rPr lang="en-GB" sz="1600" dirty="0">
                          <a:latin typeface="Arial" panose="020B0604020202020204" pitchFamily="34" charset="0"/>
                          <a:cs typeface="Arial" panose="020B0604020202020204" pitchFamily="34" charset="0"/>
                        </a:rPr>
                        <a:t>2</a:t>
                      </a:r>
                    </a:p>
                  </a:txBody>
                  <a:tcPr anchor="ctr">
                    <a:lnR w="12700" cap="flat" cmpd="sng" algn="ctr">
                      <a:solidFill>
                        <a:schemeClr val="tx2"/>
                      </a:solidFill>
                      <a:prstDash val="solid"/>
                      <a:round/>
                      <a:headEnd type="none" w="med" len="med"/>
                      <a:tailEnd type="none" w="med" len="med"/>
                    </a:lnR>
                    <a:solidFill>
                      <a:srgbClr val="BEE5F5"/>
                    </a:solidFill>
                  </a:tcPr>
                </a:tc>
                <a:extLst>
                  <a:ext uri="{0D108BD9-81ED-4DB2-BD59-A6C34878D82A}">
                    <a16:rowId xmlns:a16="http://schemas.microsoft.com/office/drawing/2014/main" val="10002"/>
                  </a:ext>
                </a:extLst>
              </a:tr>
              <a:tr h="1819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Recommendations (NA plus </a:t>
                      </a:r>
                      <a:r>
                        <a:rPr kumimoji="0" lang="en-US" sz="1600" b="1"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PegIFN</a:t>
                      </a:r>
                      <a:r>
                        <a:rPr lang="en-US" sz="1600" b="1" dirty="0">
                          <a:solidFill>
                            <a:schemeClr val="bg1"/>
                          </a:solidFill>
                          <a:latin typeface="+mn-lt"/>
                          <a:sym typeface="Symbol" panose="05050102010706020507" pitchFamily="18" charset="2"/>
                        </a:rPr>
                        <a:t></a:t>
                      </a:r>
                      <a:r>
                        <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t>
                      </a:r>
                    </a:p>
                  </a:txBody>
                  <a:tcPr marT="36000" marB="36000">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gridSpan="2">
                  <a:txBody>
                    <a:bodyPr/>
                    <a:lstStyle/>
                    <a:p>
                      <a:pPr algn="ctr"/>
                      <a:endParaRPr lang="en-GB" sz="1600" dirty="0">
                        <a:solidFill>
                          <a:schemeClr val="tx1"/>
                        </a:solidFill>
                        <a:latin typeface="Arial" panose="020B0604020202020204" pitchFamily="34" charset="0"/>
                        <a:cs typeface="Arial" panose="020B0604020202020204" pitchFamily="34" charset="0"/>
                      </a:endParaRPr>
                    </a:p>
                  </a:txBody>
                  <a:tcPr marT="36000" marB="36000" anchor="ctr">
                    <a:lnL w="635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solidFill>
                  </a:tcPr>
                </a:tc>
                <a:tc hMerge="1">
                  <a:txBody>
                    <a:bodyPr/>
                    <a:lstStyle/>
                    <a:p>
                      <a:pPr algn="ctr"/>
                      <a:endParaRPr lang="en-GB" sz="1400" dirty="0">
                        <a:solidFill>
                          <a:schemeClr val="tx1"/>
                        </a:solidFill>
                        <a:latin typeface="Arial" panose="020B0604020202020204" pitchFamily="34" charset="0"/>
                        <a:cs typeface="Arial" panose="020B0604020202020204" pitchFamily="34" charset="0"/>
                      </a:endParaRPr>
                    </a:p>
                  </a:txBody>
                  <a:tcPr anchor="ctr">
                    <a:lnR w="635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2638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Arial"/>
                        </a:rPr>
                        <a:t>NOT recommended</a:t>
                      </a:r>
                      <a:endParaRPr kumimoji="0" lang="it-IT" sz="1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EFCFC"/>
                    </a:solidFill>
                  </a:tcPr>
                </a:tc>
                <a:tc>
                  <a:txBody>
                    <a:bodyPr/>
                    <a:lstStyle/>
                    <a:p>
                      <a:endParaRPr lang="en-GB" sz="1050" dirty="0"/>
                    </a:p>
                  </a:txBody>
                  <a:tcPr anchor="ctr">
                    <a:lnL w="635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7DCBEC"/>
                    </a:solidFill>
                  </a:tcPr>
                </a:tc>
                <a:tc>
                  <a:txBody>
                    <a:bodyPr/>
                    <a:lstStyle/>
                    <a:p>
                      <a:endParaRPr lang="en-GB" sz="1050" dirty="0"/>
                    </a:p>
                  </a:txBody>
                  <a:tcPr anchor="ctr">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BEE5F5"/>
                    </a:solidFill>
                  </a:tcPr>
                </a:tc>
                <a:extLst>
                  <a:ext uri="{0D108BD9-81ED-4DB2-BD59-A6C34878D82A}">
                    <a16:rowId xmlns:a16="http://schemas.microsoft.com/office/drawing/2014/main" val="2848025700"/>
                  </a:ext>
                </a:extLst>
              </a:tr>
              <a:tr h="372532">
                <a:tc>
                  <a:txBody>
                    <a:bodyPr/>
                    <a:lstStyle/>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600" b="0" i="1" dirty="0">
                          <a:solidFill>
                            <a:schemeClr val="tx1"/>
                          </a:solidFill>
                          <a:latin typeface="Arial"/>
                        </a:rPr>
                        <a:t>De novo </a:t>
                      </a:r>
                      <a:r>
                        <a:rPr lang="en-US" sz="1600" b="0" dirty="0">
                          <a:solidFill>
                            <a:schemeClr val="tx1"/>
                          </a:solidFill>
                          <a:latin typeface="Arial"/>
                        </a:rPr>
                        <a:t>combination of NA and PegIFN</a:t>
                      </a:r>
                      <a:r>
                        <a:rPr lang="en-US" sz="1600" b="0" dirty="0">
                          <a:solidFill>
                            <a:schemeClr val="tx1"/>
                          </a:solidFill>
                          <a:latin typeface="Arial"/>
                          <a:sym typeface="Symbol" panose="05050102010706020507" pitchFamily="18" charset="2"/>
                        </a:rPr>
                        <a:t></a:t>
                      </a:r>
                      <a:endParaRPr kumimoji="0" lang="it-IT"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a:t>
                      </a:r>
                      <a:endPar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E5F5"/>
                    </a:solidFill>
                  </a:tcPr>
                </a:tc>
                <a:extLst>
                  <a:ext uri="{0D108BD9-81ED-4DB2-BD59-A6C34878D82A}">
                    <a16:rowId xmlns:a16="http://schemas.microsoft.com/office/drawing/2014/main" val="1227577746"/>
                  </a:ext>
                </a:extLst>
              </a:tr>
              <a:tr h="37253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latin typeface="Arial"/>
                        </a:rPr>
                        <a:t>Short-term pretreatment with an NA before PegIFN</a:t>
                      </a:r>
                      <a:r>
                        <a:rPr lang="en-US" sz="1600" b="0" dirty="0">
                          <a:solidFill>
                            <a:schemeClr val="tx1"/>
                          </a:solidFill>
                          <a:latin typeface="Arial"/>
                          <a:sym typeface="Symbol" panose="05050102010706020507" pitchFamily="18" charset="2"/>
                        </a:rPr>
                        <a:t> i</a:t>
                      </a:r>
                      <a:r>
                        <a:rPr lang="en-US" sz="1600" b="0" dirty="0">
                          <a:solidFill>
                            <a:schemeClr val="tx1"/>
                          </a:solidFill>
                          <a:latin typeface="Arial"/>
                        </a:rPr>
                        <a:t>n treatment-naïve </a:t>
                      </a:r>
                      <a:r>
                        <a:rPr lang="en-US" sz="1600" b="0" dirty="0" err="1">
                          <a:solidFill>
                            <a:schemeClr val="tx1"/>
                          </a:solidFill>
                          <a:latin typeface="Arial"/>
                        </a:rPr>
                        <a:t>HBeAg</a:t>
                      </a:r>
                      <a:r>
                        <a:rPr lang="en-US" sz="1600" b="0" dirty="0">
                          <a:solidFill>
                            <a:schemeClr val="tx1"/>
                          </a:solidFill>
                          <a:latin typeface="Arial"/>
                        </a:rPr>
                        <a:t>-positive patients </a:t>
                      </a:r>
                      <a:endParaRPr kumimoji="0" lang="it-IT"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a:t>
                      </a:r>
                      <a:endPar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E5F5"/>
                    </a:solidFill>
                  </a:tcPr>
                </a:tc>
                <a:extLst>
                  <a:ext uri="{0D108BD9-81ED-4DB2-BD59-A6C34878D82A}">
                    <a16:rowId xmlns:a16="http://schemas.microsoft.com/office/drawing/2014/main" val="441271467"/>
                  </a:ext>
                </a:extLst>
              </a:tr>
              <a:tr h="37253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latin typeface="Arial"/>
                        </a:rPr>
                        <a:t>Adding PegIFN</a:t>
                      </a:r>
                      <a:r>
                        <a:rPr lang="en-US" sz="1600" b="0" dirty="0">
                          <a:solidFill>
                            <a:schemeClr val="tx1"/>
                          </a:solidFill>
                          <a:latin typeface="Arial"/>
                          <a:sym typeface="Symbol" panose="05050102010706020507" pitchFamily="18" charset="2"/>
                        </a:rPr>
                        <a:t></a:t>
                      </a:r>
                      <a:r>
                        <a:rPr lang="en-US" sz="1600" b="0" dirty="0">
                          <a:solidFill>
                            <a:schemeClr val="tx1"/>
                          </a:solidFill>
                          <a:latin typeface="Arial"/>
                        </a:rPr>
                        <a:t> or switching to PegIFN</a:t>
                      </a:r>
                      <a:r>
                        <a:rPr lang="en-US" sz="1600" b="0" dirty="0">
                          <a:solidFill>
                            <a:schemeClr val="tx1"/>
                          </a:solidFill>
                          <a:latin typeface="Arial"/>
                          <a:sym typeface="Symbol" panose="05050102010706020507" pitchFamily="18" charset="2"/>
                        </a:rPr>
                        <a:t> i</a:t>
                      </a:r>
                      <a:r>
                        <a:rPr lang="en-US" sz="1600" b="0" dirty="0">
                          <a:solidFill>
                            <a:schemeClr val="tx1"/>
                          </a:solidFill>
                          <a:latin typeface="Arial"/>
                        </a:rPr>
                        <a:t>n patients with long-term HBV DNA suppression on NA therapy</a:t>
                      </a:r>
                      <a:endParaRPr kumimoji="0" lang="it-IT"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a:t>
                      </a:r>
                      <a:endPar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688004742"/>
                  </a:ext>
                </a:extLst>
              </a:tr>
            </a:tbl>
          </a:graphicData>
        </a:graphic>
      </p:graphicFrame>
      <p:grpSp>
        <p:nvGrpSpPr>
          <p:cNvPr id="17" name="Group 16">
            <a:extLst>
              <a:ext uri="{FF2B5EF4-FFF2-40B4-BE49-F238E27FC236}">
                <a16:creationId xmlns:a16="http://schemas.microsoft.com/office/drawing/2014/main" id="{F950B5B0-A8E8-44E4-A2C5-64B765036E6A}"/>
              </a:ext>
            </a:extLst>
          </p:cNvPr>
          <p:cNvGrpSpPr/>
          <p:nvPr/>
        </p:nvGrpSpPr>
        <p:grpSpPr>
          <a:xfrm>
            <a:off x="8072830" y="1846455"/>
            <a:ext cx="3693418" cy="276999"/>
            <a:chOff x="4262958" y="3212976"/>
            <a:chExt cx="3693418" cy="276999"/>
          </a:xfrm>
        </p:grpSpPr>
        <p:sp>
          <p:nvSpPr>
            <p:cNvPr id="18" name="Rectangle 17">
              <a:extLst>
                <a:ext uri="{FF2B5EF4-FFF2-40B4-BE49-F238E27FC236}">
                  <a16:creationId xmlns:a16="http://schemas.microsoft.com/office/drawing/2014/main" id="{F828B653-1C68-4137-A862-9386CF75757E}"/>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Rectangle 18">
              <a:extLst>
                <a:ext uri="{FF2B5EF4-FFF2-40B4-BE49-F238E27FC236}">
                  <a16:creationId xmlns:a16="http://schemas.microsoft.com/office/drawing/2014/main" id="{FE653AF3-22EB-4ABD-AF65-83A82B4911E4}"/>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TextBox 19">
              <a:extLst>
                <a:ext uri="{FF2B5EF4-FFF2-40B4-BE49-F238E27FC236}">
                  <a16:creationId xmlns:a16="http://schemas.microsoft.com/office/drawing/2014/main" id="{8A834D42-F5C7-4FBA-8C0D-B3E5BB42DB28}"/>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1" name="TextBox 20">
              <a:extLst>
                <a:ext uri="{FF2B5EF4-FFF2-40B4-BE49-F238E27FC236}">
                  <a16:creationId xmlns:a16="http://schemas.microsoft.com/office/drawing/2014/main" id="{9A57CB10-D46D-40B4-8FC4-AF649C4B2089}"/>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678CC541-DC68-443E-A0C0-1CC7B04FBCD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1089856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Patients with decompensated cirrhosis</a:t>
            </a:r>
            <a:endParaRPr lang="en-GB" dirty="0"/>
          </a:p>
        </p:txBody>
      </p:sp>
      <p:sp>
        <p:nvSpPr>
          <p:cNvPr id="3" name="Text Placeholder 2"/>
          <p:cNvSpPr>
            <a:spLocks noGrp="1"/>
          </p:cNvSpPr>
          <p:nvPr>
            <p:ph type="body" sz="quarter" idx="10"/>
          </p:nvPr>
        </p:nvSpPr>
        <p:spPr/>
        <p:txBody>
          <a:bodyPr/>
          <a:lstStyle/>
          <a:p>
            <a:r>
              <a:rPr lang="en-GB" dirty="0"/>
              <a:t>EASL CPG HBV. J </a:t>
            </a:r>
            <a:r>
              <a:rPr lang="en-GB" dirty="0" err="1"/>
              <a:t>Hepatol</a:t>
            </a:r>
            <a:r>
              <a:rPr lang="en-GB" dirty="0"/>
              <a:t> 2017;67:370–98</a:t>
            </a:r>
          </a:p>
        </p:txBody>
      </p:sp>
      <p:sp>
        <p:nvSpPr>
          <p:cNvPr id="4" name="Content Placeholder 3"/>
          <p:cNvSpPr>
            <a:spLocks noGrp="1"/>
          </p:cNvSpPr>
          <p:nvPr>
            <p:ph sz="half" idx="1"/>
          </p:nvPr>
        </p:nvSpPr>
        <p:spPr/>
        <p:txBody>
          <a:bodyPr/>
          <a:lstStyle/>
          <a:p>
            <a:r>
              <a:rPr lang="en-GB" dirty="0"/>
              <a:t>Patients with decompensated cirrhosis should be referred for liver transplantation and treated with NAs as as early as possible</a:t>
            </a:r>
          </a:p>
        </p:txBody>
      </p:sp>
      <p:graphicFrame>
        <p:nvGraphicFramePr>
          <p:cNvPr id="12" name="Table 11">
            <a:extLst>
              <a:ext uri="{FF2B5EF4-FFF2-40B4-BE49-F238E27FC236}">
                <a16:creationId xmlns:a16="http://schemas.microsoft.com/office/drawing/2014/main" id="{E9CDC840-88A0-4555-89AD-5A7D2DB02626}"/>
              </a:ext>
            </a:extLst>
          </p:cNvPr>
          <p:cNvGraphicFramePr>
            <a:graphicFrameLocks noGrp="1"/>
          </p:cNvGraphicFramePr>
          <p:nvPr>
            <p:extLst>
              <p:ext uri="{D42A27DB-BD31-4B8C-83A1-F6EECF244321}">
                <p14:modId xmlns:p14="http://schemas.microsoft.com/office/powerpoint/2010/main" val="3651364586"/>
              </p:ext>
            </p:extLst>
          </p:nvPr>
        </p:nvGraphicFramePr>
        <p:xfrm>
          <a:off x="423847" y="2508968"/>
          <a:ext cx="11342400" cy="2072640"/>
        </p:xfrm>
        <a:graphic>
          <a:graphicData uri="http://schemas.openxmlformats.org/drawingml/2006/table">
            <a:tbl>
              <a:tblPr firstRow="1" bandRow="1">
                <a:tableStyleId>{5C22544A-7EE6-4342-B048-85BDC9FD1C3A}</a:tableStyleId>
              </a:tblPr>
              <a:tblGrid>
                <a:gridCol w="8647176">
                  <a:extLst>
                    <a:ext uri="{9D8B030D-6E8A-4147-A177-3AD203B41FA5}">
                      <a16:colId xmlns:a16="http://schemas.microsoft.com/office/drawing/2014/main" val="20001"/>
                    </a:ext>
                  </a:extLst>
                </a:gridCol>
                <a:gridCol w="1347612">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600" b="1" dirty="0">
                          <a:solidFill>
                            <a:schemeClr val="tx2"/>
                          </a:solidFill>
                          <a:latin typeface="Arial"/>
                        </a:rPr>
                        <a:t>Immediate treatment </a:t>
                      </a:r>
                      <a:r>
                        <a:rPr lang="en-US" sz="1600" dirty="0">
                          <a:solidFill>
                            <a:srgbClr val="000000"/>
                          </a:solidFill>
                          <a:latin typeface="Arial"/>
                        </a:rPr>
                        <a:t>with an NA with a high barrier to resistance, irrespective of the level of HBV replication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00000"/>
                          </a:solidFill>
                          <a:latin typeface="Arial"/>
                        </a:rPr>
                        <a:t>Assessment for liver transplantation </a:t>
                      </a:r>
                      <a:endPar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II-1</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PegIFN</a:t>
                      </a:r>
                      <a:r>
                        <a:rPr lang="en-US" sz="1600" dirty="0">
                          <a:solidFill>
                            <a:srgbClr val="000000"/>
                          </a:solidFill>
                          <a:latin typeface="Arial"/>
                          <a:sym typeface="Symbol" panose="05050102010706020507" pitchFamily="18" charset="2"/>
                        </a:rPr>
                        <a:t></a:t>
                      </a:r>
                      <a:r>
                        <a:rPr lang="en-US" sz="1600" dirty="0">
                          <a:solidFill>
                            <a:srgbClr val="000000"/>
                          </a:solidFill>
                          <a:latin typeface="Arial"/>
                        </a:rPr>
                        <a:t> is contraindicated</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II-1</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Patients should be </a:t>
                      </a:r>
                      <a:r>
                        <a:rPr lang="en-US" sz="1600" b="1" dirty="0">
                          <a:solidFill>
                            <a:schemeClr val="tx2"/>
                          </a:solidFill>
                          <a:latin typeface="Arial"/>
                        </a:rPr>
                        <a:t>closely monitored for tolerability </a:t>
                      </a:r>
                      <a:r>
                        <a:rPr lang="en-US" sz="1600" dirty="0">
                          <a:solidFill>
                            <a:srgbClr val="000000"/>
                          </a:solidFill>
                          <a:latin typeface="Arial"/>
                        </a:rPr>
                        <a:t>of the drugs and the development of rare side effects like lactic acidosis or kidney dysfunction </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bl>
          </a:graphicData>
        </a:graphic>
      </p:graphicFrame>
      <p:grpSp>
        <p:nvGrpSpPr>
          <p:cNvPr id="19" name="Group 18">
            <a:extLst>
              <a:ext uri="{FF2B5EF4-FFF2-40B4-BE49-F238E27FC236}">
                <a16:creationId xmlns:a16="http://schemas.microsoft.com/office/drawing/2014/main" id="{7D88B21B-4099-4712-BF51-FC816F6C7066}"/>
              </a:ext>
            </a:extLst>
          </p:cNvPr>
          <p:cNvGrpSpPr/>
          <p:nvPr/>
        </p:nvGrpSpPr>
        <p:grpSpPr>
          <a:xfrm>
            <a:off x="8073782" y="2524209"/>
            <a:ext cx="3693418" cy="276999"/>
            <a:chOff x="4262958" y="3212976"/>
            <a:chExt cx="3693418" cy="276999"/>
          </a:xfrm>
        </p:grpSpPr>
        <p:sp>
          <p:nvSpPr>
            <p:cNvPr id="20" name="Rectangle 19">
              <a:extLst>
                <a:ext uri="{FF2B5EF4-FFF2-40B4-BE49-F238E27FC236}">
                  <a16:creationId xmlns:a16="http://schemas.microsoft.com/office/drawing/2014/main" id="{CC866761-698D-4B8B-BFCA-78684D2BFD4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Rectangle 20">
              <a:extLst>
                <a:ext uri="{FF2B5EF4-FFF2-40B4-BE49-F238E27FC236}">
                  <a16:creationId xmlns:a16="http://schemas.microsoft.com/office/drawing/2014/main" id="{ACDE9F40-0BDF-4C3E-85A7-15FB5CA07D7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TextBox 21">
              <a:extLst>
                <a:ext uri="{FF2B5EF4-FFF2-40B4-BE49-F238E27FC236}">
                  <a16:creationId xmlns:a16="http://schemas.microsoft.com/office/drawing/2014/main" id="{827A4C5C-CA62-404B-87B0-6F569C2D1060}"/>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3" name="TextBox 22">
              <a:extLst>
                <a:ext uri="{FF2B5EF4-FFF2-40B4-BE49-F238E27FC236}">
                  <a16:creationId xmlns:a16="http://schemas.microsoft.com/office/drawing/2014/main" id="{F9E77C8B-BAC6-4D98-9F14-CEBBDA0C37C5}"/>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4" name="Picture 13">
            <a:hlinkClick r:id="rId3" action="ppaction://hlinksldjump"/>
            <a:extLst>
              <a:ext uri="{FF2B5EF4-FFF2-40B4-BE49-F238E27FC236}">
                <a16:creationId xmlns:a16="http://schemas.microsoft.com/office/drawing/2014/main" id="{F528ADD7-F370-4021-A3F1-2C011B4CAC9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599377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Preventing HBV recurrence after liver transplantation</a:t>
            </a:r>
            <a:endParaRPr lang="en-GB" dirty="0"/>
          </a:p>
        </p:txBody>
      </p:sp>
      <p:sp>
        <p:nvSpPr>
          <p:cNvPr id="6" name="Text Placeholder 5"/>
          <p:cNvSpPr>
            <a:spLocks noGrp="1"/>
          </p:cNvSpPr>
          <p:nvPr>
            <p:ph type="body" sz="quarter" idx="10"/>
          </p:nvPr>
        </p:nvSpPr>
        <p:spPr/>
        <p:txBody>
          <a:bodyPr/>
          <a:lstStyle/>
          <a:p>
            <a:r>
              <a:rPr lang="en-GB" dirty="0"/>
              <a:t>EASL CPG HBV. J </a:t>
            </a:r>
            <a:r>
              <a:rPr lang="en-GB" dirty="0" err="1"/>
              <a:t>Hepatol</a:t>
            </a:r>
            <a:r>
              <a:rPr lang="en-GB" dirty="0"/>
              <a:t> 2017;67:370–98</a:t>
            </a:r>
          </a:p>
        </p:txBody>
      </p:sp>
      <p:sp>
        <p:nvSpPr>
          <p:cNvPr id="5" name="Content Placeholder 4"/>
          <p:cNvSpPr>
            <a:spLocks noGrp="1"/>
          </p:cNvSpPr>
          <p:nvPr>
            <p:ph sz="half" idx="1"/>
          </p:nvPr>
        </p:nvSpPr>
        <p:spPr/>
        <p:txBody>
          <a:bodyPr/>
          <a:lstStyle/>
          <a:p>
            <a:r>
              <a:rPr lang="en-GB" dirty="0"/>
              <a:t>All patients who are candidates for liver transplantation should be treated with NAs to achieve undetectable HBV DNA</a:t>
            </a:r>
          </a:p>
          <a:p>
            <a:pPr lvl="1"/>
            <a:r>
              <a:rPr lang="en-GB" dirty="0"/>
              <a:t>Reduce the risk of graft infection</a:t>
            </a:r>
          </a:p>
        </p:txBody>
      </p:sp>
      <p:graphicFrame>
        <p:nvGraphicFramePr>
          <p:cNvPr id="16" name="Table 15">
            <a:extLst>
              <a:ext uri="{FF2B5EF4-FFF2-40B4-BE49-F238E27FC236}">
                <a16:creationId xmlns:a16="http://schemas.microsoft.com/office/drawing/2014/main" id="{31F8C5E3-1A44-45BE-8E0B-FA94E239BAA2}"/>
              </a:ext>
            </a:extLst>
          </p:cNvPr>
          <p:cNvGraphicFramePr>
            <a:graphicFrameLocks noGrp="1"/>
          </p:cNvGraphicFramePr>
          <p:nvPr>
            <p:extLst>
              <p:ext uri="{D42A27DB-BD31-4B8C-83A1-F6EECF244321}">
                <p14:modId xmlns:p14="http://schemas.microsoft.com/office/powerpoint/2010/main" val="2430373800"/>
              </p:ext>
            </p:extLst>
          </p:nvPr>
        </p:nvGraphicFramePr>
        <p:xfrm>
          <a:off x="423847" y="2506921"/>
          <a:ext cx="11342400" cy="2895600"/>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All </a:t>
                      </a:r>
                      <a:r>
                        <a:rPr lang="en-US" sz="1600" b="1" dirty="0">
                          <a:solidFill>
                            <a:schemeClr val="tx2"/>
                          </a:solidFill>
                          <a:latin typeface="Arial"/>
                        </a:rPr>
                        <a:t>patients on the transplant waiting list </a:t>
                      </a:r>
                      <a:r>
                        <a:rPr lang="en-US" sz="1600" dirty="0">
                          <a:solidFill>
                            <a:srgbClr val="000000"/>
                          </a:solidFill>
                          <a:latin typeface="Arial"/>
                        </a:rPr>
                        <a:t>with HBV-related liver disease </a:t>
                      </a:r>
                      <a:r>
                        <a:rPr lang="en-US" sz="1600" b="1" dirty="0">
                          <a:solidFill>
                            <a:schemeClr val="tx2"/>
                          </a:solidFill>
                          <a:latin typeface="Arial"/>
                        </a:rPr>
                        <a:t>should be treated with an NA </a:t>
                      </a:r>
                      <a:endParaRPr kumimoji="0" lang="en-US" sz="1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II</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After liver transplantation</a:t>
                      </a:r>
                      <a:r>
                        <a:rPr lang="en-US" sz="1600" dirty="0">
                          <a:solidFill>
                            <a:schemeClr val="tx2"/>
                          </a:solidFill>
                          <a:latin typeface="Arial"/>
                        </a:rPr>
                        <a:t> </a:t>
                      </a:r>
                      <a:r>
                        <a:rPr lang="en-US" sz="1600" b="1" dirty="0">
                          <a:solidFill>
                            <a:schemeClr val="tx2"/>
                          </a:solidFill>
                          <a:latin typeface="Arial"/>
                        </a:rPr>
                        <a:t>combination</a:t>
                      </a:r>
                      <a:r>
                        <a:rPr lang="en-US" sz="1600" dirty="0">
                          <a:solidFill>
                            <a:schemeClr val="tx2"/>
                          </a:solidFill>
                          <a:latin typeface="Arial"/>
                        </a:rPr>
                        <a:t> </a:t>
                      </a:r>
                      <a:r>
                        <a:rPr lang="en-US" sz="1600" dirty="0">
                          <a:solidFill>
                            <a:srgbClr val="000000"/>
                          </a:solidFill>
                          <a:latin typeface="Arial"/>
                        </a:rPr>
                        <a:t>of hepatitis B immunoglobulin (HBIG) and a potent NA is </a:t>
                      </a:r>
                      <a:r>
                        <a:rPr lang="en-US" sz="1600" b="1" dirty="0">
                          <a:solidFill>
                            <a:schemeClr val="tx2"/>
                          </a:solidFill>
                          <a:latin typeface="Arial"/>
                        </a:rPr>
                        <a:t>recommended</a:t>
                      </a:r>
                      <a:r>
                        <a:rPr lang="en-US" sz="1600" dirty="0">
                          <a:solidFill>
                            <a:srgbClr val="000000"/>
                          </a:solidFill>
                          <a:latin typeface="Arial"/>
                        </a:rPr>
                        <a:t> for the prevention of HBV recurrence </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II-1</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Patients with a low risk of recurrence </a:t>
                      </a:r>
                      <a:r>
                        <a:rPr lang="en-US" sz="1600" b="1" dirty="0">
                          <a:solidFill>
                            <a:schemeClr val="tx2"/>
                          </a:solidFill>
                          <a:latin typeface="Arial"/>
                        </a:rPr>
                        <a:t>can discontinue HBIG </a:t>
                      </a:r>
                      <a:r>
                        <a:rPr lang="en-US" sz="1600" dirty="0">
                          <a:solidFill>
                            <a:srgbClr val="000000"/>
                          </a:solidFill>
                          <a:latin typeface="Arial"/>
                        </a:rPr>
                        <a:t>but need continued monoprophylaxis with a potent </a:t>
                      </a:r>
                      <a:r>
                        <a:rPr lang="it-IT" sz="1600" dirty="0">
                          <a:solidFill>
                            <a:srgbClr val="000000"/>
                          </a:solidFill>
                          <a:latin typeface="Arial"/>
                        </a:rPr>
                        <a:t>NA </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II-1</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latin typeface="Arial" panose="020B0604020202020204" pitchFamily="34" charset="0"/>
                          <a:cs typeface="Arial" panose="020B0604020202020204" pitchFamily="34" charset="0"/>
                        </a:rPr>
                        <a:t>2</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HBsAg-negative patients receiving livers from donors with evidence of past HBV infection (anti-</a:t>
                      </a:r>
                      <a:r>
                        <a:rPr lang="en-US" sz="1600" dirty="0" err="1">
                          <a:solidFill>
                            <a:srgbClr val="000000"/>
                          </a:solidFill>
                          <a:latin typeface="Arial"/>
                        </a:rPr>
                        <a:t>HBc</a:t>
                      </a:r>
                      <a:r>
                        <a:rPr lang="en-US" sz="1600" dirty="0">
                          <a:solidFill>
                            <a:srgbClr val="000000"/>
                          </a:solidFill>
                          <a:latin typeface="Arial"/>
                        </a:rPr>
                        <a:t> positive) are at risk of HBV recurrence and should receive antiviral </a:t>
                      </a:r>
                      <a:r>
                        <a:rPr lang="it-IT" sz="1600" dirty="0">
                          <a:solidFill>
                            <a:srgbClr val="000000"/>
                          </a:solidFill>
                          <a:latin typeface="Arial"/>
                        </a:rPr>
                        <a:t>prophylaxis with an NA </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7" name="Group 16">
            <a:extLst>
              <a:ext uri="{FF2B5EF4-FFF2-40B4-BE49-F238E27FC236}">
                <a16:creationId xmlns:a16="http://schemas.microsoft.com/office/drawing/2014/main" id="{32E7F5D1-1F35-41C3-BCB1-0B9A46A1743B}"/>
              </a:ext>
            </a:extLst>
          </p:cNvPr>
          <p:cNvGrpSpPr/>
          <p:nvPr/>
        </p:nvGrpSpPr>
        <p:grpSpPr>
          <a:xfrm>
            <a:off x="8073782" y="2506921"/>
            <a:ext cx="3693418" cy="276999"/>
            <a:chOff x="4262958" y="3212976"/>
            <a:chExt cx="3693418" cy="276999"/>
          </a:xfrm>
        </p:grpSpPr>
        <p:sp>
          <p:nvSpPr>
            <p:cNvPr id="18" name="Rectangle 17">
              <a:extLst>
                <a:ext uri="{FF2B5EF4-FFF2-40B4-BE49-F238E27FC236}">
                  <a16:creationId xmlns:a16="http://schemas.microsoft.com/office/drawing/2014/main" id="{DC103528-B267-4E74-93DC-A4E24D3E509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Rectangle 18">
              <a:extLst>
                <a:ext uri="{FF2B5EF4-FFF2-40B4-BE49-F238E27FC236}">
                  <a16:creationId xmlns:a16="http://schemas.microsoft.com/office/drawing/2014/main" id="{2845F4EE-6149-4F97-B269-57B1CD0654AF}"/>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TextBox 19">
              <a:extLst>
                <a:ext uri="{FF2B5EF4-FFF2-40B4-BE49-F238E27FC236}">
                  <a16:creationId xmlns:a16="http://schemas.microsoft.com/office/drawing/2014/main" id="{6790E92D-2905-4338-84A6-96939449F911}"/>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1" name="TextBox 20">
              <a:extLst>
                <a:ext uri="{FF2B5EF4-FFF2-40B4-BE49-F238E27FC236}">
                  <a16:creationId xmlns:a16="http://schemas.microsoft.com/office/drawing/2014/main" id="{94874394-23FD-4597-8794-3503521CE887}"/>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9CB3E5F1-AF2B-484F-91A1-D4D9865F261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3109213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Special patient groups: HCV co-infection </a:t>
            </a:r>
          </a:p>
        </p:txBody>
      </p:sp>
      <p:sp>
        <p:nvSpPr>
          <p:cNvPr id="3" name="Text Placeholder 2"/>
          <p:cNvSpPr>
            <a:spLocks noGrp="1"/>
          </p:cNvSpPr>
          <p:nvPr>
            <p:ph type="body" sz="quarter" idx="10"/>
          </p:nvPr>
        </p:nvSpPr>
        <p:spPr/>
        <p:txBody>
          <a:bodyPr/>
          <a:lstStyle/>
          <a:p>
            <a:r>
              <a:rPr lang="en-GB" dirty="0"/>
              <a:t>EASL CPG HBV. J </a:t>
            </a:r>
            <a:r>
              <a:rPr lang="en-GB" dirty="0" err="1"/>
              <a:t>Hepatol</a:t>
            </a:r>
            <a:r>
              <a:rPr lang="en-GB" dirty="0"/>
              <a:t> 2017;67:370–98</a:t>
            </a:r>
          </a:p>
        </p:txBody>
      </p:sp>
      <p:sp>
        <p:nvSpPr>
          <p:cNvPr id="4" name="Content Placeholder 3"/>
          <p:cNvSpPr>
            <a:spLocks noGrp="1"/>
          </p:cNvSpPr>
          <p:nvPr>
            <p:ph sz="half" idx="1"/>
          </p:nvPr>
        </p:nvSpPr>
        <p:spPr/>
        <p:txBody>
          <a:bodyPr/>
          <a:lstStyle/>
          <a:p>
            <a:r>
              <a:rPr lang="en-GB" dirty="0"/>
              <a:t>HCV co-infection accelerates liver disease progression and increases the risk of HCC in patients with chronic HBV infection</a:t>
            </a:r>
          </a:p>
          <a:p>
            <a:pPr lvl="1"/>
            <a:r>
              <a:rPr lang="en-GB" dirty="0"/>
              <a:t>All patients with chronic HBV infection should be screened for HCV and other blood-borne viruses</a:t>
            </a:r>
          </a:p>
        </p:txBody>
      </p:sp>
      <p:graphicFrame>
        <p:nvGraphicFramePr>
          <p:cNvPr id="12" name="Table 11">
            <a:extLst>
              <a:ext uri="{FF2B5EF4-FFF2-40B4-BE49-F238E27FC236}">
                <a16:creationId xmlns:a16="http://schemas.microsoft.com/office/drawing/2014/main" id="{12BD90EA-0C78-4582-A017-6D3BE8E57ADA}"/>
              </a:ext>
            </a:extLst>
          </p:cNvPr>
          <p:cNvGraphicFramePr>
            <a:graphicFrameLocks noGrp="1"/>
          </p:cNvGraphicFramePr>
          <p:nvPr>
            <p:extLst>
              <p:ext uri="{D42A27DB-BD31-4B8C-83A1-F6EECF244321}">
                <p14:modId xmlns:p14="http://schemas.microsoft.com/office/powerpoint/2010/main" val="3178100104"/>
              </p:ext>
            </p:extLst>
          </p:nvPr>
        </p:nvGraphicFramePr>
        <p:xfrm>
          <a:off x="423847" y="2773137"/>
          <a:ext cx="11342400" cy="2072640"/>
        </p:xfrm>
        <a:graphic>
          <a:graphicData uri="http://schemas.openxmlformats.org/drawingml/2006/table">
            <a:tbl>
              <a:tblPr firstRow="1" bandRow="1">
                <a:tableStyleId>{5C22544A-7EE6-4342-B048-85BDC9FD1C3A}</a:tableStyleId>
              </a:tblPr>
              <a:tblGrid>
                <a:gridCol w="8647176">
                  <a:extLst>
                    <a:ext uri="{9D8B030D-6E8A-4147-A177-3AD203B41FA5}">
                      <a16:colId xmlns:a16="http://schemas.microsoft.com/office/drawing/2014/main" val="20001"/>
                    </a:ext>
                  </a:extLst>
                </a:gridCol>
                <a:gridCol w="1347612">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Treatment of HCV with DAAs may cause reactivation of HBV. Patients fulfilling the standard criteria for HBV </a:t>
                      </a:r>
                      <a:r>
                        <a:rPr lang="en-US" sz="1600" b="0" dirty="0">
                          <a:solidFill>
                            <a:schemeClr val="tx1"/>
                          </a:solidFill>
                          <a:latin typeface="Arial"/>
                        </a:rPr>
                        <a:t>treatment should receive NA </a:t>
                      </a:r>
                      <a:r>
                        <a:rPr lang="it-IT" sz="1600" b="0" dirty="0">
                          <a:solidFill>
                            <a:schemeClr val="tx1"/>
                          </a:solidFill>
                          <a:latin typeface="Arial"/>
                        </a:rPr>
                        <a:t>treatment </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II</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HBsAg-positive patients undergoing DAA therapy </a:t>
                      </a:r>
                      <a:r>
                        <a:rPr lang="en-US" sz="1600" b="0" dirty="0">
                          <a:solidFill>
                            <a:schemeClr val="tx1"/>
                          </a:solidFill>
                          <a:latin typeface="Arial"/>
                        </a:rPr>
                        <a:t>should be considered for concomitant NA prophylaxis until 12 weeks after completion of DAA treatment, and monitored closely </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latin typeface="Arial" panose="020B0604020202020204" pitchFamily="34" charset="0"/>
                          <a:cs typeface="Arial" panose="020B0604020202020204" pitchFamily="34" charset="0"/>
                        </a:rPr>
                        <a:t>2</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HBsAg-negative, anti-</a:t>
                      </a:r>
                      <a:r>
                        <a:rPr lang="en-US" sz="1600" dirty="0" err="1">
                          <a:solidFill>
                            <a:srgbClr val="000000"/>
                          </a:solidFill>
                          <a:latin typeface="Arial"/>
                        </a:rPr>
                        <a:t>HBc</a:t>
                      </a:r>
                      <a:r>
                        <a:rPr lang="en-US" sz="1600" dirty="0">
                          <a:solidFill>
                            <a:srgbClr val="000000"/>
                          </a:solidFill>
                          <a:latin typeface="Arial"/>
                        </a:rPr>
                        <a:t>-positive patients undergoing DAA therapy </a:t>
                      </a:r>
                      <a:r>
                        <a:rPr lang="en-US" sz="1600" b="0" dirty="0">
                          <a:solidFill>
                            <a:schemeClr val="tx1"/>
                          </a:solidFill>
                          <a:latin typeface="Arial"/>
                        </a:rPr>
                        <a:t>should be monitored and tested </a:t>
                      </a:r>
                      <a:r>
                        <a:rPr lang="en-US" sz="1600" dirty="0">
                          <a:solidFill>
                            <a:srgbClr val="000000"/>
                          </a:solidFill>
                          <a:latin typeface="Arial"/>
                        </a:rPr>
                        <a:t>for HBV reactivation in case of ALT elevation </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bl>
          </a:graphicData>
        </a:graphic>
      </p:graphicFrame>
      <p:grpSp>
        <p:nvGrpSpPr>
          <p:cNvPr id="19" name="Group 18">
            <a:extLst>
              <a:ext uri="{FF2B5EF4-FFF2-40B4-BE49-F238E27FC236}">
                <a16:creationId xmlns:a16="http://schemas.microsoft.com/office/drawing/2014/main" id="{03762C96-20DD-4F2F-9D02-B0A3FEE65C0A}"/>
              </a:ext>
            </a:extLst>
          </p:cNvPr>
          <p:cNvGrpSpPr/>
          <p:nvPr/>
        </p:nvGrpSpPr>
        <p:grpSpPr>
          <a:xfrm>
            <a:off x="8073782" y="2782468"/>
            <a:ext cx="3693418" cy="276999"/>
            <a:chOff x="4262958" y="3212976"/>
            <a:chExt cx="3693418" cy="276999"/>
          </a:xfrm>
        </p:grpSpPr>
        <p:sp>
          <p:nvSpPr>
            <p:cNvPr id="20" name="Rectangle 19">
              <a:extLst>
                <a:ext uri="{FF2B5EF4-FFF2-40B4-BE49-F238E27FC236}">
                  <a16:creationId xmlns:a16="http://schemas.microsoft.com/office/drawing/2014/main" id="{7C999E1B-242A-4D93-A626-6007F1DFBD28}"/>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Rectangle 20">
              <a:extLst>
                <a:ext uri="{FF2B5EF4-FFF2-40B4-BE49-F238E27FC236}">
                  <a16:creationId xmlns:a16="http://schemas.microsoft.com/office/drawing/2014/main" id="{6CE04736-C2D5-459D-B1D4-656FE69490BF}"/>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TextBox 21">
              <a:extLst>
                <a:ext uri="{FF2B5EF4-FFF2-40B4-BE49-F238E27FC236}">
                  <a16:creationId xmlns:a16="http://schemas.microsoft.com/office/drawing/2014/main" id="{EF4FDEBC-EEB8-4533-BD32-EDEDF11D6BFC}"/>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3" name="TextBox 22">
              <a:extLst>
                <a:ext uri="{FF2B5EF4-FFF2-40B4-BE49-F238E27FC236}">
                  <a16:creationId xmlns:a16="http://schemas.microsoft.com/office/drawing/2014/main" id="{CBEDE087-090C-484D-985B-9DBA83BE1AD4}"/>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4" name="Picture 13">
            <a:hlinkClick r:id="rId3" action="ppaction://hlinksldjump"/>
            <a:extLst>
              <a:ext uri="{FF2B5EF4-FFF2-40B4-BE49-F238E27FC236}">
                <a16:creationId xmlns:a16="http://schemas.microsoft.com/office/drawing/2014/main" id="{A9B5B80F-5492-44BE-9CC8-F6827AFA012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1005825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dirty="0"/>
              <a:t>Special patient groups: HIV or HDV co-infection </a:t>
            </a:r>
          </a:p>
        </p:txBody>
      </p:sp>
      <p:sp>
        <p:nvSpPr>
          <p:cNvPr id="6" name="Text Placeholder 5"/>
          <p:cNvSpPr>
            <a:spLocks noGrp="1"/>
          </p:cNvSpPr>
          <p:nvPr>
            <p:ph type="body" sz="quarter" idx="10"/>
          </p:nvPr>
        </p:nvSpPr>
        <p:spPr/>
        <p:txBody>
          <a:bodyPr/>
          <a:lstStyle/>
          <a:p>
            <a:r>
              <a:rPr lang="en-GB" dirty="0"/>
              <a:t>EASL CPG HBV. J </a:t>
            </a:r>
            <a:r>
              <a:rPr lang="en-GB" dirty="0" err="1"/>
              <a:t>Hepatol</a:t>
            </a:r>
            <a:r>
              <a:rPr lang="en-GB" dirty="0"/>
              <a:t> 2017;67:370–98</a:t>
            </a:r>
          </a:p>
        </p:txBody>
      </p:sp>
      <p:sp>
        <p:nvSpPr>
          <p:cNvPr id="5" name="Content Placeholder 4"/>
          <p:cNvSpPr>
            <a:spLocks noGrp="1"/>
          </p:cNvSpPr>
          <p:nvPr>
            <p:ph sz="half" idx="1"/>
          </p:nvPr>
        </p:nvSpPr>
        <p:spPr/>
        <p:txBody>
          <a:bodyPr/>
          <a:lstStyle/>
          <a:p>
            <a:r>
              <a:rPr lang="en-GB" dirty="0"/>
              <a:t>The risk of fibrosis progression, cirrhosis and HCC is greater in patients also infected with HDV or HIV</a:t>
            </a:r>
          </a:p>
        </p:txBody>
      </p:sp>
      <p:graphicFrame>
        <p:nvGraphicFramePr>
          <p:cNvPr id="16" name="Table 15">
            <a:extLst>
              <a:ext uri="{FF2B5EF4-FFF2-40B4-BE49-F238E27FC236}">
                <a16:creationId xmlns:a16="http://schemas.microsoft.com/office/drawing/2014/main" id="{D5959D48-127D-4550-B718-10629D4094F4}"/>
              </a:ext>
            </a:extLst>
          </p:cNvPr>
          <p:cNvGraphicFramePr>
            <a:graphicFrameLocks noGrp="1"/>
          </p:cNvGraphicFramePr>
          <p:nvPr>
            <p:extLst>
              <p:ext uri="{D42A27DB-BD31-4B8C-83A1-F6EECF244321}">
                <p14:modId xmlns:p14="http://schemas.microsoft.com/office/powerpoint/2010/main" val="1314931186"/>
              </p:ext>
            </p:extLst>
          </p:nvPr>
        </p:nvGraphicFramePr>
        <p:xfrm>
          <a:off x="423848" y="2102450"/>
          <a:ext cx="11342400" cy="3543147"/>
        </p:xfrm>
        <a:graphic>
          <a:graphicData uri="http://schemas.openxmlformats.org/drawingml/2006/table">
            <a:tbl>
              <a:tblPr firstRow="1" bandRow="1">
                <a:tableStyleId>{5C22544A-7EE6-4342-B048-85BDC9FD1C3A}</a:tableStyleId>
              </a:tblPr>
              <a:tblGrid>
                <a:gridCol w="8647176">
                  <a:extLst>
                    <a:ext uri="{9D8B030D-6E8A-4147-A177-3AD203B41FA5}">
                      <a16:colId xmlns:a16="http://schemas.microsoft.com/office/drawing/2014/main" val="20001"/>
                    </a:ext>
                  </a:extLst>
                </a:gridCol>
                <a:gridCol w="1347612">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243504">
                <a:tc gridSpan="3">
                  <a:txBody>
                    <a:bodyPr/>
                    <a:lstStyle/>
                    <a:p>
                      <a:r>
                        <a:rPr lang="en-GB" sz="1600" dirty="0">
                          <a:solidFill>
                            <a:schemeClr val="bg1"/>
                          </a:solidFill>
                          <a:latin typeface="Arial" panose="020B0604020202020204" pitchFamily="34" charset="0"/>
                          <a:cs typeface="Arial" panose="020B0604020202020204" pitchFamily="34" charset="0"/>
                        </a:rPr>
                        <a:t>Recommendations (HIV)</a:t>
                      </a:r>
                    </a:p>
                  </a:txBody>
                  <a:tcPr marT="36000" marB="3600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c hMerge="1">
                  <a:txBody>
                    <a:bodyPr/>
                    <a:lstStyle/>
                    <a:p>
                      <a:endParaRPr lang="en-GB" sz="1400" dirty="0">
                        <a:solidFill>
                          <a:schemeClr val="tx1"/>
                        </a:solidFill>
                        <a:latin typeface="Arial" panose="020B0604020202020204" pitchFamily="34" charset="0"/>
                        <a:cs typeface="Arial" panose="020B0604020202020204" pitchFamily="34" charset="0"/>
                      </a:endParaRPr>
                    </a:p>
                  </a:txBody>
                  <a:tcPr anchor="b"/>
                </a:tc>
                <a:tc hMerge="1">
                  <a:txBody>
                    <a:bodyPr/>
                    <a:lstStyle/>
                    <a:p>
                      <a:endParaRPr lang="en-GB" sz="1400" dirty="0">
                        <a:solidFill>
                          <a:schemeClr val="tx1"/>
                        </a:solidFill>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13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All HIV-positive patients with HBV co-infection should start antiretroviral therapy (ART) irrespective of </a:t>
                      </a:r>
                      <a:r>
                        <a:rPr lang="it-IT" sz="1600" dirty="0">
                          <a:solidFill>
                            <a:srgbClr val="000000"/>
                          </a:solidFill>
                          <a:latin typeface="Arial"/>
                        </a:rPr>
                        <a:t>CD4 cell count </a:t>
                      </a:r>
                      <a:endParaRPr kumimoji="0" lang="en-US"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endParaRPr kumimoji="0" lang="en-US"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marL="36000" marR="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1</a:t>
                      </a:r>
                      <a:endParaRPr kumimoji="0" lang="en-US"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marL="36000" marR="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EE5F5"/>
                    </a:solidFill>
                  </a:tcPr>
                </a:tc>
                <a:extLst>
                  <a:ext uri="{0D108BD9-81ED-4DB2-BD59-A6C34878D82A}">
                    <a16:rowId xmlns:a16="http://schemas.microsoft.com/office/drawing/2014/main" val="10001"/>
                  </a:ext>
                </a:extLst>
              </a:tr>
              <a:tr h="584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HIV/HBV co-infected patients should be treated with a TDF- or TAF-based ART regimen </a:t>
                      </a:r>
                      <a:endParaRPr kumimoji="0" lang="en-US"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I (TDF)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II-1 (TAF)</a:t>
                      </a:r>
                      <a:endParaRPr kumimoji="0" lang="en-US"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marL="36000" marR="36000" anchor="ctr">
                    <a:lnL w="635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1</a:t>
                      </a:r>
                      <a:endParaRPr kumimoji="0" lang="en-US"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marL="36000" marR="36000" anchor="ctr">
                    <a:lnR w="12700" cap="flat" cmpd="sng" algn="ctr">
                      <a:solidFill>
                        <a:schemeClr val="tx2"/>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BEE5F5"/>
                    </a:solidFill>
                  </a:tcPr>
                </a:tc>
                <a:extLst>
                  <a:ext uri="{0D108BD9-81ED-4DB2-BD59-A6C34878D82A}">
                    <a16:rowId xmlns:a16="http://schemas.microsoft.com/office/drawing/2014/main" val="10002"/>
                  </a:ext>
                </a:extLst>
              </a:tr>
              <a:tr h="24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Recommendations (HDV)</a:t>
                      </a:r>
                    </a:p>
                  </a:txBody>
                  <a:tcPr marT="36000" marB="36000">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gridSpan="2">
                  <a:txBody>
                    <a:bodyPr/>
                    <a:lstStyle/>
                    <a:p>
                      <a:pPr algn="ctr"/>
                      <a:endParaRPr lang="en-GB" sz="1600" dirty="0">
                        <a:solidFill>
                          <a:schemeClr val="tx1"/>
                        </a:solidFill>
                        <a:latin typeface="Arial" panose="020B0604020202020204" pitchFamily="34" charset="0"/>
                        <a:cs typeface="Arial" panose="020B0604020202020204" pitchFamily="34" charset="0"/>
                      </a:endParaRPr>
                    </a:p>
                  </a:txBody>
                  <a:tcPr marT="36000" marB="36000" anchor="ctr">
                    <a:lnL w="635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pPr algn="ctr"/>
                      <a:endParaRPr lang="en-GB" sz="1400" dirty="0">
                        <a:solidFill>
                          <a:schemeClr val="tx1"/>
                        </a:solidFill>
                        <a:latin typeface="Arial" panose="020B0604020202020204" pitchFamily="34" charset="0"/>
                        <a:cs typeface="Arial" panose="020B0604020202020204" pitchFamily="34" charset="0"/>
                      </a:endParaRPr>
                    </a:p>
                  </a:txBody>
                  <a:tcPr anchor="ctr">
                    <a:lnR w="635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413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latin typeface="Arial"/>
                        </a:rPr>
                        <a:t>PegIFN</a:t>
                      </a:r>
                      <a:r>
                        <a:rPr lang="en-US" sz="1600" b="0" dirty="0">
                          <a:solidFill>
                            <a:schemeClr val="tx1"/>
                          </a:solidFill>
                          <a:latin typeface="Arial"/>
                          <a:sym typeface="Symbol" panose="05050102010706020507" pitchFamily="18" charset="2"/>
                        </a:rPr>
                        <a:t></a:t>
                      </a:r>
                      <a:r>
                        <a:rPr lang="en-US" sz="1600" b="0" dirty="0">
                          <a:solidFill>
                            <a:schemeClr val="tx1"/>
                          </a:solidFill>
                          <a:latin typeface="Arial"/>
                        </a:rPr>
                        <a:t> for at least 48 weeks is the current treatment of choice in HDV/HBV co-infected patients with compensated </a:t>
                      </a:r>
                      <a:r>
                        <a:rPr lang="it-IT" sz="1600" b="0" dirty="0">
                          <a:solidFill>
                            <a:schemeClr val="tx1"/>
                          </a:solidFill>
                          <a:latin typeface="Arial"/>
                        </a:rPr>
                        <a:t>liver disease </a:t>
                      </a:r>
                      <a:endParaRPr kumimoji="0" lang="it-IT"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a:t>
                      </a:r>
                      <a:endPar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1</a:t>
                      </a:r>
                      <a:endPar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nchor="ctr">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EE5F5"/>
                    </a:solidFill>
                  </a:tcPr>
                </a:tc>
                <a:extLst>
                  <a:ext uri="{0D108BD9-81ED-4DB2-BD59-A6C34878D82A}">
                    <a16:rowId xmlns:a16="http://schemas.microsoft.com/office/drawing/2014/main" val="2848025700"/>
                  </a:ext>
                </a:extLst>
              </a:tr>
              <a:tr h="584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a:rPr>
                        <a:t>In HDV/HBV co-infected patients with ongoing HBV DNA replication, NA therapy should </a:t>
                      </a:r>
                      <a:br>
                        <a:rPr lang="en-US" sz="1600" b="0" dirty="0">
                          <a:solidFill>
                            <a:schemeClr val="tx1"/>
                          </a:solidFill>
                          <a:latin typeface="Arial"/>
                        </a:rPr>
                      </a:br>
                      <a:r>
                        <a:rPr lang="en-US" sz="1600" b="0" dirty="0">
                          <a:solidFill>
                            <a:schemeClr val="tx1"/>
                          </a:solidFill>
                          <a:latin typeface="Arial"/>
                        </a:rPr>
                        <a:t>be considered</a:t>
                      </a:r>
                      <a:endParaRPr kumimoji="0" lang="it-IT"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endPar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nchor="ctr">
                    <a:lnL w="6350" cap="flat" cmpd="sng" algn="ctr">
                      <a:solidFill>
                        <a:schemeClr val="bg1"/>
                      </a:solidFill>
                      <a:prstDash val="solid"/>
                      <a:round/>
                      <a:headEnd type="none" w="med" len="med"/>
                      <a:tailEnd type="none" w="med" len="med"/>
                    </a:lnL>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1</a:t>
                      </a:r>
                      <a:endPar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nchor="ctr">
                    <a:lnR w="12700" cap="flat" cmpd="sng" algn="ctr">
                      <a:solidFill>
                        <a:schemeClr val="tx2"/>
                      </a:solidFill>
                      <a:prstDash val="solid"/>
                      <a:round/>
                      <a:headEnd type="none" w="med" len="med"/>
                      <a:tailEnd type="none" w="med" len="med"/>
                    </a:lnR>
                    <a:solidFill>
                      <a:srgbClr val="BEE5F5"/>
                    </a:solidFill>
                  </a:tcPr>
                </a:tc>
                <a:extLst>
                  <a:ext uri="{0D108BD9-81ED-4DB2-BD59-A6C34878D82A}">
                    <a16:rowId xmlns:a16="http://schemas.microsoft.com/office/drawing/2014/main" val="1227577746"/>
                  </a:ext>
                </a:extLst>
              </a:tr>
              <a:tr h="584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latin typeface="Arial"/>
                        </a:rPr>
                        <a:t>PegIFN</a:t>
                      </a:r>
                      <a:r>
                        <a:rPr lang="en-US" sz="1600" b="0" dirty="0">
                          <a:solidFill>
                            <a:schemeClr val="tx1"/>
                          </a:solidFill>
                          <a:latin typeface="Arial"/>
                          <a:sym typeface="Symbol" panose="05050102010706020507" pitchFamily="18" charset="2"/>
                        </a:rPr>
                        <a:t></a:t>
                      </a:r>
                      <a:r>
                        <a:rPr lang="en-US" sz="1600" b="0" dirty="0">
                          <a:solidFill>
                            <a:schemeClr val="tx1"/>
                          </a:solidFill>
                          <a:latin typeface="Arial"/>
                        </a:rPr>
                        <a:t> treatment </a:t>
                      </a:r>
                      <a:r>
                        <a:rPr lang="en-US" sz="1600" b="0" kern="1200" dirty="0">
                          <a:solidFill>
                            <a:schemeClr val="tx1"/>
                          </a:solidFill>
                          <a:latin typeface="Arial"/>
                          <a:ea typeface="+mn-ea"/>
                          <a:cs typeface="+mn-cs"/>
                        </a:rPr>
                        <a:t>can be continued until Week 48 irrespective </a:t>
                      </a:r>
                      <a:r>
                        <a:rPr lang="en-US" sz="1600" b="0" dirty="0">
                          <a:solidFill>
                            <a:schemeClr val="tx1"/>
                          </a:solidFill>
                          <a:latin typeface="Arial"/>
                        </a:rPr>
                        <a:t>of on-treatment </a:t>
                      </a:r>
                      <a:r>
                        <a:rPr lang="en-US" sz="1600" b="0" dirty="0" err="1">
                          <a:solidFill>
                            <a:schemeClr val="tx1"/>
                          </a:solidFill>
                          <a:latin typeface="Arial"/>
                        </a:rPr>
                        <a:t>virological</a:t>
                      </a:r>
                      <a:r>
                        <a:rPr lang="en-US" sz="1600" b="0" dirty="0">
                          <a:solidFill>
                            <a:schemeClr val="tx1"/>
                          </a:solidFill>
                          <a:latin typeface="Arial"/>
                        </a:rPr>
                        <a:t> response if well tolerated </a:t>
                      </a:r>
                      <a:endParaRPr kumimoji="0" lang="it-IT"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endPar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nchor="ctr">
                    <a:lnL w="6350" cap="flat" cmpd="sng" algn="ctr">
                      <a:solidFill>
                        <a:schemeClr val="bg1"/>
                      </a:solid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2</a:t>
                      </a:r>
                      <a:endPar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811027071"/>
                  </a:ext>
                </a:extLst>
              </a:tr>
            </a:tbl>
          </a:graphicData>
        </a:graphic>
      </p:graphicFrame>
      <p:grpSp>
        <p:nvGrpSpPr>
          <p:cNvPr id="17" name="Group 16">
            <a:extLst>
              <a:ext uri="{FF2B5EF4-FFF2-40B4-BE49-F238E27FC236}">
                <a16:creationId xmlns:a16="http://schemas.microsoft.com/office/drawing/2014/main" id="{F43D7BD6-6C38-4F96-9C6E-6B460A308CF9}"/>
              </a:ext>
            </a:extLst>
          </p:cNvPr>
          <p:cNvGrpSpPr/>
          <p:nvPr/>
        </p:nvGrpSpPr>
        <p:grpSpPr>
          <a:xfrm>
            <a:off x="8073782" y="2096792"/>
            <a:ext cx="3693418" cy="276999"/>
            <a:chOff x="4262958" y="3212976"/>
            <a:chExt cx="3693418" cy="276999"/>
          </a:xfrm>
        </p:grpSpPr>
        <p:sp>
          <p:nvSpPr>
            <p:cNvPr id="18" name="Rectangle 17">
              <a:extLst>
                <a:ext uri="{FF2B5EF4-FFF2-40B4-BE49-F238E27FC236}">
                  <a16:creationId xmlns:a16="http://schemas.microsoft.com/office/drawing/2014/main" id="{7D774650-F367-482F-A677-AE45DDF666E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Rectangle 18">
              <a:extLst>
                <a:ext uri="{FF2B5EF4-FFF2-40B4-BE49-F238E27FC236}">
                  <a16:creationId xmlns:a16="http://schemas.microsoft.com/office/drawing/2014/main" id="{A66D7C54-7E84-4438-A9E1-6EDD1240EE33}"/>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TextBox 19">
              <a:extLst>
                <a:ext uri="{FF2B5EF4-FFF2-40B4-BE49-F238E27FC236}">
                  <a16:creationId xmlns:a16="http://schemas.microsoft.com/office/drawing/2014/main" id="{4287D19E-6995-4CD8-8805-7DEF2A327F03}"/>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1" name="TextBox 20">
              <a:extLst>
                <a:ext uri="{FF2B5EF4-FFF2-40B4-BE49-F238E27FC236}">
                  <a16:creationId xmlns:a16="http://schemas.microsoft.com/office/drawing/2014/main" id="{A7C4F264-FAB8-4B9C-B87C-9F91824C3626}"/>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8814CB33-2923-47E3-98BF-AE2D9FE4004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176991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Special patient groups: </a:t>
            </a:r>
            <a:r>
              <a:rPr lang="it-IT" dirty="0"/>
              <a:t>acute hepatitis B</a:t>
            </a:r>
            <a:endParaRPr lang="en-GB" dirty="0"/>
          </a:p>
        </p:txBody>
      </p:sp>
      <p:sp>
        <p:nvSpPr>
          <p:cNvPr id="3" name="Text Placeholder 2"/>
          <p:cNvSpPr>
            <a:spLocks noGrp="1"/>
          </p:cNvSpPr>
          <p:nvPr>
            <p:ph type="body" sz="quarter" idx="10"/>
          </p:nvPr>
        </p:nvSpPr>
        <p:spPr/>
        <p:txBody>
          <a:bodyPr/>
          <a:lstStyle/>
          <a:p>
            <a:r>
              <a:rPr lang="en-GB" dirty="0"/>
              <a:t>EASL CPG HBV. J </a:t>
            </a:r>
            <a:r>
              <a:rPr lang="en-GB" dirty="0" err="1"/>
              <a:t>Hepatol</a:t>
            </a:r>
            <a:r>
              <a:rPr lang="en-GB" dirty="0"/>
              <a:t> 2017;67:370–98</a:t>
            </a:r>
          </a:p>
        </p:txBody>
      </p:sp>
      <p:sp>
        <p:nvSpPr>
          <p:cNvPr id="4" name="Content Placeholder 3"/>
          <p:cNvSpPr>
            <a:spLocks noGrp="1"/>
          </p:cNvSpPr>
          <p:nvPr>
            <p:ph sz="half" idx="1"/>
          </p:nvPr>
        </p:nvSpPr>
        <p:spPr/>
        <p:txBody>
          <a:bodyPr/>
          <a:lstStyle/>
          <a:p>
            <a:r>
              <a:rPr lang="en-GB" dirty="0"/>
              <a:t>Preventing the risk of acute or subacute liver failure is the main treatment goal</a:t>
            </a:r>
          </a:p>
          <a:p>
            <a:pPr lvl="1"/>
            <a:r>
              <a:rPr lang="en-GB" dirty="0"/>
              <a:t>Treating to improve quality of life and reducing risk of chronicity are also relevant treatment goals</a:t>
            </a:r>
          </a:p>
        </p:txBody>
      </p:sp>
      <p:graphicFrame>
        <p:nvGraphicFramePr>
          <p:cNvPr id="12" name="Table 11">
            <a:extLst>
              <a:ext uri="{FF2B5EF4-FFF2-40B4-BE49-F238E27FC236}">
                <a16:creationId xmlns:a16="http://schemas.microsoft.com/office/drawing/2014/main" id="{4262394A-93AC-45A2-BB13-1E2B25447D4D}"/>
              </a:ext>
            </a:extLst>
          </p:cNvPr>
          <p:cNvGraphicFramePr>
            <a:graphicFrameLocks noGrp="1"/>
          </p:cNvGraphicFramePr>
          <p:nvPr>
            <p:extLst>
              <p:ext uri="{D42A27DB-BD31-4B8C-83A1-F6EECF244321}">
                <p14:modId xmlns:p14="http://schemas.microsoft.com/office/powerpoint/2010/main" val="1157006418"/>
              </p:ext>
            </p:extLst>
          </p:nvPr>
        </p:nvGraphicFramePr>
        <p:xfrm>
          <a:off x="423847" y="2468880"/>
          <a:ext cx="11342400" cy="1279493"/>
        </p:xfrm>
        <a:graphic>
          <a:graphicData uri="http://schemas.openxmlformats.org/drawingml/2006/table">
            <a:tbl>
              <a:tblPr firstRow="1" bandRow="1">
                <a:tableStyleId>{5C22544A-7EE6-4342-B048-85BDC9FD1C3A}</a:tableStyleId>
              </a:tblPr>
              <a:tblGrid>
                <a:gridCol w="8647176">
                  <a:extLst>
                    <a:ext uri="{9D8B030D-6E8A-4147-A177-3AD203B41FA5}">
                      <a16:colId xmlns:a16="http://schemas.microsoft.com/office/drawing/2014/main" val="20001"/>
                    </a:ext>
                  </a:extLst>
                </a:gridCol>
                <a:gridCol w="1347612">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More than 95% of adults with acute HBV hepatitis do not require specific treatment</a:t>
                      </a:r>
                      <a:endParaRPr kumimoji="0" lang="en-US"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Only patients with severe acute hepatitis B, characterized by coagulopathy </a:t>
                      </a:r>
                      <a:br>
                        <a:rPr lang="en-US" sz="1600" dirty="0">
                          <a:solidFill>
                            <a:srgbClr val="000000"/>
                          </a:solidFill>
                          <a:latin typeface="Arial"/>
                        </a:rPr>
                      </a:br>
                      <a:r>
                        <a:rPr lang="en-US" sz="1600" dirty="0">
                          <a:solidFill>
                            <a:srgbClr val="000000"/>
                          </a:solidFill>
                          <a:latin typeface="Arial"/>
                        </a:rPr>
                        <a:t>or protracted course, should be treated with NAs and considered for liver transplantation </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bl>
          </a:graphicData>
        </a:graphic>
      </p:graphicFrame>
      <p:grpSp>
        <p:nvGrpSpPr>
          <p:cNvPr id="19" name="Group 18">
            <a:extLst>
              <a:ext uri="{FF2B5EF4-FFF2-40B4-BE49-F238E27FC236}">
                <a16:creationId xmlns:a16="http://schemas.microsoft.com/office/drawing/2014/main" id="{F1F9CB10-79A0-4BB2-8F34-966D42DB3387}"/>
              </a:ext>
            </a:extLst>
          </p:cNvPr>
          <p:cNvGrpSpPr/>
          <p:nvPr/>
        </p:nvGrpSpPr>
        <p:grpSpPr>
          <a:xfrm>
            <a:off x="8073782" y="2484121"/>
            <a:ext cx="3693418" cy="276999"/>
            <a:chOff x="4262958" y="3212976"/>
            <a:chExt cx="3693418" cy="276999"/>
          </a:xfrm>
        </p:grpSpPr>
        <p:sp>
          <p:nvSpPr>
            <p:cNvPr id="20" name="Rectangle 19">
              <a:extLst>
                <a:ext uri="{FF2B5EF4-FFF2-40B4-BE49-F238E27FC236}">
                  <a16:creationId xmlns:a16="http://schemas.microsoft.com/office/drawing/2014/main" id="{01790024-B6FE-414F-9B15-DEF8982A9331}"/>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Rectangle 20">
              <a:extLst>
                <a:ext uri="{FF2B5EF4-FFF2-40B4-BE49-F238E27FC236}">
                  <a16:creationId xmlns:a16="http://schemas.microsoft.com/office/drawing/2014/main" id="{24BFA120-5DA0-4CD7-A46C-E5A68D9FBEFE}"/>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TextBox 21">
              <a:extLst>
                <a:ext uri="{FF2B5EF4-FFF2-40B4-BE49-F238E27FC236}">
                  <a16:creationId xmlns:a16="http://schemas.microsoft.com/office/drawing/2014/main" id="{95AE7DB5-5962-462C-906D-733DB3442995}"/>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3" name="TextBox 22">
              <a:extLst>
                <a:ext uri="{FF2B5EF4-FFF2-40B4-BE49-F238E27FC236}">
                  <a16:creationId xmlns:a16="http://schemas.microsoft.com/office/drawing/2014/main" id="{B064010E-05BD-4219-B0AF-B51BCFE91D55}"/>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4" name="Picture 13">
            <a:hlinkClick r:id="rId3" action="ppaction://hlinksldjump"/>
            <a:extLst>
              <a:ext uri="{FF2B5EF4-FFF2-40B4-BE49-F238E27FC236}">
                <a16:creationId xmlns:a16="http://schemas.microsoft.com/office/drawing/2014/main" id="{FE94814F-DA18-428E-905B-1160527E6BD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265572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Special patient groups: pregnant women</a:t>
            </a:r>
            <a:endParaRPr lang="en-GB" dirty="0"/>
          </a:p>
        </p:txBody>
      </p:sp>
      <p:sp>
        <p:nvSpPr>
          <p:cNvPr id="5" name="Text Placeholder 4"/>
          <p:cNvSpPr>
            <a:spLocks noGrp="1"/>
          </p:cNvSpPr>
          <p:nvPr>
            <p:ph type="body" sz="quarter" idx="10"/>
          </p:nvPr>
        </p:nvSpPr>
        <p:spPr/>
        <p:txBody>
          <a:bodyPr/>
          <a:lstStyle/>
          <a:p>
            <a:r>
              <a:rPr lang="en-GB"/>
              <a:t>EASL CPG HBV. J Hepatol 2017;67:370–98</a:t>
            </a:r>
            <a:endParaRPr lang="en-GB" dirty="0"/>
          </a:p>
        </p:txBody>
      </p:sp>
      <p:sp>
        <p:nvSpPr>
          <p:cNvPr id="4" name="Content Placeholder 3"/>
          <p:cNvSpPr>
            <a:spLocks noGrp="1"/>
          </p:cNvSpPr>
          <p:nvPr>
            <p:ph sz="half" idx="1"/>
          </p:nvPr>
        </p:nvSpPr>
        <p:spPr/>
        <p:txBody>
          <a:bodyPr>
            <a:normAutofit/>
          </a:bodyPr>
          <a:lstStyle/>
          <a:p>
            <a:r>
              <a:rPr lang="en-GB" dirty="0"/>
              <a:t>Management may depend on severity of liver disease and timing of a future pregnancy</a:t>
            </a:r>
          </a:p>
        </p:txBody>
      </p:sp>
      <p:graphicFrame>
        <p:nvGraphicFramePr>
          <p:cNvPr id="15" name="Table 14">
            <a:extLst>
              <a:ext uri="{FF2B5EF4-FFF2-40B4-BE49-F238E27FC236}">
                <a16:creationId xmlns:a16="http://schemas.microsoft.com/office/drawing/2014/main" id="{C4DDBFFF-FFB1-45FE-99CD-698E6E2DF31C}"/>
              </a:ext>
            </a:extLst>
          </p:cNvPr>
          <p:cNvGraphicFramePr>
            <a:graphicFrameLocks noGrp="1"/>
          </p:cNvGraphicFramePr>
          <p:nvPr>
            <p:extLst>
              <p:ext uri="{D42A27DB-BD31-4B8C-83A1-F6EECF244321}">
                <p14:modId xmlns:p14="http://schemas.microsoft.com/office/powerpoint/2010/main" val="107564392"/>
              </p:ext>
            </p:extLst>
          </p:nvPr>
        </p:nvGraphicFramePr>
        <p:xfrm>
          <a:off x="423847" y="1897440"/>
          <a:ext cx="11342400" cy="3810000"/>
        </p:xfrm>
        <a:graphic>
          <a:graphicData uri="http://schemas.openxmlformats.org/drawingml/2006/table">
            <a:tbl>
              <a:tblPr firstRow="1" bandRow="1">
                <a:tableStyleId>{5C22544A-7EE6-4342-B048-85BDC9FD1C3A}</a:tableStyleId>
              </a:tblPr>
              <a:tblGrid>
                <a:gridCol w="8647176">
                  <a:extLst>
                    <a:ext uri="{9D8B030D-6E8A-4147-A177-3AD203B41FA5}">
                      <a16:colId xmlns:a16="http://schemas.microsoft.com/office/drawing/2014/main" val="20001"/>
                    </a:ext>
                  </a:extLst>
                </a:gridCol>
                <a:gridCol w="1347612">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243470">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45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a:rPr>
                        <a:t>Screening for HBsAg in the first trimester </a:t>
                      </a:r>
                      <a:r>
                        <a:rPr lang="it-IT" sz="1600" b="0" dirty="0">
                          <a:solidFill>
                            <a:schemeClr val="tx1"/>
                          </a:solidFill>
                          <a:latin typeface="Arial"/>
                        </a:rPr>
                        <a:t>is strongly recommended </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5644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a:rPr>
                        <a:t>In women of childbearing age without advanced fibrosis planning</a:t>
                      </a:r>
                      <a:r>
                        <a:rPr lang="en-US" sz="1600" b="0" baseline="0" dirty="0">
                          <a:solidFill>
                            <a:schemeClr val="tx1"/>
                          </a:solidFill>
                          <a:latin typeface="Arial"/>
                        </a:rPr>
                        <a:t> </a:t>
                      </a:r>
                      <a:r>
                        <a:rPr lang="en-US" sz="1600" b="0" dirty="0">
                          <a:solidFill>
                            <a:schemeClr val="tx1"/>
                          </a:solidFill>
                          <a:latin typeface="Arial"/>
                        </a:rPr>
                        <a:t>a pregnancy in the near future, it may be prudent to delay therapy until the child is born </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latin typeface="Arial" panose="020B0604020202020204" pitchFamily="34" charset="0"/>
                          <a:cs typeface="Arial" panose="020B0604020202020204" pitchFamily="34" charset="0"/>
                        </a:rPr>
                        <a:t>2</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3984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a:rPr>
                        <a:t>In pregnant women with chronic</a:t>
                      </a:r>
                      <a:r>
                        <a:rPr lang="en-US" sz="1600" b="0" baseline="0" dirty="0">
                          <a:solidFill>
                            <a:schemeClr val="tx1"/>
                          </a:solidFill>
                          <a:latin typeface="Arial"/>
                        </a:rPr>
                        <a:t> hepatitis B</a:t>
                      </a:r>
                      <a:r>
                        <a:rPr lang="en-US" sz="1600" b="0" dirty="0">
                          <a:solidFill>
                            <a:schemeClr val="tx1"/>
                          </a:solidFill>
                          <a:latin typeface="Arial"/>
                        </a:rPr>
                        <a:t> and advanced fibrosis or cirrhosis, therapy with TDF is recommended </a:t>
                      </a:r>
                      <a:endParaRPr kumimoji="0" lang="it-IT"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398405">
                <a:tc>
                  <a:txBody>
                    <a:bodyPr/>
                    <a:lstStyle/>
                    <a:p>
                      <a:pPr marL="0" indent="0" defTabSz="914400">
                        <a:spcBef>
                          <a:spcPts val="600"/>
                        </a:spcBef>
                        <a:buClr>
                          <a:srgbClr val="000000"/>
                        </a:buClr>
                        <a:buFont typeface="+mj-lt"/>
                        <a:buNone/>
                        <a:defRPr/>
                      </a:pPr>
                      <a:r>
                        <a:rPr lang="en-US" sz="1600" b="0" dirty="0">
                          <a:solidFill>
                            <a:schemeClr val="tx1"/>
                          </a:solidFill>
                          <a:latin typeface="Arial"/>
                        </a:rPr>
                        <a:t>In pregnant women already on NA therapy, TDF should be continued while ETV or other NA should be </a:t>
                      </a:r>
                      <a:r>
                        <a:rPr lang="it-IT" sz="1600" b="0" dirty="0">
                          <a:solidFill>
                            <a:schemeClr val="tx1"/>
                          </a:solidFill>
                          <a:latin typeface="Arial"/>
                        </a:rPr>
                        <a:t>switched to TDF </a:t>
                      </a: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3591665638"/>
                  </a:ext>
                </a:extLst>
              </a:tr>
              <a:tr h="730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a:rPr>
                        <a:t>In all pregnant women with HBV DNA </a:t>
                      </a:r>
                      <a:r>
                        <a:rPr lang="it-IT" sz="1600" b="0" dirty="0">
                          <a:solidFill>
                            <a:schemeClr val="tx1"/>
                          </a:solidFill>
                          <a:latin typeface="Arial"/>
                        </a:rPr>
                        <a:t>&gt;200,000 IU/ml or HBsAg &gt;4 log</a:t>
                      </a:r>
                      <a:r>
                        <a:rPr lang="it-IT" sz="1600" b="0" baseline="-25000" dirty="0">
                          <a:solidFill>
                            <a:schemeClr val="tx1"/>
                          </a:solidFill>
                          <a:latin typeface="Arial"/>
                        </a:rPr>
                        <a:t>10</a:t>
                      </a:r>
                      <a:r>
                        <a:rPr lang="it-IT" sz="1600" b="0" dirty="0">
                          <a:solidFill>
                            <a:schemeClr val="tx1"/>
                          </a:solidFill>
                          <a:latin typeface="Arial"/>
                        </a:rPr>
                        <a:t> IU/ml, antiviral </a:t>
                      </a:r>
                      <a:r>
                        <a:rPr lang="en-US" sz="1600" b="0" dirty="0">
                          <a:solidFill>
                            <a:schemeClr val="tx1"/>
                          </a:solidFill>
                          <a:latin typeface="Arial"/>
                        </a:rPr>
                        <a:t>prophylaxis with TDF should start at Week 24–28 of gestation and continue for up to 12 weeks after delivery </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841617964"/>
                  </a:ext>
                </a:extLst>
              </a:tr>
              <a:tr h="3984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a:rPr>
                        <a:t>Breast feeding is not contraindicated in HBsAg-positive untreated women or those on TDF-based treatment </a:t>
                      </a:r>
                      <a:r>
                        <a:rPr lang="it-IT" sz="1600" b="0" dirty="0">
                          <a:solidFill>
                            <a:schemeClr val="tx1"/>
                          </a:solidFill>
                          <a:latin typeface="Arial"/>
                        </a:rPr>
                        <a:t>or prophylaxis </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2</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762929164"/>
                  </a:ext>
                </a:extLst>
              </a:tr>
            </a:tbl>
          </a:graphicData>
        </a:graphic>
      </p:graphicFrame>
      <p:grpSp>
        <p:nvGrpSpPr>
          <p:cNvPr id="16" name="Group 15">
            <a:extLst>
              <a:ext uri="{FF2B5EF4-FFF2-40B4-BE49-F238E27FC236}">
                <a16:creationId xmlns:a16="http://schemas.microsoft.com/office/drawing/2014/main" id="{B8AF4E3C-28E2-41D3-A517-6FAAD7EA6085}"/>
              </a:ext>
            </a:extLst>
          </p:cNvPr>
          <p:cNvGrpSpPr/>
          <p:nvPr/>
        </p:nvGrpSpPr>
        <p:grpSpPr>
          <a:xfrm>
            <a:off x="8073782" y="1915818"/>
            <a:ext cx="3693418" cy="276999"/>
            <a:chOff x="4262958" y="3212976"/>
            <a:chExt cx="3693418" cy="276999"/>
          </a:xfrm>
        </p:grpSpPr>
        <p:sp>
          <p:nvSpPr>
            <p:cNvPr id="17" name="Rectangle 16">
              <a:extLst>
                <a:ext uri="{FF2B5EF4-FFF2-40B4-BE49-F238E27FC236}">
                  <a16:creationId xmlns:a16="http://schemas.microsoft.com/office/drawing/2014/main" id="{0283C435-00B2-4991-9959-63620EF88EAE}"/>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Rectangle 17">
              <a:extLst>
                <a:ext uri="{FF2B5EF4-FFF2-40B4-BE49-F238E27FC236}">
                  <a16:creationId xmlns:a16="http://schemas.microsoft.com/office/drawing/2014/main" id="{0FE9516C-2C40-4C2D-B135-CD0F16D9282F}"/>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TextBox 18">
              <a:extLst>
                <a:ext uri="{FF2B5EF4-FFF2-40B4-BE49-F238E27FC236}">
                  <a16:creationId xmlns:a16="http://schemas.microsoft.com/office/drawing/2014/main" id="{D6C194E8-53C5-4057-A04A-96EF02EBD107}"/>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0" name="TextBox 19">
              <a:extLst>
                <a:ext uri="{FF2B5EF4-FFF2-40B4-BE49-F238E27FC236}">
                  <a16:creationId xmlns:a16="http://schemas.microsoft.com/office/drawing/2014/main" id="{884A766F-EBE7-448E-B32F-243EC281664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9F799E3E-1839-4BA0-B130-7D9A1448270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1206022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 panel</a:t>
            </a:r>
            <a:endParaRPr lang="en-GB" dirty="0"/>
          </a:p>
        </p:txBody>
      </p:sp>
      <p:sp>
        <p:nvSpPr>
          <p:cNvPr id="7" name="Text Placeholder 6">
            <a:extLst>
              <a:ext uri="{FF2B5EF4-FFF2-40B4-BE49-F238E27FC236}">
                <a16:creationId xmlns:a16="http://schemas.microsoft.com/office/drawing/2014/main" id="{AFEC3C69-5412-4D15-8739-EF07FCCB0C34}"/>
              </a:ext>
            </a:extLst>
          </p:cNvPr>
          <p:cNvSpPr>
            <a:spLocks noGrp="1"/>
          </p:cNvSpPr>
          <p:nvPr>
            <p:ph type="body" sz="quarter" idx="10"/>
          </p:nvPr>
        </p:nvSpPr>
        <p:spPr/>
        <p:txBody>
          <a:bodyPr/>
          <a:lstStyle/>
          <a:p>
            <a:r>
              <a:rPr lang="en-GB" dirty="0"/>
              <a:t>EASL CPG HBV. J </a:t>
            </a:r>
            <a:r>
              <a:rPr lang="en-GB" dirty="0" err="1"/>
              <a:t>Hepatol</a:t>
            </a:r>
            <a:r>
              <a:rPr lang="en-GB" dirty="0"/>
              <a:t> 2017;67:370–98</a:t>
            </a:r>
          </a:p>
        </p:txBody>
      </p:sp>
      <p:sp>
        <p:nvSpPr>
          <p:cNvPr id="3" name="Content Placeholder 2"/>
          <p:cNvSpPr>
            <a:spLocks noGrp="1"/>
          </p:cNvSpPr>
          <p:nvPr>
            <p:ph sz="half" idx="11"/>
          </p:nvPr>
        </p:nvSpPr>
        <p:spPr/>
        <p:txBody>
          <a:bodyPr>
            <a:normAutofit/>
          </a:bodyPr>
          <a:lstStyle/>
          <a:p>
            <a:r>
              <a:rPr lang="en-US" b="1" dirty="0"/>
              <a:t>Chair</a:t>
            </a:r>
            <a:r>
              <a:rPr lang="en-US" dirty="0"/>
              <a:t> </a:t>
            </a:r>
          </a:p>
          <a:p>
            <a:pPr lvl="1"/>
            <a:r>
              <a:rPr lang="en-US" sz="2000" dirty="0"/>
              <a:t>Pietro </a:t>
            </a:r>
            <a:r>
              <a:rPr lang="en-US" sz="2000" dirty="0" err="1"/>
              <a:t>Lampertico</a:t>
            </a:r>
            <a:r>
              <a:rPr lang="en-US" sz="2000" dirty="0"/>
              <a:t> </a:t>
            </a:r>
          </a:p>
          <a:p>
            <a:endParaRPr lang="en-US" dirty="0"/>
          </a:p>
          <a:p>
            <a:r>
              <a:rPr lang="en-US" b="1" dirty="0"/>
              <a:t>Panel members</a:t>
            </a:r>
            <a:r>
              <a:rPr lang="en-US" dirty="0"/>
              <a:t> </a:t>
            </a:r>
          </a:p>
          <a:p>
            <a:pPr lvl="1"/>
            <a:r>
              <a:rPr lang="it-IT" sz="2000" dirty="0"/>
              <a:t>Kosh Agarwal, Thomas Berg, </a:t>
            </a:r>
            <a:br>
              <a:rPr lang="it-IT" sz="2000" dirty="0"/>
            </a:br>
            <a:r>
              <a:rPr lang="it-IT" sz="2000" dirty="0"/>
              <a:t>Maria Buti, Harry LA Janssen, </a:t>
            </a:r>
            <a:br>
              <a:rPr lang="it-IT" sz="2000" dirty="0"/>
            </a:br>
            <a:r>
              <a:rPr lang="it-IT" sz="2000" dirty="0"/>
              <a:t>George Papatheodoridis, </a:t>
            </a:r>
            <a:r>
              <a:rPr lang="en-US" sz="2000" dirty="0"/>
              <a:t>Fabien </a:t>
            </a:r>
            <a:r>
              <a:rPr lang="en-US" sz="2000" dirty="0" err="1"/>
              <a:t>Zoulim</a:t>
            </a:r>
            <a:r>
              <a:rPr lang="en-US" sz="2000" dirty="0"/>
              <a:t>, Frank </a:t>
            </a:r>
            <a:r>
              <a:rPr lang="en-US" sz="2000" dirty="0" err="1"/>
              <a:t>Tacke</a:t>
            </a:r>
            <a:r>
              <a:rPr lang="en-US" sz="2000" dirty="0"/>
              <a:t> (EASL Governing Board representative)</a:t>
            </a:r>
          </a:p>
          <a:p>
            <a:endParaRPr lang="en-US" dirty="0"/>
          </a:p>
          <a:p>
            <a:r>
              <a:rPr lang="en-US" b="1" dirty="0"/>
              <a:t>Reviewers</a:t>
            </a:r>
            <a:r>
              <a:rPr lang="en-US" dirty="0"/>
              <a:t> </a:t>
            </a:r>
          </a:p>
          <a:p>
            <a:pPr lvl="1"/>
            <a:r>
              <a:rPr lang="en-US" sz="2000" dirty="0" err="1"/>
              <a:t>Maurizia</a:t>
            </a:r>
            <a:r>
              <a:rPr lang="en-US" sz="2000" dirty="0"/>
              <a:t> </a:t>
            </a:r>
            <a:r>
              <a:rPr lang="en-US" sz="2000" dirty="0" err="1"/>
              <a:t>Brunetto</a:t>
            </a:r>
            <a:r>
              <a:rPr lang="en-US" sz="2000" dirty="0"/>
              <a:t>, Henry Chan, </a:t>
            </a:r>
            <a:br>
              <a:rPr lang="en-US" sz="2000" dirty="0"/>
            </a:br>
            <a:r>
              <a:rPr lang="en-US" sz="2000" dirty="0"/>
              <a:t>Markus </a:t>
            </a:r>
            <a:r>
              <a:rPr lang="en-US" sz="2000" dirty="0" err="1"/>
              <a:t>Cornberg</a:t>
            </a:r>
            <a:endParaRPr lang="it-IT" sz="2000" dirty="0"/>
          </a:p>
        </p:txBody>
      </p:sp>
      <p:pic>
        <p:nvPicPr>
          <p:cNvPr id="8" name="Content Placeholder 7">
            <a:extLst>
              <a:ext uri="{FF2B5EF4-FFF2-40B4-BE49-F238E27FC236}">
                <a16:creationId xmlns:a16="http://schemas.microsoft.com/office/drawing/2014/main" id="{09810666-3167-4410-8F30-14AB33610D3A}"/>
              </a:ext>
            </a:extLst>
          </p:cNvPr>
          <p:cNvPicPr>
            <a:picLocks noGrp="1" noChangeAspect="1"/>
          </p:cNvPicPr>
          <p:nvPr>
            <p:ph sz="half" idx="12"/>
          </p:nvPr>
        </p:nvPicPr>
        <p:blipFill rotWithShape="1">
          <a:blip r:embed="rId2"/>
          <a:srcRect l="25708" t="9400" r="37373" b="4254"/>
          <a:stretch/>
        </p:blipFill>
        <p:spPr>
          <a:xfrm>
            <a:off x="7223344" y="1341438"/>
            <a:ext cx="3512700" cy="4621212"/>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47028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lstStyle/>
          <a:p>
            <a:r>
              <a:rPr lang="en-GB" dirty="0"/>
              <a:t>Special patient groups: children</a:t>
            </a:r>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GB"/>
              <a:t>EASL CPG HBV. J Hepatol 2017;67:370–98</a:t>
            </a:r>
            <a:endParaRPr lang="en-GB" dirty="0"/>
          </a:p>
        </p:txBody>
      </p:sp>
      <p:graphicFrame>
        <p:nvGraphicFramePr>
          <p:cNvPr id="12" name="Content Placeholder 11">
            <a:extLst>
              <a:ext uri="{FF2B5EF4-FFF2-40B4-BE49-F238E27FC236}">
                <a16:creationId xmlns:a16="http://schemas.microsoft.com/office/drawing/2014/main" id="{CC9F2BEF-FEAD-4F57-9FD0-710253A0D775}"/>
              </a:ext>
            </a:extLst>
          </p:cNvPr>
          <p:cNvGraphicFramePr>
            <a:graphicFrameLocks noGrp="1"/>
          </p:cNvGraphicFramePr>
          <p:nvPr>
            <p:ph sz="half" idx="1"/>
            <p:extLst>
              <p:ext uri="{D42A27DB-BD31-4B8C-83A1-F6EECF244321}">
                <p14:modId xmlns:p14="http://schemas.microsoft.com/office/powerpoint/2010/main" val="3848393256"/>
              </p:ext>
            </p:extLst>
          </p:nvPr>
        </p:nvGraphicFramePr>
        <p:xfrm>
          <a:off x="425450" y="1341438"/>
          <a:ext cx="11342494" cy="1493520"/>
        </p:xfrm>
        <a:graphic>
          <a:graphicData uri="http://schemas.openxmlformats.org/drawingml/2006/table">
            <a:tbl>
              <a:tblPr firstRow="1" bandRow="1">
                <a:tableStyleId>{5C22544A-7EE6-4342-B048-85BDC9FD1C3A}</a:tableStyleId>
              </a:tblPr>
              <a:tblGrid>
                <a:gridCol w="8647248">
                  <a:extLst>
                    <a:ext uri="{9D8B030D-6E8A-4147-A177-3AD203B41FA5}">
                      <a16:colId xmlns:a16="http://schemas.microsoft.com/office/drawing/2014/main" val="20001"/>
                    </a:ext>
                  </a:extLst>
                </a:gridCol>
                <a:gridCol w="1347623">
                  <a:extLst>
                    <a:ext uri="{9D8B030D-6E8A-4147-A177-3AD203B41FA5}">
                      <a16:colId xmlns:a16="http://schemas.microsoft.com/office/drawing/2014/main" val="20002"/>
                    </a:ext>
                  </a:extLst>
                </a:gridCol>
                <a:gridCol w="1347623">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L="98826" marR="98826"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US" sz="1600" b="1" dirty="0">
                          <a:solidFill>
                            <a:schemeClr val="tx2"/>
                          </a:solidFill>
                          <a:latin typeface="Arial"/>
                        </a:rPr>
                        <a:t>In children</a:t>
                      </a:r>
                      <a:r>
                        <a:rPr lang="en-US" sz="1600" dirty="0">
                          <a:solidFill>
                            <a:srgbClr val="000000"/>
                          </a:solidFill>
                          <a:latin typeface="Arial"/>
                        </a:rPr>
                        <a:t>, the course of the disease is generally mild, and most children do not meet standard treatment indications. Thus</a:t>
                      </a:r>
                      <a:r>
                        <a:rPr lang="en-US" sz="1600" b="0" dirty="0">
                          <a:solidFill>
                            <a:schemeClr val="tx1"/>
                          </a:solidFill>
                          <a:latin typeface="Arial"/>
                        </a:rPr>
                        <a:t>,</a:t>
                      </a:r>
                      <a:r>
                        <a:rPr lang="en-US" sz="1600" b="1" dirty="0">
                          <a:solidFill>
                            <a:srgbClr val="CD9D05"/>
                          </a:solidFill>
                          <a:latin typeface="Arial"/>
                        </a:rPr>
                        <a:t> </a:t>
                      </a:r>
                      <a:r>
                        <a:rPr lang="en-US" sz="1600" b="1" dirty="0">
                          <a:solidFill>
                            <a:schemeClr val="tx2"/>
                          </a:solidFill>
                          <a:latin typeface="Arial"/>
                        </a:rPr>
                        <a:t>treatment should be considered with </a:t>
                      </a:r>
                      <a:r>
                        <a:rPr lang="it-IT" sz="1600" b="1" dirty="0">
                          <a:solidFill>
                            <a:schemeClr val="tx2"/>
                          </a:solidFill>
                          <a:latin typeface="Arial"/>
                        </a:rPr>
                        <a:t>caution</a:t>
                      </a:r>
                      <a:r>
                        <a:rPr lang="it-IT" sz="1600" dirty="0">
                          <a:solidFill>
                            <a:schemeClr val="tx2"/>
                          </a:solidFill>
                          <a:latin typeface="Arial"/>
                        </a:rPr>
                        <a:t> </a:t>
                      </a:r>
                      <a:endParaRPr kumimoji="0" lang="en-US" sz="1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txBody>
                  <a:tcPr marL="98826" marR="98826">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II-3</a:t>
                      </a:r>
                      <a:endParaRPr kumimoji="0" lang="en-US"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marL="98826" marR="98826"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marL="98826" marR="98826"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r>
                        <a:rPr lang="en-US" sz="1600" dirty="0">
                          <a:solidFill>
                            <a:srgbClr val="000000"/>
                          </a:solidFill>
                          <a:latin typeface="Arial"/>
                        </a:rPr>
                        <a:t>In children or adolescents who meet treatment criteria, ETV, TDF, TAF, and PegIFN</a:t>
                      </a:r>
                      <a:r>
                        <a:rPr lang="en-US" sz="1600" dirty="0">
                          <a:solidFill>
                            <a:srgbClr val="000000"/>
                          </a:solidFill>
                          <a:latin typeface="Arial"/>
                          <a:sym typeface="Symbol" panose="05050102010706020507" pitchFamily="18" charset="2"/>
                        </a:rPr>
                        <a:t></a:t>
                      </a:r>
                      <a:r>
                        <a:rPr lang="en-US" sz="1600" dirty="0">
                          <a:solidFill>
                            <a:srgbClr val="000000"/>
                          </a:solidFill>
                          <a:latin typeface="Arial"/>
                        </a:rPr>
                        <a:t> can </a:t>
                      </a:r>
                      <a:br>
                        <a:rPr lang="en-US" sz="1600" dirty="0">
                          <a:solidFill>
                            <a:srgbClr val="000000"/>
                          </a:solidFill>
                          <a:latin typeface="Arial"/>
                        </a:rPr>
                      </a:br>
                      <a:r>
                        <a:rPr lang="en-US" sz="1600" dirty="0">
                          <a:solidFill>
                            <a:srgbClr val="000000"/>
                          </a:solidFill>
                          <a:latin typeface="Arial"/>
                        </a:rPr>
                        <a:t>be used</a:t>
                      </a:r>
                      <a:endParaRPr kumimoji="0" lang="en-US"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marL="98826" marR="98826">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endParaRPr kumimoji="0" lang="en-US"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marL="98826" marR="98826"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2</a:t>
                      </a:r>
                    </a:p>
                  </a:txBody>
                  <a:tcPr marL="98826" marR="98826"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bl>
          </a:graphicData>
        </a:graphic>
      </p:graphicFrame>
      <p:grpSp>
        <p:nvGrpSpPr>
          <p:cNvPr id="19" name="Group 18">
            <a:extLst>
              <a:ext uri="{FF2B5EF4-FFF2-40B4-BE49-F238E27FC236}">
                <a16:creationId xmlns:a16="http://schemas.microsoft.com/office/drawing/2014/main" id="{CD3C56F3-4005-41E9-A668-549AFF043EA3}"/>
              </a:ext>
            </a:extLst>
          </p:cNvPr>
          <p:cNvGrpSpPr/>
          <p:nvPr/>
        </p:nvGrpSpPr>
        <p:grpSpPr>
          <a:xfrm>
            <a:off x="8073132" y="1357507"/>
            <a:ext cx="3693418" cy="276999"/>
            <a:chOff x="4262958" y="3212976"/>
            <a:chExt cx="3693418" cy="276999"/>
          </a:xfrm>
        </p:grpSpPr>
        <p:sp>
          <p:nvSpPr>
            <p:cNvPr id="20" name="Rectangle 19">
              <a:extLst>
                <a:ext uri="{FF2B5EF4-FFF2-40B4-BE49-F238E27FC236}">
                  <a16:creationId xmlns:a16="http://schemas.microsoft.com/office/drawing/2014/main" id="{335282C5-17A2-4C6F-BE99-F12D0797D5D8}"/>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Rectangle 20">
              <a:extLst>
                <a:ext uri="{FF2B5EF4-FFF2-40B4-BE49-F238E27FC236}">
                  <a16:creationId xmlns:a16="http://schemas.microsoft.com/office/drawing/2014/main" id="{DC91669E-62AB-4CC4-B173-C2470AEF283E}"/>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TextBox 21">
              <a:extLst>
                <a:ext uri="{FF2B5EF4-FFF2-40B4-BE49-F238E27FC236}">
                  <a16:creationId xmlns:a16="http://schemas.microsoft.com/office/drawing/2014/main" id="{7399D3A4-E5A6-4866-ADF3-FE5C8BCCEA72}"/>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3" name="TextBox 22">
              <a:extLst>
                <a:ext uri="{FF2B5EF4-FFF2-40B4-BE49-F238E27FC236}">
                  <a16:creationId xmlns:a16="http://schemas.microsoft.com/office/drawing/2014/main" id="{14768516-B28B-4385-A983-C6BE90CD1859}"/>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1" name="Picture 10">
            <a:hlinkClick r:id="rId3" action="ppaction://hlinksldjump"/>
            <a:extLst>
              <a:ext uri="{FF2B5EF4-FFF2-40B4-BE49-F238E27FC236}">
                <a16:creationId xmlns:a16="http://schemas.microsoft.com/office/drawing/2014/main" id="{8402CEDA-AB54-47EE-9502-39C5E552DA0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1882213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lstStyle/>
          <a:p>
            <a:r>
              <a:rPr lang="en-GB" dirty="0"/>
              <a:t>Special patient groups: healthcare workers</a:t>
            </a:r>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GB"/>
              <a:t>EASL CPG HBV. J Hepatol 2017;67:370–98</a:t>
            </a:r>
            <a:endParaRPr lang="en-GB" dirty="0"/>
          </a:p>
        </p:txBody>
      </p:sp>
      <p:graphicFrame>
        <p:nvGraphicFramePr>
          <p:cNvPr id="12" name="Content Placeholder 11">
            <a:extLst>
              <a:ext uri="{FF2B5EF4-FFF2-40B4-BE49-F238E27FC236}">
                <a16:creationId xmlns:a16="http://schemas.microsoft.com/office/drawing/2014/main" id="{C98DDDD9-7F56-4304-BFEC-73790296E333}"/>
              </a:ext>
            </a:extLst>
          </p:cNvPr>
          <p:cNvGraphicFramePr>
            <a:graphicFrameLocks noGrp="1"/>
          </p:cNvGraphicFramePr>
          <p:nvPr>
            <p:ph sz="half" idx="1"/>
            <p:extLst>
              <p:ext uri="{D42A27DB-BD31-4B8C-83A1-F6EECF244321}">
                <p14:modId xmlns:p14="http://schemas.microsoft.com/office/powerpoint/2010/main" val="3632342027"/>
              </p:ext>
            </p:extLst>
          </p:nvPr>
        </p:nvGraphicFramePr>
        <p:xfrm>
          <a:off x="425450" y="1341438"/>
          <a:ext cx="11342462" cy="1493520"/>
        </p:xfrm>
        <a:graphic>
          <a:graphicData uri="http://schemas.openxmlformats.org/drawingml/2006/table">
            <a:tbl>
              <a:tblPr firstRow="1" bandRow="1">
                <a:tableStyleId>{5C22544A-7EE6-4342-B048-85BDC9FD1C3A}</a:tableStyleId>
              </a:tblPr>
              <a:tblGrid>
                <a:gridCol w="8647224">
                  <a:extLst>
                    <a:ext uri="{9D8B030D-6E8A-4147-A177-3AD203B41FA5}">
                      <a16:colId xmlns:a16="http://schemas.microsoft.com/office/drawing/2014/main" val="20001"/>
                    </a:ext>
                  </a:extLst>
                </a:gridCol>
                <a:gridCol w="1347619">
                  <a:extLst>
                    <a:ext uri="{9D8B030D-6E8A-4147-A177-3AD203B41FA5}">
                      <a16:colId xmlns:a16="http://schemas.microsoft.com/office/drawing/2014/main" val="20002"/>
                    </a:ext>
                  </a:extLst>
                </a:gridCol>
                <a:gridCol w="1347619">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L="91007" marR="91007"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US" sz="1600" dirty="0">
                          <a:solidFill>
                            <a:srgbClr val="000000"/>
                          </a:solidFill>
                          <a:latin typeface="Arial"/>
                        </a:rPr>
                        <a:t>HBV infection alone should not disqualify infected persons from the practice or study of surgery, dentistry, medicine, or allied health fields</a:t>
                      </a:r>
                      <a:endPar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marL="91007" marR="91007">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III</a:t>
                      </a:r>
                      <a:endPar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marL="91007" marR="91007"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marL="91007" marR="91007"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r>
                        <a:rPr lang="en-US" sz="1600" dirty="0">
                          <a:solidFill>
                            <a:srgbClr val="000000"/>
                          </a:solidFill>
                          <a:latin typeface="Arial"/>
                        </a:rPr>
                        <a:t>Healthcare workers performing exposure-prone procedures with serum HBV DNA &gt;200 IU/ml may be treated with NAs to reduce transmission risk </a:t>
                      </a:r>
                      <a:endPar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marL="91007" marR="91007">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endPar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marL="91007" marR="91007"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2</a:t>
                      </a:r>
                    </a:p>
                  </a:txBody>
                  <a:tcPr marL="91007" marR="91007"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bl>
          </a:graphicData>
        </a:graphic>
      </p:graphicFrame>
      <p:grpSp>
        <p:nvGrpSpPr>
          <p:cNvPr id="19" name="Group 18">
            <a:extLst>
              <a:ext uri="{FF2B5EF4-FFF2-40B4-BE49-F238E27FC236}">
                <a16:creationId xmlns:a16="http://schemas.microsoft.com/office/drawing/2014/main" id="{DBEB7E2E-57D2-4A4C-A846-487AE6C2A7DF}"/>
              </a:ext>
            </a:extLst>
          </p:cNvPr>
          <p:cNvGrpSpPr/>
          <p:nvPr/>
        </p:nvGrpSpPr>
        <p:grpSpPr>
          <a:xfrm>
            <a:off x="8073132" y="1357507"/>
            <a:ext cx="3693418" cy="276999"/>
            <a:chOff x="4262958" y="3212976"/>
            <a:chExt cx="3693418" cy="276999"/>
          </a:xfrm>
        </p:grpSpPr>
        <p:sp>
          <p:nvSpPr>
            <p:cNvPr id="20" name="Rectangle 19">
              <a:extLst>
                <a:ext uri="{FF2B5EF4-FFF2-40B4-BE49-F238E27FC236}">
                  <a16:creationId xmlns:a16="http://schemas.microsoft.com/office/drawing/2014/main" id="{6C5F4EF7-265F-4F41-9270-A46BC5180201}"/>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Rectangle 20">
              <a:extLst>
                <a:ext uri="{FF2B5EF4-FFF2-40B4-BE49-F238E27FC236}">
                  <a16:creationId xmlns:a16="http://schemas.microsoft.com/office/drawing/2014/main" id="{70D5BDB9-6F22-43FB-9B30-001E61FD32AB}"/>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TextBox 21">
              <a:extLst>
                <a:ext uri="{FF2B5EF4-FFF2-40B4-BE49-F238E27FC236}">
                  <a16:creationId xmlns:a16="http://schemas.microsoft.com/office/drawing/2014/main" id="{6FCC4267-48B4-40C7-AD01-F76BCF723B44}"/>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3" name="TextBox 22">
              <a:extLst>
                <a:ext uri="{FF2B5EF4-FFF2-40B4-BE49-F238E27FC236}">
                  <a16:creationId xmlns:a16="http://schemas.microsoft.com/office/drawing/2014/main" id="{0100274E-2E39-4B12-9DDB-3FF51A01DA75}"/>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1" name="Picture 10">
            <a:hlinkClick r:id="rId3" action="ppaction://hlinksldjump"/>
            <a:extLst>
              <a:ext uri="{FF2B5EF4-FFF2-40B4-BE49-F238E27FC236}">
                <a16:creationId xmlns:a16="http://schemas.microsoft.com/office/drawing/2014/main" id="{D6003B21-8E2C-48A9-B51A-5BC84EFF8FF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412108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normAutofit fontScale="90000"/>
          </a:bodyPr>
          <a:lstStyle/>
          <a:p>
            <a:r>
              <a:rPr lang="en-GB" dirty="0"/>
              <a:t>Special patient groups: patients undergoing immunosuppressive therapy or chemotherapy</a:t>
            </a:r>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GB" dirty="0"/>
              <a:t>EASL CPG HBV. J </a:t>
            </a:r>
            <a:r>
              <a:rPr lang="en-GB" dirty="0" err="1"/>
              <a:t>Hepatol</a:t>
            </a:r>
            <a:r>
              <a:rPr lang="en-GB" dirty="0"/>
              <a:t> 2017;67:370–98</a:t>
            </a:r>
          </a:p>
        </p:txBody>
      </p:sp>
      <p:graphicFrame>
        <p:nvGraphicFramePr>
          <p:cNvPr id="12" name="Content Placeholder 11">
            <a:extLst>
              <a:ext uri="{FF2B5EF4-FFF2-40B4-BE49-F238E27FC236}">
                <a16:creationId xmlns:a16="http://schemas.microsoft.com/office/drawing/2014/main" id="{758EA82E-2C8B-42EF-905D-B44C8DCA170D}"/>
              </a:ext>
            </a:extLst>
          </p:cNvPr>
          <p:cNvGraphicFramePr>
            <a:graphicFrameLocks noGrp="1"/>
          </p:cNvGraphicFramePr>
          <p:nvPr>
            <p:ph sz="half" idx="1"/>
            <p:extLst>
              <p:ext uri="{D42A27DB-BD31-4B8C-83A1-F6EECF244321}">
                <p14:modId xmlns:p14="http://schemas.microsoft.com/office/powerpoint/2010/main" val="1826975563"/>
              </p:ext>
            </p:extLst>
          </p:nvPr>
        </p:nvGraphicFramePr>
        <p:xfrm>
          <a:off x="425450" y="1341438"/>
          <a:ext cx="11342494" cy="1828800"/>
        </p:xfrm>
        <a:graphic>
          <a:graphicData uri="http://schemas.openxmlformats.org/drawingml/2006/table">
            <a:tbl>
              <a:tblPr firstRow="1" bandRow="1">
                <a:tableStyleId>{5C22544A-7EE6-4342-B048-85BDC9FD1C3A}</a:tableStyleId>
              </a:tblPr>
              <a:tblGrid>
                <a:gridCol w="8647248">
                  <a:extLst>
                    <a:ext uri="{9D8B030D-6E8A-4147-A177-3AD203B41FA5}">
                      <a16:colId xmlns:a16="http://schemas.microsoft.com/office/drawing/2014/main" val="20001"/>
                    </a:ext>
                  </a:extLst>
                </a:gridCol>
                <a:gridCol w="1347623">
                  <a:extLst>
                    <a:ext uri="{9D8B030D-6E8A-4147-A177-3AD203B41FA5}">
                      <a16:colId xmlns:a16="http://schemas.microsoft.com/office/drawing/2014/main" val="20002"/>
                    </a:ext>
                  </a:extLst>
                </a:gridCol>
                <a:gridCol w="1347623">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L="98826" marR="98826"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US" sz="1600" b="1" dirty="0">
                          <a:solidFill>
                            <a:schemeClr val="tx2"/>
                          </a:solidFill>
                          <a:latin typeface="Arial"/>
                        </a:rPr>
                        <a:t>All candidates </a:t>
                      </a:r>
                      <a:r>
                        <a:rPr lang="en-US" sz="1600" dirty="0">
                          <a:solidFill>
                            <a:srgbClr val="000000"/>
                          </a:solidFill>
                          <a:latin typeface="Arial"/>
                        </a:rPr>
                        <a:t>for chemotherapy and immunosuppressive therapy </a:t>
                      </a:r>
                      <a:r>
                        <a:rPr lang="en-US" sz="1600" b="1" dirty="0">
                          <a:solidFill>
                            <a:schemeClr val="tx2"/>
                          </a:solidFill>
                          <a:latin typeface="Arial"/>
                        </a:rPr>
                        <a:t>should be tested </a:t>
                      </a:r>
                      <a:r>
                        <a:rPr lang="en-US" sz="1600" dirty="0">
                          <a:solidFill>
                            <a:srgbClr val="000000"/>
                          </a:solidFill>
                          <a:latin typeface="Arial"/>
                        </a:rPr>
                        <a:t>for HBV markers prior </a:t>
                      </a:r>
                      <a:r>
                        <a:rPr lang="it-IT" sz="1600" dirty="0">
                          <a:solidFill>
                            <a:srgbClr val="000000"/>
                          </a:solidFill>
                          <a:latin typeface="Arial"/>
                        </a:rPr>
                        <a:t>to immunosuppression </a:t>
                      </a:r>
                      <a:endPar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marL="98826" marR="98826">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a:t>
                      </a:r>
                      <a:endPar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marL="98826" marR="98826"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marL="98826" marR="98826"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Arial"/>
                        </a:rPr>
                        <a:t>All HBsAg-positive </a:t>
                      </a:r>
                      <a:r>
                        <a:rPr lang="en-US" sz="1600" dirty="0">
                          <a:solidFill>
                            <a:srgbClr val="000000"/>
                          </a:solidFill>
                          <a:latin typeface="Arial"/>
                        </a:rPr>
                        <a:t>patients should receive ETV, TDF, or TAF as treatment or prophylaxis </a:t>
                      </a:r>
                      <a:endPar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marL="98826" marR="98826">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rPr>
                        <a:t>II-2</a:t>
                      </a:r>
                      <a:endPar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marL="98826" marR="98826" anchor="ctr">
                    <a:lnL w="6350" cap="flat" cmpd="sng" algn="ctr">
                      <a:noFill/>
                      <a:prstDash val="solid"/>
                      <a:round/>
                      <a:headEnd type="none" w="med" len="med"/>
                      <a:tailEnd type="none" w="med" len="med"/>
                    </a:lnL>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marL="98826" marR="98826"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214761">
                <a:tc>
                  <a:txBody>
                    <a:bodyPr/>
                    <a:lstStyle/>
                    <a:p>
                      <a:r>
                        <a:rPr lang="en-US" sz="1600" b="1" dirty="0">
                          <a:solidFill>
                            <a:schemeClr val="tx2"/>
                          </a:solidFill>
                          <a:latin typeface="Arial"/>
                        </a:rPr>
                        <a:t>HBsAg-negative, anti-</a:t>
                      </a:r>
                      <a:r>
                        <a:rPr lang="en-US" sz="1600" b="1" dirty="0" err="1">
                          <a:solidFill>
                            <a:schemeClr val="tx2"/>
                          </a:solidFill>
                          <a:latin typeface="Arial"/>
                        </a:rPr>
                        <a:t>HBc</a:t>
                      </a:r>
                      <a:r>
                        <a:rPr lang="en-US" sz="1600" b="1" dirty="0">
                          <a:solidFill>
                            <a:schemeClr val="tx2"/>
                          </a:solidFill>
                          <a:latin typeface="Arial"/>
                        </a:rPr>
                        <a:t>-positive </a:t>
                      </a:r>
                      <a:r>
                        <a:rPr lang="en-US" sz="1600" dirty="0">
                          <a:solidFill>
                            <a:srgbClr val="000000"/>
                          </a:solidFill>
                          <a:latin typeface="Arial"/>
                        </a:rPr>
                        <a:t>subjects should receive anti-HBV prophylaxis if they are at high risk of </a:t>
                      </a:r>
                      <a:r>
                        <a:rPr lang="it-IT" sz="1600" dirty="0">
                          <a:solidFill>
                            <a:srgbClr val="000000"/>
                          </a:solidFill>
                          <a:latin typeface="Arial"/>
                        </a:rPr>
                        <a:t>HBV reactivation </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8826" marR="98826">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8826" marR="98826"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marL="98826" marR="98826"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710777678"/>
                  </a:ext>
                </a:extLst>
              </a:tr>
            </a:tbl>
          </a:graphicData>
        </a:graphic>
      </p:graphicFrame>
      <p:grpSp>
        <p:nvGrpSpPr>
          <p:cNvPr id="19" name="Group 18">
            <a:extLst>
              <a:ext uri="{FF2B5EF4-FFF2-40B4-BE49-F238E27FC236}">
                <a16:creationId xmlns:a16="http://schemas.microsoft.com/office/drawing/2014/main" id="{0DF7F000-C339-42E7-9BD1-92A8678363F1}"/>
              </a:ext>
            </a:extLst>
          </p:cNvPr>
          <p:cNvGrpSpPr/>
          <p:nvPr/>
        </p:nvGrpSpPr>
        <p:grpSpPr>
          <a:xfrm>
            <a:off x="8073132" y="1355321"/>
            <a:ext cx="3693418" cy="276999"/>
            <a:chOff x="4262958" y="3212976"/>
            <a:chExt cx="3693418" cy="276999"/>
          </a:xfrm>
        </p:grpSpPr>
        <p:sp>
          <p:nvSpPr>
            <p:cNvPr id="20" name="Rectangle 19">
              <a:extLst>
                <a:ext uri="{FF2B5EF4-FFF2-40B4-BE49-F238E27FC236}">
                  <a16:creationId xmlns:a16="http://schemas.microsoft.com/office/drawing/2014/main" id="{10817B2B-BFA0-4C70-ADEA-E8C48F5B387F}"/>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Rectangle 20">
              <a:extLst>
                <a:ext uri="{FF2B5EF4-FFF2-40B4-BE49-F238E27FC236}">
                  <a16:creationId xmlns:a16="http://schemas.microsoft.com/office/drawing/2014/main" id="{8FDEA81B-9DB4-4F19-972B-797FB9AEB743}"/>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TextBox 21">
              <a:extLst>
                <a:ext uri="{FF2B5EF4-FFF2-40B4-BE49-F238E27FC236}">
                  <a16:creationId xmlns:a16="http://schemas.microsoft.com/office/drawing/2014/main" id="{3024409D-022F-496A-8B1E-234490BA13E4}"/>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3" name="TextBox 22">
              <a:extLst>
                <a:ext uri="{FF2B5EF4-FFF2-40B4-BE49-F238E27FC236}">
                  <a16:creationId xmlns:a16="http://schemas.microsoft.com/office/drawing/2014/main" id="{684FC8A3-67C4-4E5E-BECD-83B34A69C3A4}"/>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1" name="Picture 10">
            <a:hlinkClick r:id="rId3" action="ppaction://hlinksldjump"/>
            <a:extLst>
              <a:ext uri="{FF2B5EF4-FFF2-40B4-BE49-F238E27FC236}">
                <a16:creationId xmlns:a16="http://schemas.microsoft.com/office/drawing/2014/main" id="{CACD84C3-CEB2-4242-84E1-CC409E72494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2409665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normAutofit fontScale="90000"/>
          </a:bodyPr>
          <a:lstStyle/>
          <a:p>
            <a:r>
              <a:rPr lang="en-GB" dirty="0"/>
              <a:t>Special patient groups: patients undergoing dialysis and renal transplant</a:t>
            </a:r>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GB" dirty="0"/>
              <a:t>EASL CPG HBV. J </a:t>
            </a:r>
            <a:r>
              <a:rPr lang="en-GB" dirty="0" err="1"/>
              <a:t>Hepatol</a:t>
            </a:r>
            <a:r>
              <a:rPr lang="en-GB" dirty="0"/>
              <a:t> 2017;67:370–98</a:t>
            </a:r>
          </a:p>
        </p:txBody>
      </p:sp>
      <p:graphicFrame>
        <p:nvGraphicFramePr>
          <p:cNvPr id="12" name="Content Placeholder 11">
            <a:extLst>
              <a:ext uri="{FF2B5EF4-FFF2-40B4-BE49-F238E27FC236}">
                <a16:creationId xmlns:a16="http://schemas.microsoft.com/office/drawing/2014/main" id="{14F94FDD-AEBE-4369-BACB-E5737DFEEE97}"/>
              </a:ext>
            </a:extLst>
          </p:cNvPr>
          <p:cNvGraphicFramePr>
            <a:graphicFrameLocks noGrp="1"/>
          </p:cNvGraphicFramePr>
          <p:nvPr>
            <p:ph sz="half" idx="1"/>
            <p:extLst>
              <p:ext uri="{D42A27DB-BD31-4B8C-83A1-F6EECF244321}">
                <p14:modId xmlns:p14="http://schemas.microsoft.com/office/powerpoint/2010/main" val="3963378638"/>
              </p:ext>
            </p:extLst>
          </p:nvPr>
        </p:nvGraphicFramePr>
        <p:xfrm>
          <a:off x="425450" y="1341438"/>
          <a:ext cx="11342494" cy="2193893"/>
        </p:xfrm>
        <a:graphic>
          <a:graphicData uri="http://schemas.openxmlformats.org/drawingml/2006/table">
            <a:tbl>
              <a:tblPr firstRow="1" bandRow="1">
                <a:tableStyleId>{5C22544A-7EE6-4342-B048-85BDC9FD1C3A}</a:tableStyleId>
              </a:tblPr>
              <a:tblGrid>
                <a:gridCol w="8647248">
                  <a:extLst>
                    <a:ext uri="{9D8B030D-6E8A-4147-A177-3AD203B41FA5}">
                      <a16:colId xmlns:a16="http://schemas.microsoft.com/office/drawing/2014/main" val="20001"/>
                    </a:ext>
                  </a:extLst>
                </a:gridCol>
                <a:gridCol w="1347623">
                  <a:extLst>
                    <a:ext uri="{9D8B030D-6E8A-4147-A177-3AD203B41FA5}">
                      <a16:colId xmlns:a16="http://schemas.microsoft.com/office/drawing/2014/main" val="20002"/>
                    </a:ext>
                  </a:extLst>
                </a:gridCol>
                <a:gridCol w="1347623">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L="98826" marR="98826"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US" sz="1600" dirty="0">
                          <a:solidFill>
                            <a:srgbClr val="000000"/>
                          </a:solidFill>
                          <a:latin typeface="Arial"/>
                        </a:rPr>
                        <a:t>All dialysis and renal transplant recipients </a:t>
                      </a:r>
                      <a:r>
                        <a:rPr lang="en-US" sz="1600" b="1" dirty="0">
                          <a:solidFill>
                            <a:schemeClr val="tx2"/>
                          </a:solidFill>
                          <a:latin typeface="Arial"/>
                        </a:rPr>
                        <a:t>should be </a:t>
                      </a:r>
                      <a:r>
                        <a:rPr lang="it-IT" sz="1600" b="1" dirty="0">
                          <a:solidFill>
                            <a:schemeClr val="tx2"/>
                          </a:solidFill>
                          <a:latin typeface="Arial"/>
                        </a:rPr>
                        <a:t>screened</a:t>
                      </a:r>
                      <a:r>
                        <a:rPr lang="it-IT" sz="1600" b="1" dirty="0">
                          <a:solidFill>
                            <a:srgbClr val="CD9D05"/>
                          </a:solidFill>
                          <a:latin typeface="Arial"/>
                        </a:rPr>
                        <a:t> </a:t>
                      </a:r>
                      <a:r>
                        <a:rPr lang="it-IT" sz="1600" dirty="0">
                          <a:solidFill>
                            <a:srgbClr val="000000"/>
                          </a:solidFill>
                          <a:latin typeface="Arial"/>
                        </a:rPr>
                        <a:t>for HBV markers</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marL="98826" marR="98826">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marL="98826" marR="98826"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marL="98826" marR="98826"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r>
                        <a:rPr lang="en-US" sz="1600" dirty="0">
                          <a:solidFill>
                            <a:srgbClr val="000000"/>
                          </a:solidFill>
                          <a:latin typeface="Arial"/>
                        </a:rPr>
                        <a:t>HBsAg-positive dialysis patients who require treatment </a:t>
                      </a:r>
                      <a:r>
                        <a:rPr lang="en-US" sz="1600" b="1" dirty="0">
                          <a:solidFill>
                            <a:schemeClr val="tx2"/>
                          </a:solidFill>
                          <a:latin typeface="Arial"/>
                        </a:rPr>
                        <a:t>should receive </a:t>
                      </a:r>
                      <a:r>
                        <a:rPr lang="en-US" sz="1600" dirty="0">
                          <a:solidFill>
                            <a:srgbClr val="000000"/>
                          </a:solidFill>
                          <a:latin typeface="Arial"/>
                        </a:rPr>
                        <a:t>ETV or TAF </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marL="98826" marR="98826">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marL="98826" marR="98826" anchor="ctr">
                    <a:lnL w="6350" cap="flat" cmpd="sng" algn="ctr">
                      <a:noFill/>
                      <a:prstDash val="solid"/>
                      <a:round/>
                      <a:headEnd type="none" w="med" len="med"/>
                      <a:tailEnd type="none" w="med" len="med"/>
                    </a:lnL>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marL="98826" marR="98826"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214761">
                <a:tc>
                  <a:txBody>
                    <a:bodyPr/>
                    <a:lstStyle/>
                    <a:p>
                      <a:r>
                        <a:rPr lang="en-US" sz="1600" dirty="0">
                          <a:solidFill>
                            <a:srgbClr val="000000"/>
                          </a:solidFill>
                          <a:latin typeface="Arial"/>
                        </a:rPr>
                        <a:t>All HBsAg-positive renal transplant recipients </a:t>
                      </a:r>
                      <a:r>
                        <a:rPr lang="en-US" sz="1600" b="1" dirty="0">
                          <a:solidFill>
                            <a:schemeClr val="tx2"/>
                          </a:solidFill>
                          <a:latin typeface="Arial"/>
                        </a:rPr>
                        <a:t>should receive</a:t>
                      </a:r>
                      <a:r>
                        <a:rPr lang="en-US" sz="1600" b="1" dirty="0">
                          <a:solidFill>
                            <a:srgbClr val="CD9D05"/>
                          </a:solidFill>
                          <a:latin typeface="Arial"/>
                        </a:rPr>
                        <a:t> </a:t>
                      </a:r>
                      <a:r>
                        <a:rPr lang="en-US" sz="1600" dirty="0">
                          <a:solidFill>
                            <a:srgbClr val="000000"/>
                          </a:solidFill>
                          <a:latin typeface="Arial"/>
                        </a:rPr>
                        <a:t>ETV or TAF as prophylaxis </a:t>
                      </a:r>
                      <a:br>
                        <a:rPr lang="en-US" sz="1600" dirty="0">
                          <a:solidFill>
                            <a:srgbClr val="000000"/>
                          </a:solidFill>
                          <a:latin typeface="Arial"/>
                        </a:rPr>
                      </a:br>
                      <a:r>
                        <a:rPr lang="en-US" sz="1600" dirty="0">
                          <a:solidFill>
                            <a:srgbClr val="000000"/>
                          </a:solidFill>
                          <a:latin typeface="Arial"/>
                        </a:rPr>
                        <a:t>or treatment </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marL="98826" marR="98826">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II-2</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marL="98826" marR="98826" anchor="ctr">
                    <a:lnL w="6350" cap="flat" cmpd="sng" algn="ctr">
                      <a:noFill/>
                      <a:prstDash val="solid"/>
                      <a:round/>
                      <a:headEnd type="none" w="med" len="med"/>
                      <a:tailEnd type="none" w="med" len="med"/>
                    </a:lnL>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marL="98826" marR="98826"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710777678"/>
                  </a:ext>
                </a:extLst>
              </a:tr>
              <a:tr h="214761">
                <a:tc>
                  <a:txBody>
                    <a:bodyPr/>
                    <a:lstStyle/>
                    <a:p>
                      <a:r>
                        <a:rPr lang="en-US" sz="1600" dirty="0">
                          <a:solidFill>
                            <a:srgbClr val="000000"/>
                          </a:solidFill>
                          <a:latin typeface="Arial"/>
                        </a:rPr>
                        <a:t>HBsAg-negative, anti-</a:t>
                      </a:r>
                      <a:r>
                        <a:rPr lang="en-US" sz="1600" dirty="0" err="1">
                          <a:solidFill>
                            <a:srgbClr val="000000"/>
                          </a:solidFill>
                          <a:latin typeface="Arial"/>
                        </a:rPr>
                        <a:t>HBc</a:t>
                      </a:r>
                      <a:r>
                        <a:rPr lang="en-US" sz="1600" dirty="0">
                          <a:solidFill>
                            <a:srgbClr val="000000"/>
                          </a:solidFill>
                          <a:latin typeface="Arial"/>
                        </a:rPr>
                        <a:t>-positive subjects </a:t>
                      </a:r>
                      <a:r>
                        <a:rPr lang="en-US" sz="1600" b="1" dirty="0">
                          <a:solidFill>
                            <a:schemeClr val="tx2"/>
                          </a:solidFill>
                          <a:latin typeface="Arial"/>
                        </a:rPr>
                        <a:t>should be monitored </a:t>
                      </a:r>
                      <a:r>
                        <a:rPr lang="en-US" sz="1600" dirty="0">
                          <a:solidFill>
                            <a:srgbClr val="000000"/>
                          </a:solidFill>
                          <a:latin typeface="Arial"/>
                        </a:rPr>
                        <a:t>for HBV infection after renal transplantation </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marL="98826" marR="98826">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III</a:t>
                      </a:r>
                      <a:endParaRPr kumimoji="0" 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marL="98826" marR="98826"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marL="98826" marR="98826"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775896958"/>
                  </a:ext>
                </a:extLst>
              </a:tr>
            </a:tbl>
          </a:graphicData>
        </a:graphic>
      </p:graphicFrame>
      <p:grpSp>
        <p:nvGrpSpPr>
          <p:cNvPr id="19" name="Group 18">
            <a:extLst>
              <a:ext uri="{FF2B5EF4-FFF2-40B4-BE49-F238E27FC236}">
                <a16:creationId xmlns:a16="http://schemas.microsoft.com/office/drawing/2014/main" id="{8344F35D-B482-427A-91BE-FDCCB1D8DB91}"/>
              </a:ext>
            </a:extLst>
          </p:cNvPr>
          <p:cNvGrpSpPr/>
          <p:nvPr/>
        </p:nvGrpSpPr>
        <p:grpSpPr>
          <a:xfrm>
            <a:off x="8073132" y="1366838"/>
            <a:ext cx="3693418" cy="276999"/>
            <a:chOff x="4262958" y="3212976"/>
            <a:chExt cx="3693418" cy="276999"/>
          </a:xfrm>
        </p:grpSpPr>
        <p:sp>
          <p:nvSpPr>
            <p:cNvPr id="20" name="Rectangle 19">
              <a:extLst>
                <a:ext uri="{FF2B5EF4-FFF2-40B4-BE49-F238E27FC236}">
                  <a16:creationId xmlns:a16="http://schemas.microsoft.com/office/drawing/2014/main" id="{A7CDD889-2DCD-4908-B498-7BE8E085BFB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Rectangle 20">
              <a:extLst>
                <a:ext uri="{FF2B5EF4-FFF2-40B4-BE49-F238E27FC236}">
                  <a16:creationId xmlns:a16="http://schemas.microsoft.com/office/drawing/2014/main" id="{B1A459E3-3282-4AAD-8204-AA2A4B481D5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TextBox 21">
              <a:extLst>
                <a:ext uri="{FF2B5EF4-FFF2-40B4-BE49-F238E27FC236}">
                  <a16:creationId xmlns:a16="http://schemas.microsoft.com/office/drawing/2014/main" id="{64D68583-CF62-41B6-98DC-38E619394EE0}"/>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3" name="TextBox 22">
              <a:extLst>
                <a:ext uri="{FF2B5EF4-FFF2-40B4-BE49-F238E27FC236}">
                  <a16:creationId xmlns:a16="http://schemas.microsoft.com/office/drawing/2014/main" id="{2CA82E89-4954-4FB2-ADF7-FB946AE897F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1" name="Picture 10">
            <a:hlinkClick r:id="rId3" action="ppaction://hlinksldjump"/>
            <a:extLst>
              <a:ext uri="{FF2B5EF4-FFF2-40B4-BE49-F238E27FC236}">
                <a16:creationId xmlns:a16="http://schemas.microsoft.com/office/drawing/2014/main" id="{8E0DCD4B-BA78-465B-B6DB-AF547ADFA83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4249521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noAutofit/>
          </a:bodyPr>
          <a:lstStyle/>
          <a:p>
            <a:r>
              <a:rPr lang="en-GB" sz="2500" dirty="0"/>
              <a:t>Special patient groups: patients with extrahepatic manifestations</a:t>
            </a:r>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GB" dirty="0"/>
              <a:t>EASL CPG HBV. J </a:t>
            </a:r>
            <a:r>
              <a:rPr lang="en-GB" dirty="0" err="1"/>
              <a:t>Hepatol</a:t>
            </a:r>
            <a:r>
              <a:rPr lang="en-GB" dirty="0"/>
              <a:t> 2017;67:370–98</a:t>
            </a:r>
          </a:p>
        </p:txBody>
      </p:sp>
      <p:sp>
        <p:nvSpPr>
          <p:cNvPr id="5" name="Content Placeholder 4"/>
          <p:cNvSpPr>
            <a:spLocks noGrp="1"/>
          </p:cNvSpPr>
          <p:nvPr>
            <p:ph sz="half" idx="1"/>
          </p:nvPr>
        </p:nvSpPr>
        <p:spPr/>
        <p:txBody>
          <a:bodyPr>
            <a:normAutofit/>
          </a:bodyPr>
          <a:lstStyle/>
          <a:p>
            <a:r>
              <a:rPr lang="en-GB" dirty="0"/>
              <a:t>Some extrahepatic manifestations can be associated with HBV infection</a:t>
            </a:r>
          </a:p>
          <a:p>
            <a:pPr lvl="1"/>
            <a:r>
              <a:rPr lang="en-GB" dirty="0"/>
              <a:t>Vasculitis, skin manifestations (purpura), polyarteritis nodosa, arthralgias, peripheral neuropathy and glomerulonephritis</a:t>
            </a:r>
          </a:p>
          <a:p>
            <a:r>
              <a:rPr lang="en-GB" dirty="0"/>
              <a:t>HBsAg-positive patients with extrahepatic manifestations and active HBV replication may respond to antiviral therapy</a:t>
            </a:r>
          </a:p>
          <a:p>
            <a:pPr lvl="1"/>
            <a:r>
              <a:rPr lang="en-GB" dirty="0" err="1"/>
              <a:t>PegIFN</a:t>
            </a:r>
            <a:r>
              <a:rPr lang="en-GB" dirty="0">
                <a:sym typeface="Symbol" panose="05050102010706020507" pitchFamily="18" charset="2"/>
              </a:rPr>
              <a:t></a:t>
            </a:r>
            <a:r>
              <a:rPr lang="en-GB" dirty="0"/>
              <a:t> can worsen some immune-mediated extrahepatic manifestations</a:t>
            </a:r>
          </a:p>
        </p:txBody>
      </p:sp>
      <p:graphicFrame>
        <p:nvGraphicFramePr>
          <p:cNvPr id="12" name="Table 11">
            <a:extLst>
              <a:ext uri="{FF2B5EF4-FFF2-40B4-BE49-F238E27FC236}">
                <a16:creationId xmlns:a16="http://schemas.microsoft.com/office/drawing/2014/main" id="{CA1FDD31-7D76-4F49-A48D-3884B67AE948}"/>
              </a:ext>
            </a:extLst>
          </p:cNvPr>
          <p:cNvGraphicFramePr>
            <a:graphicFrameLocks noGrp="1"/>
          </p:cNvGraphicFramePr>
          <p:nvPr>
            <p:extLst>
              <p:ext uri="{D42A27DB-BD31-4B8C-83A1-F6EECF244321}">
                <p14:modId xmlns:p14="http://schemas.microsoft.com/office/powerpoint/2010/main" val="4034600502"/>
              </p:ext>
            </p:extLst>
          </p:nvPr>
        </p:nvGraphicFramePr>
        <p:xfrm>
          <a:off x="423847" y="3840480"/>
          <a:ext cx="11342400" cy="1493520"/>
        </p:xfrm>
        <a:graphic>
          <a:graphicData uri="http://schemas.openxmlformats.org/drawingml/2006/table">
            <a:tbl>
              <a:tblPr firstRow="1" bandRow="1">
                <a:tableStyleId>{5C22544A-7EE6-4342-B048-85BDC9FD1C3A}</a:tableStyleId>
              </a:tblPr>
              <a:tblGrid>
                <a:gridCol w="8647176">
                  <a:extLst>
                    <a:ext uri="{9D8B030D-6E8A-4147-A177-3AD203B41FA5}">
                      <a16:colId xmlns:a16="http://schemas.microsoft.com/office/drawing/2014/main" val="20001"/>
                    </a:ext>
                  </a:extLst>
                </a:gridCol>
                <a:gridCol w="1347612">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Patients with replicative HBV infection and extrahepatic manifestations should receive antiviral treatment </a:t>
                      </a:r>
                      <a:r>
                        <a:rPr lang="it-IT" sz="1600" dirty="0">
                          <a:solidFill>
                            <a:srgbClr val="000000"/>
                          </a:solidFill>
                          <a:latin typeface="Arial"/>
                        </a:rPr>
                        <a:t>with NAs </a:t>
                      </a:r>
                      <a:endParaRPr kumimoji="0" lang="en-US"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solidFill>
                            <a:srgbClr val="000000"/>
                          </a:solidFill>
                          <a:latin typeface="Arial"/>
                        </a:rPr>
                        <a:t>PegIFN</a:t>
                      </a:r>
                      <a:r>
                        <a:rPr lang="en-US" sz="1600" dirty="0">
                          <a:solidFill>
                            <a:srgbClr val="000000"/>
                          </a:solidFill>
                          <a:latin typeface="Arial"/>
                          <a:sym typeface="Symbol" panose="05050102010706020507" pitchFamily="18" charset="2"/>
                        </a:rPr>
                        <a:t></a:t>
                      </a:r>
                      <a:r>
                        <a:rPr lang="en-US" sz="1600" dirty="0">
                          <a:solidFill>
                            <a:srgbClr val="000000"/>
                          </a:solidFill>
                          <a:latin typeface="Arial"/>
                        </a:rPr>
                        <a:t> should not be administered in patients with </a:t>
                      </a:r>
                      <a:r>
                        <a:rPr lang="it-IT" sz="1600" dirty="0">
                          <a:solidFill>
                            <a:srgbClr val="000000"/>
                          </a:solidFill>
                          <a:latin typeface="Arial"/>
                        </a:rPr>
                        <a:t>immune-related extrahepatic manifestations </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bl>
          </a:graphicData>
        </a:graphic>
      </p:graphicFrame>
      <p:grpSp>
        <p:nvGrpSpPr>
          <p:cNvPr id="19" name="Group 18">
            <a:extLst>
              <a:ext uri="{FF2B5EF4-FFF2-40B4-BE49-F238E27FC236}">
                <a16:creationId xmlns:a16="http://schemas.microsoft.com/office/drawing/2014/main" id="{DFF35EC6-CC1A-4DAF-A52D-E1C87C8C3F75}"/>
              </a:ext>
            </a:extLst>
          </p:cNvPr>
          <p:cNvGrpSpPr/>
          <p:nvPr/>
        </p:nvGrpSpPr>
        <p:grpSpPr>
          <a:xfrm>
            <a:off x="8073782" y="3856550"/>
            <a:ext cx="3693418" cy="276999"/>
            <a:chOff x="4262958" y="3212976"/>
            <a:chExt cx="3693418" cy="276999"/>
          </a:xfrm>
        </p:grpSpPr>
        <p:sp>
          <p:nvSpPr>
            <p:cNvPr id="20" name="Rectangle 19">
              <a:extLst>
                <a:ext uri="{FF2B5EF4-FFF2-40B4-BE49-F238E27FC236}">
                  <a16:creationId xmlns:a16="http://schemas.microsoft.com/office/drawing/2014/main" id="{89DFD64B-6C50-489D-9D9B-04EF7FF3F282}"/>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Rectangle 20">
              <a:extLst>
                <a:ext uri="{FF2B5EF4-FFF2-40B4-BE49-F238E27FC236}">
                  <a16:creationId xmlns:a16="http://schemas.microsoft.com/office/drawing/2014/main" id="{610D332C-652A-4C2D-BF7F-9EF069621CC4}"/>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TextBox 21">
              <a:extLst>
                <a:ext uri="{FF2B5EF4-FFF2-40B4-BE49-F238E27FC236}">
                  <a16:creationId xmlns:a16="http://schemas.microsoft.com/office/drawing/2014/main" id="{25DEF5B2-7CEE-42AA-9009-B93F259F7940}"/>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3" name="TextBox 22">
              <a:extLst>
                <a:ext uri="{FF2B5EF4-FFF2-40B4-BE49-F238E27FC236}">
                  <a16:creationId xmlns:a16="http://schemas.microsoft.com/office/drawing/2014/main" id="{1709179C-CFE5-4867-BAAA-8D9F61A2213C}"/>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4" name="Picture 13">
            <a:hlinkClick r:id="rId3" action="ppaction://hlinksldjump"/>
            <a:extLst>
              <a:ext uri="{FF2B5EF4-FFF2-40B4-BE49-F238E27FC236}">
                <a16:creationId xmlns:a16="http://schemas.microsoft.com/office/drawing/2014/main" id="{54BB1E53-149C-4590-A432-85247F1C68D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2806200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The future for HBV</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New biomarkers</a:t>
            </a:r>
          </a:p>
          <a:p>
            <a:r>
              <a:rPr lang="en-GB" dirty="0"/>
              <a:t>Future treatments</a:t>
            </a:r>
          </a:p>
          <a:p>
            <a:r>
              <a:rPr lang="en-GB" dirty="0"/>
              <a:t>Unresolved issues</a:t>
            </a:r>
          </a:p>
        </p:txBody>
      </p:sp>
    </p:spTree>
    <p:extLst>
      <p:ext uri="{BB962C8B-B14F-4D97-AF65-F5344CB8AC3E}">
        <p14:creationId xmlns:p14="http://schemas.microsoft.com/office/powerpoint/2010/main" val="1374825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6F9112-EDD5-446A-AEA3-1DB2F451078E}"/>
              </a:ext>
            </a:extLst>
          </p:cNvPr>
          <p:cNvSpPr>
            <a:spLocks noGrp="1"/>
          </p:cNvSpPr>
          <p:nvPr>
            <p:ph type="title"/>
          </p:nvPr>
        </p:nvSpPr>
        <p:spPr/>
        <p:txBody>
          <a:bodyPr/>
          <a:lstStyle/>
          <a:p>
            <a:r>
              <a:rPr lang="it-IT" dirty="0"/>
              <a:t>The future for HBV management</a:t>
            </a:r>
            <a:endParaRPr lang="en-GB" dirty="0"/>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GB"/>
              <a:t>EASL CPG HBV. J Hepatol 2017;67:370–98</a:t>
            </a:r>
            <a:endParaRPr lang="en-GB" dirty="0"/>
          </a:p>
        </p:txBody>
      </p:sp>
      <p:sp>
        <p:nvSpPr>
          <p:cNvPr id="5" name="Content Placeholder 4">
            <a:extLst>
              <a:ext uri="{FF2B5EF4-FFF2-40B4-BE49-F238E27FC236}">
                <a16:creationId xmlns:a16="http://schemas.microsoft.com/office/drawing/2014/main" id="{4B2F6DC6-941D-41F7-AD76-70CF9D426BE1}"/>
              </a:ext>
            </a:extLst>
          </p:cNvPr>
          <p:cNvSpPr>
            <a:spLocks noGrp="1"/>
          </p:cNvSpPr>
          <p:nvPr>
            <p:ph sz="half" idx="1"/>
          </p:nvPr>
        </p:nvSpPr>
        <p:spPr>
          <a:xfrm>
            <a:off x="425752" y="1340766"/>
            <a:ext cx="11342400" cy="5139165"/>
          </a:xfrm>
        </p:spPr>
        <p:txBody>
          <a:bodyPr>
            <a:normAutofit/>
          </a:bodyPr>
          <a:lstStyle/>
          <a:p>
            <a:r>
              <a:rPr lang="en-US" dirty="0"/>
              <a:t>New biomarkers </a:t>
            </a:r>
          </a:p>
          <a:p>
            <a:pPr lvl="1"/>
            <a:r>
              <a:rPr lang="en-US" dirty="0" err="1"/>
              <a:t>cccDNA</a:t>
            </a:r>
            <a:r>
              <a:rPr lang="en-US" dirty="0"/>
              <a:t> – limited by need for liver biopsy, will be important in clinical trials</a:t>
            </a:r>
          </a:p>
          <a:p>
            <a:pPr lvl="1"/>
            <a:r>
              <a:rPr lang="en-US" dirty="0" err="1"/>
              <a:t>HBcrAg</a:t>
            </a:r>
            <a:r>
              <a:rPr lang="en-US" dirty="0"/>
              <a:t> – composite biomarker, utility still under evaluation </a:t>
            </a:r>
          </a:p>
          <a:p>
            <a:pPr lvl="1"/>
            <a:r>
              <a:rPr lang="en-US" dirty="0"/>
              <a:t>HBV RNA – strong correlation with intrahepatic </a:t>
            </a:r>
            <a:r>
              <a:rPr lang="en-US" dirty="0" err="1"/>
              <a:t>cccDNA</a:t>
            </a:r>
            <a:r>
              <a:rPr lang="en-US" dirty="0"/>
              <a:t>, possible utility in predicting viral rebound after discontinuation of NAs </a:t>
            </a:r>
          </a:p>
          <a:p>
            <a:r>
              <a:rPr lang="en-US" dirty="0"/>
              <a:t>Future treatment options for HBV </a:t>
            </a:r>
          </a:p>
          <a:p>
            <a:pPr lvl="1"/>
            <a:r>
              <a:rPr lang="en-US" dirty="0"/>
              <a:t>Several novel direct-acting antivirals and immunotherapeutic agents are in preclinical and early clinical development</a:t>
            </a:r>
          </a:p>
          <a:p>
            <a:pPr lvl="1"/>
            <a:r>
              <a:rPr lang="en-US" dirty="0"/>
              <a:t>Combinations of antiviral and immune modulatory therapy, targeting multiple steps in the HBV lifecycle, will likely be needed to achieve an HBV ‘cure’</a:t>
            </a:r>
          </a:p>
          <a:p>
            <a:r>
              <a:rPr lang="en-US" dirty="0"/>
              <a:t>Future treatment options for HDV</a:t>
            </a:r>
          </a:p>
          <a:p>
            <a:pPr lvl="1"/>
            <a:r>
              <a:rPr lang="en-US" dirty="0"/>
              <a:t>Several candidates are under evaluation in clinical trials, mainly in combination with </a:t>
            </a:r>
            <a:r>
              <a:rPr lang="en-US" dirty="0" err="1"/>
              <a:t>PegIFN</a:t>
            </a:r>
            <a:r>
              <a:rPr lang="en-GB" dirty="0">
                <a:sym typeface="Symbol" panose="05050102010706020507" pitchFamily="18" charset="2"/>
              </a:rPr>
              <a:t> </a:t>
            </a:r>
            <a:br>
              <a:rPr lang="en-GB" dirty="0">
                <a:sym typeface="Symbol" panose="05050102010706020507" pitchFamily="18" charset="2"/>
              </a:rPr>
            </a:br>
            <a:r>
              <a:rPr lang="en-GB" dirty="0">
                <a:sym typeface="Symbol" panose="05050102010706020507" pitchFamily="18" charset="2"/>
              </a:rPr>
              <a:t>and/or NAs</a:t>
            </a:r>
            <a:endParaRPr lang="en-US" dirty="0"/>
          </a:p>
          <a:p>
            <a:pPr lvl="1"/>
            <a:r>
              <a:rPr lang="en-US" dirty="0"/>
              <a:t>Whenever possible, enrolment in these clinical trials of new agents should be considered, either as a rescue of </a:t>
            </a:r>
            <a:r>
              <a:rPr lang="en-US" dirty="0" err="1"/>
              <a:t>PegIFN</a:t>
            </a:r>
            <a:r>
              <a:rPr lang="en-GB" dirty="0">
                <a:sym typeface="Symbol" panose="05050102010706020507" pitchFamily="18" charset="2"/>
              </a:rPr>
              <a:t> </a:t>
            </a:r>
            <a:r>
              <a:rPr lang="en-US" dirty="0"/>
              <a:t>or in treatment-naïve patients</a:t>
            </a:r>
          </a:p>
        </p:txBody>
      </p:sp>
      <p:pic>
        <p:nvPicPr>
          <p:cNvPr id="7" name="Picture 6">
            <a:hlinkClick r:id="rId3" action="ppaction://hlinksldjump"/>
            <a:extLst>
              <a:ext uri="{FF2B5EF4-FFF2-40B4-BE49-F238E27FC236}">
                <a16:creationId xmlns:a16="http://schemas.microsoft.com/office/drawing/2014/main" id="{3C375254-1C4A-48AB-B4CF-9FB7089FBBA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32620197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New concepts for antiviral drugs targeting HBV</a:t>
            </a:r>
            <a:endParaRPr lang="de-DE" dirty="0"/>
          </a:p>
        </p:txBody>
      </p:sp>
      <p:sp>
        <p:nvSpPr>
          <p:cNvPr id="3" name="Textplatzhalter 2"/>
          <p:cNvSpPr>
            <a:spLocks noGrp="1"/>
          </p:cNvSpPr>
          <p:nvPr>
            <p:ph type="body" sz="quarter" idx="10"/>
          </p:nvPr>
        </p:nvSpPr>
        <p:spPr/>
        <p:txBody>
          <a:bodyPr/>
          <a:lstStyle/>
          <a:p>
            <a:r>
              <a:rPr lang="en-GB" dirty="0" err="1"/>
              <a:t>Durantel</a:t>
            </a:r>
            <a:r>
              <a:rPr lang="en-GB" dirty="0"/>
              <a:t> D, </a:t>
            </a:r>
            <a:r>
              <a:rPr lang="en-GB" dirty="0" err="1"/>
              <a:t>Zoulim</a:t>
            </a:r>
            <a:r>
              <a:rPr lang="en-GB" dirty="0"/>
              <a:t> F. J </a:t>
            </a:r>
            <a:r>
              <a:rPr lang="en-GB" dirty="0" err="1"/>
              <a:t>Hepatol</a:t>
            </a:r>
            <a:r>
              <a:rPr lang="en-GB" dirty="0"/>
              <a:t> 2016;64:S117–31</a:t>
            </a:r>
            <a:endParaRPr lang="de-DE"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9195" y="1180803"/>
            <a:ext cx="6182316" cy="5299128"/>
          </a:xfrm>
          <a:prstGeom prst="rect">
            <a:avLst/>
          </a:prstGeom>
        </p:spPr>
      </p:pic>
      <p:pic>
        <p:nvPicPr>
          <p:cNvPr id="7" name="Picture 6">
            <a:hlinkClick r:id="rId3" action="ppaction://hlinksldjump"/>
            <a:extLst>
              <a:ext uri="{FF2B5EF4-FFF2-40B4-BE49-F238E27FC236}">
                <a16:creationId xmlns:a16="http://schemas.microsoft.com/office/drawing/2014/main" id="{AE851ECF-49AF-467A-BEAD-B94F2C5459C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27986261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163E85-4420-4343-9982-3F795722D462}"/>
              </a:ext>
            </a:extLst>
          </p:cNvPr>
          <p:cNvSpPr>
            <a:spLocks noGrp="1"/>
          </p:cNvSpPr>
          <p:nvPr>
            <p:ph type="title"/>
          </p:nvPr>
        </p:nvSpPr>
        <p:spPr/>
        <p:txBody>
          <a:bodyPr/>
          <a:lstStyle/>
          <a:p>
            <a:r>
              <a:rPr lang="en-US" dirty="0"/>
              <a:t>Unresolved issues and unmet needs</a:t>
            </a:r>
            <a:endParaRPr lang="en-GB" dirty="0"/>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GB"/>
              <a:t>EASL CPG HBV. J Hepatol 2017;67:370–98</a:t>
            </a:r>
            <a:endParaRPr lang="en-GB" dirty="0"/>
          </a:p>
        </p:txBody>
      </p:sp>
      <p:sp>
        <p:nvSpPr>
          <p:cNvPr id="5" name="Content Placeholder 4">
            <a:extLst>
              <a:ext uri="{FF2B5EF4-FFF2-40B4-BE49-F238E27FC236}">
                <a16:creationId xmlns:a16="http://schemas.microsoft.com/office/drawing/2014/main" id="{AA0AEE98-01B4-4401-A1B6-9A198F6613FF}"/>
              </a:ext>
            </a:extLst>
          </p:cNvPr>
          <p:cNvSpPr>
            <a:spLocks noGrp="1"/>
          </p:cNvSpPr>
          <p:nvPr>
            <p:ph sz="half" idx="1"/>
          </p:nvPr>
        </p:nvSpPr>
        <p:spPr/>
        <p:txBody>
          <a:bodyPr/>
          <a:lstStyle/>
          <a:p>
            <a:r>
              <a:rPr lang="en-US" dirty="0"/>
              <a:t>When to start antiviral therapy in patients with </a:t>
            </a:r>
            <a:r>
              <a:rPr lang="en-US" dirty="0" err="1"/>
              <a:t>HBeAg</a:t>
            </a:r>
            <a:r>
              <a:rPr lang="en-US" dirty="0"/>
              <a:t>-positive </a:t>
            </a:r>
            <a:r>
              <a:rPr lang="it-IT" dirty="0"/>
              <a:t>chronic HBV infection</a:t>
            </a:r>
          </a:p>
          <a:p>
            <a:r>
              <a:rPr lang="en-US" dirty="0"/>
              <a:t>Stopping rules for </a:t>
            </a:r>
            <a:r>
              <a:rPr lang="en-US" dirty="0" err="1"/>
              <a:t>HBeAg</a:t>
            </a:r>
            <a:r>
              <a:rPr lang="en-US" dirty="0"/>
              <a:t>-negative patients treated with an NA</a:t>
            </a:r>
          </a:p>
          <a:p>
            <a:r>
              <a:rPr lang="it-IT" dirty="0"/>
              <a:t>Retreatment criteria after NA discontinuation</a:t>
            </a:r>
          </a:p>
          <a:p>
            <a:r>
              <a:rPr lang="en-US" dirty="0"/>
              <a:t>How to accelerate </a:t>
            </a:r>
            <a:r>
              <a:rPr lang="en-US" dirty="0" err="1"/>
              <a:t>HBsAg</a:t>
            </a:r>
            <a:r>
              <a:rPr lang="en-US" dirty="0"/>
              <a:t> decline in long-term NA-treated </a:t>
            </a:r>
            <a:r>
              <a:rPr lang="it-IT" dirty="0"/>
              <a:t>patients</a:t>
            </a:r>
          </a:p>
          <a:p>
            <a:r>
              <a:rPr lang="en-US" dirty="0"/>
              <a:t>Better baseline or on-treatment predictors of sustained response in patients treated with </a:t>
            </a:r>
            <a:r>
              <a:rPr lang="en-US" dirty="0" err="1"/>
              <a:t>PegIFN</a:t>
            </a:r>
            <a:r>
              <a:rPr lang="en-GB" dirty="0">
                <a:sym typeface="Symbol" panose="05050102010706020507" pitchFamily="18" charset="2"/>
              </a:rPr>
              <a:t></a:t>
            </a:r>
            <a:endParaRPr lang="en-US" dirty="0"/>
          </a:p>
          <a:p>
            <a:r>
              <a:rPr lang="en-US" dirty="0"/>
              <a:t>Definition of the residual risk of HCC in patients on long-term NA therapy and impact on surveillance</a:t>
            </a:r>
          </a:p>
          <a:p>
            <a:r>
              <a:rPr lang="en-US" dirty="0"/>
              <a:t>Requirement for new treatments with finite duration and high </a:t>
            </a:r>
            <a:r>
              <a:rPr lang="it-IT" dirty="0"/>
              <a:t>cure rates</a:t>
            </a:r>
          </a:p>
          <a:p>
            <a:r>
              <a:rPr lang="en-US" dirty="0"/>
              <a:t>Novel endpoints to define a cure of HBV infection</a:t>
            </a:r>
            <a:endParaRPr lang="it-IT" dirty="0"/>
          </a:p>
          <a:p>
            <a:r>
              <a:rPr lang="en-US" dirty="0"/>
              <a:t>Biomarkers for the cure of infection and for the cure of </a:t>
            </a:r>
            <a:r>
              <a:rPr lang="it-IT" dirty="0"/>
              <a:t>liver disease</a:t>
            </a:r>
            <a:endParaRPr lang="en-GB" dirty="0"/>
          </a:p>
        </p:txBody>
      </p:sp>
      <p:pic>
        <p:nvPicPr>
          <p:cNvPr id="7" name="Picture 6">
            <a:hlinkClick r:id="rId3" action="ppaction://hlinksldjump"/>
            <a:extLst>
              <a:ext uri="{FF2B5EF4-FFF2-40B4-BE49-F238E27FC236}">
                <a16:creationId xmlns:a16="http://schemas.microsoft.com/office/drawing/2014/main" id="{33FE931A-807F-490F-9371-47A76095DB2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2802544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7" name="Text Placeholder 6"/>
          <p:cNvSpPr>
            <a:spLocks noGrp="1"/>
          </p:cNvSpPr>
          <p:nvPr>
            <p:ph type="body" sz="quarter" idx="10"/>
          </p:nvPr>
        </p:nvSpPr>
        <p:spPr/>
        <p:txBody>
          <a:bodyPr/>
          <a:lstStyle/>
          <a:p>
            <a:r>
              <a:rPr lang="en-GB" dirty="0"/>
              <a:t>EASL CPG HBV. J </a:t>
            </a:r>
            <a:r>
              <a:rPr lang="en-GB" dirty="0" err="1"/>
              <a:t>Hepatol</a:t>
            </a:r>
            <a:r>
              <a:rPr lang="en-GB" dirty="0"/>
              <a:t> 2017;67:370–98</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883673007"/>
              </p:ext>
            </p:extLst>
          </p:nvPr>
        </p:nvGraphicFramePr>
        <p:xfrm>
          <a:off x="425450" y="1219517"/>
          <a:ext cx="11342688" cy="4734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8854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Methods</a:t>
            </a:r>
            <a:endParaRPr lang="en-GB" dirty="0"/>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a:t>Grading evidence and recommendations</a:t>
            </a:r>
            <a:endParaRPr lang="en-GB" dirty="0"/>
          </a:p>
        </p:txBody>
      </p:sp>
    </p:spTree>
    <p:extLst>
      <p:ext uri="{BB962C8B-B14F-4D97-AF65-F5344CB8AC3E}">
        <p14:creationId xmlns:p14="http://schemas.microsoft.com/office/powerpoint/2010/main" val="345007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Grading evidence and recommendations </a:t>
            </a:r>
            <a:endParaRPr lang="en-GB" dirty="0">
              <a:solidFill>
                <a:schemeClr val="tx1"/>
              </a:solidFill>
            </a:endParaRP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1. </a:t>
            </a:r>
            <a:r>
              <a:rPr lang="en-GB" dirty="0" err="1"/>
              <a:t>Guyatt</a:t>
            </a:r>
            <a:r>
              <a:rPr lang="en-GB" dirty="0"/>
              <a:t> GH, et al. BMJ 2008:336:924–6; EASL CPG HBV. J </a:t>
            </a:r>
            <a:r>
              <a:rPr lang="en-GB" dirty="0" err="1"/>
              <a:t>Hepatol</a:t>
            </a:r>
            <a:r>
              <a:rPr lang="en-GB" dirty="0"/>
              <a:t> 2017;67:370–98</a:t>
            </a:r>
          </a:p>
        </p:txBody>
      </p:sp>
      <p:sp>
        <p:nvSpPr>
          <p:cNvPr id="3" name="Content Placeholder 2"/>
          <p:cNvSpPr>
            <a:spLocks noGrp="1"/>
          </p:cNvSpPr>
          <p:nvPr>
            <p:ph sz="half" idx="1"/>
          </p:nvPr>
        </p:nvSpPr>
        <p:spPr/>
        <p:txBody>
          <a:bodyPr/>
          <a:lstStyle/>
          <a:p>
            <a:r>
              <a:rPr lang="en-GB" dirty="0">
                <a:latin typeface="Arial" panose="020B0604020202020204" pitchFamily="34" charset="0"/>
                <a:cs typeface="Arial" panose="020B0604020202020204" pitchFamily="34" charset="0"/>
              </a:rPr>
              <a:t>Grading is adapted from the GRADE system</a:t>
            </a:r>
            <a:r>
              <a:rPr lang="en-GB" baseline="30000" dirty="0">
                <a:latin typeface="Arial" panose="020B0604020202020204" pitchFamily="34" charset="0"/>
                <a:cs typeface="Arial" panose="020B0604020202020204" pitchFamily="34" charset="0"/>
              </a:rPr>
              <a:t>1</a:t>
            </a:r>
          </a:p>
        </p:txBody>
      </p:sp>
      <p:graphicFrame>
        <p:nvGraphicFramePr>
          <p:cNvPr id="6" name="Table 5">
            <a:extLst>
              <a:ext uri="{FF2B5EF4-FFF2-40B4-BE49-F238E27FC236}">
                <a16:creationId xmlns:a16="http://schemas.microsoft.com/office/drawing/2014/main" id="{37E62DAE-2D0E-4AB1-9B2F-602B1DEB433D}"/>
              </a:ext>
            </a:extLst>
          </p:cNvPr>
          <p:cNvGraphicFramePr>
            <a:graphicFrameLocks noGrp="1"/>
          </p:cNvGraphicFramePr>
          <p:nvPr>
            <p:extLst>
              <p:ext uri="{D42A27DB-BD31-4B8C-83A1-F6EECF244321}">
                <p14:modId xmlns:p14="http://schemas.microsoft.com/office/powerpoint/2010/main" val="3157014711"/>
              </p:ext>
            </p:extLst>
          </p:nvPr>
        </p:nvGraphicFramePr>
        <p:xfrm>
          <a:off x="423848" y="1984182"/>
          <a:ext cx="11342400" cy="3749040"/>
        </p:xfrm>
        <a:graphic>
          <a:graphicData uri="http://schemas.openxmlformats.org/drawingml/2006/table">
            <a:tbl>
              <a:tblPr firstRow="1" bandRow="1">
                <a:tableStyleId>{5C22544A-7EE6-4342-B048-85BDC9FD1C3A}</a:tableStyleId>
              </a:tblPr>
              <a:tblGrid>
                <a:gridCol w="945200">
                  <a:extLst>
                    <a:ext uri="{9D8B030D-6E8A-4147-A177-3AD203B41FA5}">
                      <a16:colId xmlns:a16="http://schemas.microsoft.com/office/drawing/2014/main" val="20000"/>
                    </a:ext>
                  </a:extLst>
                </a:gridCol>
                <a:gridCol w="10397200">
                  <a:extLst>
                    <a:ext uri="{9D8B030D-6E8A-4147-A177-3AD203B41FA5}">
                      <a16:colId xmlns:a16="http://schemas.microsoft.com/office/drawing/2014/main" val="20001"/>
                    </a:ext>
                  </a:extLst>
                </a:gridCol>
              </a:tblGrid>
              <a:tr h="218836">
                <a:tc gridSpan="2">
                  <a:txBody>
                    <a:bodyPr/>
                    <a:lstStyle/>
                    <a:p>
                      <a:r>
                        <a:rPr lang="en-GB" sz="1600" dirty="0">
                          <a:solidFill>
                            <a:schemeClr val="bg1"/>
                          </a:solidFill>
                          <a:latin typeface="Arial" panose="020B0604020202020204" pitchFamily="34" charset="0"/>
                          <a:cs typeface="Arial" panose="020B0604020202020204" pitchFamily="34" charset="0"/>
                        </a:rPr>
                        <a:t>Grade of evidence</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62124">
                <a:tc>
                  <a:txBody>
                    <a:bodyPr/>
                    <a:lstStyle/>
                    <a:p>
                      <a:pPr algn="l"/>
                      <a:r>
                        <a:rPr lang="en-GB" sz="1600" dirty="0">
                          <a:latin typeface="Arial" panose="020B0604020202020204" pitchFamily="34" charset="0"/>
                          <a:cs typeface="Arial" panose="020B0604020202020204" pitchFamily="34" charset="0"/>
                        </a:rPr>
                        <a:t>I</a:t>
                      </a: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Randomized, controlled trials</a:t>
                      </a:r>
                    </a:p>
                  </a:txBody>
                  <a:tcPr>
                    <a:lnL w="635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1"/>
                  </a:ext>
                </a:extLst>
              </a:tr>
              <a:tr h="218836">
                <a:tc>
                  <a:txBody>
                    <a:bodyPr/>
                    <a:lstStyle/>
                    <a:p>
                      <a:pPr algn="l"/>
                      <a:r>
                        <a:rPr lang="en-GB" sz="1600" dirty="0">
                          <a:latin typeface="Arial" panose="020B0604020202020204" pitchFamily="34" charset="0"/>
                          <a:cs typeface="Arial" panose="020B0604020202020204" pitchFamily="34" charset="0"/>
                        </a:rPr>
                        <a:t>II-1</a:t>
                      </a: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Controlled trials without randomization</a:t>
                      </a:r>
                    </a:p>
                  </a:txBody>
                  <a:tcPr>
                    <a:lnL w="635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2"/>
                  </a:ext>
                </a:extLst>
              </a:tr>
              <a:tr h="218836">
                <a:tc>
                  <a:txBody>
                    <a:bodyPr/>
                    <a:lstStyle/>
                    <a:p>
                      <a:pPr algn="l"/>
                      <a:r>
                        <a:rPr lang="en-GB" sz="1600" dirty="0">
                          <a:latin typeface="Arial" panose="020B0604020202020204" pitchFamily="34" charset="0"/>
                          <a:cs typeface="Arial" panose="020B0604020202020204" pitchFamily="34" charset="0"/>
                        </a:rPr>
                        <a:t>II-2</a:t>
                      </a: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Cohort or case-control analytical studies</a:t>
                      </a:r>
                    </a:p>
                  </a:txBody>
                  <a:tcPr>
                    <a:lnL w="635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3"/>
                  </a:ext>
                </a:extLst>
              </a:tr>
              <a:tr h="218836">
                <a:tc>
                  <a:txBody>
                    <a:bodyPr/>
                    <a:lstStyle/>
                    <a:p>
                      <a:pPr algn="l"/>
                      <a:r>
                        <a:rPr lang="en-GB" sz="1600" dirty="0">
                          <a:latin typeface="Arial" panose="020B0604020202020204" pitchFamily="34" charset="0"/>
                          <a:cs typeface="Arial" panose="020B0604020202020204" pitchFamily="34" charset="0"/>
                        </a:rPr>
                        <a:t>II-3</a:t>
                      </a: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Multiple time series, dramatic uncontrolled experiments</a:t>
                      </a:r>
                    </a:p>
                  </a:txBody>
                  <a:tcPr>
                    <a:lnL w="635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4"/>
                  </a:ext>
                </a:extLst>
              </a:tr>
              <a:tr h="218836">
                <a:tc>
                  <a:txBody>
                    <a:bodyPr/>
                    <a:lstStyle/>
                    <a:p>
                      <a:pPr algn="l"/>
                      <a:r>
                        <a:rPr lang="en-GB" sz="1600" dirty="0">
                          <a:latin typeface="Arial" panose="020B0604020202020204" pitchFamily="34" charset="0"/>
                          <a:cs typeface="Arial" panose="020B0604020202020204" pitchFamily="34" charset="0"/>
                        </a:rPr>
                        <a:t>III</a:t>
                      </a: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Opinions of respected authorities, descriptive epidemiology</a:t>
                      </a:r>
                    </a:p>
                  </a:txBody>
                  <a:tcPr>
                    <a:lnL w="635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891900948"/>
                  </a:ext>
                </a:extLst>
              </a:tr>
              <a:tr h="218836">
                <a:tc gridSpan="2">
                  <a:txBody>
                    <a:bodyPr/>
                    <a:lstStyle/>
                    <a:p>
                      <a:pPr algn="l"/>
                      <a:r>
                        <a:rPr lang="en-GB" sz="1600" b="1" dirty="0">
                          <a:solidFill>
                            <a:schemeClr val="bg1"/>
                          </a:solidFill>
                          <a:latin typeface="Arial" panose="020B0604020202020204" pitchFamily="34" charset="0"/>
                          <a:cs typeface="Arial" panose="020B0604020202020204" pitchFamily="34" charset="0"/>
                        </a:rPr>
                        <a:t>Grade of recommendation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extLst>
                  <a:ext uri="{0D108BD9-81ED-4DB2-BD59-A6C34878D82A}">
                    <a16:rowId xmlns:a16="http://schemas.microsoft.com/office/drawing/2014/main" val="1012377105"/>
                  </a:ext>
                </a:extLst>
              </a:tr>
              <a:tr h="372020">
                <a:tc>
                  <a:txBody>
                    <a:bodyPr/>
                    <a:lstStyle/>
                    <a:p>
                      <a:pPr algn="l"/>
                      <a:r>
                        <a:rPr lang="en-GB" sz="1600" dirty="0">
                          <a:latin typeface="Arial" panose="020B0604020202020204" pitchFamily="34" charset="0"/>
                          <a:cs typeface="Arial" panose="020B0604020202020204" pitchFamily="34" charset="0"/>
                        </a:rPr>
                        <a:t>1</a:t>
                      </a: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r>
                        <a:rPr lang="en-GB" sz="1600" dirty="0">
                          <a:latin typeface="Arial" panose="020B0604020202020204" pitchFamily="34" charset="0"/>
                          <a:cs typeface="Arial" panose="020B0604020202020204" pitchFamily="34" charset="0"/>
                        </a:rPr>
                        <a:t>Strong recommendation: Factors influencing the strength of the recommendation included the quality of the evidence, presumed patient-important outcomes, and cost</a:t>
                      </a:r>
                    </a:p>
                  </a:txBody>
                  <a:tcPr>
                    <a:lnL w="635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22392168"/>
                  </a:ext>
                </a:extLst>
              </a:tr>
              <a:tr h="525205">
                <a:tc>
                  <a:txBody>
                    <a:bodyPr/>
                    <a:lstStyle/>
                    <a:p>
                      <a:pPr algn="l"/>
                      <a:r>
                        <a:rPr lang="en-GB" sz="1600" dirty="0">
                          <a:latin typeface="Arial" panose="020B0604020202020204" pitchFamily="34" charset="0"/>
                          <a:cs typeface="Arial" panose="020B0604020202020204" pitchFamily="34" charset="0"/>
                        </a:rPr>
                        <a:t>2</a:t>
                      </a: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r>
                        <a:rPr lang="en-GB" sz="1600" dirty="0">
                          <a:latin typeface="Arial" panose="020B0604020202020204" pitchFamily="34" charset="0"/>
                          <a:cs typeface="Arial" panose="020B0604020202020204" pitchFamily="34" charset="0"/>
                        </a:rPr>
                        <a:t>Weaker recommendation: Variability in preferences and values, or more uncertainty: more likely a weak recommendation is warranted</a:t>
                      </a:r>
                    </a:p>
                    <a:p>
                      <a:r>
                        <a:rPr lang="en-GB" sz="1600" dirty="0">
                          <a:latin typeface="Arial" panose="020B0604020202020204" pitchFamily="34" charset="0"/>
                          <a:cs typeface="Arial" panose="020B0604020202020204" pitchFamily="34" charset="0"/>
                        </a:rPr>
                        <a:t>Recommendation is made with less certainty: higher cost or resource consumption</a:t>
                      </a:r>
                    </a:p>
                  </a:txBody>
                  <a:tcPr>
                    <a:lnL w="635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8392469"/>
                  </a:ext>
                </a:extLst>
              </a:tr>
            </a:tbl>
          </a:graphicData>
        </a:graphic>
      </p:graphicFrame>
      <p:pic>
        <p:nvPicPr>
          <p:cNvPr id="8" name="Picture 7">
            <a:hlinkClick r:id="rId3" action="ppaction://hlinksldjump"/>
            <a:extLst>
              <a:ext uri="{FF2B5EF4-FFF2-40B4-BE49-F238E27FC236}">
                <a16:creationId xmlns:a16="http://schemas.microsoft.com/office/drawing/2014/main"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81" y="446445"/>
            <a:ext cx="381237" cy="377560"/>
          </a:xfrm>
          <a:prstGeom prst="rect">
            <a:avLst/>
          </a:prstGeom>
        </p:spPr>
      </p:pic>
    </p:spTree>
    <p:extLst>
      <p:ext uri="{BB962C8B-B14F-4D97-AF65-F5344CB8AC3E}">
        <p14:creationId xmlns:p14="http://schemas.microsoft.com/office/powerpoint/2010/main" val="3417486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Background</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Epidemiology of HBV</a:t>
            </a:r>
          </a:p>
          <a:p>
            <a:r>
              <a:rPr lang="en-GB" dirty="0"/>
              <a:t>New nomenclature for chronic phases</a:t>
            </a:r>
          </a:p>
        </p:txBody>
      </p:sp>
    </p:spTree>
    <p:extLst>
      <p:ext uri="{BB962C8B-B14F-4D97-AF65-F5344CB8AC3E}">
        <p14:creationId xmlns:p14="http://schemas.microsoft.com/office/powerpoint/2010/main" val="1793560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53992-8063-4007-819C-31F0D53DE6C0}"/>
              </a:ext>
            </a:extLst>
          </p:cNvPr>
          <p:cNvSpPr>
            <a:spLocks noGrp="1"/>
          </p:cNvSpPr>
          <p:nvPr>
            <p:ph type="title"/>
          </p:nvPr>
        </p:nvSpPr>
        <p:spPr/>
        <p:txBody>
          <a:bodyPr>
            <a:normAutofit/>
          </a:bodyPr>
          <a:lstStyle/>
          <a:p>
            <a:r>
              <a:rPr lang="en-GB" dirty="0"/>
              <a:t>Epidemiology and public health burden</a:t>
            </a:r>
            <a:r>
              <a:rPr lang="en-GB" baseline="30000" dirty="0"/>
              <a:t>1</a:t>
            </a:r>
          </a:p>
        </p:txBody>
      </p:sp>
      <p:sp>
        <p:nvSpPr>
          <p:cNvPr id="3" name="Text Placeholder 2">
            <a:extLst>
              <a:ext uri="{FF2B5EF4-FFF2-40B4-BE49-F238E27FC236}">
                <a16:creationId xmlns:a16="http://schemas.microsoft.com/office/drawing/2014/main" id="{782D2FB9-F541-425C-A757-6EFCA4C43C30}"/>
              </a:ext>
            </a:extLst>
          </p:cNvPr>
          <p:cNvSpPr>
            <a:spLocks noGrp="1"/>
          </p:cNvSpPr>
          <p:nvPr>
            <p:ph type="body" sz="quarter" idx="10"/>
          </p:nvPr>
        </p:nvSpPr>
        <p:spPr/>
        <p:txBody>
          <a:bodyPr/>
          <a:lstStyle/>
          <a:p>
            <a:r>
              <a:rPr lang="en-GB" dirty="0"/>
              <a:t>1. EASL CPG HBV. J </a:t>
            </a:r>
            <a:r>
              <a:rPr lang="en-GB" dirty="0" err="1"/>
              <a:t>Hepatol</a:t>
            </a:r>
            <a:r>
              <a:rPr lang="en-GB" dirty="0"/>
              <a:t> 2017;67:370–98; 2. Schweitzer A, et al. Lancet 2015;386:1546–55; </a:t>
            </a:r>
            <a:br>
              <a:rPr lang="en-GB" dirty="0"/>
            </a:br>
            <a:r>
              <a:rPr lang="en-GB" dirty="0"/>
              <a:t>3. Ott JJ, et al. Vaccine 2012;30:2212–9; 4. </a:t>
            </a:r>
            <a:r>
              <a:rPr lang="en-US" dirty="0"/>
              <a:t>GBD 2013 Mortality and Causes of Death Collaborators. Lancet 2015;385:117–71; </a:t>
            </a:r>
            <a:br>
              <a:rPr lang="en-US" dirty="0"/>
            </a:br>
            <a:r>
              <a:rPr lang="en-US" dirty="0"/>
              <a:t>5</a:t>
            </a:r>
            <a:r>
              <a:rPr lang="en-GB" dirty="0"/>
              <a:t>. Coppola N, et al. Euro </a:t>
            </a:r>
            <a:r>
              <a:rPr lang="en-GB" dirty="0" err="1"/>
              <a:t>Surveill</a:t>
            </a:r>
            <a:r>
              <a:rPr lang="en-GB" dirty="0"/>
              <a:t> 2015;20:30009; 6. Hampel A, et al. </a:t>
            </a:r>
            <a:r>
              <a:rPr lang="en-GB" dirty="0" err="1"/>
              <a:t>Bundesgesundheitsblatt</a:t>
            </a:r>
            <a:r>
              <a:rPr lang="en-GB" dirty="0"/>
              <a:t> </a:t>
            </a:r>
            <a:r>
              <a:rPr lang="en-GB" dirty="0" err="1"/>
              <a:t>Gesundheitsforschung</a:t>
            </a:r>
            <a:r>
              <a:rPr lang="en-GB" dirty="0"/>
              <a:t> </a:t>
            </a:r>
            <a:r>
              <a:rPr lang="en-GB" dirty="0" err="1"/>
              <a:t>Gesundheitsschutz</a:t>
            </a:r>
            <a:r>
              <a:rPr lang="en-GB" dirty="0"/>
              <a:t> 2016;59:578–83; </a:t>
            </a:r>
            <a:br>
              <a:rPr lang="en-GB" dirty="0"/>
            </a:br>
            <a:r>
              <a:rPr lang="en-GB" dirty="0"/>
              <a:t>7. Chen C-L, et al. J </a:t>
            </a:r>
            <a:r>
              <a:rPr lang="en-GB" dirty="0" err="1"/>
              <a:t>Hepatol</a:t>
            </a:r>
            <a:r>
              <a:rPr lang="en-GB" dirty="0"/>
              <a:t> 2015;63:354–63. </a:t>
            </a:r>
          </a:p>
        </p:txBody>
      </p:sp>
      <p:sp>
        <p:nvSpPr>
          <p:cNvPr id="4" name="Content Placeholder 3">
            <a:extLst>
              <a:ext uri="{FF2B5EF4-FFF2-40B4-BE49-F238E27FC236}">
                <a16:creationId xmlns:a16="http://schemas.microsoft.com/office/drawing/2014/main" id="{E3592A91-E08E-4BFA-BD9E-015B8759E3F8}"/>
              </a:ext>
            </a:extLst>
          </p:cNvPr>
          <p:cNvSpPr>
            <a:spLocks noGrp="1"/>
          </p:cNvSpPr>
          <p:nvPr>
            <p:ph sz="half" idx="1"/>
          </p:nvPr>
        </p:nvSpPr>
        <p:spPr/>
        <p:txBody>
          <a:bodyPr/>
          <a:lstStyle/>
          <a:p>
            <a:r>
              <a:rPr lang="en-GB" dirty="0"/>
              <a:t>Worldwide ≈250 million chronic HBsAg carriers</a:t>
            </a:r>
            <a:r>
              <a:rPr lang="en-GB" baseline="30000" dirty="0"/>
              <a:t>2,3</a:t>
            </a:r>
          </a:p>
          <a:p>
            <a:r>
              <a:rPr lang="en-GB" dirty="0"/>
              <a:t>686,000 deaths from HBV-related liver disease and HCC in 2013</a:t>
            </a:r>
            <a:r>
              <a:rPr lang="en-GB" baseline="30000" dirty="0"/>
              <a:t>4</a:t>
            </a:r>
          </a:p>
          <a:p>
            <a:endParaRPr lang="en-GB" dirty="0"/>
          </a:p>
        </p:txBody>
      </p:sp>
      <p:grpSp>
        <p:nvGrpSpPr>
          <p:cNvPr id="25" name="Group 24">
            <a:extLst>
              <a:ext uri="{FF2B5EF4-FFF2-40B4-BE49-F238E27FC236}">
                <a16:creationId xmlns:a16="http://schemas.microsoft.com/office/drawing/2014/main" id="{C21C5A5C-963B-420E-A54F-ED87FFB496DB}"/>
              </a:ext>
            </a:extLst>
          </p:cNvPr>
          <p:cNvGrpSpPr/>
          <p:nvPr/>
        </p:nvGrpSpPr>
        <p:grpSpPr>
          <a:xfrm>
            <a:off x="1838960" y="2220394"/>
            <a:ext cx="8514080" cy="3685369"/>
            <a:chOff x="309084" y="2118793"/>
            <a:chExt cx="8706305" cy="3867937"/>
          </a:xfrm>
        </p:grpSpPr>
        <p:sp>
          <p:nvSpPr>
            <p:cNvPr id="5" name="Rectangle 4">
              <a:extLst>
                <a:ext uri="{FF2B5EF4-FFF2-40B4-BE49-F238E27FC236}">
                  <a16:creationId xmlns:a16="http://schemas.microsoft.com/office/drawing/2014/main" id="{E3A4F59D-480E-44BB-959F-D6087CF1C8C0}"/>
                </a:ext>
              </a:extLst>
            </p:cNvPr>
            <p:cNvSpPr/>
            <p:nvPr/>
          </p:nvSpPr>
          <p:spPr>
            <a:xfrm>
              <a:off x="309084" y="2118793"/>
              <a:ext cx="8706305" cy="3867937"/>
            </a:xfrm>
            <a:prstGeom prst="rect">
              <a:avLst/>
            </a:prstGeom>
            <a:solidFill>
              <a:srgbClr val="DEEA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pic>
          <p:nvPicPr>
            <p:cNvPr id="6" name="Picture 5">
              <a:extLst>
                <a:ext uri="{FF2B5EF4-FFF2-40B4-BE49-F238E27FC236}">
                  <a16:creationId xmlns:a16="http://schemas.microsoft.com/office/drawing/2014/main" id="{64544C68-7238-4290-8023-213FDD1FAB12}"/>
                </a:ext>
              </a:extLst>
            </p:cNvPr>
            <p:cNvPicPr>
              <a:picLocks noChangeAspect="1"/>
            </p:cNvPicPr>
            <p:nvPr/>
          </p:nvPicPr>
          <p:blipFill rotWithShape="1">
            <a:blip r:embed="rId3" cstate="print"/>
            <a:srcRect l="5027" t="19612" r="1536" b="22950"/>
            <a:stretch/>
          </p:blipFill>
          <p:spPr>
            <a:xfrm>
              <a:off x="1569979" y="2851311"/>
              <a:ext cx="5763126" cy="2882649"/>
            </a:xfrm>
            <a:prstGeom prst="rect">
              <a:avLst/>
            </a:prstGeom>
          </p:spPr>
        </p:pic>
        <p:sp>
          <p:nvSpPr>
            <p:cNvPr id="7" name="Rectangle: Rounded Corners 6">
              <a:extLst>
                <a:ext uri="{FF2B5EF4-FFF2-40B4-BE49-F238E27FC236}">
                  <a16:creationId xmlns:a16="http://schemas.microsoft.com/office/drawing/2014/main" id="{DCD9588B-909F-420F-A248-0D3FF87DADFF}"/>
                </a:ext>
              </a:extLst>
            </p:cNvPr>
            <p:cNvSpPr/>
            <p:nvPr/>
          </p:nvSpPr>
          <p:spPr>
            <a:xfrm>
              <a:off x="401713" y="4578055"/>
              <a:ext cx="2384098" cy="942153"/>
            </a:xfrm>
            <a:prstGeom prst="roundRect">
              <a:avLst/>
            </a:prstGeom>
            <a:solidFill>
              <a:schemeClr val="bg1"/>
            </a:solidFill>
            <a:ln>
              <a:solidFill>
                <a:schemeClr val="tx2"/>
              </a:solidFill>
            </a:ln>
          </p:spPr>
          <p:txBody>
            <a:bodyPr wrap="square" lIns="36000" tIns="36000" rIns="36000" bIns="36000">
              <a:spAutoFit/>
            </a:bodyPr>
            <a:lstStyle/>
            <a:p>
              <a:r>
                <a:rPr lang="en-GB" sz="1200" b="1" dirty="0"/>
                <a:t>Increasing prevalence in some European countries:</a:t>
              </a:r>
              <a:r>
                <a:rPr lang="en-GB" sz="1200" b="1" baseline="30000" dirty="0"/>
                <a:t>5,6</a:t>
              </a:r>
            </a:p>
            <a:p>
              <a:pPr marL="285750" indent="-285750">
                <a:buFont typeface="Arial" panose="020B0604020202020204" pitchFamily="34" charset="0"/>
                <a:buChar char="•"/>
              </a:pPr>
              <a:r>
                <a:rPr lang="en-GB" sz="1200" dirty="0"/>
                <a:t>Migration from high endemic countries</a:t>
              </a:r>
            </a:p>
          </p:txBody>
        </p:sp>
        <p:sp>
          <p:nvSpPr>
            <p:cNvPr id="8" name="TextBox 7">
              <a:extLst>
                <a:ext uri="{FF2B5EF4-FFF2-40B4-BE49-F238E27FC236}">
                  <a16:creationId xmlns:a16="http://schemas.microsoft.com/office/drawing/2014/main" id="{1EC38239-B1C0-480C-8FC7-3F8243BE46BB}"/>
                </a:ext>
              </a:extLst>
            </p:cNvPr>
            <p:cNvSpPr txBox="1"/>
            <p:nvPr/>
          </p:nvSpPr>
          <p:spPr>
            <a:xfrm>
              <a:off x="309084" y="2127489"/>
              <a:ext cx="3659011" cy="290721"/>
            </a:xfrm>
            <a:prstGeom prst="rect">
              <a:avLst/>
            </a:prstGeom>
            <a:noFill/>
          </p:spPr>
          <p:txBody>
            <a:bodyPr wrap="none" rtlCol="0">
              <a:spAutoFit/>
            </a:bodyPr>
            <a:lstStyle/>
            <a:p>
              <a:r>
                <a:rPr lang="en-GB" sz="1200" b="1" dirty="0"/>
                <a:t>HBsAg prevalence, adults (19</a:t>
              </a:r>
              <a:r>
                <a:rPr lang="en-GB" sz="1200" b="1" dirty="0">
                  <a:sym typeface="Symbol" panose="05050102010706020507" pitchFamily="18" charset="2"/>
                </a:rPr>
                <a:t></a:t>
              </a:r>
              <a:r>
                <a:rPr lang="en-GB" sz="1200" b="1" dirty="0"/>
                <a:t>49 years), 2005</a:t>
              </a:r>
              <a:r>
                <a:rPr lang="en-GB" sz="1200" b="1" baseline="30000" dirty="0"/>
                <a:t>3</a:t>
              </a:r>
            </a:p>
          </p:txBody>
        </p:sp>
        <p:grpSp>
          <p:nvGrpSpPr>
            <p:cNvPr id="9" name="Group 8">
              <a:extLst>
                <a:ext uri="{FF2B5EF4-FFF2-40B4-BE49-F238E27FC236}">
                  <a16:creationId xmlns:a16="http://schemas.microsoft.com/office/drawing/2014/main" id="{A4B76A83-8FC6-4483-B112-0DE8D21F1259}"/>
                </a:ext>
              </a:extLst>
            </p:cNvPr>
            <p:cNvGrpSpPr/>
            <p:nvPr/>
          </p:nvGrpSpPr>
          <p:grpSpPr>
            <a:xfrm>
              <a:off x="443968" y="2348635"/>
              <a:ext cx="743527" cy="290721"/>
              <a:chOff x="374960" y="2357261"/>
              <a:chExt cx="743527" cy="290721"/>
            </a:xfrm>
          </p:grpSpPr>
          <p:sp>
            <p:nvSpPr>
              <p:cNvPr id="10" name="Rectangle 9">
                <a:extLst>
                  <a:ext uri="{FF2B5EF4-FFF2-40B4-BE49-F238E27FC236}">
                    <a16:creationId xmlns:a16="http://schemas.microsoft.com/office/drawing/2014/main" id="{E6CD28F6-F9FA-4E47-8547-0E780977B0D9}"/>
                  </a:ext>
                </a:extLst>
              </p:cNvPr>
              <p:cNvSpPr/>
              <p:nvPr/>
            </p:nvSpPr>
            <p:spPr>
              <a:xfrm>
                <a:off x="374960" y="2457149"/>
                <a:ext cx="216000" cy="108000"/>
              </a:xfrm>
              <a:prstGeom prst="rect">
                <a:avLst/>
              </a:prstGeom>
              <a:solidFill>
                <a:srgbClr val="FFFFB9"/>
              </a:solidFill>
              <a:ln w="28575">
                <a:solidFill>
                  <a:srgbClr val="FFF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6C530574-08FD-46A0-948F-137FC15BD1E1}"/>
                  </a:ext>
                </a:extLst>
              </p:cNvPr>
              <p:cNvSpPr txBox="1"/>
              <p:nvPr/>
            </p:nvSpPr>
            <p:spPr>
              <a:xfrm>
                <a:off x="611648" y="2357261"/>
                <a:ext cx="506839" cy="290721"/>
              </a:xfrm>
              <a:prstGeom prst="rect">
                <a:avLst/>
              </a:prstGeom>
              <a:noFill/>
            </p:spPr>
            <p:txBody>
              <a:bodyPr wrap="none" rtlCol="0">
                <a:spAutoFit/>
              </a:bodyPr>
              <a:lstStyle/>
              <a:p>
                <a:r>
                  <a:rPr lang="en-GB" sz="1200" dirty="0"/>
                  <a:t>&lt;2%</a:t>
                </a:r>
              </a:p>
            </p:txBody>
          </p:sp>
        </p:grpSp>
        <p:grpSp>
          <p:nvGrpSpPr>
            <p:cNvPr id="12" name="Group 11">
              <a:extLst>
                <a:ext uri="{FF2B5EF4-FFF2-40B4-BE49-F238E27FC236}">
                  <a16:creationId xmlns:a16="http://schemas.microsoft.com/office/drawing/2014/main" id="{44D4CDC4-8454-42F4-9DDA-5EDBE750A386}"/>
                </a:ext>
              </a:extLst>
            </p:cNvPr>
            <p:cNvGrpSpPr/>
            <p:nvPr/>
          </p:nvGrpSpPr>
          <p:grpSpPr>
            <a:xfrm>
              <a:off x="443968" y="2564662"/>
              <a:ext cx="841011" cy="290721"/>
              <a:chOff x="374960" y="2634295"/>
              <a:chExt cx="841011" cy="290721"/>
            </a:xfrm>
          </p:grpSpPr>
          <p:sp>
            <p:nvSpPr>
              <p:cNvPr id="13" name="Rectangle 12">
                <a:extLst>
                  <a:ext uri="{FF2B5EF4-FFF2-40B4-BE49-F238E27FC236}">
                    <a16:creationId xmlns:a16="http://schemas.microsoft.com/office/drawing/2014/main" id="{1A330360-77C3-4993-A06D-0A372A188608}"/>
                  </a:ext>
                </a:extLst>
              </p:cNvPr>
              <p:cNvSpPr/>
              <p:nvPr/>
            </p:nvSpPr>
            <p:spPr>
              <a:xfrm>
                <a:off x="374960" y="2734183"/>
                <a:ext cx="216000" cy="108000"/>
              </a:xfrm>
              <a:prstGeom prst="rect">
                <a:avLst/>
              </a:prstGeom>
              <a:solidFill>
                <a:srgbClr val="FFFF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4" name="TextBox 13">
                <a:extLst>
                  <a:ext uri="{FF2B5EF4-FFF2-40B4-BE49-F238E27FC236}">
                    <a16:creationId xmlns:a16="http://schemas.microsoft.com/office/drawing/2014/main" id="{7304CAAE-E5AC-4995-AD7F-AEB6CE8B4D0D}"/>
                  </a:ext>
                </a:extLst>
              </p:cNvPr>
              <p:cNvSpPr txBox="1"/>
              <p:nvPr/>
            </p:nvSpPr>
            <p:spPr>
              <a:xfrm>
                <a:off x="611648" y="2634295"/>
                <a:ext cx="604323" cy="290721"/>
              </a:xfrm>
              <a:prstGeom prst="rect">
                <a:avLst/>
              </a:prstGeom>
              <a:noFill/>
            </p:spPr>
            <p:txBody>
              <a:bodyPr wrap="none" rtlCol="0">
                <a:spAutoFit/>
              </a:bodyPr>
              <a:lstStyle/>
              <a:p>
                <a:r>
                  <a:rPr lang="en-GB" sz="1200" dirty="0"/>
                  <a:t>2</a:t>
                </a:r>
                <a:r>
                  <a:rPr lang="en-GB" sz="1200" dirty="0">
                    <a:sym typeface="Symbol" panose="05050102010706020507" pitchFamily="18" charset="2"/>
                  </a:rPr>
                  <a:t></a:t>
                </a:r>
                <a:r>
                  <a:rPr lang="en-GB" sz="1200" dirty="0"/>
                  <a:t>4%</a:t>
                </a:r>
              </a:p>
            </p:txBody>
          </p:sp>
        </p:grpSp>
        <p:grpSp>
          <p:nvGrpSpPr>
            <p:cNvPr id="15" name="Group 14">
              <a:extLst>
                <a:ext uri="{FF2B5EF4-FFF2-40B4-BE49-F238E27FC236}">
                  <a16:creationId xmlns:a16="http://schemas.microsoft.com/office/drawing/2014/main" id="{915FD123-2C89-4CD1-88EA-E06650139995}"/>
                </a:ext>
              </a:extLst>
            </p:cNvPr>
            <p:cNvGrpSpPr/>
            <p:nvPr/>
          </p:nvGrpSpPr>
          <p:grpSpPr>
            <a:xfrm>
              <a:off x="443968" y="2780689"/>
              <a:ext cx="841011" cy="290721"/>
              <a:chOff x="374960" y="2911329"/>
              <a:chExt cx="841011" cy="290721"/>
            </a:xfrm>
          </p:grpSpPr>
          <p:sp>
            <p:nvSpPr>
              <p:cNvPr id="16" name="Rectangle 15">
                <a:extLst>
                  <a:ext uri="{FF2B5EF4-FFF2-40B4-BE49-F238E27FC236}">
                    <a16:creationId xmlns:a16="http://schemas.microsoft.com/office/drawing/2014/main" id="{2D76616C-9DE5-4EB1-95C1-963B1A3EB54F}"/>
                  </a:ext>
                </a:extLst>
              </p:cNvPr>
              <p:cNvSpPr/>
              <p:nvPr/>
            </p:nvSpPr>
            <p:spPr>
              <a:xfrm>
                <a:off x="374960" y="3011217"/>
                <a:ext cx="216000" cy="108000"/>
              </a:xfrm>
              <a:prstGeom prst="rect">
                <a:avLst/>
              </a:prstGeom>
              <a:solidFill>
                <a:srgbClr val="FFA402"/>
              </a:solidFill>
              <a:ln w="28575">
                <a:solidFill>
                  <a:srgbClr val="FFA4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9F6A3DFD-E6C1-43D4-BF71-DC8F7974F5F1}"/>
                  </a:ext>
                </a:extLst>
              </p:cNvPr>
              <p:cNvSpPr txBox="1"/>
              <p:nvPr/>
            </p:nvSpPr>
            <p:spPr>
              <a:xfrm>
                <a:off x="611648" y="2911329"/>
                <a:ext cx="604323" cy="290721"/>
              </a:xfrm>
              <a:prstGeom prst="rect">
                <a:avLst/>
              </a:prstGeom>
              <a:noFill/>
            </p:spPr>
            <p:txBody>
              <a:bodyPr wrap="none" rtlCol="0">
                <a:spAutoFit/>
              </a:bodyPr>
              <a:lstStyle/>
              <a:p>
                <a:r>
                  <a:rPr lang="en-GB" sz="1200" dirty="0"/>
                  <a:t>5</a:t>
                </a:r>
                <a:r>
                  <a:rPr lang="en-GB" sz="1200" dirty="0">
                    <a:sym typeface="Symbol" panose="05050102010706020507" pitchFamily="18" charset="2"/>
                  </a:rPr>
                  <a:t></a:t>
                </a:r>
                <a:r>
                  <a:rPr lang="en-GB" sz="1200" dirty="0"/>
                  <a:t>7%</a:t>
                </a:r>
              </a:p>
            </p:txBody>
          </p:sp>
        </p:grpSp>
        <p:grpSp>
          <p:nvGrpSpPr>
            <p:cNvPr id="18" name="Group 17">
              <a:extLst>
                <a:ext uri="{FF2B5EF4-FFF2-40B4-BE49-F238E27FC236}">
                  <a16:creationId xmlns:a16="http://schemas.microsoft.com/office/drawing/2014/main" id="{7BF29F41-FB85-454D-8951-4ECE858395E7}"/>
                </a:ext>
              </a:extLst>
            </p:cNvPr>
            <p:cNvGrpSpPr/>
            <p:nvPr/>
          </p:nvGrpSpPr>
          <p:grpSpPr>
            <a:xfrm>
              <a:off x="443968" y="2996716"/>
              <a:ext cx="738610" cy="290721"/>
              <a:chOff x="374960" y="3176559"/>
              <a:chExt cx="738610" cy="290721"/>
            </a:xfrm>
          </p:grpSpPr>
          <p:sp>
            <p:nvSpPr>
              <p:cNvPr id="19" name="Rectangle 18">
                <a:extLst>
                  <a:ext uri="{FF2B5EF4-FFF2-40B4-BE49-F238E27FC236}">
                    <a16:creationId xmlns:a16="http://schemas.microsoft.com/office/drawing/2014/main" id="{E0EAFD8A-98F0-4D3B-A393-A5338E1CC025}"/>
                  </a:ext>
                </a:extLst>
              </p:cNvPr>
              <p:cNvSpPr/>
              <p:nvPr/>
            </p:nvSpPr>
            <p:spPr>
              <a:xfrm>
                <a:off x="374960" y="3276447"/>
                <a:ext cx="216000" cy="108000"/>
              </a:xfrm>
              <a:prstGeom prst="rect">
                <a:avLst/>
              </a:prstGeom>
              <a:solidFill>
                <a:srgbClr val="FB0100"/>
              </a:solidFill>
              <a:ln w="28575">
                <a:solidFill>
                  <a:srgbClr val="FB0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TextBox 19">
                <a:extLst>
                  <a:ext uri="{FF2B5EF4-FFF2-40B4-BE49-F238E27FC236}">
                    <a16:creationId xmlns:a16="http://schemas.microsoft.com/office/drawing/2014/main" id="{C9C6940E-0BE8-4033-8779-9472E1399299}"/>
                  </a:ext>
                </a:extLst>
              </p:cNvPr>
              <p:cNvSpPr txBox="1"/>
              <p:nvPr/>
            </p:nvSpPr>
            <p:spPr>
              <a:xfrm>
                <a:off x="611648" y="3176559"/>
                <a:ext cx="501922" cy="290721"/>
              </a:xfrm>
              <a:prstGeom prst="rect">
                <a:avLst/>
              </a:prstGeom>
              <a:noFill/>
            </p:spPr>
            <p:txBody>
              <a:bodyPr wrap="none" rtlCol="0">
                <a:spAutoFit/>
              </a:bodyPr>
              <a:lstStyle/>
              <a:p>
                <a:r>
                  <a:rPr lang="en-GB" sz="1200" dirty="0"/>
                  <a:t>≥8%</a:t>
                </a:r>
              </a:p>
            </p:txBody>
          </p:sp>
        </p:grpSp>
        <p:grpSp>
          <p:nvGrpSpPr>
            <p:cNvPr id="21" name="Group 20">
              <a:extLst>
                <a:ext uri="{FF2B5EF4-FFF2-40B4-BE49-F238E27FC236}">
                  <a16:creationId xmlns:a16="http://schemas.microsoft.com/office/drawing/2014/main" id="{E2C0666C-8E3B-4A2F-A1B0-65D3A716D643}"/>
                </a:ext>
              </a:extLst>
            </p:cNvPr>
            <p:cNvGrpSpPr/>
            <p:nvPr/>
          </p:nvGrpSpPr>
          <p:grpSpPr>
            <a:xfrm>
              <a:off x="443968" y="3212742"/>
              <a:ext cx="1341833" cy="274570"/>
              <a:chOff x="374960" y="3437021"/>
              <a:chExt cx="1341833" cy="274570"/>
            </a:xfrm>
          </p:grpSpPr>
          <p:sp>
            <p:nvSpPr>
              <p:cNvPr id="22" name="Rectangle 21">
                <a:extLst>
                  <a:ext uri="{FF2B5EF4-FFF2-40B4-BE49-F238E27FC236}">
                    <a16:creationId xmlns:a16="http://schemas.microsoft.com/office/drawing/2014/main" id="{D9EE9B7F-39B2-4915-8E82-1F24BE7EEBD9}"/>
                  </a:ext>
                </a:extLst>
              </p:cNvPr>
              <p:cNvSpPr/>
              <p:nvPr/>
            </p:nvSpPr>
            <p:spPr>
              <a:xfrm>
                <a:off x="374960" y="3521520"/>
                <a:ext cx="216000" cy="108000"/>
              </a:xfrm>
              <a:prstGeom prst="rect">
                <a:avLst/>
              </a:prstGeom>
              <a:solidFill>
                <a:srgbClr val="D0D0D0"/>
              </a:solidFill>
              <a:ln w="28575">
                <a:solidFill>
                  <a:srgbClr val="D0D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3" name="TextBox 22">
                <a:extLst>
                  <a:ext uri="{FF2B5EF4-FFF2-40B4-BE49-F238E27FC236}">
                    <a16:creationId xmlns:a16="http://schemas.microsoft.com/office/drawing/2014/main" id="{CA2819AE-B288-45B8-BD9A-190A1BA6C711}"/>
                  </a:ext>
                </a:extLst>
              </p:cNvPr>
              <p:cNvSpPr txBox="1"/>
              <p:nvPr/>
            </p:nvSpPr>
            <p:spPr>
              <a:xfrm>
                <a:off x="611648" y="3437021"/>
                <a:ext cx="1105145" cy="274570"/>
              </a:xfrm>
              <a:prstGeom prst="rect">
                <a:avLst/>
              </a:prstGeom>
              <a:noFill/>
            </p:spPr>
            <p:txBody>
              <a:bodyPr wrap="none" rtlCol="0">
                <a:spAutoFit/>
              </a:bodyPr>
              <a:lstStyle/>
              <a:p>
                <a:r>
                  <a:rPr lang="en-GB" sz="1100" dirty="0"/>
                  <a:t>Not applicable</a:t>
                </a:r>
              </a:p>
            </p:txBody>
          </p:sp>
        </p:grpSp>
        <p:sp>
          <p:nvSpPr>
            <p:cNvPr id="24" name="Rectangle: Rounded Corners 23">
              <a:extLst>
                <a:ext uri="{FF2B5EF4-FFF2-40B4-BE49-F238E27FC236}">
                  <a16:creationId xmlns:a16="http://schemas.microsoft.com/office/drawing/2014/main" id="{09113DD5-4644-4C9B-93E0-B1D4287D970B}"/>
                </a:ext>
              </a:extLst>
            </p:cNvPr>
            <p:cNvSpPr/>
            <p:nvPr/>
          </p:nvSpPr>
          <p:spPr>
            <a:xfrm>
              <a:off x="6945113" y="2203843"/>
              <a:ext cx="2025374" cy="2014756"/>
            </a:xfrm>
            <a:prstGeom prst="roundRect">
              <a:avLst/>
            </a:prstGeom>
            <a:solidFill>
              <a:schemeClr val="bg1"/>
            </a:solidFill>
            <a:ln>
              <a:solidFill>
                <a:schemeClr val="tx2"/>
              </a:solidFill>
            </a:ln>
          </p:spPr>
          <p:txBody>
            <a:bodyPr wrap="square" lIns="36000" tIns="36000" rIns="36000" bIns="36000">
              <a:noAutofit/>
            </a:bodyPr>
            <a:lstStyle/>
            <a:p>
              <a:r>
                <a:rPr lang="en-GB" sz="1200" b="1" dirty="0"/>
                <a:t>Decreasing prevalence in some endemic countries, e.g. Taiwan</a:t>
              </a:r>
              <a:r>
                <a:rPr lang="en-GB" sz="1200" b="1" baseline="30000" dirty="0"/>
                <a:t>7</a:t>
              </a:r>
            </a:p>
            <a:p>
              <a:r>
                <a:rPr lang="en-GB" sz="1200" dirty="0"/>
                <a:t>Possible reasons:</a:t>
              </a:r>
            </a:p>
            <a:p>
              <a:pPr marL="285750" indent="-285750">
                <a:buFont typeface="Arial" panose="020B0604020202020204" pitchFamily="34" charset="0"/>
                <a:buChar char="•"/>
              </a:pPr>
              <a:r>
                <a:rPr lang="en-GB" sz="1200" dirty="0"/>
                <a:t>Improved socioeconomic status </a:t>
              </a:r>
            </a:p>
            <a:p>
              <a:pPr marL="285750" indent="-285750">
                <a:buFont typeface="Arial" panose="020B0604020202020204" pitchFamily="34" charset="0"/>
                <a:buChar char="•"/>
              </a:pPr>
              <a:r>
                <a:rPr lang="en-GB" sz="1200" dirty="0"/>
                <a:t>Vaccination </a:t>
              </a:r>
            </a:p>
            <a:p>
              <a:pPr marL="285750" indent="-285750">
                <a:buFont typeface="Arial" panose="020B0604020202020204" pitchFamily="34" charset="0"/>
                <a:buChar char="•"/>
              </a:pPr>
              <a:r>
                <a:rPr lang="en-GB" sz="1200" dirty="0"/>
                <a:t>Effective treatments</a:t>
              </a:r>
            </a:p>
          </p:txBody>
        </p:sp>
      </p:grpSp>
      <p:pic>
        <p:nvPicPr>
          <p:cNvPr id="26" name="Picture 25">
            <a:hlinkClick r:id="rId4" action="ppaction://hlinksldjump"/>
            <a:extLst>
              <a:ext uri="{FF2B5EF4-FFF2-40B4-BE49-F238E27FC236}">
                <a16:creationId xmlns:a16="http://schemas.microsoft.com/office/drawing/2014/main" id="{04689176-70C0-420A-96C1-E1BDDBCDCB62}"/>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00" y="446445"/>
            <a:ext cx="381237" cy="377560"/>
          </a:xfrm>
          <a:prstGeom prst="rect">
            <a:avLst/>
          </a:prstGeom>
        </p:spPr>
      </p:pic>
    </p:spTree>
    <p:extLst>
      <p:ext uri="{BB962C8B-B14F-4D97-AF65-F5344CB8AC3E}">
        <p14:creationId xmlns:p14="http://schemas.microsoft.com/office/powerpoint/2010/main" val="30646815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693f058-ae25-4086-a3cd-35169a08f853"/>
</p:tagLst>
</file>

<file path=ppt/theme/theme1.xml><?xml version="1.0" encoding="utf-8"?>
<a:theme xmlns:a="http://schemas.openxmlformats.org/drawingml/2006/main" name="3_blank">
  <a:themeElements>
    <a:clrScheme name="ILC 19 Liver tumours">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2"/>
          </a:solidFill>
        </a:ln>
      </a:spPr>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defPPr algn="ctr" defTabSz="4572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2_blank">
  <a:themeElements>
    <a:clrScheme name="ILC 19 Metabolic">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12" ma:contentTypeDescription="Create a new document." ma:contentTypeScope="" ma:versionID="da1c241b758010bc2a17796fe8de206a">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fdc2e42c6862da533f6de81bb7893bbb"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655285-0295-4DC9-BB3C-AA4FB57D424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8b4f0aa6-f811-4d6e-9450-92a67e22359a"/>
    <ds:schemaRef ds:uri="http://schemas.openxmlformats.org/package/2006/metadata/core-properties"/>
    <ds:schemaRef ds:uri="7a3f0d49-cb9d-4d28-b6b4-cb24b886583f"/>
    <ds:schemaRef ds:uri="http://www.w3.org/XML/1998/namespace"/>
    <ds:schemaRef ds:uri="http://purl.org/dc/dcmitype/"/>
  </ds:schemaRefs>
</ds:datastoreItem>
</file>

<file path=customXml/itemProps2.xml><?xml version="1.0" encoding="utf-8"?>
<ds:datastoreItem xmlns:ds="http://schemas.openxmlformats.org/officeDocument/2006/customXml" ds:itemID="{BBF65649-A75E-4652-BE41-D93C9B326DE5}"/>
</file>

<file path=customXml/itemProps3.xml><?xml version="1.0" encoding="utf-8"?>
<ds:datastoreItem xmlns:ds="http://schemas.openxmlformats.org/officeDocument/2006/customXml" ds:itemID="{1C89176F-A8AE-45EE-BEE8-50C3F078B6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6125</TotalTime>
  <Words>5716</Words>
  <Application>Microsoft Office PowerPoint</Application>
  <PresentationFormat>Widescreen</PresentationFormat>
  <Paragraphs>953</Paragraphs>
  <Slides>48</Slides>
  <Notes>39</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48</vt:i4>
      </vt:variant>
    </vt:vector>
  </HeadingPairs>
  <TitlesOfParts>
    <vt:vector size="55" baseType="lpstr">
      <vt:lpstr>Arial</vt:lpstr>
      <vt:lpstr>Calibri</vt:lpstr>
      <vt:lpstr>Symbol</vt:lpstr>
      <vt:lpstr>3_blank</vt:lpstr>
      <vt:lpstr>2_blank</vt:lpstr>
      <vt:lpstr>1_blank</vt:lpstr>
      <vt:lpstr>5_blank</vt:lpstr>
      <vt:lpstr>Clinical Practice Guidelines</vt:lpstr>
      <vt:lpstr>About these slides</vt:lpstr>
      <vt:lpstr>About these slides</vt:lpstr>
      <vt:lpstr>Guideline panel</vt:lpstr>
      <vt:lpstr>Outline</vt:lpstr>
      <vt:lpstr>Methods</vt:lpstr>
      <vt:lpstr>Grading evidence and recommendations </vt:lpstr>
      <vt:lpstr>Background</vt:lpstr>
      <vt:lpstr>Epidemiology and public health burden1</vt:lpstr>
      <vt:lpstr>New nomenclature for chronic phases</vt:lpstr>
      <vt:lpstr>Phases of chronic HBV infection1</vt:lpstr>
      <vt:lpstr>Guidelines</vt:lpstr>
      <vt:lpstr>Topics</vt:lpstr>
      <vt:lpstr>Goals and endpoints of therapy</vt:lpstr>
      <vt:lpstr>Indications for treatment</vt:lpstr>
      <vt:lpstr>Monitoring of patients currently not treated</vt:lpstr>
      <vt:lpstr>Algorithm for the management of chronic HBV infection</vt:lpstr>
      <vt:lpstr>Current treatment strategies for chronic hepatitis B: main concepts  and features</vt:lpstr>
      <vt:lpstr>Definitions of response to treatment</vt:lpstr>
      <vt:lpstr>Virological responses on NA therapy</vt:lpstr>
      <vt:lpstr>NA monotherapy for treatment-naïve patients</vt:lpstr>
      <vt:lpstr>Prevention of resistance should rely on the use of first-line NAs with a high barrier to resistance*</vt:lpstr>
      <vt:lpstr>Indications for selecting ETV or TAF over TDF*</vt:lpstr>
      <vt:lpstr>TAF vs. TDF for HBV: change in eGFR</vt:lpstr>
      <vt:lpstr>TAF vs. TDF for HBV: change in BMD</vt:lpstr>
      <vt:lpstr>Monitoring patients treated with ETV, TDF or TAF</vt:lpstr>
      <vt:lpstr>Discontinuation of NA treatment</vt:lpstr>
      <vt:lpstr>Management of patients with NA failure</vt:lpstr>
      <vt:lpstr>Management of patients with NA failure</vt:lpstr>
      <vt:lpstr>PegIFN monotherapy</vt:lpstr>
      <vt:lpstr>Monitoring patients treated with PegIFN</vt:lpstr>
      <vt:lpstr>Predictors of PegIFN response and stopping rules</vt:lpstr>
      <vt:lpstr>Combination therapy</vt:lpstr>
      <vt:lpstr>Patients with decompensated cirrhosis</vt:lpstr>
      <vt:lpstr>Preventing HBV recurrence after liver transplantation</vt:lpstr>
      <vt:lpstr>Special patient groups: HCV co-infection </vt:lpstr>
      <vt:lpstr>Special patient groups: HIV or HDV co-infection </vt:lpstr>
      <vt:lpstr>Special patient groups: acute hepatitis B</vt:lpstr>
      <vt:lpstr>Special patient groups: pregnant women</vt:lpstr>
      <vt:lpstr>Special patient groups: children</vt:lpstr>
      <vt:lpstr>Special patient groups: healthcare workers</vt:lpstr>
      <vt:lpstr>Special patient groups: patients undergoing immunosuppressive therapy or chemotherapy</vt:lpstr>
      <vt:lpstr>Special patient groups: patients undergoing dialysis and renal transplant</vt:lpstr>
      <vt:lpstr>Special patient groups: patients with extrahepatic manifestations</vt:lpstr>
      <vt:lpstr>The future for HBV</vt:lpstr>
      <vt:lpstr>The future for HBV management</vt:lpstr>
      <vt:lpstr>New concepts for antiviral drugs targeting HBV</vt:lpstr>
      <vt:lpstr>Unresolved issues and unmet needs</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Simon Lott</cp:lastModifiedBy>
  <cp:revision>451</cp:revision>
  <cp:lastPrinted>2019-03-28T17:41:27Z</cp:lastPrinted>
  <dcterms:created xsi:type="dcterms:W3CDTF">2016-10-10T16:35:57Z</dcterms:created>
  <dcterms:modified xsi:type="dcterms:W3CDTF">2020-05-05T13:18:13Z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