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54"/>
  </p:notesMasterIdLst>
  <p:sldIdLst>
    <p:sldId id="325" r:id="rId9"/>
    <p:sldId id="321" r:id="rId10"/>
    <p:sldId id="340" r:id="rId11"/>
    <p:sldId id="263" r:id="rId12"/>
    <p:sldId id="316" r:id="rId13"/>
    <p:sldId id="280" r:id="rId14"/>
    <p:sldId id="324" r:id="rId15"/>
    <p:sldId id="284" r:id="rId16"/>
    <p:sldId id="285" r:id="rId17"/>
    <p:sldId id="337" r:id="rId18"/>
    <p:sldId id="422" r:id="rId19"/>
    <p:sldId id="319" r:id="rId20"/>
    <p:sldId id="281" r:id="rId21"/>
    <p:sldId id="282" r:id="rId22"/>
    <p:sldId id="423" r:id="rId23"/>
    <p:sldId id="288" r:id="rId24"/>
    <p:sldId id="266" r:id="rId25"/>
    <p:sldId id="289" r:id="rId26"/>
    <p:sldId id="326" r:id="rId27"/>
    <p:sldId id="268" r:id="rId28"/>
    <p:sldId id="272" r:id="rId29"/>
    <p:sldId id="290" r:id="rId30"/>
    <p:sldId id="424" r:id="rId31"/>
    <p:sldId id="291" r:id="rId32"/>
    <p:sldId id="292" r:id="rId33"/>
    <p:sldId id="277" r:id="rId34"/>
    <p:sldId id="330" r:id="rId35"/>
    <p:sldId id="294" r:id="rId36"/>
    <p:sldId id="334" r:id="rId37"/>
    <p:sldId id="335" r:id="rId38"/>
    <p:sldId id="295" r:id="rId39"/>
    <p:sldId id="296" r:id="rId40"/>
    <p:sldId id="297" r:id="rId41"/>
    <p:sldId id="299" r:id="rId42"/>
    <p:sldId id="307" r:id="rId43"/>
    <p:sldId id="303" r:id="rId44"/>
    <p:sldId id="336" r:id="rId45"/>
    <p:sldId id="313" r:id="rId46"/>
    <p:sldId id="338" r:id="rId47"/>
    <p:sldId id="305" r:id="rId48"/>
    <p:sldId id="310" r:id="rId49"/>
    <p:sldId id="311" r:id="rId50"/>
    <p:sldId id="309" r:id="rId51"/>
    <p:sldId id="314" r:id="rId52"/>
    <p:sldId id="315" r:id="rId53"/>
  </p:sldIdLst>
  <p:sldSz cx="12192000" cy="6858000"/>
  <p:notesSz cx="6797675" cy="992822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2"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Guest User" initials="GU" lastIdx="4" clrIdx="7">
    <p:extLst>
      <p:ext uri="{19B8F6BF-5375-455C-9EA6-DF929625EA0E}">
        <p15:presenceInfo xmlns:p15="http://schemas.microsoft.com/office/powerpoint/2012/main" userId="S::urn:spo:anon#e2df22deb420785564c0993e08aae129e7c47a9464d628b13671d15640c76ebf::"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3"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F17"/>
    <a:srgbClr val="004A86"/>
    <a:srgbClr val="F8BE3D"/>
    <a:srgbClr val="FEFCFC"/>
    <a:srgbClr val="0A9390"/>
    <a:srgbClr val="DC204E"/>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0" autoAdjust="0"/>
    <p:restoredTop sz="81784" autoAdjust="0"/>
  </p:normalViewPr>
  <p:slideViewPr>
    <p:cSldViewPr snapToGrid="0">
      <p:cViewPr varScale="1">
        <p:scale>
          <a:sx n="52" d="100"/>
          <a:sy n="52" d="100"/>
        </p:scale>
        <p:origin x="62" y="370"/>
      </p:cViewPr>
      <p:guideLst>
        <p:guide orient="horz" pos="867"/>
        <p:guide pos="267"/>
        <p:guide pos="7412"/>
        <p:guide pos="381"/>
        <p:guide pos="7299"/>
        <p:guide orient="horz" pos="3987"/>
        <p:guide orient="horz" pos="957"/>
        <p:guide orient="horz" pos="1260"/>
      </p:guideLst>
    </p:cSldViewPr>
  </p:slideViewPr>
  <p:outlineViewPr>
    <p:cViewPr>
      <p:scale>
        <a:sx n="33" d="100"/>
        <a:sy n="33" d="100"/>
      </p:scale>
      <p:origin x="0" y="-15437"/>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tx2">
              <a:alpha val="90000"/>
            </a:schemeClr>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tx2">
              <a:alpha val="90000"/>
            </a:schemeClr>
          </a:solidFill>
        </a:ln>
      </dgm:spPr>
      <dgm:t>
        <a:bodyPr/>
        <a:lstStyle/>
        <a:p>
          <a:r>
            <a:rPr lang="en-GB" sz="2000" dirty="0"/>
            <a:t>Definition, prevalence, pathophysiology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tx2">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Summary</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tx2">
              <a:alpha val="90000"/>
            </a:schemeClr>
          </a:solidFill>
        </a:ln>
      </dgm:spPr>
      <dgm:t>
        <a:bodyPr/>
        <a:lstStyle/>
        <a:p>
          <a:r>
            <a:rPr lang="en-GB" sz="2000" dirty="0"/>
            <a:t>Main recommendations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F8263B0D-00DB-4FE3-B722-25DADE51E22D}">
      <dgm:prSet custT="1"/>
      <dgm:spPr>
        <a:noFill/>
        <a:ln>
          <a:solidFill>
            <a:schemeClr val="tx2">
              <a:alpha val="90000"/>
            </a:schemeClr>
          </a:solidFill>
        </a:ln>
      </dgm:spPr>
      <dgm:t>
        <a:bodyPr/>
        <a:lstStyle/>
        <a:p>
          <a:r>
            <a:rPr lang="en-GB" sz="2000" dirty="0"/>
            <a:t>Diagnosis</a:t>
          </a:r>
        </a:p>
      </dgm:t>
    </dgm:pt>
    <dgm:pt modelId="{10013B05-3349-4872-952D-107856CEA63B}" type="parTrans" cxnId="{07D9E30D-9DAB-4114-BD0C-E8E9E536F10F}">
      <dgm:prSet/>
      <dgm:spPr/>
      <dgm:t>
        <a:bodyPr/>
        <a:lstStyle/>
        <a:p>
          <a:endParaRPr lang="en-GB"/>
        </a:p>
      </dgm:t>
    </dgm:pt>
    <dgm:pt modelId="{35EF3778-7235-48EA-9375-02DDEA7132FD}" type="sibTrans" cxnId="{07D9E30D-9DAB-4114-BD0C-E8E9E536F10F}">
      <dgm:prSet/>
      <dgm:spPr/>
      <dgm:t>
        <a:bodyPr/>
        <a:lstStyle/>
        <a:p>
          <a:endParaRPr lang="en-GB"/>
        </a:p>
      </dgm:t>
    </dgm:pt>
    <dgm:pt modelId="{B87E1E1C-8DD0-44E2-A58B-EA5AE7601C16}">
      <dgm:prSet custT="1"/>
      <dgm:spPr>
        <a:noFill/>
        <a:ln>
          <a:solidFill>
            <a:schemeClr val="tx2">
              <a:alpha val="90000"/>
            </a:schemeClr>
          </a:solidFill>
        </a:ln>
      </dgm:spPr>
      <dgm:t>
        <a:bodyPr/>
        <a:lstStyle/>
        <a:p>
          <a:r>
            <a:rPr lang="en-GB" sz="2000" dirty="0"/>
            <a:t>ERCP and MRC in PSC</a:t>
          </a:r>
        </a:p>
      </dgm:t>
    </dgm:pt>
    <dgm:pt modelId="{51328F58-FEEA-4C7B-BA79-91409A4353B9}" type="parTrans" cxnId="{1F3D44F8-94CE-4568-8F17-75DB72065215}">
      <dgm:prSet/>
      <dgm:spPr/>
      <dgm:t>
        <a:bodyPr/>
        <a:lstStyle/>
        <a:p>
          <a:endParaRPr lang="en-GB"/>
        </a:p>
      </dgm:t>
    </dgm:pt>
    <dgm:pt modelId="{C9A5472C-7118-4373-B1F8-2E16160DD492}" type="sibTrans" cxnId="{1F3D44F8-94CE-4568-8F17-75DB72065215}">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108871">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77B9AF07-886F-4103-8FF2-EA2355CCBAC6}" type="presOf" srcId="{16177A9B-C279-4BF7-B1E1-927F2E24C8AD}" destId="{D21E8413-FAB2-4011-AEFD-713AF5902E56}" srcOrd="0" destOrd="0" presId="urn:microsoft.com/office/officeart/2005/8/layout/vList5"/>
    <dgm:cxn modelId="{07D9E30D-9DAB-4114-BD0C-E8E9E536F10F}" srcId="{89F0AF2C-9BF5-4CF3-9103-6667E274E04F}" destId="{F8263B0D-00DB-4FE3-B722-25DADE51E22D}" srcOrd="1" destOrd="0" parTransId="{10013B05-3349-4872-952D-107856CEA63B}" sibTransId="{35EF3778-7235-48EA-9375-02DDEA7132FD}"/>
    <dgm:cxn modelId="{F1CB1115-31F0-48DC-8F76-3B31E12C9258}" srcId="{BCC1537F-DE71-481A-A200-9F4C77EF14FE}" destId="{8619795A-428A-4EE5-9D93-9BB9308F3240}" srcOrd="0" destOrd="0" parTransId="{F10FF759-4CFB-4977-8AB4-B823181C3B9D}" sibTransId="{34749C50-268C-40AC-A3C1-20105B60E5C9}"/>
    <dgm:cxn modelId="{A7B2143D-B4C9-4C57-AEDB-63B0A98107E2}" type="presOf" srcId="{BCC1537F-DE71-481A-A200-9F4C77EF14FE}" destId="{859B37CA-7D63-43BD-8E6E-4935AEEB1BDC}" srcOrd="0" destOrd="0" presId="urn:microsoft.com/office/officeart/2005/8/layout/vList5"/>
    <dgm:cxn modelId="{CB43A165-9C59-46B7-B770-58E805C9EA6F}" type="presOf" srcId="{26B8BC63-8816-4EF3-9D7F-52312699CA0C}" destId="{61404EFA-ED30-44F3-A4AB-91551451AA65}" srcOrd="0" destOrd="0" presId="urn:microsoft.com/office/officeart/2005/8/layout/vList5"/>
    <dgm:cxn modelId="{682F9569-B274-475E-9208-9D71FB45A573}" type="presOf" srcId="{89F0AF2C-9BF5-4CF3-9103-6667E274E04F}" destId="{CCB8CD55-3C3D-4583-82FB-52AAD531040C}" srcOrd="0" destOrd="0" presId="urn:microsoft.com/office/officeart/2005/8/layout/vList5"/>
    <dgm:cxn modelId="{CD000E4E-FE2D-4BFC-BD50-19AC18C5CE14}" type="presOf" srcId="{F8263B0D-00DB-4FE3-B722-25DADE51E22D}" destId="{32A41B45-68F6-4AC1-9583-5420FD4CFB41}" srcOrd="0" destOrd="1"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44392D50-8806-459C-B7AC-957386867B3D}" type="presOf" srcId="{8AF71301-04C9-4317-A812-527F2B91A2AD}" destId="{130C8671-EBD0-4193-93F9-65C6D3CFC47F}"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1BA7A157-C95E-43AE-9473-AF00C5EF75B6}" type="presOf" srcId="{8619795A-428A-4EE5-9D93-9BB9308F3240}" destId="{558480F4-FAA4-434B-AD99-028C17C687B3}" srcOrd="0" destOrd="0" presId="urn:microsoft.com/office/officeart/2005/8/layout/vList5"/>
    <dgm:cxn modelId="{2C366A7A-EF10-4C77-BBB1-17E66E71A525}" type="presOf" srcId="{B87E1E1C-8DD0-44E2-A58B-EA5AE7601C16}" destId="{32A41B45-68F6-4AC1-9583-5420FD4CFB41}" srcOrd="0" destOrd="2" presId="urn:microsoft.com/office/officeart/2005/8/layout/vList5"/>
    <dgm:cxn modelId="{EB5A855A-D53B-49BF-BFC3-EACA9166B574}" type="presOf" srcId="{EF0FFC98-EB21-409E-9CDD-65B0D3C4EDF9}" destId="{00385CE4-843E-44D2-9505-5E0E8F710E48}"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BDEADB90-DCB5-4DB5-B6BB-D3B6D884ECDD}" type="presOf" srcId="{EB418365-0AE8-4522-9042-AF58F698F7BD}" destId="{32A41B45-68F6-4AC1-9583-5420FD4CFB41}"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B36F13BC-8D4C-4487-B41D-14E9D996B55A}" type="presOf" srcId="{6D0C0F05-0B97-4684-A375-BEE53CED5579}" destId="{B75631AB-3EF3-4AB2-9679-609D9E2A97C3}"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1F3D44F8-94CE-4568-8F17-75DB72065215}" srcId="{89F0AF2C-9BF5-4CF3-9103-6667E274E04F}" destId="{B87E1E1C-8DD0-44E2-A58B-EA5AE7601C16}" srcOrd="2" destOrd="0" parTransId="{51328F58-FEEA-4C7B-BA79-91409A4353B9}" sibTransId="{C9A5472C-7118-4373-B1F8-2E16160DD492}"/>
    <dgm:cxn modelId="{873922F4-E0D5-47A3-A16B-100FFC0112DC}" type="presParOf" srcId="{859B37CA-7D63-43BD-8E6E-4935AEEB1BDC}" destId="{8C766F5F-E198-40D5-9DFA-7138E5D10E94}" srcOrd="0" destOrd="0" presId="urn:microsoft.com/office/officeart/2005/8/layout/vList5"/>
    <dgm:cxn modelId="{EFCE3E95-BE66-4AEE-8C65-C2AE3A9F0B47}" type="presParOf" srcId="{8C766F5F-E198-40D5-9DFA-7138E5D10E94}" destId="{558480F4-FAA4-434B-AD99-028C17C687B3}" srcOrd="0" destOrd="0" presId="urn:microsoft.com/office/officeart/2005/8/layout/vList5"/>
    <dgm:cxn modelId="{8D625E6B-EED6-4D8D-AC74-8263CA01BABC}" type="presParOf" srcId="{8C766F5F-E198-40D5-9DFA-7138E5D10E94}" destId="{61404EFA-ED30-44F3-A4AB-91551451AA65}" srcOrd="1" destOrd="0" presId="urn:microsoft.com/office/officeart/2005/8/layout/vList5"/>
    <dgm:cxn modelId="{6186F579-C2AA-4725-B159-E34BE4E8D48E}" type="presParOf" srcId="{859B37CA-7D63-43BD-8E6E-4935AEEB1BDC}" destId="{3E23B032-FF14-4765-9641-D0CC6B8B521B}" srcOrd="1" destOrd="0" presId="urn:microsoft.com/office/officeart/2005/8/layout/vList5"/>
    <dgm:cxn modelId="{663D8414-4470-47D2-B950-A7FB65B4F8CE}" type="presParOf" srcId="{859B37CA-7D63-43BD-8E6E-4935AEEB1BDC}" destId="{0A337AD9-B84F-4CFB-9C3D-B42BBA767A98}" srcOrd="2" destOrd="0" presId="urn:microsoft.com/office/officeart/2005/8/layout/vList5"/>
    <dgm:cxn modelId="{E656D6CB-8241-49C4-9C63-BDB266FE0037}" type="presParOf" srcId="{0A337AD9-B84F-4CFB-9C3D-B42BBA767A98}" destId="{CCB8CD55-3C3D-4583-82FB-52AAD531040C}" srcOrd="0" destOrd="0" presId="urn:microsoft.com/office/officeart/2005/8/layout/vList5"/>
    <dgm:cxn modelId="{51E1C0F5-7B8C-400B-ADFF-B0C70D326D27}" type="presParOf" srcId="{0A337AD9-B84F-4CFB-9C3D-B42BBA767A98}" destId="{32A41B45-68F6-4AC1-9583-5420FD4CFB41}" srcOrd="1" destOrd="0" presId="urn:microsoft.com/office/officeart/2005/8/layout/vList5"/>
    <dgm:cxn modelId="{A3AE163E-C9D1-4DF0-ABF0-8892FEB7D1B4}" type="presParOf" srcId="{859B37CA-7D63-43BD-8E6E-4935AEEB1BDC}" destId="{EA14D230-DCC1-436E-A129-10B6DE0434C3}" srcOrd="3" destOrd="0" presId="urn:microsoft.com/office/officeart/2005/8/layout/vList5"/>
    <dgm:cxn modelId="{2D636A6F-B5DC-449C-8354-6A17C8217409}" type="presParOf" srcId="{859B37CA-7D63-43BD-8E6E-4935AEEB1BDC}" destId="{14A92640-2FA0-48D7-9F03-F7A15F18105C}" srcOrd="4" destOrd="0" presId="urn:microsoft.com/office/officeart/2005/8/layout/vList5"/>
    <dgm:cxn modelId="{CA4639F3-BEB7-4F95-B48D-F810778C5A25}" type="presParOf" srcId="{14A92640-2FA0-48D7-9F03-F7A15F18105C}" destId="{B75631AB-3EF3-4AB2-9679-609D9E2A97C3}" srcOrd="0" destOrd="0" presId="urn:microsoft.com/office/officeart/2005/8/layout/vList5"/>
    <dgm:cxn modelId="{DAE76218-14D3-47C4-84BC-994824D5E495}" type="presParOf" srcId="{14A92640-2FA0-48D7-9F03-F7A15F18105C}" destId="{00385CE4-843E-44D2-9505-5E0E8F710E48}" srcOrd="1" destOrd="0" presId="urn:microsoft.com/office/officeart/2005/8/layout/vList5"/>
    <dgm:cxn modelId="{EE67D165-F123-422F-83B5-8D0681762797}" type="presParOf" srcId="{859B37CA-7D63-43BD-8E6E-4935AEEB1BDC}" destId="{904EF42F-017B-4FCC-83B3-68DE93FCD53E}" srcOrd="5" destOrd="0" presId="urn:microsoft.com/office/officeart/2005/8/layout/vList5"/>
    <dgm:cxn modelId="{B8D2E12B-A9DD-4CB5-9F37-9CD4639D2FE6}" type="presParOf" srcId="{859B37CA-7D63-43BD-8E6E-4935AEEB1BDC}" destId="{88ECCEC1-20D6-4E1D-957D-07591F31B569}" srcOrd="6" destOrd="0" presId="urn:microsoft.com/office/officeart/2005/8/layout/vList5"/>
    <dgm:cxn modelId="{E391CBBC-68F9-4FCA-9541-C89FFC05EDFF}" type="presParOf" srcId="{88ECCEC1-20D6-4E1D-957D-07591F31B569}" destId="{130C8671-EBD0-4193-93F9-65C6D3CFC47F}" srcOrd="0" destOrd="0" presId="urn:microsoft.com/office/officeart/2005/8/layout/vList5"/>
    <dgm:cxn modelId="{C1114EB2-270B-4DFC-81E3-F0EF09AF8EEF}"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28582" y="-1903080"/>
          <a:ext cx="968891"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Definition, prevalence, pathophysiology</a:t>
          </a:r>
        </a:p>
        <a:p>
          <a:pPr marL="228600" lvl="1" indent="-228600" algn="l" defTabSz="889000">
            <a:lnSpc>
              <a:spcPct val="90000"/>
            </a:lnSpc>
            <a:spcBef>
              <a:spcPct val="0"/>
            </a:spcBef>
            <a:spcAft>
              <a:spcPct val="15000"/>
            </a:spcAft>
            <a:buChar char="•"/>
          </a:pPr>
          <a:r>
            <a:rPr lang="en-GB" sz="2000" kern="1200" dirty="0"/>
            <a:t>Diagnosis</a:t>
          </a:r>
        </a:p>
        <a:p>
          <a:pPr marL="228600" lvl="1" indent="-228600" algn="l" defTabSz="889000">
            <a:lnSpc>
              <a:spcPct val="90000"/>
            </a:lnSpc>
            <a:spcBef>
              <a:spcPct val="0"/>
            </a:spcBef>
            <a:spcAft>
              <a:spcPct val="15000"/>
            </a:spcAft>
            <a:buChar char="•"/>
          </a:pPr>
          <a:r>
            <a:rPr lang="en-GB" sz="2000" kern="1200" dirty="0"/>
            <a:t>ERCP and MRC in PSC</a:t>
          </a:r>
        </a:p>
      </dsp:txBody>
      <dsp:txXfrm rot="-5400000">
        <a:off x="4083368" y="1289431"/>
        <a:ext cx="7212023" cy="874297"/>
      </dsp:txXfrm>
    </dsp:sp>
    <dsp:sp modelId="{CCB8CD55-3C3D-4583-82FB-52AAD531040C}">
      <dsp:nvSpPr>
        <dsp:cNvPr id="0" name=""/>
        <dsp:cNvSpPr/>
      </dsp:nvSpPr>
      <dsp:spPr>
        <a:xfrm>
          <a:off x="0" y="1170364"/>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268055" y="433023"/>
          <a:ext cx="889944"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Main recommendations</a:t>
          </a:r>
        </a:p>
      </dsp:txBody>
      <dsp:txXfrm rot="-5400000">
        <a:off x="4083368" y="3661154"/>
        <a:ext cx="7215877" cy="803058"/>
      </dsp:txXfrm>
    </dsp:sp>
    <dsp:sp modelId="{130C8671-EBD0-4193-93F9-65C6D3CFC47F}">
      <dsp:nvSpPr>
        <dsp:cNvPr id="0" name=""/>
        <dsp:cNvSpPr/>
      </dsp:nvSpPr>
      <dsp:spPr>
        <a:xfrm>
          <a:off x="0" y="3506468"/>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Summary</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PSC, </a:t>
            </a:r>
            <a:r>
              <a:rPr lang="en-GB" sz="1200" i="1" dirty="0"/>
              <a:t>primary sclerosing cholangitis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393802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ERCP,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endoscopic retrograde cholangiopancreatography; MRC, magnetic resonance cholangiography; PSC, primary sclerosing cholangitis</a:t>
            </a:r>
          </a:p>
          <a:p>
            <a:pPr marL="0" indent="0">
              <a:buNone/>
            </a:pPr>
            <a:endParaRPr lang="en-GB"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GB" i="1" dirty="0"/>
              <a:t>Weismüller TJ, </a:t>
            </a:r>
            <a:r>
              <a:rPr lang="en-GB" i="1" dirty="0" err="1"/>
              <a:t>Wedemeyer</a:t>
            </a:r>
            <a:r>
              <a:rPr lang="en-GB" i="1" dirty="0"/>
              <a:t> J, </a:t>
            </a:r>
            <a:r>
              <a:rPr lang="en-GB" i="1" dirty="0" err="1"/>
              <a:t>Kubicka</a:t>
            </a:r>
            <a:r>
              <a:rPr lang="en-GB" i="1" dirty="0"/>
              <a:t> S, </a:t>
            </a:r>
            <a:r>
              <a:rPr lang="en-GB" i="1" dirty="0" err="1"/>
              <a:t>Strassburg</a:t>
            </a:r>
            <a:r>
              <a:rPr lang="en-GB" i="1" dirty="0"/>
              <a:t> CP, </a:t>
            </a:r>
            <a:r>
              <a:rPr lang="en-GB" i="1" dirty="0" err="1"/>
              <a:t>Manns</a:t>
            </a:r>
            <a:r>
              <a:rPr lang="en-GB" i="1" dirty="0"/>
              <a:t> MP. The challenges in primary sclerosing cholangitis--</a:t>
            </a:r>
            <a:r>
              <a:rPr lang="en-GB" i="1" dirty="0" err="1"/>
              <a:t>aetiopathogenesis</a:t>
            </a:r>
            <a:r>
              <a:rPr lang="en-GB" i="1" dirty="0"/>
              <a:t>, autoimmunity, management and malignancy. J </a:t>
            </a:r>
            <a:r>
              <a:rPr lang="en-GB" i="1" dirty="0" err="1"/>
              <a:t>Hepatol</a:t>
            </a:r>
            <a:r>
              <a:rPr lang="en-GB" i="1" dirty="0"/>
              <a:t>. 2008;48 </a:t>
            </a:r>
            <a:r>
              <a:rPr lang="en-GB" i="1" dirty="0" err="1"/>
              <a:t>Suppl</a:t>
            </a:r>
            <a:r>
              <a:rPr lang="en-GB" i="1" dirty="0"/>
              <a:t> 1:S38-57.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281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ERCP, endoscopic retrograde cholangiopancreatography; 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14773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endoscopic retrograde cholangiopancreatography; MRC, magnetic resonance cholangiography; MRCP, magnetic resonance cholangiopancreatography; </a:t>
            </a:r>
            <a:r>
              <a:rPr lang="en-GB" i="1" dirty="0"/>
              <a:t>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dirty="0">
              <a:ea typeface="ＭＳ Ｐゴシック" pitchFamily="34" charset="-128"/>
            </a:endParaRPr>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E0BD815-2681-4EA9-AC86-C5700FF18BA7}" type="slidenum">
              <a:rPr lang="it-IT" altLang="it-IT" smtClean="0">
                <a:latin typeface="Calibri" pitchFamily="34" charset="0"/>
                <a:cs typeface="Arial" charset="0"/>
              </a:rPr>
              <a:pPr eaLnBrk="1" hangingPunct="1"/>
              <a:t>15</a:t>
            </a:fld>
            <a:endParaRPr lang="it-IT" altLang="it-IT">
              <a:latin typeface="Calibri" pitchFamily="34" charset="0"/>
              <a:cs typeface="Arial" charset="0"/>
            </a:endParaRPr>
          </a:p>
        </p:txBody>
      </p:sp>
    </p:spTree>
    <p:extLst>
      <p:ext uri="{BB962C8B-B14F-4D97-AF65-F5344CB8AC3E}">
        <p14:creationId xmlns:p14="http://schemas.microsoft.com/office/powerpoint/2010/main" val="11939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63733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HIV, human immunodeficiency virus; IgG4, immunoglobulin G4;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44457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90529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86749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AIDS, acquired immunodeficiency syndrome; IgG4, immunoglobulin G4;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3027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ERCP, endoscopic retrograde cholangiopancreatography;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MRC, magnetic resonance cholangiography; </a:t>
            </a:r>
            <a:r>
              <a:rPr lang="en-GB" i="1" dirty="0"/>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38471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OLT, orthoptic liver transplantation;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buAutoNum type="arabicPeriod"/>
            </a:pPr>
            <a:r>
              <a:rPr lang="en-GB" i="1" dirty="0"/>
              <a:t>Chapman MH, Webster GJ, </a:t>
            </a:r>
            <a:r>
              <a:rPr lang="en-GB" i="1" dirty="0" err="1"/>
              <a:t>Bannoo</a:t>
            </a:r>
            <a:r>
              <a:rPr lang="en-GB" i="1" dirty="0"/>
              <a:t> S, Johnson GJ, Wittmann J, Pereira SP. Cholangiocarcinoma and dominant strictures in patients with primary sclerosing cholangitis: a 25-year single-centre experience. Eur J Gastroenterol </a:t>
            </a:r>
            <a:r>
              <a:rPr lang="en-GB" i="1" dirty="0" err="1"/>
              <a:t>Hepatol</a:t>
            </a:r>
            <a:r>
              <a:rPr lang="en-GB" i="1" dirty="0"/>
              <a:t>. 2012 Sep;24(9):1051-8.</a:t>
            </a:r>
          </a:p>
          <a:p>
            <a:pPr marL="228600" indent="-228600">
              <a:buAutoNum type="arabicPeriod"/>
            </a:pPr>
            <a:r>
              <a:rPr lang="en-GB" i="1" dirty="0"/>
              <a:t>Rudolph G, </a:t>
            </a:r>
            <a:r>
              <a:rPr lang="en-GB" i="1" dirty="0" err="1"/>
              <a:t>Gotthardt</a:t>
            </a:r>
            <a:r>
              <a:rPr lang="en-GB" i="1" dirty="0"/>
              <a:t> D, </a:t>
            </a:r>
            <a:r>
              <a:rPr lang="en-GB" i="1" dirty="0" err="1"/>
              <a:t>Kloters-Plachky</a:t>
            </a:r>
            <a:r>
              <a:rPr lang="en-GB" i="1" dirty="0"/>
              <a:t> P, </a:t>
            </a:r>
            <a:r>
              <a:rPr lang="en-GB" i="1" dirty="0" err="1"/>
              <a:t>Kulaksiz</a:t>
            </a:r>
            <a:r>
              <a:rPr lang="en-GB" i="1" dirty="0"/>
              <a:t> H, </a:t>
            </a:r>
            <a:r>
              <a:rPr lang="en-GB" i="1" dirty="0" err="1"/>
              <a:t>Rost</a:t>
            </a:r>
            <a:r>
              <a:rPr lang="en-GB" i="1" dirty="0"/>
              <a:t> D, </a:t>
            </a:r>
            <a:r>
              <a:rPr lang="en-GB" i="1" dirty="0" err="1"/>
              <a:t>Stiehl</a:t>
            </a:r>
            <a:r>
              <a:rPr lang="en-GB" i="1" dirty="0"/>
              <a:t> A. Influence of dominant bile duct </a:t>
            </a:r>
            <a:r>
              <a:rPr lang="en-GB" i="1" dirty="0" err="1"/>
              <a:t>stenoses</a:t>
            </a:r>
            <a:r>
              <a:rPr lang="en-GB" i="1" dirty="0"/>
              <a:t> and biliary infections on outcome in primary sclerosing cholangitis. J </a:t>
            </a:r>
            <a:r>
              <a:rPr lang="en-GB" i="1" dirty="0" err="1"/>
              <a:t>Hepatol</a:t>
            </a:r>
            <a:r>
              <a:rPr lang="en-GB" i="1" dirty="0"/>
              <a:t> 2009;51:149-155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251452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ESGE, European Society of Gastrointestinal Endoscopy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a:t>
            </a:fld>
            <a:endParaRPr lang="en-GB"/>
          </a:p>
        </p:txBody>
      </p:sp>
    </p:spTree>
    <p:extLst>
      <p:ext uri="{BB962C8B-B14F-4D97-AF65-F5344CB8AC3E}">
        <p14:creationId xmlns:p14="http://schemas.microsoft.com/office/powerpoint/2010/main" val="1498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OLT, orthoptic liver transplantation;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buAutoNum type="arabicPeriod"/>
            </a:pPr>
            <a:r>
              <a:rPr lang="en-GB" i="1" dirty="0"/>
              <a:t>Chapman MH, Webster GJ, </a:t>
            </a:r>
            <a:r>
              <a:rPr lang="en-GB" i="1" dirty="0" err="1"/>
              <a:t>Bannoo</a:t>
            </a:r>
            <a:r>
              <a:rPr lang="en-GB" i="1" dirty="0"/>
              <a:t> S, Johnson GJ, Wittmann J, Pereira SP. Cholangiocarcinoma and dominant strictures in patients with primary sclerosing cholangitis: a 25-year single-centre experience. Eur J Gastroenterol </a:t>
            </a:r>
            <a:r>
              <a:rPr lang="en-GB" i="1" dirty="0" err="1"/>
              <a:t>Hepatol</a:t>
            </a:r>
            <a:r>
              <a:rPr lang="en-GB" i="1" dirty="0"/>
              <a:t>. 2012 Sep;24(9):1051-8.</a:t>
            </a:r>
          </a:p>
          <a:p>
            <a:pPr marL="228600" indent="-228600">
              <a:buAutoNum type="arabicPeriod"/>
            </a:pPr>
            <a:r>
              <a:rPr lang="en-GB" i="1" dirty="0"/>
              <a:t>Rudolph G, </a:t>
            </a:r>
            <a:r>
              <a:rPr lang="en-GB" i="1" dirty="0" err="1"/>
              <a:t>Gotthardt</a:t>
            </a:r>
            <a:r>
              <a:rPr lang="en-GB" i="1" dirty="0"/>
              <a:t> D, </a:t>
            </a:r>
            <a:r>
              <a:rPr lang="en-GB" i="1" dirty="0" err="1"/>
              <a:t>Kloters-Plachky</a:t>
            </a:r>
            <a:r>
              <a:rPr lang="en-GB" i="1" dirty="0"/>
              <a:t> P, </a:t>
            </a:r>
            <a:r>
              <a:rPr lang="en-GB" i="1" dirty="0" err="1"/>
              <a:t>Kulaksiz</a:t>
            </a:r>
            <a:r>
              <a:rPr lang="en-GB" i="1" dirty="0"/>
              <a:t> H, </a:t>
            </a:r>
            <a:r>
              <a:rPr lang="en-GB" i="1" dirty="0" err="1"/>
              <a:t>Rost</a:t>
            </a:r>
            <a:r>
              <a:rPr lang="en-GB" i="1" dirty="0"/>
              <a:t> D, </a:t>
            </a:r>
            <a:r>
              <a:rPr lang="en-GB" i="1" dirty="0" err="1"/>
              <a:t>Stiehl</a:t>
            </a:r>
            <a:r>
              <a:rPr lang="en-GB" i="1" dirty="0"/>
              <a:t> A. Influence of dominant bile duct </a:t>
            </a:r>
            <a:r>
              <a:rPr lang="en-GB" i="1" dirty="0" err="1"/>
              <a:t>stenoses</a:t>
            </a:r>
            <a:r>
              <a:rPr lang="en-GB" i="1" dirty="0"/>
              <a:t> and biliary infections on outcome in primary sclerosing cholangitis. J </a:t>
            </a:r>
            <a:r>
              <a:rPr lang="en-GB" i="1" dirty="0" err="1"/>
              <a:t>Hepatol</a:t>
            </a:r>
            <a:r>
              <a:rPr lang="en-GB" i="1" dirty="0"/>
              <a:t> 2009;51:149-155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50534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44391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99352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ESLD, end stage liver disease;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76369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 Kaplan–Meier;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UDCA,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sclerosing</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58416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SAE, serious adverse event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478459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 follow-up;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Baluyut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AR, Sherman S, Lehman GA, et al. Impact of endoscopic therapy on the survival of patients with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2001;53:308–12.</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Enns 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Eloubeidi</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Mergener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K, et al. Predictors of successful clinical and laboratory outcomes in patients with primary sclerosing cholangitis undergoing endoscopic retrograde cholangiopancreatography. Can J Gastroenterol. 2003;17:243–8.</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Gluck M, Cantone NR,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Brandabur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JJ, et al. A twenty-year experience with endoscopic therapy for symptomatic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Clin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Gastroenterol. 2008;42:1032–9.</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Gotthardt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DN,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Kloters-Plachky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Endoscopic dilation of dominant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primary sclerosing cholangitis: outcome after long term treatment.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2010;71:527–34.</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Kaya M, Petersen BT, Angulo P, et al. Balloon dilation compared to stenting of dominant strictures in primary sclerosing cholangitis. Am J Gastroenterol. 2001;96:1059–66.</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Ponsioen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CY, Lam K, van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Milligen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de Wit AW, et al. Four years experience with short term stenting in primary sclerosing cholangitis. Am J Gastroenterol. 1999;94:2403–7.</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sclerosing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1" u="none" strike="noStrike" kern="1200" baseline="0" dirty="0">
                <a:solidFill>
                  <a:schemeClr val="tx1"/>
                </a:solidFill>
                <a:latin typeface="Arial" panose="020B0604020202020204" pitchFamily="34" charset="0"/>
                <a:ea typeface="+mn-ea"/>
                <a:cs typeface="Arial" panose="020B0604020202020204" pitchFamily="34" charset="0"/>
              </a:rPr>
              <a:t>van Milligen de Wit AW, van Bracht J, Rauws EA, et al. Endoscopic stent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therapy for dominant extrahepatic bile duct strictures in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1996;44:293–9.</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881762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 follow-up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Baluyut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AR, Sherman S, Lehman GA, et al. Impact of endoscopic therapy on the survival of patients with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2001;53:308–12.</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Enns 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Eloubeidi</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Mergener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K, et al. Predictors of successful clinical and laboratory outcomes in patients with primary sclerosing cholangitis undergoing endoscopic retrograde cholangiopancreatography. Can J Gastroenterol. 2003;17:243–8.</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Gluck M, Cantone NR,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Brandabur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JJ, et al. A twenty-year experience with endoscopic therapy for symptomatic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Clin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Gastroenterol. 2008;42:1032–9.</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Gotthardt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DN,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Kloters-Plachky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Endoscopic dilation of dominant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primary sclerosing cholangitis: outcome after long term treatment.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2010;71:527–34.</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Kaya M, Petersen BT, Angulo P, et al. Balloon dilation compared to stenting of dominant strictures in primary sclerosing cholangitis. Am J Gastroenterol. 2001;96:1059–66.</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Ponsioen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CY, Lam K, van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Milligen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de Wit AW, et al. Four years experience with short term stenting in primary sclerosing cholangitis. Am J Gastroenterol. 1999;94:2403–7.</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sclerosing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1" u="none" strike="noStrike" kern="1200" baseline="0" dirty="0">
                <a:solidFill>
                  <a:schemeClr val="tx1"/>
                </a:solidFill>
                <a:latin typeface="Arial" panose="020B0604020202020204" pitchFamily="34" charset="0"/>
                <a:ea typeface="+mn-ea"/>
                <a:cs typeface="Arial" panose="020B0604020202020204" pitchFamily="34" charset="0"/>
              </a:rPr>
              <a:t>van Milligen de Wit AW, van Bracht J, Rauws EA, et al. Endoscopic stent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therapy for dominant extrahepatic bile duct strictures in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1996;44:293–9.</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1623020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2741711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79433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ESGE, European Society of Gastrointestinal Endoscopy</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a:t>
            </a:fld>
            <a:endParaRPr lang="en-GB"/>
          </a:p>
        </p:txBody>
      </p:sp>
    </p:spTree>
    <p:extLst>
      <p:ext uri="{BB962C8B-B14F-4D97-AF65-F5344CB8AC3E}">
        <p14:creationId xmlns:p14="http://schemas.microsoft.com/office/powerpoint/2010/main" val="813985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7204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NSAID, nonsteroidal anti-inflammatory drug;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339859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645276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290284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07670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PSC, primary sclerosing cholangitis</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Dyson JK, </a:t>
            </a:r>
            <a:r>
              <a:rPr lang="en-GB" i="1" dirty="0" err="1"/>
              <a:t>Beuers</a:t>
            </a:r>
            <a:r>
              <a:rPr lang="en-GB" i="1" dirty="0"/>
              <a:t> U, Jones DEJ, Lohse AW, Hudson M. Primary </a:t>
            </a:r>
            <a:r>
              <a:rPr lang="en-GB" i="1" dirty="0" err="1"/>
              <a:t>sclerosing</a:t>
            </a:r>
            <a:r>
              <a:rPr lang="en-GB" i="1" dirty="0"/>
              <a:t> cholangitis. Lancet. 2018 Feb 13. </a:t>
            </a:r>
            <a:r>
              <a:rPr lang="en-GB" i="1" dirty="0" err="1"/>
              <a:t>pii</a:t>
            </a:r>
            <a:r>
              <a:rPr lang="en-GB" i="1" dirty="0"/>
              <a:t>: S0140-6736(18)30300-3. </a:t>
            </a:r>
            <a:r>
              <a:rPr lang="en-GB" i="1" dirty="0" err="1"/>
              <a:t>doi</a:t>
            </a:r>
            <a:r>
              <a:rPr lang="en-GB" i="1" dirty="0"/>
              <a:t>: 10.1016/S0140-6736(18)30300-3. [</a:t>
            </a:r>
            <a:r>
              <a:rPr lang="en-GB" i="1" dirty="0" err="1"/>
              <a:t>Epub</a:t>
            </a:r>
            <a:r>
              <a:rPr lang="en-GB" i="1" dirty="0"/>
              <a:t> ahead of print]</a:t>
            </a:r>
          </a:p>
          <a:p>
            <a:pPr marL="0" indent="0">
              <a:buNone/>
            </a:pPr>
            <a:endParaRPr lang="en-GB" i="1" dirty="0"/>
          </a:p>
          <a:p>
            <a:pPr marL="0" indent="0">
              <a:buNone/>
            </a:pPr>
            <a:r>
              <a:rPr lang="en-GB" i="1" dirty="0" err="1"/>
              <a:t>Boonstra</a:t>
            </a:r>
            <a:r>
              <a:rPr lang="en-GB" i="1" dirty="0"/>
              <a:t> K, </a:t>
            </a:r>
            <a:r>
              <a:rPr lang="en-GB" i="1" dirty="0" err="1"/>
              <a:t>Weersma</a:t>
            </a:r>
            <a:r>
              <a:rPr lang="en-GB" i="1" dirty="0"/>
              <a:t> RK, van </a:t>
            </a:r>
            <a:r>
              <a:rPr lang="en-GB" i="1" dirty="0" err="1"/>
              <a:t>Erpecum</a:t>
            </a:r>
            <a:r>
              <a:rPr lang="en-GB" i="1" dirty="0"/>
              <a:t> KJ, </a:t>
            </a:r>
            <a:r>
              <a:rPr lang="en-GB" i="1" dirty="0" err="1"/>
              <a:t>Rauws</a:t>
            </a:r>
            <a:r>
              <a:rPr lang="en-GB" i="1" dirty="0"/>
              <a:t> EA, </a:t>
            </a:r>
            <a:r>
              <a:rPr lang="en-GB" i="1" dirty="0" err="1"/>
              <a:t>Spanier</a:t>
            </a:r>
            <a:r>
              <a:rPr lang="en-GB" i="1" dirty="0"/>
              <a:t> BW, </a:t>
            </a:r>
            <a:r>
              <a:rPr lang="en-GB" i="1" dirty="0" err="1"/>
              <a:t>Poen</a:t>
            </a:r>
            <a:r>
              <a:rPr lang="en-GB" i="1" dirty="0"/>
              <a:t> AC, van </a:t>
            </a:r>
            <a:r>
              <a:rPr lang="en-GB" i="1" dirty="0" err="1"/>
              <a:t>Nieuwkerk</a:t>
            </a:r>
            <a:r>
              <a:rPr lang="en-GB" i="1" dirty="0"/>
              <a:t> KM, </a:t>
            </a:r>
            <a:r>
              <a:rPr lang="en-GB" i="1" dirty="0" err="1"/>
              <a:t>Drenth</a:t>
            </a:r>
            <a:r>
              <a:rPr lang="en-GB" i="1" dirty="0"/>
              <a:t> JP, </a:t>
            </a:r>
            <a:r>
              <a:rPr lang="en-GB" i="1" dirty="0" err="1"/>
              <a:t>Witteman</a:t>
            </a:r>
            <a:r>
              <a:rPr lang="en-GB" i="1" dirty="0"/>
              <a:t> BJ, </a:t>
            </a:r>
            <a:r>
              <a:rPr lang="en-GB" i="1" dirty="0" err="1"/>
              <a:t>Tuynman</a:t>
            </a:r>
            <a:r>
              <a:rPr lang="en-GB" i="1" dirty="0"/>
              <a:t> HA, </a:t>
            </a:r>
            <a:r>
              <a:rPr lang="en-GB" i="1" dirty="0" err="1"/>
              <a:t>Naber</a:t>
            </a:r>
            <a:r>
              <a:rPr lang="en-GB" i="1" dirty="0"/>
              <a:t> AH, </a:t>
            </a:r>
            <a:r>
              <a:rPr lang="en-GB" i="1" dirty="0" err="1"/>
              <a:t>Kingma</a:t>
            </a:r>
            <a:r>
              <a:rPr lang="en-GB" i="1" dirty="0"/>
              <a:t> PJ, van </a:t>
            </a:r>
            <a:r>
              <a:rPr lang="en-GB" i="1" dirty="0" err="1"/>
              <a:t>Buuren</a:t>
            </a:r>
            <a:endParaRPr lang="en-GB" i="1" dirty="0"/>
          </a:p>
          <a:p>
            <a:pPr marL="0" indent="0">
              <a:buNone/>
            </a:pPr>
            <a:r>
              <a:rPr lang="en-GB" i="1" dirty="0"/>
              <a:t>HR, van Hoek B, </a:t>
            </a:r>
            <a:r>
              <a:rPr lang="en-GB" i="1" dirty="0" err="1"/>
              <a:t>Vleggaar</a:t>
            </a:r>
            <a:r>
              <a:rPr lang="en-GB" i="1" dirty="0"/>
              <a:t> FP, van </a:t>
            </a:r>
            <a:r>
              <a:rPr lang="en-GB" i="1" dirty="0" err="1"/>
              <a:t>Geloven</a:t>
            </a:r>
            <a:r>
              <a:rPr lang="en-GB" i="1" dirty="0"/>
              <a:t> N, </a:t>
            </a:r>
            <a:r>
              <a:rPr lang="en-GB" i="1" dirty="0" err="1"/>
              <a:t>Beuers</a:t>
            </a:r>
            <a:r>
              <a:rPr lang="en-GB" i="1" dirty="0"/>
              <a:t> U, Ponsioen CY; </a:t>
            </a:r>
            <a:r>
              <a:rPr lang="en-GB" i="1" dirty="0" err="1"/>
              <a:t>EpiPSCPBC</a:t>
            </a:r>
            <a:r>
              <a:rPr lang="en-GB" i="1" dirty="0"/>
              <a:t> Study Group. Population-based epidemiology, malignancy risk, and outcome of primary sclerosing cholangitis. Hepatology. 2013 Dec;58(6):2045-55.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2833820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FISH, fluorescent in situ hybridization;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20935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FISH, fluorescent in situ hybridization;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1013117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cholangiocarcinoma; CRC, colorectal cancer; 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indent="0">
              <a:buNone/>
            </a:pPr>
            <a:r>
              <a:rPr lang="en-GB" i="1" dirty="0"/>
              <a:t>Claessen MM, </a:t>
            </a:r>
            <a:r>
              <a:rPr lang="en-GB" i="1" dirty="0" err="1"/>
              <a:t>Vleggaar</a:t>
            </a:r>
            <a:r>
              <a:rPr lang="en-GB" i="1" dirty="0"/>
              <a:t> FP, </a:t>
            </a:r>
            <a:r>
              <a:rPr lang="en-GB" i="1" dirty="0" err="1"/>
              <a:t>Tytgat</a:t>
            </a:r>
            <a:r>
              <a:rPr lang="en-GB" i="1" dirty="0"/>
              <a:t> KM, </a:t>
            </a:r>
            <a:r>
              <a:rPr lang="en-GB" i="1" dirty="0" err="1"/>
              <a:t>Siersema</a:t>
            </a:r>
            <a:r>
              <a:rPr lang="en-GB" i="1" dirty="0"/>
              <a:t> PD, van </a:t>
            </a:r>
            <a:r>
              <a:rPr lang="en-GB" i="1" dirty="0" err="1"/>
              <a:t>Buuren</a:t>
            </a:r>
            <a:r>
              <a:rPr lang="en-GB" i="1" dirty="0"/>
              <a:t> HR. High lifetime risk of cancer in primary sclerosing cholangitis. J </a:t>
            </a:r>
            <a:r>
              <a:rPr lang="en-GB" i="1" dirty="0" err="1"/>
              <a:t>Hepatol</a:t>
            </a:r>
            <a:r>
              <a:rPr lang="en-GB" i="1" dirty="0"/>
              <a:t>. 2009 Jan;50(1):158-64</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1111074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CRC, colorectal cancer; 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55827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endoscopic retrograde cholangiopancreatography; MRC, magnetic resonance cholangiopancreatography; </a:t>
            </a:r>
            <a:r>
              <a:rPr lang="en-GB" dirty="0"/>
              <a:t>PSC, </a:t>
            </a:r>
            <a:r>
              <a:rPr lang="en-GB" sz="1200" dirty="0"/>
              <a:t>primary sclerosing cholangitis</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1521943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25604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cholangiocarcinoma; ERCP, endoscopic retrograde cholangiopancreatography; MRC, magnetic resonance cholangiopancreatography;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19690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GRADE, Grading of Recommendations Assessment, Development and Evaluation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418883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endoscopic retrograde cholangiopancreatography;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MRC, magnetic resonance cholangiography; </a:t>
            </a:r>
            <a:r>
              <a:rPr lang="en-GB" dirty="0"/>
              <a:t>PSC, </a:t>
            </a:r>
            <a:r>
              <a:rPr lang="en-GB" sz="1200" dirty="0"/>
              <a:t>primary sclerosing cholangitis</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32921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IBD, inflammatory bowel disease; PSC, primary sclerosing cholangitis</a:t>
            </a:r>
          </a:p>
          <a:p>
            <a:pPr marL="0" indent="0">
              <a:buNone/>
            </a:pPr>
            <a:endParaRPr lang="en-GB" i="0" dirty="0"/>
          </a:p>
          <a:p>
            <a:pPr marL="0" indent="0">
              <a:buNone/>
            </a:pPr>
            <a:r>
              <a:rPr lang="en-GB" i="1" dirty="0"/>
              <a:t>Karlsen TH, </a:t>
            </a:r>
            <a:r>
              <a:rPr lang="en-GB" i="1" dirty="0" err="1"/>
              <a:t>Folseraas</a:t>
            </a:r>
            <a:r>
              <a:rPr lang="en-GB" i="1" dirty="0"/>
              <a:t> T, Thorburn D, </a:t>
            </a:r>
            <a:r>
              <a:rPr lang="en-GB" i="1" dirty="0" err="1"/>
              <a:t>Vesterhus</a:t>
            </a:r>
            <a:r>
              <a:rPr lang="en-GB" i="1" dirty="0"/>
              <a:t> M. Primary sclerosing cholangitis - a comprehensive review. J </a:t>
            </a:r>
            <a:r>
              <a:rPr lang="en-GB" i="1" dirty="0" err="1"/>
              <a:t>Hepatol</a:t>
            </a:r>
            <a:r>
              <a:rPr lang="en-GB" i="1" dirty="0"/>
              <a:t>. 2017 Dec;67(6):1298-1323.</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425283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ANCA, anti-neutrophil cytoplasmic antibody; CCA, cholangiocarcinoma; HLA, human leukocyte antigen; PSC, primary sclerosing cholangitis; TLR, toll-like receptor</a:t>
            </a:r>
          </a:p>
          <a:p>
            <a:pPr marL="0" indent="0">
              <a:buNone/>
            </a:pPr>
            <a:endParaRPr lang="en-GB" i="1" dirty="0"/>
          </a:p>
          <a:p>
            <a:pPr marL="0" indent="0">
              <a:buNone/>
            </a:pPr>
            <a:r>
              <a:rPr lang="en-GB" i="1" dirty="0" err="1"/>
              <a:t>Karlsen</a:t>
            </a:r>
            <a:r>
              <a:rPr lang="en-GB" i="1" dirty="0"/>
              <a:t> TH, </a:t>
            </a:r>
            <a:r>
              <a:rPr lang="en-GB" i="1" dirty="0" err="1"/>
              <a:t>Folseraas</a:t>
            </a:r>
            <a:r>
              <a:rPr lang="en-GB" i="1" dirty="0"/>
              <a:t> T, Thorburn D, </a:t>
            </a:r>
            <a:r>
              <a:rPr lang="en-GB" i="1" dirty="0" err="1"/>
              <a:t>Vesterhus</a:t>
            </a:r>
            <a:r>
              <a:rPr lang="en-GB" i="1" dirty="0"/>
              <a:t> M. Primary sclerosing cholangitis - a comprehensive review. J </a:t>
            </a:r>
            <a:r>
              <a:rPr lang="en-GB" i="1" dirty="0" err="1"/>
              <a:t>Hepatol</a:t>
            </a:r>
            <a:r>
              <a:rPr lang="en-GB" i="1" dirty="0"/>
              <a:t>. 2017 Dec;67(6):1298-1323.</a:t>
            </a:r>
          </a:p>
          <a:p>
            <a:pPr marL="0" indent="0">
              <a:buNone/>
            </a:pPr>
            <a:endParaRPr lang="en-GB" i="1" dirty="0"/>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Integrated overview of the pathophysiology of primary </a:t>
            </a:r>
            <a:r>
              <a:rPr lang="en-GB" sz="1200" b="1" i="0" u="none" strike="noStrike" kern="1200" baseline="0" dirty="0" err="1">
                <a:solidFill>
                  <a:schemeClr val="tx1"/>
                </a:solidFill>
                <a:latin typeface="Arial" panose="020B0604020202020204" pitchFamily="34" charset="0"/>
                <a:ea typeface="+mn-ea"/>
                <a:cs typeface="Arial" panose="020B0604020202020204" pitchFamily="34" charset="0"/>
              </a:rPr>
              <a:t>sclerosing</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 cholangitis (PSC).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Clockwise, the figure illustrates the development from (1) initiating factors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(upper right piece) to (6) liver-related complications (upper left piece). (1) There have been considerable advances in understanding the genetics of PSC, with more than 20 susceptibility genes now identified. The combined impact of genetic susceptibility factors on overall PSC liability is currently less than 10%, and even accounting for</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future gene discoveries, environmental risk likely accounts for more than 50%. (2) The relationship between the gut and the liver affection in PSC is not clear. Early theories were concerned with the possible ‘‘leakage” of pro-inflammatory bacterial products (e.g. lipopolysaccharides, LPS) which would engage innate immune responses (e.g. by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tolllike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receptor signalling). The strong human leukocyte antigen (HLA) associations found in genetic studies however claim a strong involvement of adaptive immune responses,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by determining which antigens can be presented to the T cell receptor (TCR). Gut derived antigens are potential triggers of these responses, and activated T cells may migrate to</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both the liver and gut following clonal expansion because of the overlapping adhesion molecule profiles of gut and liver endothelia (i.e. mucosal vascular address in cell</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adhesion molecule 1 [MadCAM-1] and vascular cell adhesion molecule 1 [VCAM-1] expression along with Chemokine C-C motif ligand 25 [CCL25] secretion). Anti-neutrophil cytoplasmic antibodies (ANCA) are frequently observed in PSC, and may reflect B cell responses to antigens of gut origin. (3) Bile is toxic, and its composition is shaped by involvement of gut-microbial co-metabolism (gut-liver cross-talk).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are protected against bile acid toxicity by several mechanisms, one of which is the presence of a bicarbonate (HCO3) layer (‘‘umbrella”) generated by an involvement of the Na+-independent Cl/HCO3 anion exchanger (AE2) and active Cl-transporters, most notably the ATP-driven cystic fibrosis transmembrane conductance regulator (CFTR) and the Ca++-driven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anoctamin</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1 channel. The bile acid receptor TGR5 is most likely expressed at the cilia on the biliary epithelium, and may be involved in the regulation of CFTR. Primary or secondary disturbances in bile homeostasis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are hypothesised to contribute to pathogenesis of PSC, and are the basis of bile acid based therapies (e.g.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acid and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norursodeoxycholic</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acid). (4) Several immune cells are found in the proximity of bile ducts of PSC, most notably T cells, macrophages and neutrophils, all of which are affected by the main genetic findings. The exact involvement of each cell type remains unknown, but of key importance is their likely engagement and cross-talk with an activated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phenotype. (5) Chronic injury converges on common mechanisms of fibrosis development involving hepatic stellate cells and portal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myofibroblasts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in a hitherto undefined cross-talk with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The key involvement of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in this cross-talk is given by the ‘‘onion skin” features of biliary fibrosis in PSC, but details are unknown. (6) Liver-related complications in PSC are mainly represented by bile duct strictures, liver cirrhosis and cholangiocarcinoma. Printed with permission from Kari C.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Toverud</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357142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AMA, antimitochondrial antibody; ANA, antinuclear antibody; ALP, alkaline phosphatase; ERCP, endoscopic retrograde cholangiopancreatography; GGT, gamma glutamyl transferase; IBD, inflammatory bowel disease; MRC, magnetic resonance cholangiopancreatography; PBC, primary biliary cirrhosis; PSC, primary sclerosing cholangitis; SC, sclerosing cholangitis; US, ultrasound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Association for the Study of the Liver. EASL Clinical Practice Guidelines: management of cholestatic liver diseases. J </a:t>
            </a:r>
            <a:r>
              <a:rPr lang="en-GB" i="1" dirty="0" err="1"/>
              <a:t>Hepatol</a:t>
            </a:r>
            <a:r>
              <a:rPr lang="en-GB" i="1" dirty="0"/>
              <a:t>. 2009 Aug;51(2):237-67.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93758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19543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4368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533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818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601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0396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311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7139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8629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9.png"/><Relationship Id="rId2" Type="http://schemas.openxmlformats.org/officeDocument/2006/relationships/slideLayout" Target="../slideLayouts/slideLayout21.xml"/><Relationship Id="rId16" Type="http://schemas.openxmlformats.org/officeDocument/2006/relationships/theme" Target="../theme/theme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 id="2147483699" r:id="rId8"/>
    <p:sldLayoutId id="2147483700" r:id="rId9"/>
    <p:sldLayoutId id="2147483701" r:id="rId10"/>
    <p:sldLayoutId id="2147483702" r:id="rId11"/>
    <p:sldLayoutId id="2147483703"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2.xml"/><Relationship Id="rId7" Type="http://schemas.openxmlformats.org/officeDocument/2006/relationships/slide" Target="slide38.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slide" Target="slide26.xml"/><Relationship Id="rId11" Type="http://schemas.openxmlformats.org/officeDocument/2006/relationships/image" Target="../media/image11.png"/><Relationship Id="rId5" Type="http://schemas.openxmlformats.org/officeDocument/2006/relationships/slide" Target="slide24.xml"/><Relationship Id="rId10" Type="http://schemas.openxmlformats.org/officeDocument/2006/relationships/slide" Target="slide5.xml"/><Relationship Id="rId4" Type="http://schemas.openxmlformats.org/officeDocument/2006/relationships/slide" Target="slide16.xml"/><Relationship Id="rId9" Type="http://schemas.openxmlformats.org/officeDocument/2006/relationships/slide" Target="slide4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Cholangiocarcinoma_-_intermed_mag.jpg"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tmp"/><Relationship Id="rId7"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090239-8838-48B3-9411-0B141CF18445}"/>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GB" dirty="0">
                <a:solidFill>
                  <a:srgbClr val="EB5F17"/>
                </a:solidFill>
              </a:rPr>
              <a:t>Endoscopy in PSC</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61F0B-CE68-4772-8CC3-1836B3F023B1}"/>
              </a:ext>
            </a:extLst>
          </p:cNvPr>
          <p:cNvSpPr>
            <a:spLocks noGrp="1"/>
          </p:cNvSpPr>
          <p:nvPr>
            <p:ph type="title"/>
          </p:nvPr>
        </p:nvSpPr>
        <p:spPr/>
        <p:txBody>
          <a:bodyPr/>
          <a:lstStyle/>
          <a:p>
            <a:r>
              <a:rPr lang="en-GB" dirty="0"/>
              <a:t>Overview of pathophysiology</a:t>
            </a:r>
            <a:r>
              <a:rPr lang="en-GB" baseline="30000" dirty="0"/>
              <a:t>1</a:t>
            </a:r>
          </a:p>
        </p:txBody>
      </p:sp>
      <p:sp>
        <p:nvSpPr>
          <p:cNvPr id="6" name="Text Placeholder 5">
            <a:extLst>
              <a:ext uri="{FF2B5EF4-FFF2-40B4-BE49-F238E27FC236}">
                <a16:creationId xmlns:a16="http://schemas.microsoft.com/office/drawing/2014/main" id="{30444D1E-85D3-4239-8771-80B9F266EFEC}"/>
              </a:ext>
            </a:extLst>
          </p:cNvPr>
          <p:cNvSpPr>
            <a:spLocks noGrp="1"/>
          </p:cNvSpPr>
          <p:nvPr>
            <p:ph type="body" sz="quarter" idx="10"/>
          </p:nvPr>
        </p:nvSpPr>
        <p:spPr/>
        <p:txBody>
          <a:bodyPr/>
          <a:lstStyle/>
          <a:p>
            <a:endParaRPr lang="en-GB" dirty="0"/>
          </a:p>
          <a:p>
            <a:r>
              <a:rPr lang="en-GB" dirty="0"/>
              <a:t>1. </a:t>
            </a:r>
            <a:r>
              <a:rPr lang="en-GB" dirty="0" err="1"/>
              <a:t>Karlsen</a:t>
            </a:r>
            <a:r>
              <a:rPr lang="en-GB" dirty="0"/>
              <a:t> TH, et al. J </a:t>
            </a:r>
            <a:r>
              <a:rPr lang="en-GB" dirty="0" err="1"/>
              <a:t>Hepatol</a:t>
            </a:r>
            <a:r>
              <a:rPr lang="en-GB" dirty="0"/>
              <a:t> 2017;67:1298–323;</a:t>
            </a:r>
            <a:br>
              <a:rPr lang="en-GB" dirty="0"/>
            </a:br>
            <a:r>
              <a:rPr lang="en-GB" dirty="0"/>
              <a:t>ESGE/EASL CPG Endoscopy in PSC. J </a:t>
            </a:r>
            <a:r>
              <a:rPr lang="en-GB" dirty="0" err="1"/>
              <a:t>Hepatol</a:t>
            </a:r>
            <a:r>
              <a:rPr lang="en-GB" dirty="0"/>
              <a:t> 2017;66:1265–81</a:t>
            </a:r>
          </a:p>
          <a:p>
            <a:r>
              <a:rPr lang="en-GB" dirty="0"/>
              <a:t>Image © Kari C </a:t>
            </a:r>
            <a:r>
              <a:rPr lang="en-GB" dirty="0" err="1"/>
              <a:t>Toverud</a:t>
            </a:r>
            <a:r>
              <a:rPr lang="en-GB" dirty="0"/>
              <a:t> CMI 2017. Please do not adapt or share without permission</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1206918"/>
            <a:ext cx="5184576" cy="4886378"/>
          </a:xfrm>
          <a:prstGeom prst="rect">
            <a:avLst/>
          </a:prstGeom>
        </p:spPr>
      </p:pic>
      <p:sp>
        <p:nvSpPr>
          <p:cNvPr id="2" name="TextBox 1"/>
          <p:cNvSpPr txBox="1"/>
          <p:nvPr/>
        </p:nvSpPr>
        <p:spPr>
          <a:xfrm>
            <a:off x="7804202" y="1422361"/>
            <a:ext cx="2090637" cy="523220"/>
          </a:xfrm>
          <a:prstGeom prst="rect">
            <a:avLst/>
          </a:prstGeom>
          <a:noFill/>
        </p:spPr>
        <p:txBody>
          <a:bodyPr wrap="none" rtlCol="0">
            <a:spAutoFit/>
          </a:bodyPr>
          <a:lstStyle/>
          <a:p>
            <a:pPr algn="ctr"/>
            <a:r>
              <a:rPr lang="en-GB" sz="1400" dirty="0"/>
              <a:t>&gt;20 susceptibility genes</a:t>
            </a:r>
          </a:p>
          <a:p>
            <a:pPr algn="ctr"/>
            <a:r>
              <a:rPr lang="en-GB" sz="1400" dirty="0"/>
              <a:t>have been identified</a:t>
            </a:r>
          </a:p>
        </p:txBody>
      </p:sp>
      <p:sp>
        <p:nvSpPr>
          <p:cNvPr id="8" name="TextBox 7"/>
          <p:cNvSpPr txBox="1"/>
          <p:nvPr/>
        </p:nvSpPr>
        <p:spPr>
          <a:xfrm>
            <a:off x="8236443" y="4505783"/>
            <a:ext cx="2183611" cy="523220"/>
          </a:xfrm>
          <a:prstGeom prst="rect">
            <a:avLst/>
          </a:prstGeom>
          <a:noFill/>
        </p:spPr>
        <p:txBody>
          <a:bodyPr wrap="none" rtlCol="0">
            <a:spAutoFit/>
          </a:bodyPr>
          <a:lstStyle/>
          <a:p>
            <a:pPr algn="ctr"/>
            <a:r>
              <a:rPr lang="en-GB" sz="1400" dirty="0"/>
              <a:t>Role of gut-derived</a:t>
            </a:r>
          </a:p>
          <a:p>
            <a:pPr algn="ctr"/>
            <a:r>
              <a:rPr lang="en-GB" sz="1400" dirty="0"/>
              <a:t>antigens remains unclear</a:t>
            </a:r>
          </a:p>
        </p:txBody>
      </p:sp>
      <p:sp>
        <p:nvSpPr>
          <p:cNvPr id="9" name="TextBox 8"/>
          <p:cNvSpPr txBox="1"/>
          <p:nvPr/>
        </p:nvSpPr>
        <p:spPr>
          <a:xfrm>
            <a:off x="6240016" y="5968322"/>
            <a:ext cx="2949846" cy="738664"/>
          </a:xfrm>
          <a:prstGeom prst="rect">
            <a:avLst/>
          </a:prstGeom>
          <a:noFill/>
        </p:spPr>
        <p:txBody>
          <a:bodyPr wrap="none" rtlCol="0">
            <a:spAutoFit/>
          </a:bodyPr>
          <a:lstStyle/>
          <a:p>
            <a:pPr algn="ctr"/>
            <a:r>
              <a:rPr lang="en-GB" sz="1400" dirty="0"/>
              <a:t>Primary or secondary disturbances</a:t>
            </a:r>
            <a:br>
              <a:rPr lang="en-GB" sz="1400" dirty="0"/>
            </a:br>
            <a:r>
              <a:rPr lang="en-GB" sz="1400" dirty="0"/>
              <a:t>in bile homeostasis are thought</a:t>
            </a:r>
            <a:br>
              <a:rPr lang="en-GB" sz="1400" dirty="0"/>
            </a:br>
            <a:r>
              <a:rPr lang="en-GB" sz="1400" dirty="0"/>
              <a:t>to contribute to PSC</a:t>
            </a:r>
          </a:p>
        </p:txBody>
      </p:sp>
      <p:sp>
        <p:nvSpPr>
          <p:cNvPr id="11" name="TextBox 10"/>
          <p:cNvSpPr txBox="1"/>
          <p:nvPr/>
        </p:nvSpPr>
        <p:spPr>
          <a:xfrm>
            <a:off x="1185957" y="5177986"/>
            <a:ext cx="3154966" cy="738664"/>
          </a:xfrm>
          <a:prstGeom prst="rect">
            <a:avLst/>
          </a:prstGeom>
          <a:noFill/>
        </p:spPr>
        <p:txBody>
          <a:bodyPr wrap="none" rtlCol="0">
            <a:spAutoFit/>
          </a:bodyPr>
          <a:lstStyle/>
          <a:p>
            <a:pPr algn="ctr"/>
            <a:r>
              <a:rPr lang="en-GB" sz="1400" dirty="0"/>
              <a:t>T cells, macrophages and neutrophils</a:t>
            </a:r>
          </a:p>
          <a:p>
            <a:pPr algn="ctr"/>
            <a:r>
              <a:rPr lang="en-GB" sz="1400" dirty="0"/>
              <a:t>are likely to engage with an</a:t>
            </a:r>
          </a:p>
          <a:p>
            <a:pPr algn="ctr"/>
            <a:r>
              <a:rPr lang="en-GB" sz="1400" dirty="0"/>
              <a:t>activated </a:t>
            </a:r>
            <a:r>
              <a:rPr lang="en-GB" sz="1400" dirty="0" err="1"/>
              <a:t>cholangiocyte</a:t>
            </a:r>
            <a:r>
              <a:rPr lang="en-GB" sz="1400" dirty="0"/>
              <a:t> phenotype</a:t>
            </a:r>
          </a:p>
        </p:txBody>
      </p:sp>
      <p:sp>
        <p:nvSpPr>
          <p:cNvPr id="12" name="TextBox 11"/>
          <p:cNvSpPr txBox="1"/>
          <p:nvPr/>
        </p:nvSpPr>
        <p:spPr>
          <a:xfrm>
            <a:off x="1554848" y="2635313"/>
            <a:ext cx="2169184" cy="1600438"/>
          </a:xfrm>
          <a:prstGeom prst="rect">
            <a:avLst/>
          </a:prstGeom>
          <a:noFill/>
        </p:spPr>
        <p:txBody>
          <a:bodyPr wrap="none" rtlCol="0">
            <a:spAutoFit/>
          </a:bodyPr>
          <a:lstStyle/>
          <a:p>
            <a:pPr algn="ctr"/>
            <a:r>
              <a:rPr lang="en-GB" sz="1400" dirty="0"/>
              <a:t>Chronic injury + common</a:t>
            </a:r>
          </a:p>
          <a:p>
            <a:pPr algn="ctr"/>
            <a:r>
              <a:rPr lang="en-GB" sz="1400" dirty="0"/>
              <a:t>fibrotic mechanisms</a:t>
            </a:r>
          </a:p>
          <a:p>
            <a:pPr algn="ctr"/>
            <a:r>
              <a:rPr lang="en-GB" sz="1400" dirty="0"/>
              <a:t>involving hepatic stellate</a:t>
            </a:r>
          </a:p>
          <a:p>
            <a:pPr algn="ctr"/>
            <a:r>
              <a:rPr lang="en-GB" sz="1400" dirty="0"/>
              <a:t>cells and portal</a:t>
            </a:r>
          </a:p>
          <a:p>
            <a:pPr algn="ctr"/>
            <a:r>
              <a:rPr lang="en-GB" sz="1400" dirty="0"/>
              <a:t>myofibroblasts in an</a:t>
            </a:r>
          </a:p>
          <a:p>
            <a:pPr algn="ctr"/>
            <a:r>
              <a:rPr lang="en-GB" sz="1400" dirty="0"/>
              <a:t>undefined cross-talk</a:t>
            </a:r>
            <a:br>
              <a:rPr lang="en-GB" sz="1400" dirty="0"/>
            </a:br>
            <a:r>
              <a:rPr lang="en-GB" sz="1400" dirty="0"/>
              <a:t>with </a:t>
            </a:r>
            <a:r>
              <a:rPr lang="en-GB" sz="1400" dirty="0" err="1"/>
              <a:t>cholangiocytes</a:t>
            </a:r>
            <a:endParaRPr lang="en-GB" sz="1400" dirty="0"/>
          </a:p>
        </p:txBody>
      </p:sp>
      <p:sp>
        <p:nvSpPr>
          <p:cNvPr id="13" name="TextBox 12"/>
          <p:cNvSpPr txBox="1"/>
          <p:nvPr/>
        </p:nvSpPr>
        <p:spPr>
          <a:xfrm>
            <a:off x="1791649" y="1146672"/>
            <a:ext cx="3029997" cy="954107"/>
          </a:xfrm>
          <a:prstGeom prst="rect">
            <a:avLst/>
          </a:prstGeom>
          <a:noFill/>
        </p:spPr>
        <p:txBody>
          <a:bodyPr wrap="none" rtlCol="0">
            <a:spAutoFit/>
          </a:bodyPr>
          <a:lstStyle/>
          <a:p>
            <a:pPr algn="ctr"/>
            <a:r>
              <a:rPr lang="en-GB" sz="1400" dirty="0"/>
              <a:t>Liver-related complications in PSC</a:t>
            </a:r>
          </a:p>
          <a:p>
            <a:pPr algn="ctr"/>
            <a:r>
              <a:rPr lang="en-GB" sz="1400" dirty="0"/>
              <a:t>are mainly represented</a:t>
            </a:r>
          </a:p>
          <a:p>
            <a:pPr algn="ctr"/>
            <a:r>
              <a:rPr lang="en-GB" sz="1400" dirty="0"/>
              <a:t>by bile duct strictures, </a:t>
            </a:r>
          </a:p>
          <a:p>
            <a:pPr algn="ctr"/>
            <a:r>
              <a:rPr lang="en-GB" sz="1400" dirty="0"/>
              <a:t>liver cirrhosis and CCA</a:t>
            </a:r>
          </a:p>
        </p:txBody>
      </p:sp>
      <p:pic>
        <p:nvPicPr>
          <p:cNvPr id="14" name="Picture 13">
            <a:hlinkClick r:id="rId4" action="ppaction://hlinksldjump"/>
            <a:extLst>
              <a:ext uri="{FF2B5EF4-FFF2-40B4-BE49-F238E27FC236}">
                <a16:creationId xmlns:a16="http://schemas.microsoft.com/office/drawing/2014/main" id="{223B0FBE-B2F9-4C7B-BD7D-61AC18044E41}"/>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04619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12718-9D46-4F71-9244-C442BC47AF9E}"/>
              </a:ext>
            </a:extLst>
          </p:cNvPr>
          <p:cNvSpPr>
            <a:spLocks noGrp="1"/>
          </p:cNvSpPr>
          <p:nvPr>
            <p:ph sz="half" idx="1"/>
          </p:nvPr>
        </p:nvSpPr>
        <p:spPr/>
        <p:txBody>
          <a:bodyPr>
            <a:noAutofit/>
          </a:bodyPr>
          <a:lstStyle/>
          <a:p>
            <a:r>
              <a:rPr lang="en-GB" sz="1600" dirty="0"/>
              <a:t>Based on clinical, laboratory, imaging, and histological findings</a:t>
            </a:r>
          </a:p>
          <a:p>
            <a:r>
              <a:rPr lang="en-GB" sz="1600" dirty="0"/>
              <a:t>A diagnostic work-up for PSC should be performed in:</a:t>
            </a:r>
          </a:p>
          <a:p>
            <a:pPr lvl="1"/>
            <a:r>
              <a:rPr lang="en-GB" sz="1400" dirty="0"/>
              <a:t>All patients with IBD and abnormal liver biochemistry</a:t>
            </a:r>
          </a:p>
          <a:p>
            <a:pPr lvl="2"/>
            <a:r>
              <a:rPr lang="en-GB" sz="1200" dirty="0"/>
              <a:t>Especially elevated ALP and GGT values</a:t>
            </a:r>
          </a:p>
          <a:p>
            <a:pPr lvl="1"/>
            <a:r>
              <a:rPr lang="en-GB" sz="1400" dirty="0"/>
              <a:t>Non-IBD patients with elevated cholestatic liver enzymes not otherwise explained</a:t>
            </a:r>
          </a:p>
          <a:p>
            <a:r>
              <a:rPr lang="en-GB" sz="1600" dirty="0"/>
              <a:t>A proposed algorithm for PSC diagnosis in adult patients with cholestasis is the focus of a different guideline</a:t>
            </a:r>
          </a:p>
        </p:txBody>
      </p:sp>
      <p:sp>
        <p:nvSpPr>
          <p:cNvPr id="4" name="Title 3">
            <a:extLst>
              <a:ext uri="{FF2B5EF4-FFF2-40B4-BE49-F238E27FC236}">
                <a16:creationId xmlns:a16="http://schemas.microsoft.com/office/drawing/2014/main" id="{F552CEA2-3DD9-4302-A874-999B95CC17F4}"/>
              </a:ext>
            </a:extLst>
          </p:cNvPr>
          <p:cNvSpPr>
            <a:spLocks noGrp="1"/>
          </p:cNvSpPr>
          <p:nvPr>
            <p:ph type="title"/>
          </p:nvPr>
        </p:nvSpPr>
        <p:spPr/>
        <p:txBody>
          <a:bodyPr/>
          <a:lstStyle/>
          <a:p>
            <a:r>
              <a:rPr lang="en-GB" dirty="0"/>
              <a:t>Diagnosis of PSC</a:t>
            </a:r>
          </a:p>
        </p:txBody>
      </p:sp>
      <p:sp>
        <p:nvSpPr>
          <p:cNvPr id="8" name="Text Placeholder 7">
            <a:extLst>
              <a:ext uri="{FF2B5EF4-FFF2-40B4-BE49-F238E27FC236}">
                <a16:creationId xmlns:a16="http://schemas.microsoft.com/office/drawing/2014/main" id="{9B342643-8782-4911-A376-95EEBE392147}"/>
              </a:ext>
            </a:extLst>
          </p:cNvPr>
          <p:cNvSpPr>
            <a:spLocks noGrp="1"/>
          </p:cNvSpPr>
          <p:nvPr>
            <p:ph type="body" sz="quarter" idx="10"/>
          </p:nvPr>
        </p:nvSpPr>
        <p:spPr/>
        <p:txBody>
          <a:bodyPr/>
          <a:lstStyle/>
          <a:p>
            <a:endParaRPr lang="en-GB" dirty="0"/>
          </a:p>
          <a:p>
            <a:r>
              <a:rPr lang="en-GB" dirty="0"/>
              <a:t>*Dilated bile ducts or focal lesion</a:t>
            </a:r>
            <a:br>
              <a:rPr lang="en-GB" dirty="0"/>
            </a:br>
            <a:r>
              <a:rPr lang="en-GB" dirty="0"/>
              <a:t>1. EASL CPG. Management of cholestatic liver diseases. J </a:t>
            </a:r>
            <a:r>
              <a:rPr lang="en-GB" dirty="0" err="1"/>
              <a:t>Hepatol</a:t>
            </a:r>
            <a:r>
              <a:rPr lang="en-GB" dirty="0"/>
              <a:t> 2009;51:237–67;</a:t>
            </a:r>
            <a:br>
              <a:rPr lang="en-GB" dirty="0"/>
            </a:br>
            <a:r>
              <a:rPr lang="en-GB" dirty="0"/>
              <a:t>ESGE/EASL CPG Endoscopy in PSC. J </a:t>
            </a:r>
            <a:r>
              <a:rPr lang="en-GB" dirty="0" err="1"/>
              <a:t>Hepatol</a:t>
            </a:r>
            <a:r>
              <a:rPr lang="en-GB" dirty="0"/>
              <a:t> 2017;66:1265–81</a:t>
            </a:r>
          </a:p>
        </p:txBody>
      </p:sp>
      <p:sp>
        <p:nvSpPr>
          <p:cNvPr id="10" name="TextBox 9">
            <a:extLst>
              <a:ext uri="{FF2B5EF4-FFF2-40B4-BE49-F238E27FC236}">
                <a16:creationId xmlns:a16="http://schemas.microsoft.com/office/drawing/2014/main" id="{E0CDECBB-BCD9-4605-BCC6-42DB1F215534}"/>
              </a:ext>
            </a:extLst>
          </p:cNvPr>
          <p:cNvSpPr txBox="1"/>
          <p:nvPr/>
        </p:nvSpPr>
        <p:spPr>
          <a:xfrm>
            <a:off x="6439838" y="1335671"/>
            <a:ext cx="4744538" cy="307777"/>
          </a:xfrm>
          <a:prstGeom prst="rect">
            <a:avLst/>
          </a:prstGeom>
          <a:noFill/>
        </p:spPr>
        <p:txBody>
          <a:bodyPr wrap="square" rtlCol="0">
            <a:spAutoFit/>
          </a:bodyPr>
          <a:lstStyle/>
          <a:p>
            <a:pPr algn="ctr"/>
            <a:r>
              <a:rPr lang="en-GB" sz="1400" b="1" dirty="0"/>
              <a:t>Diagnostic approach to cholestasis in adult patients</a:t>
            </a:r>
            <a:r>
              <a:rPr lang="en-GB" sz="1400" b="1" baseline="30000" dirty="0"/>
              <a:t>1</a:t>
            </a:r>
          </a:p>
        </p:txBody>
      </p:sp>
      <p:grpSp>
        <p:nvGrpSpPr>
          <p:cNvPr id="55" name="Group 54">
            <a:extLst>
              <a:ext uri="{FF2B5EF4-FFF2-40B4-BE49-F238E27FC236}">
                <a16:creationId xmlns:a16="http://schemas.microsoft.com/office/drawing/2014/main" id="{87CA3509-908A-4196-A4A3-CC2EFBB7693F}"/>
              </a:ext>
            </a:extLst>
          </p:cNvPr>
          <p:cNvGrpSpPr/>
          <p:nvPr/>
        </p:nvGrpSpPr>
        <p:grpSpPr>
          <a:xfrm>
            <a:off x="6046333" y="1681705"/>
            <a:ext cx="5759901" cy="4561964"/>
            <a:chOff x="-701297" y="1514611"/>
            <a:chExt cx="5821142" cy="4561964"/>
          </a:xfrm>
        </p:grpSpPr>
        <p:sp>
          <p:nvSpPr>
            <p:cNvPr id="56" name="TextBox 55">
              <a:extLst>
                <a:ext uri="{FF2B5EF4-FFF2-40B4-BE49-F238E27FC236}">
                  <a16:creationId xmlns:a16="http://schemas.microsoft.com/office/drawing/2014/main" id="{C61865CA-3C33-4E9D-88B8-DC9A0B3C33CD}"/>
                </a:ext>
              </a:extLst>
            </p:cNvPr>
            <p:cNvSpPr txBox="1"/>
            <p:nvPr/>
          </p:nvSpPr>
          <p:spPr>
            <a:xfrm>
              <a:off x="1923111" y="1514611"/>
              <a:ext cx="2747154" cy="338554"/>
            </a:xfrm>
            <a:prstGeom prst="rect">
              <a:avLst/>
            </a:prstGeom>
            <a:noFill/>
            <a:ln>
              <a:noFill/>
            </a:ln>
          </p:spPr>
          <p:txBody>
            <a:bodyPr wrap="square" lIns="0" tIns="0" rIns="0" bIns="0" rtlCol="0">
              <a:spAutoFit/>
            </a:bodyPr>
            <a:lstStyle/>
            <a:p>
              <a:pPr algn="ctr"/>
              <a:r>
                <a:rPr lang="en-GB" sz="1100" dirty="0"/>
                <a:t>Abnormal ALP of liver origin, GGT </a:t>
              </a:r>
              <a:br>
                <a:rPr lang="en-GB" sz="1100" dirty="0"/>
              </a:br>
              <a:r>
                <a:rPr lang="en-GB" sz="1100" dirty="0"/>
                <a:t>and/or conjugated bilirubin</a:t>
              </a:r>
            </a:p>
          </p:txBody>
        </p:sp>
        <p:sp>
          <p:nvSpPr>
            <p:cNvPr id="57" name="TextBox 56">
              <a:extLst>
                <a:ext uri="{FF2B5EF4-FFF2-40B4-BE49-F238E27FC236}">
                  <a16:creationId xmlns:a16="http://schemas.microsoft.com/office/drawing/2014/main" id="{9B54CEB5-E000-46E2-A65B-F6105D08D7EF}"/>
                </a:ext>
              </a:extLst>
            </p:cNvPr>
            <p:cNvSpPr txBox="1"/>
            <p:nvPr/>
          </p:nvSpPr>
          <p:spPr>
            <a:xfrm>
              <a:off x="1944104" y="1988840"/>
              <a:ext cx="2705168"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History and physical examination + US*</a:t>
              </a:r>
            </a:p>
          </p:txBody>
        </p:sp>
        <p:sp>
          <p:nvSpPr>
            <p:cNvPr id="58" name="TextBox 57">
              <a:extLst>
                <a:ext uri="{FF2B5EF4-FFF2-40B4-BE49-F238E27FC236}">
                  <a16:creationId xmlns:a16="http://schemas.microsoft.com/office/drawing/2014/main" id="{20A10E4C-E2D0-4B94-BB56-895E7B67D3B3}"/>
                </a:ext>
              </a:extLst>
            </p:cNvPr>
            <p:cNvSpPr txBox="1"/>
            <p:nvPr/>
          </p:nvSpPr>
          <p:spPr>
            <a:xfrm>
              <a:off x="1285481" y="2353070"/>
              <a:ext cx="2292367" cy="169277"/>
            </a:xfrm>
            <a:prstGeom prst="rect">
              <a:avLst/>
            </a:prstGeom>
            <a:noFill/>
            <a:ln>
              <a:noFill/>
            </a:ln>
          </p:spPr>
          <p:txBody>
            <a:bodyPr wrap="none" lIns="0" tIns="0" rIns="0" bIns="0" rtlCol="0">
              <a:spAutoFit/>
            </a:bodyPr>
            <a:lstStyle/>
            <a:p>
              <a:pPr algn="ctr"/>
              <a:r>
                <a:rPr lang="en-GB" sz="1100" dirty="0"/>
                <a:t>Normal US and no clear clinical clue</a:t>
              </a:r>
            </a:p>
          </p:txBody>
        </p:sp>
        <p:sp>
          <p:nvSpPr>
            <p:cNvPr id="59" name="TextBox 58">
              <a:extLst>
                <a:ext uri="{FF2B5EF4-FFF2-40B4-BE49-F238E27FC236}">
                  <a16:creationId xmlns:a16="http://schemas.microsoft.com/office/drawing/2014/main" id="{1FBAD0BA-8979-408D-8CDE-6A6737B5AEA7}"/>
                </a:ext>
              </a:extLst>
            </p:cNvPr>
            <p:cNvSpPr txBox="1"/>
            <p:nvPr/>
          </p:nvSpPr>
          <p:spPr>
            <a:xfrm>
              <a:off x="3751693" y="2353070"/>
              <a:ext cx="1368152" cy="338554"/>
            </a:xfrm>
            <a:prstGeom prst="rect">
              <a:avLst/>
            </a:prstGeom>
            <a:noFill/>
            <a:ln>
              <a:noFill/>
            </a:ln>
          </p:spPr>
          <p:txBody>
            <a:bodyPr wrap="square" lIns="0" tIns="0" rIns="0" bIns="0" rtlCol="0">
              <a:spAutoFit/>
            </a:bodyPr>
            <a:lstStyle/>
            <a:p>
              <a:pPr algn="ctr"/>
              <a:r>
                <a:rPr lang="en-GB" sz="1100" dirty="0"/>
                <a:t>Abnormal US and/or </a:t>
              </a:r>
              <a:br>
                <a:rPr lang="en-GB" sz="1100" dirty="0"/>
              </a:br>
              <a:r>
                <a:rPr lang="en-GB" sz="1100" dirty="0"/>
                <a:t>clear clinical clue</a:t>
              </a:r>
            </a:p>
          </p:txBody>
        </p:sp>
        <p:sp>
          <p:nvSpPr>
            <p:cNvPr id="60" name="TextBox 59">
              <a:extLst>
                <a:ext uri="{FF2B5EF4-FFF2-40B4-BE49-F238E27FC236}">
                  <a16:creationId xmlns:a16="http://schemas.microsoft.com/office/drawing/2014/main" id="{1AB933A5-DA92-4C86-B509-95E18D2D44FF}"/>
                </a:ext>
              </a:extLst>
            </p:cNvPr>
            <p:cNvSpPr txBox="1"/>
            <p:nvPr/>
          </p:nvSpPr>
          <p:spPr>
            <a:xfrm>
              <a:off x="2093884" y="2651043"/>
              <a:ext cx="675559" cy="169277"/>
            </a:xfrm>
            <a:prstGeom prst="rect">
              <a:avLst/>
            </a:prstGeom>
            <a:solidFill>
              <a:schemeClr val="tx2"/>
            </a:solidFill>
            <a:ln>
              <a:solidFill>
                <a:schemeClr val="tx2"/>
              </a:solidFill>
            </a:ln>
          </p:spPr>
          <p:txBody>
            <a:bodyPr wrap="none" lIns="0" tIns="0" rIns="0" bIns="0" rtlCol="0">
              <a:spAutoFit/>
            </a:bodyPr>
            <a:lstStyle/>
            <a:p>
              <a:pPr algn="ctr"/>
              <a:r>
                <a:rPr lang="en-GB" sz="1100" b="1" dirty="0">
                  <a:solidFill>
                    <a:schemeClr val="bg1"/>
                  </a:solidFill>
                </a:rPr>
                <a:t>AMA/ANA</a:t>
              </a:r>
            </a:p>
          </p:txBody>
        </p:sp>
        <p:sp>
          <p:nvSpPr>
            <p:cNvPr id="61" name="TextBox 60">
              <a:extLst>
                <a:ext uri="{FF2B5EF4-FFF2-40B4-BE49-F238E27FC236}">
                  <a16:creationId xmlns:a16="http://schemas.microsoft.com/office/drawing/2014/main" id="{FA52AB8E-73A5-4D05-BFCA-2242BDC1AE56}"/>
                </a:ext>
              </a:extLst>
            </p:cNvPr>
            <p:cNvSpPr txBox="1"/>
            <p:nvPr/>
          </p:nvSpPr>
          <p:spPr>
            <a:xfrm>
              <a:off x="1128550" y="3084268"/>
              <a:ext cx="1229055" cy="338554"/>
            </a:xfrm>
            <a:prstGeom prst="rect">
              <a:avLst/>
            </a:prstGeom>
            <a:noFill/>
            <a:ln>
              <a:noFill/>
            </a:ln>
          </p:spPr>
          <p:txBody>
            <a:bodyPr wrap="square" lIns="0" tIns="0" rIns="0" bIns="0" rtlCol="0">
              <a:spAutoFit/>
            </a:bodyPr>
            <a:lstStyle/>
            <a:p>
              <a:pPr algn="ctr"/>
              <a:r>
                <a:rPr lang="en-GB" sz="1100" b="1" dirty="0"/>
                <a:t>-</a:t>
              </a:r>
              <a:r>
                <a:rPr lang="en-GB" sz="1100" b="1" dirty="0" err="1"/>
                <a:t>ve</a:t>
              </a:r>
              <a:r>
                <a:rPr lang="en-GB" sz="1100" dirty="0"/>
                <a:t>: AMA and </a:t>
              </a:r>
              <a:br>
                <a:rPr lang="en-GB" sz="1100" dirty="0"/>
              </a:br>
              <a:r>
                <a:rPr lang="en-GB" sz="1100" dirty="0"/>
                <a:t>PBC-specific ANA</a:t>
              </a:r>
            </a:p>
          </p:txBody>
        </p:sp>
        <p:sp>
          <p:nvSpPr>
            <p:cNvPr id="62" name="TextBox 61">
              <a:extLst>
                <a:ext uri="{FF2B5EF4-FFF2-40B4-BE49-F238E27FC236}">
                  <a16:creationId xmlns:a16="http://schemas.microsoft.com/office/drawing/2014/main" id="{0992BD7F-4C17-4144-A528-266D02ED972F}"/>
                </a:ext>
              </a:extLst>
            </p:cNvPr>
            <p:cNvSpPr txBox="1"/>
            <p:nvPr/>
          </p:nvSpPr>
          <p:spPr>
            <a:xfrm>
              <a:off x="2458239" y="3084268"/>
              <a:ext cx="1229055" cy="338554"/>
            </a:xfrm>
            <a:prstGeom prst="rect">
              <a:avLst/>
            </a:prstGeom>
            <a:noFill/>
            <a:ln>
              <a:noFill/>
            </a:ln>
          </p:spPr>
          <p:txBody>
            <a:bodyPr wrap="square" lIns="0" tIns="0" rIns="0" bIns="0" rtlCol="0">
              <a:spAutoFit/>
            </a:bodyPr>
            <a:lstStyle/>
            <a:p>
              <a:pPr algn="ctr"/>
              <a:r>
                <a:rPr lang="en-GB" sz="1100" b="1" dirty="0"/>
                <a:t>+</a:t>
              </a:r>
              <a:r>
                <a:rPr lang="en-GB" sz="1100" b="1" dirty="0" err="1"/>
                <a:t>ve</a:t>
              </a:r>
              <a:r>
                <a:rPr lang="en-GB" sz="1100" dirty="0"/>
                <a:t>: AMA or </a:t>
              </a:r>
              <a:br>
                <a:rPr lang="en-GB" sz="1100" dirty="0"/>
              </a:br>
              <a:r>
                <a:rPr lang="en-GB" sz="1100" dirty="0"/>
                <a:t>PBC-specific ANA</a:t>
              </a:r>
            </a:p>
          </p:txBody>
        </p:sp>
        <p:sp>
          <p:nvSpPr>
            <p:cNvPr id="63" name="TextBox 62">
              <a:extLst>
                <a:ext uri="{FF2B5EF4-FFF2-40B4-BE49-F238E27FC236}">
                  <a16:creationId xmlns:a16="http://schemas.microsoft.com/office/drawing/2014/main" id="{F14B514E-96EB-4C93-A23D-2450EA116F96}"/>
                </a:ext>
              </a:extLst>
            </p:cNvPr>
            <p:cNvSpPr txBox="1"/>
            <p:nvPr/>
          </p:nvSpPr>
          <p:spPr>
            <a:xfrm>
              <a:off x="4001264" y="3363917"/>
              <a:ext cx="315792" cy="169277"/>
            </a:xfrm>
            <a:prstGeom prst="rect">
              <a:avLst/>
            </a:prstGeom>
            <a:noFill/>
            <a:ln>
              <a:noFill/>
            </a:ln>
          </p:spPr>
          <p:txBody>
            <a:bodyPr wrap="square" lIns="0" tIns="0" rIns="0" bIns="0" rtlCol="0">
              <a:spAutoFit/>
            </a:bodyPr>
            <a:lstStyle/>
            <a:p>
              <a:pPr algn="ctr"/>
              <a:r>
                <a:rPr lang="en-GB" sz="1100" b="1" dirty="0"/>
                <a:t>PBC</a:t>
              </a:r>
            </a:p>
          </p:txBody>
        </p:sp>
        <p:sp>
          <p:nvSpPr>
            <p:cNvPr id="64" name="TextBox 63">
              <a:extLst>
                <a:ext uri="{FF2B5EF4-FFF2-40B4-BE49-F238E27FC236}">
                  <a16:creationId xmlns:a16="http://schemas.microsoft.com/office/drawing/2014/main" id="{3BA969AE-E589-4F42-AA55-8EF004F3F32D}"/>
                </a:ext>
              </a:extLst>
            </p:cNvPr>
            <p:cNvSpPr txBox="1"/>
            <p:nvPr/>
          </p:nvSpPr>
          <p:spPr>
            <a:xfrm>
              <a:off x="285418" y="3647758"/>
              <a:ext cx="1630736"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Drug history negative:</a:t>
              </a:r>
              <a:br>
                <a:rPr lang="en-GB" sz="1100" b="1" dirty="0">
                  <a:solidFill>
                    <a:schemeClr val="bg1"/>
                  </a:solidFill>
                </a:rPr>
              </a:br>
              <a:r>
                <a:rPr lang="en-GB" sz="1100" b="1" dirty="0">
                  <a:solidFill>
                    <a:schemeClr val="bg1"/>
                  </a:solidFill>
                </a:rPr>
                <a:t>liver biopsy</a:t>
              </a:r>
            </a:p>
          </p:txBody>
        </p:sp>
        <p:sp>
          <p:nvSpPr>
            <p:cNvPr id="65" name="TextBox 64">
              <a:extLst>
                <a:ext uri="{FF2B5EF4-FFF2-40B4-BE49-F238E27FC236}">
                  <a16:creationId xmlns:a16="http://schemas.microsoft.com/office/drawing/2014/main" id="{31D89E62-BDE0-4FA2-91CF-E718C407AD1B}"/>
                </a:ext>
              </a:extLst>
            </p:cNvPr>
            <p:cNvSpPr txBox="1"/>
            <p:nvPr/>
          </p:nvSpPr>
          <p:spPr>
            <a:xfrm>
              <a:off x="2044396" y="3647758"/>
              <a:ext cx="1545525" cy="338554"/>
            </a:xfrm>
            <a:prstGeom prst="rect">
              <a:avLst/>
            </a:prstGeom>
            <a:noFill/>
            <a:ln>
              <a:noFill/>
            </a:ln>
          </p:spPr>
          <p:txBody>
            <a:bodyPr wrap="none" lIns="0" tIns="0" rIns="0" bIns="0" rtlCol="0">
              <a:spAutoFit/>
            </a:bodyPr>
            <a:lstStyle/>
            <a:p>
              <a:pPr algn="ctr"/>
              <a:r>
                <a:rPr lang="en-GB" sz="1100" dirty="0"/>
                <a:t>Drug history positive:</a:t>
              </a:r>
            </a:p>
            <a:p>
              <a:pPr algn="ctr"/>
              <a:r>
                <a:rPr lang="en-GB" sz="1100" dirty="0"/>
                <a:t>discontinue and observe</a:t>
              </a:r>
            </a:p>
          </p:txBody>
        </p:sp>
        <p:sp>
          <p:nvSpPr>
            <p:cNvPr id="66" name="TextBox 65">
              <a:extLst>
                <a:ext uri="{FF2B5EF4-FFF2-40B4-BE49-F238E27FC236}">
                  <a16:creationId xmlns:a16="http://schemas.microsoft.com/office/drawing/2014/main" id="{A5D3A444-F9C7-496E-9BFA-5AE0A0A17391}"/>
                </a:ext>
              </a:extLst>
            </p:cNvPr>
            <p:cNvSpPr txBox="1"/>
            <p:nvPr/>
          </p:nvSpPr>
          <p:spPr>
            <a:xfrm>
              <a:off x="582705" y="4191921"/>
              <a:ext cx="460093" cy="169277"/>
            </a:xfrm>
            <a:prstGeom prst="rect">
              <a:avLst/>
            </a:prstGeom>
            <a:noFill/>
            <a:ln>
              <a:noFill/>
            </a:ln>
          </p:spPr>
          <p:txBody>
            <a:bodyPr wrap="none" lIns="0" tIns="0" rIns="0" bIns="0" rtlCol="0">
              <a:spAutoFit/>
            </a:bodyPr>
            <a:lstStyle/>
            <a:p>
              <a:pPr algn="ctr"/>
              <a:r>
                <a:rPr lang="en-GB" sz="1100" dirty="0"/>
                <a:t>Normal</a:t>
              </a:r>
            </a:p>
          </p:txBody>
        </p:sp>
        <p:sp>
          <p:nvSpPr>
            <p:cNvPr id="67" name="TextBox 66">
              <a:extLst>
                <a:ext uri="{FF2B5EF4-FFF2-40B4-BE49-F238E27FC236}">
                  <a16:creationId xmlns:a16="http://schemas.microsoft.com/office/drawing/2014/main" id="{10A722C2-8143-456F-BCCA-E8023F78420D}"/>
                </a:ext>
              </a:extLst>
            </p:cNvPr>
            <p:cNvSpPr txBox="1"/>
            <p:nvPr/>
          </p:nvSpPr>
          <p:spPr>
            <a:xfrm>
              <a:off x="1244148" y="4191921"/>
              <a:ext cx="973648" cy="338554"/>
            </a:xfrm>
            <a:prstGeom prst="rect">
              <a:avLst/>
            </a:prstGeom>
            <a:noFill/>
            <a:ln>
              <a:noFill/>
            </a:ln>
          </p:spPr>
          <p:txBody>
            <a:bodyPr wrap="none" lIns="0" tIns="0" rIns="0" bIns="0" rtlCol="0">
              <a:spAutoFit/>
            </a:bodyPr>
            <a:lstStyle/>
            <a:p>
              <a:pPr algn="ctr"/>
              <a:r>
                <a:rPr lang="en-GB" sz="1100" dirty="0"/>
                <a:t>Biliary injury </a:t>
              </a:r>
              <a:br>
                <a:rPr lang="en-GB" sz="1100" dirty="0"/>
              </a:br>
              <a:r>
                <a:rPr lang="en-GB" sz="1100" dirty="0"/>
                <a:t>or other lesions</a:t>
              </a:r>
            </a:p>
          </p:txBody>
        </p:sp>
        <p:sp>
          <p:nvSpPr>
            <p:cNvPr id="68" name="TextBox 67">
              <a:extLst>
                <a:ext uri="{FF2B5EF4-FFF2-40B4-BE49-F238E27FC236}">
                  <a16:creationId xmlns:a16="http://schemas.microsoft.com/office/drawing/2014/main" id="{7ACB0523-C1C7-4C24-B925-F16FB21F3CEC}"/>
                </a:ext>
              </a:extLst>
            </p:cNvPr>
            <p:cNvSpPr txBox="1"/>
            <p:nvPr/>
          </p:nvSpPr>
          <p:spPr>
            <a:xfrm>
              <a:off x="-2611" y="4610114"/>
              <a:ext cx="1630734"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MRC ± endoscopic US</a:t>
              </a:r>
            </a:p>
          </p:txBody>
        </p:sp>
        <p:sp>
          <p:nvSpPr>
            <p:cNvPr id="69" name="TextBox 68">
              <a:extLst>
                <a:ext uri="{FF2B5EF4-FFF2-40B4-BE49-F238E27FC236}">
                  <a16:creationId xmlns:a16="http://schemas.microsoft.com/office/drawing/2014/main" id="{9E2D4CA3-FCDB-43E2-B904-B7A7E3EEEC65}"/>
                </a:ext>
              </a:extLst>
            </p:cNvPr>
            <p:cNvSpPr txBox="1"/>
            <p:nvPr/>
          </p:nvSpPr>
          <p:spPr>
            <a:xfrm>
              <a:off x="373730" y="4999154"/>
              <a:ext cx="460093" cy="169277"/>
            </a:xfrm>
            <a:prstGeom prst="rect">
              <a:avLst/>
            </a:prstGeom>
            <a:noFill/>
            <a:ln>
              <a:noFill/>
            </a:ln>
          </p:spPr>
          <p:txBody>
            <a:bodyPr wrap="none" lIns="0" tIns="0" rIns="0" bIns="0" rtlCol="0">
              <a:spAutoFit/>
            </a:bodyPr>
            <a:lstStyle/>
            <a:p>
              <a:pPr algn="ctr"/>
              <a:r>
                <a:rPr lang="en-GB" sz="1100" dirty="0"/>
                <a:t>Normal</a:t>
              </a:r>
            </a:p>
          </p:txBody>
        </p:sp>
        <p:sp>
          <p:nvSpPr>
            <p:cNvPr id="70" name="TextBox 69">
              <a:extLst>
                <a:ext uri="{FF2B5EF4-FFF2-40B4-BE49-F238E27FC236}">
                  <a16:creationId xmlns:a16="http://schemas.microsoft.com/office/drawing/2014/main" id="{D9D3FE3B-C9AC-43B3-AEE5-4683D469A1FD}"/>
                </a:ext>
              </a:extLst>
            </p:cNvPr>
            <p:cNvSpPr txBox="1"/>
            <p:nvPr/>
          </p:nvSpPr>
          <p:spPr>
            <a:xfrm>
              <a:off x="1796228" y="4999154"/>
              <a:ext cx="601038" cy="169277"/>
            </a:xfrm>
            <a:prstGeom prst="rect">
              <a:avLst/>
            </a:prstGeom>
            <a:noFill/>
            <a:ln>
              <a:noFill/>
            </a:ln>
          </p:spPr>
          <p:txBody>
            <a:bodyPr wrap="none" lIns="0" tIns="0" rIns="0" bIns="0" rtlCol="0">
              <a:spAutoFit/>
            </a:bodyPr>
            <a:lstStyle/>
            <a:p>
              <a:pPr algn="ctr"/>
              <a:r>
                <a:rPr lang="en-GB" sz="1100" dirty="0"/>
                <a:t>Strictures</a:t>
              </a:r>
            </a:p>
          </p:txBody>
        </p:sp>
        <p:sp>
          <p:nvSpPr>
            <p:cNvPr id="71" name="TextBox 70">
              <a:extLst>
                <a:ext uri="{FF2B5EF4-FFF2-40B4-BE49-F238E27FC236}">
                  <a16:creationId xmlns:a16="http://schemas.microsoft.com/office/drawing/2014/main" id="{FE9FD519-694B-4EB4-A3E9-66A9DC24F0C8}"/>
                </a:ext>
              </a:extLst>
            </p:cNvPr>
            <p:cNvSpPr txBox="1"/>
            <p:nvPr/>
          </p:nvSpPr>
          <p:spPr>
            <a:xfrm>
              <a:off x="3269051" y="4999154"/>
              <a:ext cx="323297" cy="169277"/>
            </a:xfrm>
            <a:prstGeom prst="rect">
              <a:avLst/>
            </a:prstGeom>
            <a:noFill/>
            <a:ln>
              <a:noFill/>
            </a:ln>
          </p:spPr>
          <p:txBody>
            <a:bodyPr wrap="square" lIns="0" tIns="0" rIns="0" bIns="0" rtlCol="0">
              <a:spAutoFit/>
            </a:bodyPr>
            <a:lstStyle/>
            <a:p>
              <a:pPr algn="ctr"/>
              <a:r>
                <a:rPr lang="en-GB" sz="1100" b="1" dirty="0"/>
                <a:t>SC</a:t>
              </a:r>
            </a:p>
          </p:txBody>
        </p:sp>
        <p:sp>
          <p:nvSpPr>
            <p:cNvPr id="72" name="TextBox 71">
              <a:extLst>
                <a:ext uri="{FF2B5EF4-FFF2-40B4-BE49-F238E27FC236}">
                  <a16:creationId xmlns:a16="http://schemas.microsoft.com/office/drawing/2014/main" id="{210B5CEE-AA54-4056-82BC-4F9BCEB54042}"/>
                </a:ext>
              </a:extLst>
            </p:cNvPr>
            <p:cNvSpPr txBox="1"/>
            <p:nvPr/>
          </p:nvSpPr>
          <p:spPr>
            <a:xfrm>
              <a:off x="-124049" y="5399467"/>
              <a:ext cx="1030350" cy="677108"/>
            </a:xfrm>
            <a:prstGeom prst="rect">
              <a:avLst/>
            </a:prstGeom>
            <a:noFill/>
            <a:ln>
              <a:noFill/>
            </a:ln>
          </p:spPr>
          <p:txBody>
            <a:bodyPr wrap="none" lIns="0" tIns="0" rIns="0" bIns="0" rtlCol="0">
              <a:spAutoFit/>
            </a:bodyPr>
            <a:lstStyle/>
            <a:p>
              <a:pPr algn="ctr"/>
              <a:r>
                <a:rPr lang="en-GB" sz="1100" dirty="0"/>
                <a:t>No clinical </a:t>
              </a:r>
              <a:br>
                <a:rPr lang="en-GB" sz="1100" dirty="0"/>
              </a:br>
              <a:r>
                <a:rPr lang="en-GB" sz="1100" dirty="0"/>
                <a:t>suspicion of SC:</a:t>
              </a:r>
            </a:p>
            <a:p>
              <a:pPr algn="ctr"/>
              <a:r>
                <a:rPr lang="en-GB" sz="1100" dirty="0"/>
                <a:t>observe and </a:t>
              </a:r>
              <a:br>
                <a:rPr lang="en-GB" sz="1100" dirty="0"/>
              </a:br>
              <a:r>
                <a:rPr lang="en-GB" sz="1100" dirty="0"/>
                <a:t>back to Step 1</a:t>
              </a:r>
            </a:p>
          </p:txBody>
        </p:sp>
        <p:sp>
          <p:nvSpPr>
            <p:cNvPr id="73" name="TextBox 72">
              <a:extLst>
                <a:ext uri="{FF2B5EF4-FFF2-40B4-BE49-F238E27FC236}">
                  <a16:creationId xmlns:a16="http://schemas.microsoft.com/office/drawing/2014/main" id="{AAD1DFA4-11D9-4AE3-B84D-AA4DADAC6DE6}"/>
                </a:ext>
              </a:extLst>
            </p:cNvPr>
            <p:cNvSpPr txBox="1"/>
            <p:nvPr/>
          </p:nvSpPr>
          <p:spPr>
            <a:xfrm>
              <a:off x="1010897" y="5404693"/>
              <a:ext cx="1175371" cy="507831"/>
            </a:xfrm>
            <a:prstGeom prst="rect">
              <a:avLst/>
            </a:prstGeom>
            <a:solidFill>
              <a:schemeClr val="tx2"/>
            </a:solidFill>
            <a:ln>
              <a:noFill/>
            </a:ln>
          </p:spPr>
          <p:txBody>
            <a:bodyPr wrap="square" lIns="0" tIns="0" rIns="0" bIns="0" rtlCol="0">
              <a:spAutoFit/>
            </a:bodyPr>
            <a:lstStyle/>
            <a:p>
              <a:pPr algn="ctr"/>
              <a:r>
                <a:rPr lang="en-GB" sz="1100" b="1" dirty="0">
                  <a:solidFill>
                    <a:schemeClr val="bg1"/>
                  </a:solidFill>
                </a:rPr>
                <a:t>Clinical </a:t>
              </a:r>
              <a:br>
                <a:rPr lang="en-GB" sz="1100" b="1" dirty="0">
                  <a:solidFill>
                    <a:schemeClr val="bg1"/>
                  </a:solidFill>
                </a:rPr>
              </a:br>
              <a:r>
                <a:rPr lang="en-GB" sz="1100" b="1" dirty="0">
                  <a:solidFill>
                    <a:schemeClr val="bg1"/>
                  </a:solidFill>
                </a:rPr>
                <a:t>suspicion of SC:</a:t>
              </a:r>
            </a:p>
            <a:p>
              <a:pPr algn="ctr"/>
              <a:r>
                <a:rPr lang="en-GB" sz="1100" b="1" dirty="0">
                  <a:solidFill>
                    <a:schemeClr val="bg1"/>
                  </a:solidFill>
                </a:rPr>
                <a:t>ERCP</a:t>
              </a:r>
            </a:p>
          </p:txBody>
        </p:sp>
        <p:sp>
          <p:nvSpPr>
            <p:cNvPr id="74" name="TextBox 73">
              <a:extLst>
                <a:ext uri="{FF2B5EF4-FFF2-40B4-BE49-F238E27FC236}">
                  <a16:creationId xmlns:a16="http://schemas.microsoft.com/office/drawing/2014/main" id="{A4575EE9-FD45-457D-A236-396C6A25F41C}"/>
                </a:ext>
              </a:extLst>
            </p:cNvPr>
            <p:cNvSpPr txBox="1"/>
            <p:nvPr/>
          </p:nvSpPr>
          <p:spPr>
            <a:xfrm>
              <a:off x="3716677" y="3647758"/>
              <a:ext cx="1403168"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Strongly suggested </a:t>
              </a:r>
              <a:br>
                <a:rPr lang="en-GB" sz="1100" b="1" dirty="0">
                  <a:solidFill>
                    <a:schemeClr val="bg1"/>
                  </a:solidFill>
                </a:rPr>
              </a:br>
              <a:r>
                <a:rPr lang="en-GB" sz="1100" b="1" dirty="0">
                  <a:solidFill>
                    <a:schemeClr val="bg1"/>
                  </a:solidFill>
                </a:rPr>
                <a:t>diagnosis</a:t>
              </a:r>
            </a:p>
          </p:txBody>
        </p:sp>
        <p:sp>
          <p:nvSpPr>
            <p:cNvPr id="75" name="TextBox 74">
              <a:extLst>
                <a:ext uri="{FF2B5EF4-FFF2-40B4-BE49-F238E27FC236}">
                  <a16:creationId xmlns:a16="http://schemas.microsoft.com/office/drawing/2014/main" id="{930089D3-1B32-4E61-ADAB-38C2050426C1}"/>
                </a:ext>
              </a:extLst>
            </p:cNvPr>
            <p:cNvSpPr txBox="1"/>
            <p:nvPr/>
          </p:nvSpPr>
          <p:spPr>
            <a:xfrm>
              <a:off x="3534693" y="5471475"/>
              <a:ext cx="1585152"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Further workup with </a:t>
              </a:r>
              <a:br>
                <a:rPr lang="en-GB" sz="1100" b="1" dirty="0">
                  <a:solidFill>
                    <a:schemeClr val="bg1"/>
                  </a:solidFill>
                </a:rPr>
              </a:br>
              <a:r>
                <a:rPr lang="en-GB" sz="1100" b="1" dirty="0">
                  <a:solidFill>
                    <a:schemeClr val="bg1"/>
                  </a:solidFill>
                </a:rPr>
                <a:t>specific investigations</a:t>
              </a:r>
            </a:p>
          </p:txBody>
        </p:sp>
        <p:cxnSp>
          <p:nvCxnSpPr>
            <p:cNvPr id="76" name="Straight Arrow Connector 75">
              <a:extLst>
                <a:ext uri="{FF2B5EF4-FFF2-40B4-BE49-F238E27FC236}">
                  <a16:creationId xmlns:a16="http://schemas.microsoft.com/office/drawing/2014/main" id="{B6C9B064-F830-4D93-9188-0B4F99F4EF8D}"/>
                </a:ext>
              </a:extLst>
            </p:cNvPr>
            <p:cNvCxnSpPr>
              <a:cxnSpLocks/>
            </p:cNvCxnSpPr>
            <p:nvPr/>
          </p:nvCxnSpPr>
          <p:spPr>
            <a:xfrm flipH="1">
              <a:off x="4673240" y="3986312"/>
              <a:ext cx="0" cy="1485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94F10D6-A671-42F4-8E2C-0C5ED15D8265}"/>
                </a:ext>
              </a:extLst>
            </p:cNvPr>
            <p:cNvCxnSpPr>
              <a:cxnSpLocks/>
              <a:stCxn id="58" idx="2"/>
              <a:endCxn id="60" idx="0"/>
            </p:cNvCxnSpPr>
            <p:nvPr/>
          </p:nvCxnSpPr>
          <p:spPr>
            <a:xfrm flipH="1">
              <a:off x="2431663" y="2522347"/>
              <a:ext cx="1" cy="12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E2D071B-D0FF-4EE8-9178-EFCA02F4931A}"/>
                </a:ext>
              </a:extLst>
            </p:cNvPr>
            <p:cNvCxnSpPr>
              <a:cxnSpLocks/>
              <a:stCxn id="57" idx="2"/>
              <a:endCxn id="58" idx="0"/>
            </p:cNvCxnSpPr>
            <p:nvPr/>
          </p:nvCxnSpPr>
          <p:spPr>
            <a:xfrm rot="5400000">
              <a:off x="2766700" y="1823082"/>
              <a:ext cx="194953" cy="86502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EF312B07-4190-41E0-BB8D-88F0A42AF1D8}"/>
                </a:ext>
              </a:extLst>
            </p:cNvPr>
            <p:cNvCxnSpPr>
              <a:cxnSpLocks/>
              <a:stCxn id="57" idx="2"/>
              <a:endCxn id="59" idx="0"/>
            </p:cNvCxnSpPr>
            <p:nvPr/>
          </p:nvCxnSpPr>
          <p:spPr>
            <a:xfrm rot="16200000" flipH="1">
              <a:off x="3768752" y="1686052"/>
              <a:ext cx="194953" cy="113908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3D39111E-D2A5-4D95-8398-166B24ADF93C}"/>
                </a:ext>
              </a:extLst>
            </p:cNvPr>
            <p:cNvCxnSpPr>
              <a:cxnSpLocks/>
              <a:stCxn id="61" idx="2"/>
              <a:endCxn id="64" idx="0"/>
            </p:cNvCxnSpPr>
            <p:nvPr/>
          </p:nvCxnSpPr>
          <p:spPr>
            <a:xfrm rot="5400000">
              <a:off x="1309464" y="3214144"/>
              <a:ext cx="224936" cy="64229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D81857F4-ADEE-46A6-8493-05CFE86B56E1}"/>
                </a:ext>
              </a:extLst>
            </p:cNvPr>
            <p:cNvCxnSpPr>
              <a:cxnSpLocks/>
              <a:stCxn id="61" idx="2"/>
              <a:endCxn id="65" idx="0"/>
            </p:cNvCxnSpPr>
            <p:nvPr/>
          </p:nvCxnSpPr>
          <p:spPr>
            <a:xfrm rot="16200000" flipH="1">
              <a:off x="2167650" y="2998249"/>
              <a:ext cx="224936" cy="107408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D51DEA2-24D8-4B8F-8257-EBFB4037C419}"/>
                </a:ext>
              </a:extLst>
            </p:cNvPr>
            <p:cNvCxnSpPr>
              <a:cxnSpLocks/>
              <a:stCxn id="56" idx="2"/>
              <a:endCxn id="57" idx="0"/>
            </p:cNvCxnSpPr>
            <p:nvPr/>
          </p:nvCxnSpPr>
          <p:spPr>
            <a:xfrm>
              <a:off x="3296688" y="1853165"/>
              <a:ext cx="0" cy="1356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AAAB0933-B216-4E84-BC14-41A6B4ADAF62}"/>
                </a:ext>
              </a:extLst>
            </p:cNvPr>
            <p:cNvCxnSpPr>
              <a:cxnSpLocks/>
              <a:stCxn id="60" idx="2"/>
              <a:endCxn id="61" idx="0"/>
            </p:cNvCxnSpPr>
            <p:nvPr/>
          </p:nvCxnSpPr>
          <p:spPr>
            <a:xfrm rot="5400000">
              <a:off x="1955397" y="2608002"/>
              <a:ext cx="263948" cy="68858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EDFEE76F-519F-4C28-A1AA-7F3D5004D033}"/>
                </a:ext>
              </a:extLst>
            </p:cNvPr>
            <p:cNvCxnSpPr>
              <a:cxnSpLocks/>
              <a:stCxn id="60" idx="2"/>
              <a:endCxn id="62" idx="0"/>
            </p:cNvCxnSpPr>
            <p:nvPr/>
          </p:nvCxnSpPr>
          <p:spPr>
            <a:xfrm rot="16200000" flipH="1">
              <a:off x="2620240" y="2631742"/>
              <a:ext cx="263948" cy="64110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4E440235-1B11-48F4-B845-2A7A1F7AF8CD}"/>
                </a:ext>
              </a:extLst>
            </p:cNvPr>
            <p:cNvCxnSpPr>
              <a:cxnSpLocks/>
              <a:stCxn id="64" idx="2"/>
              <a:endCxn id="66" idx="0"/>
            </p:cNvCxnSpPr>
            <p:nvPr/>
          </p:nvCxnSpPr>
          <p:spPr>
            <a:xfrm rot="5400000">
              <a:off x="853966" y="3945100"/>
              <a:ext cx="205609" cy="28803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6FF71776-5B4D-4591-9E23-E8DB5EE2C853}"/>
                </a:ext>
              </a:extLst>
            </p:cNvPr>
            <p:cNvCxnSpPr>
              <a:cxnSpLocks/>
              <a:stCxn id="64" idx="2"/>
              <a:endCxn id="67" idx="0"/>
            </p:cNvCxnSpPr>
            <p:nvPr/>
          </p:nvCxnSpPr>
          <p:spPr>
            <a:xfrm rot="16200000" flipH="1">
              <a:off x="1313075" y="3774022"/>
              <a:ext cx="205609" cy="63018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40A784C-23D7-4B21-AC08-0332F1BF1350}"/>
                </a:ext>
              </a:extLst>
            </p:cNvPr>
            <p:cNvCxnSpPr>
              <a:cxnSpLocks/>
            </p:cNvCxnSpPr>
            <p:nvPr/>
          </p:nvCxnSpPr>
          <p:spPr>
            <a:xfrm>
              <a:off x="2394104" y="5083792"/>
              <a:ext cx="9380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8D24468-25CD-4F13-B8F4-29C697E7A094}"/>
                </a:ext>
              </a:extLst>
            </p:cNvPr>
            <p:cNvCxnSpPr>
              <a:cxnSpLocks/>
            </p:cNvCxnSpPr>
            <p:nvPr/>
          </p:nvCxnSpPr>
          <p:spPr>
            <a:xfrm flipH="1">
              <a:off x="4673240" y="2691624"/>
              <a:ext cx="0" cy="9561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FFE570E4-5811-42B1-91B1-C0C3A36FD4D4}"/>
                </a:ext>
              </a:extLst>
            </p:cNvPr>
            <p:cNvCxnSpPr>
              <a:cxnSpLocks/>
              <a:stCxn id="62" idx="3"/>
              <a:endCxn id="63" idx="0"/>
            </p:cNvCxnSpPr>
            <p:nvPr/>
          </p:nvCxnSpPr>
          <p:spPr>
            <a:xfrm>
              <a:off x="3687294" y="3253545"/>
              <a:ext cx="471866" cy="11037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AF54079-1EA9-45E9-A19D-80D52817D53F}"/>
                </a:ext>
              </a:extLst>
            </p:cNvPr>
            <p:cNvCxnSpPr>
              <a:cxnSpLocks/>
              <a:stCxn id="63" idx="2"/>
            </p:cNvCxnSpPr>
            <p:nvPr/>
          </p:nvCxnSpPr>
          <p:spPr>
            <a:xfrm>
              <a:off x="4159160" y="3533194"/>
              <a:ext cx="0" cy="1105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6307338-A7D5-4AF4-A23D-263FE00EFF89}"/>
                </a:ext>
              </a:extLst>
            </p:cNvPr>
            <p:cNvCxnSpPr>
              <a:cxnSpLocks/>
              <a:stCxn id="71" idx="3"/>
              <a:endCxn id="74" idx="2"/>
            </p:cNvCxnSpPr>
            <p:nvPr/>
          </p:nvCxnSpPr>
          <p:spPr>
            <a:xfrm flipV="1">
              <a:off x="3592348" y="3986312"/>
              <a:ext cx="825913" cy="109748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252FCBF2-52A8-42DA-BC5E-5A07DC369D33}"/>
                </a:ext>
              </a:extLst>
            </p:cNvPr>
            <p:cNvCxnSpPr>
              <a:cxnSpLocks/>
              <a:stCxn id="67" idx="3"/>
            </p:cNvCxnSpPr>
            <p:nvPr/>
          </p:nvCxnSpPr>
          <p:spPr>
            <a:xfrm flipV="1">
              <a:off x="2217796" y="3986312"/>
              <a:ext cx="1941364" cy="37488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A8BB2A1-923F-48F1-BD16-7E98CEC00EC8}"/>
                </a:ext>
              </a:extLst>
            </p:cNvPr>
            <p:cNvCxnSpPr>
              <a:cxnSpLocks/>
              <a:stCxn id="66" idx="2"/>
              <a:endCxn id="68" idx="0"/>
            </p:cNvCxnSpPr>
            <p:nvPr/>
          </p:nvCxnSpPr>
          <p:spPr>
            <a:xfrm>
              <a:off x="812752" y="4361198"/>
              <a:ext cx="4" cy="2489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EDF695B6-A866-4A18-9636-3036951F7102}"/>
                </a:ext>
              </a:extLst>
            </p:cNvPr>
            <p:cNvCxnSpPr>
              <a:cxnSpLocks/>
              <a:stCxn id="68" idx="2"/>
              <a:endCxn id="70" idx="0"/>
            </p:cNvCxnSpPr>
            <p:nvPr/>
          </p:nvCxnSpPr>
          <p:spPr>
            <a:xfrm rot="16200000" flipH="1">
              <a:off x="1344871" y="4247276"/>
              <a:ext cx="219763" cy="128399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E50B136C-C47F-4377-BB45-558FE55E4EB3}"/>
                </a:ext>
              </a:extLst>
            </p:cNvPr>
            <p:cNvCxnSpPr>
              <a:cxnSpLocks/>
              <a:stCxn id="68" idx="2"/>
              <a:endCxn id="69" idx="0"/>
            </p:cNvCxnSpPr>
            <p:nvPr/>
          </p:nvCxnSpPr>
          <p:spPr>
            <a:xfrm rot="5400000">
              <a:off x="598386" y="4784783"/>
              <a:ext cx="219763" cy="20898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C1ED6061-F752-467B-B9FC-B123FC16DC60}"/>
                </a:ext>
              </a:extLst>
            </p:cNvPr>
            <p:cNvCxnSpPr>
              <a:cxnSpLocks/>
              <a:stCxn id="69" idx="2"/>
              <a:endCxn id="73" idx="0"/>
            </p:cNvCxnSpPr>
            <p:nvPr/>
          </p:nvCxnSpPr>
          <p:spPr>
            <a:xfrm rot="16200000" flipH="1">
              <a:off x="983049" y="4789159"/>
              <a:ext cx="236262" cy="99480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B2486899-49F6-4F63-80ED-A452D7716388}"/>
                </a:ext>
              </a:extLst>
            </p:cNvPr>
            <p:cNvCxnSpPr>
              <a:cxnSpLocks/>
              <a:stCxn id="69" idx="2"/>
              <a:endCxn id="72" idx="0"/>
            </p:cNvCxnSpPr>
            <p:nvPr/>
          </p:nvCxnSpPr>
          <p:spPr>
            <a:xfrm rot="5400000">
              <a:off x="381933" y="5177623"/>
              <a:ext cx="231036" cy="21265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82E936D-B543-4C15-9CD9-4B59CC1EDE2E}"/>
                </a:ext>
              </a:extLst>
            </p:cNvPr>
            <p:cNvSpPr txBox="1"/>
            <p:nvPr/>
          </p:nvSpPr>
          <p:spPr>
            <a:xfrm flipH="1">
              <a:off x="-701297" y="1988840"/>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1</a:t>
              </a:r>
            </a:p>
          </p:txBody>
        </p:sp>
        <p:sp>
          <p:nvSpPr>
            <p:cNvPr id="99" name="TextBox 98">
              <a:extLst>
                <a:ext uri="{FF2B5EF4-FFF2-40B4-BE49-F238E27FC236}">
                  <a16:creationId xmlns:a16="http://schemas.microsoft.com/office/drawing/2014/main" id="{946C900C-5CE8-43B0-829F-5743C833E6D5}"/>
                </a:ext>
              </a:extLst>
            </p:cNvPr>
            <p:cNvSpPr txBox="1"/>
            <p:nvPr/>
          </p:nvSpPr>
          <p:spPr>
            <a:xfrm flipH="1">
              <a:off x="-701297" y="2747747"/>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2</a:t>
              </a:r>
            </a:p>
          </p:txBody>
        </p:sp>
        <p:sp>
          <p:nvSpPr>
            <p:cNvPr id="100" name="TextBox 99">
              <a:extLst>
                <a:ext uri="{FF2B5EF4-FFF2-40B4-BE49-F238E27FC236}">
                  <a16:creationId xmlns:a16="http://schemas.microsoft.com/office/drawing/2014/main" id="{0AFB4727-945C-4A62-B5EF-9360CC757F77}"/>
                </a:ext>
              </a:extLst>
            </p:cNvPr>
            <p:cNvSpPr txBox="1"/>
            <p:nvPr/>
          </p:nvSpPr>
          <p:spPr>
            <a:xfrm flipH="1">
              <a:off x="-701297" y="3647758"/>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3</a:t>
              </a:r>
            </a:p>
          </p:txBody>
        </p:sp>
        <p:sp>
          <p:nvSpPr>
            <p:cNvPr id="101" name="TextBox 100">
              <a:extLst>
                <a:ext uri="{FF2B5EF4-FFF2-40B4-BE49-F238E27FC236}">
                  <a16:creationId xmlns:a16="http://schemas.microsoft.com/office/drawing/2014/main" id="{90156295-BCD3-4392-B5AB-E21A743CA6C0}"/>
                </a:ext>
              </a:extLst>
            </p:cNvPr>
            <p:cNvSpPr txBox="1"/>
            <p:nvPr/>
          </p:nvSpPr>
          <p:spPr>
            <a:xfrm flipH="1">
              <a:off x="-701297" y="4610114"/>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4</a:t>
              </a:r>
            </a:p>
          </p:txBody>
        </p:sp>
        <p:sp>
          <p:nvSpPr>
            <p:cNvPr id="102" name="TextBox 101">
              <a:extLst>
                <a:ext uri="{FF2B5EF4-FFF2-40B4-BE49-F238E27FC236}">
                  <a16:creationId xmlns:a16="http://schemas.microsoft.com/office/drawing/2014/main" id="{5AADE4D8-6935-4F73-BF22-CCA0C79B34AC}"/>
                </a:ext>
              </a:extLst>
            </p:cNvPr>
            <p:cNvSpPr txBox="1"/>
            <p:nvPr/>
          </p:nvSpPr>
          <p:spPr>
            <a:xfrm flipH="1">
              <a:off x="-701297" y="5399467"/>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5</a:t>
              </a:r>
            </a:p>
          </p:txBody>
        </p:sp>
        <p:cxnSp>
          <p:nvCxnSpPr>
            <p:cNvPr id="103" name="Straight Arrow Connector 102">
              <a:extLst>
                <a:ext uri="{FF2B5EF4-FFF2-40B4-BE49-F238E27FC236}">
                  <a16:creationId xmlns:a16="http://schemas.microsoft.com/office/drawing/2014/main" id="{DB619FF3-68A5-49B8-973B-4C39B86BC403}"/>
                </a:ext>
              </a:extLst>
            </p:cNvPr>
            <p:cNvCxnSpPr>
              <a:cxnSpLocks/>
            </p:cNvCxnSpPr>
            <p:nvPr/>
          </p:nvCxnSpPr>
          <p:spPr>
            <a:xfrm>
              <a:off x="-554019" y="3933056"/>
              <a:ext cx="0" cy="5760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627EA39-7B07-4C46-B421-E7D224041396}"/>
                </a:ext>
              </a:extLst>
            </p:cNvPr>
            <p:cNvCxnSpPr>
              <a:cxnSpLocks/>
            </p:cNvCxnSpPr>
            <p:nvPr/>
          </p:nvCxnSpPr>
          <p:spPr>
            <a:xfrm rot="10800000">
              <a:off x="-337995" y="3933056"/>
              <a:ext cx="0" cy="5760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8ACF335C-129A-4D0C-BE73-FB277B209994}"/>
                </a:ext>
              </a:extLst>
            </p:cNvPr>
            <p:cNvSpPr/>
            <p:nvPr/>
          </p:nvSpPr>
          <p:spPr>
            <a:xfrm>
              <a:off x="1017625" y="5395488"/>
              <a:ext cx="1175371" cy="526534"/>
            </a:xfrm>
            <a:prstGeom prst="rect">
              <a:avLst/>
            </a:prstGeom>
            <a:noFill/>
            <a:ln w="28575">
              <a:solidFill>
                <a:srgbClr val="EB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F4342B6A-AA9C-4F23-AB6C-033298CE7FE0}"/>
                </a:ext>
              </a:extLst>
            </p:cNvPr>
            <p:cNvSpPr/>
            <p:nvPr/>
          </p:nvSpPr>
          <p:spPr>
            <a:xfrm>
              <a:off x="3190638" y="4945133"/>
              <a:ext cx="386006" cy="277318"/>
            </a:xfrm>
            <a:prstGeom prst="rect">
              <a:avLst/>
            </a:prstGeom>
            <a:noFill/>
            <a:ln w="28575">
              <a:solidFill>
                <a:srgbClr val="EB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5F17"/>
                </a:solidFill>
              </a:endParaRPr>
            </a:p>
          </p:txBody>
        </p:sp>
      </p:grpSp>
      <p:pic>
        <p:nvPicPr>
          <p:cNvPr id="107" name="Picture 106">
            <a:hlinkClick r:id="rId3" action="ppaction://hlinksldjump"/>
            <a:extLst>
              <a:ext uri="{FF2B5EF4-FFF2-40B4-BE49-F238E27FC236}">
                <a16:creationId xmlns:a16="http://schemas.microsoft.com/office/drawing/2014/main" id="{62BF16D6-C02E-4EDD-B00A-4A46A21AFBCC}"/>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84241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7D52900-F62C-48EB-AAF7-EB5D91EF6D73}"/>
              </a:ext>
            </a:extLst>
          </p:cNvPr>
          <p:cNvSpPr>
            <a:spLocks noGrp="1"/>
          </p:cNvSpPr>
          <p:nvPr>
            <p:ph sz="half" idx="1"/>
          </p:nvPr>
        </p:nvSpPr>
        <p:spPr/>
        <p:txBody>
          <a:bodyPr>
            <a:normAutofit/>
          </a:bodyPr>
          <a:lstStyle/>
          <a:p>
            <a:r>
              <a:rPr lang="en-GB" sz="1800" dirty="0"/>
              <a:t>ERCP plays a significant role in PSC</a:t>
            </a:r>
          </a:p>
          <a:p>
            <a:pPr lvl="1"/>
            <a:r>
              <a:rPr lang="en-GB" sz="1600" dirty="0"/>
              <a:t>High accuracy </a:t>
            </a:r>
          </a:p>
          <a:p>
            <a:pPr lvl="1"/>
            <a:r>
              <a:rPr lang="en-GB" sz="1600" dirty="0"/>
              <a:t>Prognostic value </a:t>
            </a:r>
          </a:p>
          <a:p>
            <a:pPr lvl="1"/>
            <a:r>
              <a:rPr lang="en-GB" sz="1600" dirty="0"/>
              <a:t>Sampling and therapeutic possibilities</a:t>
            </a:r>
          </a:p>
          <a:p>
            <a:endParaRPr lang="en-GB" sz="1800" dirty="0"/>
          </a:p>
          <a:p>
            <a:r>
              <a:rPr lang="en-GB" sz="1800" dirty="0"/>
              <a:t>However, ERCP must be integrated within well-defined clinical algorithms with less invasive/</a:t>
            </a:r>
            <a:br>
              <a:rPr lang="en-GB" sz="1800" dirty="0"/>
            </a:br>
            <a:r>
              <a:rPr lang="en-GB" sz="1800" dirty="0"/>
              <a:t>non-invasive tests</a:t>
            </a:r>
          </a:p>
          <a:p>
            <a:endParaRPr lang="en-GB" sz="1800" dirty="0"/>
          </a:p>
          <a:p>
            <a:r>
              <a:rPr lang="en-GB" sz="1800" dirty="0"/>
              <a:t>Widespread use of MRC has restricted ERCP to cases where the diagnosis is equivocal or when sampling or endoscopic treatment are required</a:t>
            </a:r>
          </a:p>
        </p:txBody>
      </p:sp>
      <p:sp>
        <p:nvSpPr>
          <p:cNvPr id="4" name="Title 3">
            <a:extLst>
              <a:ext uri="{FF2B5EF4-FFF2-40B4-BE49-F238E27FC236}">
                <a16:creationId xmlns:a16="http://schemas.microsoft.com/office/drawing/2014/main" id="{251C7018-E4CD-4B7B-A6E9-CCF91FEA3C56}"/>
              </a:ext>
            </a:extLst>
          </p:cNvPr>
          <p:cNvSpPr>
            <a:spLocks noGrp="1"/>
          </p:cNvSpPr>
          <p:nvPr>
            <p:ph type="title"/>
          </p:nvPr>
        </p:nvSpPr>
        <p:spPr/>
        <p:txBody>
          <a:bodyPr/>
          <a:lstStyle/>
          <a:p>
            <a:r>
              <a:rPr lang="en-GB" dirty="0"/>
              <a:t>ERCP and MRC in PSC</a:t>
            </a:r>
          </a:p>
        </p:txBody>
      </p:sp>
      <p:sp>
        <p:nvSpPr>
          <p:cNvPr id="23" name="Text Placeholder 22">
            <a:extLst>
              <a:ext uri="{FF2B5EF4-FFF2-40B4-BE49-F238E27FC236}">
                <a16:creationId xmlns:a16="http://schemas.microsoft.com/office/drawing/2014/main" id="{5ABA94AF-402A-451A-8C4A-53EA9129CA3A}"/>
              </a:ext>
            </a:extLst>
          </p:cNvPr>
          <p:cNvSpPr>
            <a:spLocks noGrp="1"/>
          </p:cNvSpPr>
          <p:nvPr>
            <p:ph type="body" sz="quarter" idx="10"/>
          </p:nvPr>
        </p:nvSpPr>
        <p:spPr/>
        <p:txBody>
          <a:bodyPr/>
          <a:lstStyle/>
          <a:p>
            <a:r>
              <a:rPr lang="en-GB" dirty="0"/>
              <a:t>1. Weismüller TJ, et al. J </a:t>
            </a:r>
            <a:r>
              <a:rPr lang="en-GB" dirty="0" err="1"/>
              <a:t>Hepatol</a:t>
            </a:r>
            <a:r>
              <a:rPr lang="en-GB" dirty="0"/>
              <a:t> 2008;48 </a:t>
            </a:r>
            <a:r>
              <a:rPr lang="en-GB" dirty="0" err="1"/>
              <a:t>Suppl</a:t>
            </a:r>
            <a:r>
              <a:rPr lang="en-GB" dirty="0"/>
              <a:t> 1:S38–57;</a:t>
            </a:r>
            <a:br>
              <a:rPr lang="en-GB" dirty="0"/>
            </a:br>
            <a:r>
              <a:rPr lang="en-GB" dirty="0"/>
              <a:t>ESGE/EASL CPG Endoscopy in PSC. J </a:t>
            </a:r>
            <a:r>
              <a:rPr lang="en-GB" dirty="0" err="1"/>
              <a:t>Hepatol</a:t>
            </a:r>
            <a:r>
              <a:rPr lang="en-GB" dirty="0"/>
              <a:t> 2017;66:1265–81</a:t>
            </a:r>
          </a:p>
        </p:txBody>
      </p:sp>
      <p:pic>
        <p:nvPicPr>
          <p:cNvPr id="2" name="Picture 1">
            <a:extLst>
              <a:ext uri="{FF2B5EF4-FFF2-40B4-BE49-F238E27FC236}">
                <a16:creationId xmlns:a16="http://schemas.microsoft.com/office/drawing/2014/main" id="{4FB8027A-B138-4E6C-BB58-3E20A5BEE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16" y="1448490"/>
            <a:ext cx="3584072" cy="3600400"/>
          </a:xfrm>
          <a:prstGeom prst="rect">
            <a:avLst/>
          </a:prstGeom>
        </p:spPr>
      </p:pic>
      <p:sp>
        <p:nvSpPr>
          <p:cNvPr id="3" name="TextBox 2">
            <a:extLst>
              <a:ext uri="{FF2B5EF4-FFF2-40B4-BE49-F238E27FC236}">
                <a16:creationId xmlns:a16="http://schemas.microsoft.com/office/drawing/2014/main" id="{31683ED7-08D7-4CE3-869B-F939FD44F786}"/>
              </a:ext>
            </a:extLst>
          </p:cNvPr>
          <p:cNvSpPr txBox="1"/>
          <p:nvPr/>
        </p:nvSpPr>
        <p:spPr>
          <a:xfrm>
            <a:off x="6528049" y="5032048"/>
            <a:ext cx="3584073" cy="830997"/>
          </a:xfrm>
          <a:prstGeom prst="rect">
            <a:avLst/>
          </a:prstGeom>
          <a:noFill/>
        </p:spPr>
        <p:txBody>
          <a:bodyPr wrap="square" rtlCol="0">
            <a:spAutoFit/>
          </a:bodyPr>
          <a:lstStyle/>
          <a:p>
            <a:r>
              <a:rPr lang="en-GB" sz="1200" b="1" dirty="0"/>
              <a:t>Patient A</a:t>
            </a:r>
            <a:r>
              <a:rPr lang="en-GB" sz="1200" dirty="0"/>
              <a:t>: multifocal strictures of the intrahepatic bile ducts and high-grade stenosis at the cystic duct junction. </a:t>
            </a:r>
            <a:r>
              <a:rPr lang="en-GB" sz="1200" b="1" dirty="0"/>
              <a:t>Patient B</a:t>
            </a:r>
            <a:r>
              <a:rPr lang="en-GB" sz="1200" dirty="0"/>
              <a:t>: long-segment filiform stenosis of the common bile duct</a:t>
            </a:r>
            <a:endParaRPr lang="en-GB" sz="1200" baseline="30000" dirty="0"/>
          </a:p>
        </p:txBody>
      </p:sp>
      <p:sp>
        <p:nvSpPr>
          <p:cNvPr id="8" name="TextBox 7">
            <a:extLst>
              <a:ext uri="{FF2B5EF4-FFF2-40B4-BE49-F238E27FC236}">
                <a16:creationId xmlns:a16="http://schemas.microsoft.com/office/drawing/2014/main" id="{72CD7EAE-2397-49D6-BA18-F5620B39B985}"/>
              </a:ext>
            </a:extLst>
          </p:cNvPr>
          <p:cNvSpPr txBox="1"/>
          <p:nvPr/>
        </p:nvSpPr>
        <p:spPr>
          <a:xfrm>
            <a:off x="7536061" y="1657950"/>
            <a:ext cx="576064" cy="215444"/>
          </a:xfrm>
          <a:prstGeom prst="rect">
            <a:avLst/>
          </a:prstGeom>
          <a:noFill/>
        </p:spPr>
        <p:txBody>
          <a:bodyPr wrap="square" lIns="36000" tIns="0" rIns="36000" bIns="0" rtlCol="0">
            <a:spAutoFit/>
          </a:bodyPr>
          <a:lstStyle/>
          <a:p>
            <a:pPr algn="ctr"/>
            <a:r>
              <a:rPr lang="en-GB" sz="1400" b="1" dirty="0">
                <a:solidFill>
                  <a:schemeClr val="bg1"/>
                </a:solidFill>
              </a:rPr>
              <a:t>ERCP</a:t>
            </a:r>
            <a:endParaRPr lang="en-GB" sz="1400" b="1" baseline="30000" dirty="0">
              <a:solidFill>
                <a:schemeClr val="bg1"/>
              </a:solidFill>
            </a:endParaRPr>
          </a:p>
        </p:txBody>
      </p:sp>
      <p:sp>
        <p:nvSpPr>
          <p:cNvPr id="9" name="TextBox 8">
            <a:extLst>
              <a:ext uri="{FF2B5EF4-FFF2-40B4-BE49-F238E27FC236}">
                <a16:creationId xmlns:a16="http://schemas.microsoft.com/office/drawing/2014/main" id="{BA03446A-B105-4701-ABB5-F3D165FFBFD3}"/>
              </a:ext>
            </a:extLst>
          </p:cNvPr>
          <p:cNvSpPr txBox="1"/>
          <p:nvPr/>
        </p:nvSpPr>
        <p:spPr>
          <a:xfrm>
            <a:off x="9407724" y="1657950"/>
            <a:ext cx="576064" cy="215444"/>
          </a:xfrm>
          <a:prstGeom prst="rect">
            <a:avLst/>
          </a:prstGeom>
          <a:noFill/>
        </p:spPr>
        <p:txBody>
          <a:bodyPr wrap="square" lIns="36000" tIns="0" rIns="36000" bIns="0" rtlCol="0">
            <a:spAutoFit/>
          </a:bodyPr>
          <a:lstStyle/>
          <a:p>
            <a:pPr algn="ctr"/>
            <a:r>
              <a:rPr lang="en-GB" sz="1400" b="1" dirty="0">
                <a:solidFill>
                  <a:schemeClr val="bg1"/>
                </a:solidFill>
              </a:rPr>
              <a:t>MRC</a:t>
            </a:r>
            <a:endParaRPr lang="en-GB" sz="1400" b="1" baseline="30000" dirty="0">
              <a:solidFill>
                <a:schemeClr val="bg1"/>
              </a:solidFill>
            </a:endParaRPr>
          </a:p>
        </p:txBody>
      </p:sp>
      <p:sp>
        <p:nvSpPr>
          <p:cNvPr id="5" name="TextBox 4"/>
          <p:cNvSpPr txBox="1"/>
          <p:nvPr/>
        </p:nvSpPr>
        <p:spPr>
          <a:xfrm>
            <a:off x="6399717" y="1258076"/>
            <a:ext cx="3840603" cy="338554"/>
          </a:xfrm>
          <a:prstGeom prst="rect">
            <a:avLst/>
          </a:prstGeom>
          <a:solidFill>
            <a:schemeClr val="bg1"/>
          </a:solidFill>
        </p:spPr>
        <p:txBody>
          <a:bodyPr wrap="none" rtlCol="0">
            <a:spAutoFit/>
          </a:bodyPr>
          <a:lstStyle/>
          <a:p>
            <a:r>
              <a:rPr lang="en-GB" sz="1600" b="1" dirty="0"/>
              <a:t>ERCP and MRC in patients with PSC</a:t>
            </a:r>
            <a:r>
              <a:rPr lang="en-GB" sz="1600" b="1" baseline="30000" dirty="0"/>
              <a:t>1</a:t>
            </a:r>
          </a:p>
        </p:txBody>
      </p:sp>
      <p:sp>
        <p:nvSpPr>
          <p:cNvPr id="6" name="Rectangle 5"/>
          <p:cNvSpPr/>
          <p:nvPr/>
        </p:nvSpPr>
        <p:spPr>
          <a:xfrm>
            <a:off x="6240016" y="3248690"/>
            <a:ext cx="288032" cy="18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2CD7EAE-2397-49D6-BA18-F5620B39B985}"/>
              </a:ext>
            </a:extLst>
          </p:cNvPr>
          <p:cNvSpPr txBox="1"/>
          <p:nvPr/>
        </p:nvSpPr>
        <p:spPr>
          <a:xfrm>
            <a:off x="9733461" y="2974916"/>
            <a:ext cx="180288" cy="222176"/>
          </a:xfrm>
          <a:prstGeom prst="rect">
            <a:avLst/>
          </a:prstGeom>
          <a:noFill/>
          <a:ln>
            <a:noFill/>
          </a:ln>
        </p:spPr>
        <p:txBody>
          <a:bodyPr wrap="square" lIns="36000" tIns="0" rIns="36000" bIns="0" rtlCol="0">
            <a:spAutoFit/>
          </a:bodyPr>
          <a:lstStyle/>
          <a:p>
            <a:pPr algn="ctr"/>
            <a:r>
              <a:rPr lang="en-GB" sz="1400" b="1" dirty="0">
                <a:solidFill>
                  <a:schemeClr val="bg1"/>
                </a:solidFill>
              </a:rPr>
              <a:t>A</a:t>
            </a:r>
            <a:endParaRPr lang="en-GB" sz="1400" b="1" baseline="30000" dirty="0">
              <a:solidFill>
                <a:schemeClr val="bg1"/>
              </a:solidFill>
            </a:endParaRPr>
          </a:p>
        </p:txBody>
      </p:sp>
      <p:sp>
        <p:nvSpPr>
          <p:cNvPr id="13" name="TextBox 12">
            <a:extLst>
              <a:ext uri="{FF2B5EF4-FFF2-40B4-BE49-F238E27FC236}">
                <a16:creationId xmlns:a16="http://schemas.microsoft.com/office/drawing/2014/main" id="{72CD7EAE-2397-49D6-BA18-F5620B39B985}"/>
              </a:ext>
            </a:extLst>
          </p:cNvPr>
          <p:cNvSpPr txBox="1"/>
          <p:nvPr/>
        </p:nvSpPr>
        <p:spPr>
          <a:xfrm>
            <a:off x="9714550" y="4705894"/>
            <a:ext cx="180288" cy="215444"/>
          </a:xfrm>
          <a:prstGeom prst="rect">
            <a:avLst/>
          </a:prstGeom>
          <a:noFill/>
          <a:ln>
            <a:noFill/>
          </a:ln>
        </p:spPr>
        <p:txBody>
          <a:bodyPr wrap="square" lIns="36000" tIns="0" rIns="36000" bIns="0" rtlCol="0">
            <a:spAutoFit/>
          </a:bodyPr>
          <a:lstStyle/>
          <a:p>
            <a:pPr algn="ctr"/>
            <a:r>
              <a:rPr lang="en-GB" sz="1400" b="1" dirty="0">
                <a:solidFill>
                  <a:schemeClr val="bg1"/>
                </a:solidFill>
              </a:rPr>
              <a:t>B</a:t>
            </a:r>
            <a:endParaRPr lang="en-GB" sz="1400" b="1" baseline="30000" dirty="0">
              <a:solidFill>
                <a:schemeClr val="bg1"/>
              </a:solidFill>
            </a:endParaRPr>
          </a:p>
        </p:txBody>
      </p:sp>
      <p:pic>
        <p:nvPicPr>
          <p:cNvPr id="14" name="Picture 13">
            <a:hlinkClick r:id="rId4" action="ppaction://hlinksldjump"/>
            <a:extLst>
              <a:ext uri="{FF2B5EF4-FFF2-40B4-BE49-F238E27FC236}">
                <a16:creationId xmlns:a16="http://schemas.microsoft.com/office/drawing/2014/main" id="{8E2F631F-93D5-48FA-8F16-ACBDEB78CD12}"/>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32496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F4EC7-E096-41F0-99E6-23903339706D}"/>
              </a:ext>
            </a:extLst>
          </p:cNvPr>
          <p:cNvSpPr>
            <a:spLocks noGrp="1"/>
          </p:cNvSpPr>
          <p:nvPr>
            <p:ph type="title"/>
          </p:nvPr>
        </p:nvSpPr>
        <p:spPr/>
        <p:txBody>
          <a:bodyPr/>
          <a:lstStyle/>
          <a:p>
            <a:r>
              <a:rPr lang="en-GB" dirty="0"/>
              <a:t>Guidelines</a:t>
            </a:r>
          </a:p>
        </p:txBody>
      </p:sp>
      <p:sp>
        <p:nvSpPr>
          <p:cNvPr id="4" name="Text Placeholder 3">
            <a:extLst>
              <a:ext uri="{FF2B5EF4-FFF2-40B4-BE49-F238E27FC236}">
                <a16:creationId xmlns:a16="http://schemas.microsoft.com/office/drawing/2014/main" id="{97A3A32C-4EB9-4861-A2CB-64A54E51B607}"/>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7605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B69D3-7799-4CD6-BFE6-6E15197F473A}"/>
              </a:ext>
            </a:extLst>
          </p:cNvPr>
          <p:cNvSpPr>
            <a:spLocks noGrp="1"/>
          </p:cNvSpPr>
          <p:nvPr>
            <p:ph sz="half" idx="1"/>
          </p:nvPr>
        </p:nvSpPr>
        <p:spPr/>
        <p:txBody>
          <a:bodyPr/>
          <a:lstStyle/>
          <a:p>
            <a:r>
              <a:rPr lang="en-GB" dirty="0"/>
              <a:t>Endoscopic diagnosis of PSC</a:t>
            </a:r>
          </a:p>
          <a:p>
            <a:r>
              <a:rPr lang="en-GB" dirty="0"/>
              <a:t>ERCP in confirmed PSC</a:t>
            </a:r>
          </a:p>
          <a:p>
            <a:pPr lvl="1"/>
            <a:r>
              <a:rPr lang="en-GB" dirty="0"/>
              <a:t>Relevance of dominant strictures</a:t>
            </a:r>
          </a:p>
          <a:p>
            <a:pPr lvl="1"/>
            <a:r>
              <a:rPr lang="en-GB" dirty="0"/>
              <a:t>Assessing risk of CCA</a:t>
            </a:r>
          </a:p>
          <a:p>
            <a:pPr lvl="1"/>
            <a:r>
              <a:rPr lang="en-GB" dirty="0"/>
              <a:t>Therapeutic ERCP</a:t>
            </a:r>
          </a:p>
          <a:p>
            <a:r>
              <a:rPr lang="en-GB" dirty="0"/>
              <a:t>PSC and cholangiocarcinoma</a:t>
            </a:r>
          </a:p>
          <a:p>
            <a:pPr lvl="1"/>
            <a:r>
              <a:rPr lang="en-GB" dirty="0"/>
              <a:t>Brush cytology for identification of CCA</a:t>
            </a:r>
          </a:p>
          <a:p>
            <a:r>
              <a:rPr lang="en-GB" dirty="0"/>
              <a:t>Endoscopic surveillance of PSC-associated IBD</a:t>
            </a:r>
          </a:p>
        </p:txBody>
      </p:sp>
      <p:sp>
        <p:nvSpPr>
          <p:cNvPr id="4" name="Title 3">
            <a:extLst>
              <a:ext uri="{FF2B5EF4-FFF2-40B4-BE49-F238E27FC236}">
                <a16:creationId xmlns:a16="http://schemas.microsoft.com/office/drawing/2014/main" id="{E779B685-DF3D-4D5A-8EF5-5B11D445DBCE}"/>
              </a:ext>
            </a:extLst>
          </p:cNvPr>
          <p:cNvSpPr>
            <a:spLocks noGrp="1"/>
          </p:cNvSpPr>
          <p:nvPr>
            <p:ph type="title"/>
          </p:nvPr>
        </p:nvSpPr>
        <p:spPr/>
        <p:txBody>
          <a:bodyPr/>
          <a:lstStyle/>
          <a:p>
            <a:r>
              <a:rPr lang="en-GB" dirty="0"/>
              <a:t>Topics</a:t>
            </a:r>
          </a:p>
        </p:txBody>
      </p:sp>
      <p:sp>
        <p:nvSpPr>
          <p:cNvPr id="11" name="Rectangle 10">
            <a:hlinkClick r:id="rId3" action="ppaction://hlinksldjump"/>
            <a:extLst>
              <a:ext uri="{FF2B5EF4-FFF2-40B4-BE49-F238E27FC236}">
                <a16:creationId xmlns:a16="http://schemas.microsoft.com/office/drawing/2014/main" id="{72BA7FAD-D5C6-491D-B7B6-DB285ECEF57D}"/>
              </a:ext>
            </a:extLst>
          </p:cNvPr>
          <p:cNvSpPr/>
          <p:nvPr/>
        </p:nvSpPr>
        <p:spPr>
          <a:xfrm>
            <a:off x="800415" y="1736582"/>
            <a:ext cx="342686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1CC3E993-D589-4D74-B092-FCE7FC4C5F68}"/>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8" name="TextBox 7">
            <a:extLst>
              <a:ext uri="{FF2B5EF4-FFF2-40B4-BE49-F238E27FC236}">
                <a16:creationId xmlns:a16="http://schemas.microsoft.com/office/drawing/2014/main" id="{9E2BF13D-BFD5-4876-A3DA-CC1668EE7619}"/>
              </a:ext>
            </a:extLst>
          </p:cNvPr>
          <p:cNvSpPr txBox="1"/>
          <p:nvPr/>
        </p:nvSpPr>
        <p:spPr>
          <a:xfrm>
            <a:off x="7994170" y="1474971"/>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9" name="Rectangle 8">
            <a:hlinkClick r:id="rId4" action="ppaction://hlinksldjump"/>
            <a:extLst>
              <a:ext uri="{FF2B5EF4-FFF2-40B4-BE49-F238E27FC236}">
                <a16:creationId xmlns:a16="http://schemas.microsoft.com/office/drawing/2014/main" id="{72BA7FAD-D5C6-491D-B7B6-DB285ECEF57D}"/>
              </a:ext>
            </a:extLst>
          </p:cNvPr>
          <p:cNvSpPr/>
          <p:nvPr/>
        </p:nvSpPr>
        <p:spPr>
          <a:xfrm>
            <a:off x="800414" y="1372342"/>
            <a:ext cx="378690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3" action="ppaction://hlinksldjump"/>
            <a:extLst>
              <a:ext uri="{FF2B5EF4-FFF2-40B4-BE49-F238E27FC236}">
                <a16:creationId xmlns:a16="http://schemas.microsoft.com/office/drawing/2014/main" id="{72BA7FAD-D5C6-491D-B7B6-DB285ECEF57D}"/>
              </a:ext>
            </a:extLst>
          </p:cNvPr>
          <p:cNvSpPr/>
          <p:nvPr/>
        </p:nvSpPr>
        <p:spPr>
          <a:xfrm>
            <a:off x="1159731" y="2109250"/>
            <a:ext cx="3859637"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ction="ppaction://hlinksldjump"/>
            <a:extLst>
              <a:ext uri="{FF2B5EF4-FFF2-40B4-BE49-F238E27FC236}">
                <a16:creationId xmlns:a16="http://schemas.microsoft.com/office/drawing/2014/main" id="{465F5275-D8AD-434C-A992-5B5725AA0192}"/>
              </a:ext>
            </a:extLst>
          </p:cNvPr>
          <p:cNvSpPr/>
          <p:nvPr/>
        </p:nvSpPr>
        <p:spPr>
          <a:xfrm>
            <a:off x="1159731" y="2450996"/>
            <a:ext cx="2851525"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6" action="ppaction://hlinksldjump"/>
            <a:extLst>
              <a:ext uri="{FF2B5EF4-FFF2-40B4-BE49-F238E27FC236}">
                <a16:creationId xmlns:a16="http://schemas.microsoft.com/office/drawing/2014/main" id="{C79DB28C-2B29-40F0-96C8-80FABD895EB3}"/>
              </a:ext>
            </a:extLst>
          </p:cNvPr>
          <p:cNvSpPr/>
          <p:nvPr/>
        </p:nvSpPr>
        <p:spPr>
          <a:xfrm>
            <a:off x="1168045" y="2781873"/>
            <a:ext cx="2419477"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7" action="ppaction://hlinksldjump"/>
            <a:extLst>
              <a:ext uri="{FF2B5EF4-FFF2-40B4-BE49-F238E27FC236}">
                <a16:creationId xmlns:a16="http://schemas.microsoft.com/office/drawing/2014/main" id="{590E9225-F386-4163-B980-7413138EAF99}"/>
              </a:ext>
            </a:extLst>
          </p:cNvPr>
          <p:cNvSpPr/>
          <p:nvPr/>
        </p:nvSpPr>
        <p:spPr>
          <a:xfrm>
            <a:off x="800415" y="3117646"/>
            <a:ext cx="342759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8" action="ppaction://hlinksldjump"/>
            <a:extLst>
              <a:ext uri="{FF2B5EF4-FFF2-40B4-BE49-F238E27FC236}">
                <a16:creationId xmlns:a16="http://schemas.microsoft.com/office/drawing/2014/main" id="{A9DB5CD6-88C8-4AF5-B047-4E590EA1E98F}"/>
              </a:ext>
            </a:extLst>
          </p:cNvPr>
          <p:cNvSpPr/>
          <p:nvPr/>
        </p:nvSpPr>
        <p:spPr>
          <a:xfrm>
            <a:off x="1147160" y="3498750"/>
            <a:ext cx="4496946"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9" action="ppaction://hlinksldjump"/>
            <a:extLst>
              <a:ext uri="{FF2B5EF4-FFF2-40B4-BE49-F238E27FC236}">
                <a16:creationId xmlns:a16="http://schemas.microsoft.com/office/drawing/2014/main" id="{52CBC52F-0ED4-442B-BD73-3A2263123BE4}"/>
              </a:ext>
            </a:extLst>
          </p:cNvPr>
          <p:cNvSpPr/>
          <p:nvPr/>
        </p:nvSpPr>
        <p:spPr>
          <a:xfrm>
            <a:off x="800415" y="3814403"/>
            <a:ext cx="587513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hlinkClick r:id="rId10" action="ppaction://hlinksldjump"/>
            <a:extLst>
              <a:ext uri="{FF2B5EF4-FFF2-40B4-BE49-F238E27FC236}">
                <a16:creationId xmlns:a16="http://schemas.microsoft.com/office/drawing/2014/main" id="{ABF74A16-8A9E-48EF-AA26-7657B475ADE3}"/>
              </a:ext>
            </a:extLst>
          </p:cNvPr>
          <p:cNvPicPr>
            <a:picLocks noChangeAspect="1"/>
          </p:cNvPicPr>
          <p:nvPr/>
        </p:nvPicPr>
        <p:blipFill rotWithShape="1">
          <a:blip r:embed="rId11"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95518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normAutofit/>
          </a:bodyPr>
          <a:lstStyle/>
          <a:p>
            <a:r>
              <a:rPr lang="it-IT" altLang="it-IT" dirty="0"/>
              <a:t>Endoscopic diagnosis of PSC</a:t>
            </a:r>
          </a:p>
        </p:txBody>
      </p:sp>
      <p:sp>
        <p:nvSpPr>
          <p:cNvPr id="3" name="Text Placeholder 2"/>
          <p:cNvSpPr>
            <a:spLocks noGrp="1"/>
          </p:cNvSpPr>
          <p:nvPr>
            <p:ph type="body" sz="quarter" idx="10"/>
          </p:nvPr>
        </p:nvSpPr>
        <p:spPr/>
        <p:txBody>
          <a:bodyPr/>
          <a:lstStyle/>
          <a:p>
            <a:r>
              <a:rPr lang="en-US" altLang="it-IT" dirty="0"/>
              <a:t>Angulo J, et al. </a:t>
            </a:r>
            <a:r>
              <a:rPr lang="en-US" altLang="it-IT" dirty="0" err="1"/>
              <a:t>Hepatol</a:t>
            </a:r>
            <a:r>
              <a:rPr lang="en-US" altLang="it-IT" dirty="0"/>
              <a:t> 2000;33:520</a:t>
            </a:r>
            <a:r>
              <a:rPr lang="en-US" altLang="it-IT" dirty="0">
                <a:sym typeface="Symbol" panose="05050102010706020507" pitchFamily="18" charset="2"/>
              </a:rPr>
              <a:t></a:t>
            </a:r>
            <a:r>
              <a:rPr lang="en-US" altLang="it-IT" dirty="0"/>
              <a:t>7; </a:t>
            </a:r>
            <a:r>
              <a:rPr lang="en-US" altLang="it-IT" dirty="0" err="1"/>
              <a:t>Moff</a:t>
            </a:r>
            <a:r>
              <a:rPr lang="en-US" altLang="it-IT" dirty="0"/>
              <a:t> SL, et al. </a:t>
            </a:r>
            <a:r>
              <a:rPr lang="en-US" altLang="it-IT" dirty="0" err="1"/>
              <a:t>Gastrointest</a:t>
            </a:r>
            <a:r>
              <a:rPr lang="en-US" altLang="it-IT" dirty="0"/>
              <a:t> </a:t>
            </a:r>
            <a:r>
              <a:rPr lang="en-US" altLang="it-IT" dirty="0" err="1"/>
              <a:t>Endosc</a:t>
            </a:r>
            <a:r>
              <a:rPr lang="en-US" altLang="it-IT" dirty="0"/>
              <a:t> 2006;64:219</a:t>
            </a:r>
            <a:r>
              <a:rPr lang="en-US" altLang="it-IT" dirty="0">
                <a:sym typeface="Symbol" panose="05050102010706020507" pitchFamily="18" charset="2"/>
              </a:rPr>
              <a:t></a:t>
            </a:r>
            <a:r>
              <a:rPr lang="en-US" altLang="it-IT" dirty="0"/>
              <a:t>23;</a:t>
            </a:r>
          </a:p>
          <a:p>
            <a:r>
              <a:rPr lang="en-US" altLang="it-IT" dirty="0" err="1"/>
              <a:t>Vittelas</a:t>
            </a:r>
            <a:r>
              <a:rPr lang="en-US" altLang="it-IT" dirty="0"/>
              <a:t> AJR, et al. AJR Am J </a:t>
            </a:r>
            <a:r>
              <a:rPr lang="en-US" altLang="it-IT" dirty="0" err="1"/>
              <a:t>Roentgenol</a:t>
            </a:r>
            <a:r>
              <a:rPr lang="en-US" altLang="it-IT" dirty="0"/>
              <a:t> 2002;179:399</a:t>
            </a:r>
            <a:r>
              <a:rPr lang="en-US" altLang="it-IT" dirty="0">
                <a:sym typeface="Symbol" panose="05050102010706020507" pitchFamily="18" charset="2"/>
              </a:rPr>
              <a:t></a:t>
            </a:r>
            <a:r>
              <a:rPr lang="en-US" altLang="it-IT" dirty="0"/>
              <a:t>407; </a:t>
            </a:r>
            <a:r>
              <a:rPr lang="en-US" altLang="it-IT" dirty="0" err="1"/>
              <a:t>Talwalker</a:t>
            </a:r>
            <a:r>
              <a:rPr lang="en-US" altLang="it-IT" dirty="0"/>
              <a:t> JA. Hepatology 2004;40:39</a:t>
            </a:r>
            <a:r>
              <a:rPr lang="en-US" altLang="it-IT" dirty="0">
                <a:sym typeface="Symbol" panose="05050102010706020507" pitchFamily="18" charset="2"/>
              </a:rPr>
              <a:t></a:t>
            </a:r>
            <a:r>
              <a:rPr lang="en-US" altLang="it-IT" dirty="0"/>
              <a:t>45;</a:t>
            </a:r>
          </a:p>
          <a:p>
            <a:r>
              <a:rPr lang="en-US" altLang="it-IT" dirty="0"/>
              <a:t>Dave M. Radiology 2010;256:387</a:t>
            </a:r>
            <a:r>
              <a:rPr lang="en-US" altLang="it-IT" dirty="0">
                <a:sym typeface="Symbol" panose="05050102010706020507" pitchFamily="18" charset="2"/>
              </a:rPr>
              <a:t></a:t>
            </a:r>
            <a:r>
              <a:rPr lang="en-US" altLang="it-IT" dirty="0"/>
              <a:t>96</a:t>
            </a:r>
          </a:p>
          <a:p>
            <a:r>
              <a:rPr lang="en-GB" dirty="0"/>
              <a:t>ESGE/EASL CPG Endoscopy in PSC. J </a:t>
            </a:r>
            <a:r>
              <a:rPr lang="en-GB" dirty="0" err="1"/>
              <a:t>Hepatol</a:t>
            </a:r>
            <a:r>
              <a:rPr lang="en-GB" dirty="0"/>
              <a:t> 2017;66:1265–81</a:t>
            </a:r>
          </a:p>
        </p:txBody>
      </p:sp>
      <p:sp>
        <p:nvSpPr>
          <p:cNvPr id="2" name="Content Placeholder 1"/>
          <p:cNvSpPr>
            <a:spLocks noGrp="1"/>
          </p:cNvSpPr>
          <p:nvPr>
            <p:ph sz="half" idx="1"/>
          </p:nvPr>
        </p:nvSpPr>
        <p:spPr/>
        <p:txBody>
          <a:bodyPr/>
          <a:lstStyle/>
          <a:p>
            <a:r>
              <a:rPr lang="en-GB" altLang="it-IT" dirty="0"/>
              <a:t>Diagnostic performance of MRC vs. ERCP</a:t>
            </a:r>
            <a:endParaRPr lang="en-US" altLang="it-IT" dirty="0"/>
          </a:p>
          <a:p>
            <a:pPr lvl="1"/>
            <a:r>
              <a:rPr lang="en-US" altLang="it-IT" dirty="0"/>
              <a:t>Comparable </a:t>
            </a:r>
            <a:r>
              <a:rPr lang="en-US" altLang="it-IT" b="1" dirty="0">
                <a:solidFill>
                  <a:srgbClr val="004A86"/>
                </a:solidFill>
              </a:rPr>
              <a:t>accuracy</a:t>
            </a:r>
            <a:r>
              <a:rPr lang="en-US" altLang="it-IT" b="1" dirty="0"/>
              <a:t>:</a:t>
            </a:r>
            <a:r>
              <a:rPr lang="en-US" altLang="it-IT" dirty="0">
                <a:solidFill>
                  <a:schemeClr val="accent1"/>
                </a:solidFill>
              </a:rPr>
              <a:t> </a:t>
            </a:r>
            <a:r>
              <a:rPr lang="en-US" altLang="it-IT" dirty="0"/>
              <a:t>90% vs. 97%</a:t>
            </a:r>
          </a:p>
          <a:p>
            <a:pPr lvl="2"/>
            <a:r>
              <a:rPr lang="en-US" altLang="it-IT" sz="1800" dirty="0"/>
              <a:t>MRC </a:t>
            </a:r>
            <a:r>
              <a:rPr lang="en-US" altLang="it-IT" sz="1800" b="1" dirty="0">
                <a:solidFill>
                  <a:schemeClr val="tx2"/>
                </a:solidFill>
              </a:rPr>
              <a:t>better for peripheral ducts</a:t>
            </a:r>
            <a:r>
              <a:rPr lang="en-US" altLang="it-IT" sz="1800" dirty="0"/>
              <a:t>: 87% vs. 63%</a:t>
            </a:r>
          </a:p>
          <a:p>
            <a:pPr lvl="1"/>
            <a:r>
              <a:rPr lang="en-US" altLang="it-IT" dirty="0"/>
              <a:t>Comparable </a:t>
            </a:r>
            <a:r>
              <a:rPr lang="en-US" altLang="it-IT" b="1" dirty="0">
                <a:solidFill>
                  <a:schemeClr val="tx2"/>
                </a:solidFill>
              </a:rPr>
              <a:t>inter-observer agreement</a:t>
            </a:r>
            <a:r>
              <a:rPr lang="en-US" altLang="it-IT" dirty="0"/>
              <a:t>: 0.83 vs. 0.73</a:t>
            </a:r>
          </a:p>
          <a:p>
            <a:pPr lvl="1"/>
            <a:r>
              <a:rPr lang="en-US" altLang="it-IT" dirty="0"/>
              <a:t>Good diagnostic performance with MRCP</a:t>
            </a:r>
          </a:p>
          <a:p>
            <a:pPr lvl="2"/>
            <a:r>
              <a:rPr lang="en-US" altLang="it-IT" b="1" dirty="0">
                <a:solidFill>
                  <a:schemeClr val="tx2"/>
                </a:solidFill>
              </a:rPr>
              <a:t>Sensitivity</a:t>
            </a:r>
            <a:r>
              <a:rPr lang="en-US" altLang="it-IT" dirty="0"/>
              <a:t> 86%</a:t>
            </a:r>
          </a:p>
          <a:p>
            <a:pPr lvl="2"/>
            <a:r>
              <a:rPr lang="en-US" altLang="it-IT" b="1" dirty="0">
                <a:solidFill>
                  <a:schemeClr val="tx2"/>
                </a:solidFill>
              </a:rPr>
              <a:t>Specificity</a:t>
            </a:r>
            <a:r>
              <a:rPr lang="en-US" altLang="it-IT" dirty="0"/>
              <a:t> 94%</a:t>
            </a:r>
          </a:p>
          <a:p>
            <a:endParaRPr lang="en-US" altLang="it-IT" dirty="0"/>
          </a:p>
          <a:p>
            <a:r>
              <a:rPr lang="en-US" altLang="it-IT" dirty="0"/>
              <a:t>MRC allows </a:t>
            </a:r>
            <a:r>
              <a:rPr lang="en-US" altLang="it-IT" b="1" dirty="0">
                <a:solidFill>
                  <a:schemeClr val="tx2"/>
                </a:solidFill>
              </a:rPr>
              <a:t>access to occluded or isolated ductal segments</a:t>
            </a:r>
          </a:p>
          <a:p>
            <a:r>
              <a:rPr lang="en-US" altLang="it-IT" dirty="0"/>
              <a:t>MRC is the optimal </a:t>
            </a:r>
            <a:r>
              <a:rPr lang="en-US" altLang="it-IT" b="1" dirty="0">
                <a:solidFill>
                  <a:schemeClr val="tx2"/>
                </a:solidFill>
              </a:rPr>
              <a:t>cost-effective</a:t>
            </a:r>
            <a:r>
              <a:rPr lang="en-US" altLang="it-IT" dirty="0"/>
              <a:t> approach</a:t>
            </a:r>
          </a:p>
          <a:p>
            <a:pPr lvl="1"/>
            <a:endParaRPr lang="en-US" altLang="it-IT" dirty="0"/>
          </a:p>
          <a:p>
            <a:endParaRPr lang="en-US" altLang="it-IT" dirty="0"/>
          </a:p>
          <a:p>
            <a:endParaRPr lang="en-US" altLang="it-IT" dirty="0"/>
          </a:p>
          <a:p>
            <a:endParaRPr lang="en-GB" dirty="0"/>
          </a:p>
        </p:txBody>
      </p:sp>
      <p:pic>
        <p:nvPicPr>
          <p:cNvPr id="6" name="Picture 5">
            <a:hlinkClick r:id="rId3" action="ppaction://hlinksldjump"/>
            <a:extLst>
              <a:ext uri="{FF2B5EF4-FFF2-40B4-BE49-F238E27FC236}">
                <a16:creationId xmlns:a16="http://schemas.microsoft.com/office/drawing/2014/main" id="{B1217B3C-B6B7-4E3E-A480-E19FC7B81A2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33582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Endoscopic diagnosis of PSC: </a:t>
            </a:r>
            <a:br>
              <a:rPr lang="en-GB" dirty="0"/>
            </a:br>
            <a:r>
              <a:rPr lang="en-GB" dirty="0"/>
              <a:t>MRC as standard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*Except in early-stage PSC restricted to intrahepatic bile ducts and rare cases of contraindication to MRC</a:t>
            </a:r>
          </a:p>
          <a:p>
            <a:r>
              <a:rPr lang="en-GB"/>
              <a:t>ESGE/EASL CPG Endoscopy in PSC. J Hepatol 2017;66:1265–81</a:t>
            </a:r>
            <a:endParaRPr lang="en-GB" dirty="0"/>
          </a:p>
        </p:txBody>
      </p:sp>
      <p:sp>
        <p:nvSpPr>
          <p:cNvPr id="3" name="Content Placeholder 2"/>
          <p:cNvSpPr>
            <a:spLocks noGrp="1"/>
          </p:cNvSpPr>
          <p:nvPr>
            <p:ph sz="half" idx="1"/>
          </p:nvPr>
        </p:nvSpPr>
        <p:spPr/>
        <p:txBody>
          <a:bodyPr>
            <a:normAutofit/>
          </a:bodyPr>
          <a:lstStyle/>
          <a:p>
            <a:r>
              <a:rPr lang="en-GB"/>
              <a:t>MRC has replaced ERCP as the standard in diagnosing PSC*</a:t>
            </a:r>
          </a:p>
          <a:p>
            <a:pPr lvl="1"/>
            <a:r>
              <a:rPr lang="en-GB" b="1">
                <a:solidFill>
                  <a:schemeClr val="tx2"/>
                </a:solidFill>
              </a:rPr>
              <a:t>Confirms</a:t>
            </a:r>
            <a:r>
              <a:rPr lang="en-GB"/>
              <a:t> PSC in patients with </a:t>
            </a:r>
            <a:r>
              <a:rPr lang="en-GB" b="1">
                <a:solidFill>
                  <a:schemeClr val="tx2"/>
                </a:solidFill>
              </a:rPr>
              <a:t>high pre-test probability</a:t>
            </a:r>
          </a:p>
          <a:p>
            <a:pPr lvl="1"/>
            <a:r>
              <a:rPr lang="en-GB" b="1">
                <a:solidFill>
                  <a:schemeClr val="tx2"/>
                </a:solidFill>
              </a:rPr>
              <a:t>Excludes</a:t>
            </a:r>
            <a:r>
              <a:rPr lang="en-GB"/>
              <a:t> PSC in patients with </a:t>
            </a:r>
            <a:r>
              <a:rPr lang="en-GB" b="1">
                <a:solidFill>
                  <a:schemeClr val="tx2"/>
                </a:solidFill>
              </a:rPr>
              <a:t>low pre-test probability</a:t>
            </a:r>
          </a:p>
          <a:p>
            <a:r>
              <a:rPr lang="en-GB"/>
              <a:t>Confirmatory ERCP not required with clinical and biochemical indicators of PSC</a:t>
            </a:r>
          </a:p>
          <a:p>
            <a:pPr lvl="1"/>
            <a:r>
              <a:rPr lang="en-GB"/>
              <a:t>Unless therapeutic procedures or ductal sampling are indicated</a:t>
            </a:r>
          </a:p>
          <a:p>
            <a:pPr lvl="1"/>
            <a:r>
              <a:rPr lang="en-GB"/>
              <a:t>Unless findings are ambiguous</a:t>
            </a:r>
            <a:endParaRPr lang="en-GB" baseline="30000" dirty="0"/>
          </a:p>
        </p:txBody>
      </p:sp>
      <p:graphicFrame>
        <p:nvGraphicFramePr>
          <p:cNvPr id="7" name="Table 6">
            <a:extLst>
              <a:ext uri="{FF2B5EF4-FFF2-40B4-BE49-F238E27FC236}">
                <a16:creationId xmlns:a16="http://schemas.microsoft.com/office/drawing/2014/main" id="{BDFD9B79-7E2F-42BB-BA47-E29F82526657}"/>
              </a:ext>
            </a:extLst>
          </p:cNvPr>
          <p:cNvGraphicFramePr>
            <a:graphicFrameLocks noGrp="1"/>
          </p:cNvGraphicFramePr>
          <p:nvPr>
            <p:extLst>
              <p:ext uri="{D42A27DB-BD31-4B8C-83A1-F6EECF244321}">
                <p14:modId xmlns:p14="http://schemas.microsoft.com/office/powerpoint/2010/main" val="3643084632"/>
              </p:ext>
            </p:extLst>
          </p:nvPr>
        </p:nvGraphicFramePr>
        <p:xfrm>
          <a:off x="604838" y="4005064"/>
          <a:ext cx="10982325" cy="8229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1" dirty="0">
                          <a:solidFill>
                            <a:schemeClr val="tx2"/>
                          </a:solidFill>
                          <a:latin typeface="Arial" panose="020B0604020202020204" pitchFamily="34" charset="0"/>
                          <a:cs typeface="Arial" panose="020B0604020202020204" pitchFamily="34" charset="0"/>
                        </a:rPr>
                        <a:t>Magnetic resonance cholangiography </a:t>
                      </a:r>
                      <a:r>
                        <a:rPr lang="en-GB" sz="1400" b="0" dirty="0">
                          <a:solidFill>
                            <a:schemeClr val="tx1"/>
                          </a:solidFill>
                          <a:latin typeface="Arial" panose="020B0604020202020204" pitchFamily="34" charset="0"/>
                          <a:cs typeface="Arial" panose="020B0604020202020204" pitchFamily="34" charset="0"/>
                        </a:rPr>
                        <a:t>s</a:t>
                      </a:r>
                      <a:r>
                        <a:rPr lang="en-GB" sz="1400" dirty="0">
                          <a:latin typeface="Arial" panose="020B0604020202020204" pitchFamily="34" charset="0"/>
                          <a:cs typeface="Arial" panose="020B0604020202020204" pitchFamily="34" charset="0"/>
                        </a:rPr>
                        <a:t>hould be preferred over endoscopic retrograde cholangiopancreatography as </a:t>
                      </a:r>
                      <a:r>
                        <a:rPr lang="en-GB" sz="1400" b="1" dirty="0">
                          <a:solidFill>
                            <a:schemeClr val="tx2"/>
                          </a:solidFill>
                          <a:latin typeface="Arial" panose="020B0604020202020204" pitchFamily="34" charset="0"/>
                          <a:cs typeface="Arial" panose="020B0604020202020204" pitchFamily="34" charset="0"/>
                        </a:rPr>
                        <a:t>the</a:t>
                      </a:r>
                      <a:r>
                        <a:rPr lang="en-GB" sz="1400" dirty="0">
                          <a:solidFill>
                            <a:schemeClr val="tx2"/>
                          </a:solidFill>
                          <a:latin typeface="Arial" panose="020B0604020202020204" pitchFamily="34" charset="0"/>
                          <a:cs typeface="Arial" panose="020B0604020202020204" pitchFamily="34" charset="0"/>
                        </a:rPr>
                        <a:t> </a:t>
                      </a:r>
                      <a:r>
                        <a:rPr lang="en-GB" sz="1400" b="1" dirty="0">
                          <a:solidFill>
                            <a:schemeClr val="tx2"/>
                          </a:solidFill>
                          <a:latin typeface="Arial" panose="020B0604020202020204" pitchFamily="34" charset="0"/>
                          <a:cs typeface="Arial" panose="020B0604020202020204" pitchFamily="34" charset="0"/>
                        </a:rPr>
                        <a:t>primary diagnostic modality for PSC </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14969C73-7261-4BB5-BF0B-60CE1CB7DE3A}"/>
              </a:ext>
            </a:extLst>
          </p:cNvPr>
          <p:cNvGrpSpPr/>
          <p:nvPr/>
        </p:nvGrpSpPr>
        <p:grpSpPr>
          <a:xfrm>
            <a:off x="7566166" y="4005065"/>
            <a:ext cx="3901771" cy="276999"/>
            <a:chOff x="3576910" y="3212976"/>
            <a:chExt cx="3901771" cy="276999"/>
          </a:xfrm>
        </p:grpSpPr>
        <p:sp>
          <p:nvSpPr>
            <p:cNvPr id="10" name="Rectangle 9">
              <a:extLst>
                <a:ext uri="{FF2B5EF4-FFF2-40B4-BE49-F238E27FC236}">
                  <a16:creationId xmlns:a16="http://schemas.microsoft.com/office/drawing/2014/main" id="{065401FB-CE67-4F20-89C5-96F54E9021BB}"/>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0FDBC6C3-F298-4C74-840F-29E3BCE4875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2E5E5BE3-AF7E-4886-B04F-A922E61380A5}"/>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19E3D380-2CAF-4BE4-B4CF-2847DF7EF1C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5E5B9FAC-BAE9-4DB4-AAAF-B2B86BEB6E3C}"/>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0904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7075-7F58-46E0-8DF5-DC221B827B16}"/>
              </a:ext>
            </a:extLst>
          </p:cNvPr>
          <p:cNvSpPr>
            <a:spLocks noGrp="1"/>
          </p:cNvSpPr>
          <p:nvPr>
            <p:ph type="title"/>
          </p:nvPr>
        </p:nvSpPr>
        <p:spPr/>
        <p:txBody>
          <a:bodyPr>
            <a:normAutofit/>
          </a:bodyPr>
          <a:lstStyle/>
          <a:p>
            <a:r>
              <a:rPr lang="en-GB" dirty="0"/>
              <a:t>Differential diagnosis of PSC</a:t>
            </a:r>
          </a:p>
        </p:txBody>
      </p:sp>
      <p:sp>
        <p:nvSpPr>
          <p:cNvPr id="3" name="Text Placeholder 2">
            <a:extLst>
              <a:ext uri="{FF2B5EF4-FFF2-40B4-BE49-F238E27FC236}">
                <a16:creationId xmlns:a16="http://schemas.microsoft.com/office/drawing/2014/main" id="{746B5F8E-C5AA-48D7-9409-65AE61CBC0A4}"/>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9" name="Content Placeholder 8">
            <a:extLst>
              <a:ext uri="{FF2B5EF4-FFF2-40B4-BE49-F238E27FC236}">
                <a16:creationId xmlns:a16="http://schemas.microsoft.com/office/drawing/2014/main" id="{32737CD3-5CE7-45BC-B423-98A4C72EAD68}"/>
              </a:ext>
            </a:extLst>
          </p:cNvPr>
          <p:cNvSpPr>
            <a:spLocks noGrp="1"/>
          </p:cNvSpPr>
          <p:nvPr>
            <p:ph sz="half" idx="1"/>
          </p:nvPr>
        </p:nvSpPr>
        <p:spPr/>
        <p:txBody>
          <a:bodyPr>
            <a:normAutofit/>
          </a:bodyPr>
          <a:lstStyle/>
          <a:p>
            <a:r>
              <a:rPr lang="en-GB" sz="1800" dirty="0" err="1"/>
              <a:t>Ductographic</a:t>
            </a:r>
            <a:r>
              <a:rPr lang="en-GB" sz="1800" dirty="0"/>
              <a:t> features defining PSC may be present in other diseases</a:t>
            </a:r>
          </a:p>
          <a:p>
            <a:pPr lvl="1"/>
            <a:r>
              <a:rPr lang="en-GB" sz="1600" dirty="0"/>
              <a:t>Specificity of </a:t>
            </a:r>
            <a:r>
              <a:rPr lang="en-GB" sz="1600" dirty="0" err="1"/>
              <a:t>cholangiographic</a:t>
            </a:r>
            <a:r>
              <a:rPr lang="en-GB" sz="1600" dirty="0"/>
              <a:t> features of PSC without the additional</a:t>
            </a:r>
            <a:br>
              <a:rPr lang="en-GB" sz="1600" dirty="0"/>
            </a:br>
            <a:r>
              <a:rPr lang="en-GB" sz="1600" dirty="0"/>
              <a:t>diagnostic clinical and biochemical clues is poor</a:t>
            </a:r>
          </a:p>
          <a:p>
            <a:endParaRPr lang="en-GB" sz="1800" dirty="0"/>
          </a:p>
        </p:txBody>
      </p:sp>
      <p:graphicFrame>
        <p:nvGraphicFramePr>
          <p:cNvPr id="8" name="Content Placeholder 6">
            <a:extLst>
              <a:ext uri="{FF2B5EF4-FFF2-40B4-BE49-F238E27FC236}">
                <a16:creationId xmlns:a16="http://schemas.microsoft.com/office/drawing/2014/main" id="{59D88CEE-E378-4799-A532-0A6BF124DAD0}"/>
              </a:ext>
            </a:extLst>
          </p:cNvPr>
          <p:cNvGraphicFramePr>
            <a:graphicFrameLocks/>
          </p:cNvGraphicFramePr>
          <p:nvPr>
            <p:extLst>
              <p:ext uri="{D42A27DB-BD31-4B8C-83A1-F6EECF244321}">
                <p14:modId xmlns:p14="http://schemas.microsoft.com/office/powerpoint/2010/main" val="485438665"/>
              </p:ext>
            </p:extLst>
          </p:nvPr>
        </p:nvGraphicFramePr>
        <p:xfrm>
          <a:off x="604837" y="2345071"/>
          <a:ext cx="10982325" cy="3618097"/>
        </p:xfrm>
        <a:graphic>
          <a:graphicData uri="http://schemas.openxmlformats.org/drawingml/2006/table">
            <a:tbl>
              <a:tblPr firstRow="1" bandRow="1">
                <a:tableStyleId>{5C22544A-7EE6-4342-B048-85BDC9FD1C3A}</a:tableStyleId>
              </a:tblPr>
              <a:tblGrid>
                <a:gridCol w="2344792">
                  <a:extLst>
                    <a:ext uri="{9D8B030D-6E8A-4147-A177-3AD203B41FA5}">
                      <a16:colId xmlns:a16="http://schemas.microsoft.com/office/drawing/2014/main" val="20000"/>
                    </a:ext>
                  </a:extLst>
                </a:gridCol>
                <a:gridCol w="4158368">
                  <a:extLst>
                    <a:ext uri="{9D8B030D-6E8A-4147-A177-3AD203B41FA5}">
                      <a16:colId xmlns:a16="http://schemas.microsoft.com/office/drawing/2014/main" val="20001"/>
                    </a:ext>
                  </a:extLst>
                </a:gridCol>
                <a:gridCol w="4479165">
                  <a:extLst>
                    <a:ext uri="{9D8B030D-6E8A-4147-A177-3AD203B41FA5}">
                      <a16:colId xmlns:a16="http://schemas.microsoft.com/office/drawing/2014/main" val="1384276674"/>
                    </a:ext>
                  </a:extLst>
                </a:gridCol>
              </a:tblGrid>
              <a:tr h="307237">
                <a:tc gridSpan="3">
                  <a:txBody>
                    <a:bodyPr/>
                    <a:lstStyle/>
                    <a:p>
                      <a:r>
                        <a:rPr lang="en-GB" sz="1200" dirty="0"/>
                        <a:t>Classification of secondary sclerosing cholangitis and conditions that may mimic PSC</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92527">
                <a:tc>
                  <a:txBody>
                    <a:bodyPr/>
                    <a:lstStyle/>
                    <a:p>
                      <a:r>
                        <a:rPr lang="en-GB" sz="1200" dirty="0"/>
                        <a:t>Infection</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Bacterial/parasitic cholangitis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Recurrent pyogenic cholangitis</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5054">
                <a:tc>
                  <a:txBody>
                    <a:bodyPr/>
                    <a:lstStyle/>
                    <a:p>
                      <a:r>
                        <a:rPr lang="en-GB" sz="1200" dirty="0"/>
                        <a:t>Immunodeficiency-related (infections)</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Congenital immunodeficiency</a:t>
                      </a:r>
                    </a:p>
                    <a:p>
                      <a:pPr marL="171450" indent="-171450">
                        <a:buFont typeface="Arial" panose="020B0604020202020204" pitchFamily="34" charset="0"/>
                        <a:buChar char="•"/>
                      </a:pPr>
                      <a:r>
                        <a:rPr lang="en-GB" sz="1200" dirty="0"/>
                        <a:t>Acquired immunodeficiency (e.g. HIV)</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Combined immunodeficiencies</a:t>
                      </a:r>
                    </a:p>
                    <a:p>
                      <a:pPr marL="171450" indent="-171450">
                        <a:buFont typeface="Arial" panose="020B0604020202020204" pitchFamily="34" charset="0"/>
                        <a:buChar char="•"/>
                      </a:pPr>
                      <a:r>
                        <a:rPr lang="en-GB" sz="1200" dirty="0"/>
                        <a:t>Angioimmunoblastic lymphadenopathy</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422953">
                <a:tc>
                  <a:txBody>
                    <a:bodyPr/>
                    <a:lstStyle/>
                    <a:p>
                      <a:r>
                        <a:rPr lang="en-GB" sz="1200" dirty="0"/>
                        <a:t>Mechanical/toxic</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Cholelithiasis/choledocholithiasis</a:t>
                      </a:r>
                    </a:p>
                    <a:p>
                      <a:pPr marL="171450" indent="-171450">
                        <a:buFont typeface="Arial" panose="020B0604020202020204" pitchFamily="34" charset="0"/>
                        <a:buChar char="•"/>
                      </a:pPr>
                      <a:r>
                        <a:rPr lang="en-GB" sz="1200" dirty="0"/>
                        <a:t>Surgical bile duct trauma</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Intra-arterial chemotherapy</a:t>
                      </a:r>
                    </a:p>
                    <a:p>
                      <a:pPr marL="171450" indent="-171450">
                        <a:buFont typeface="Arial" panose="020B0604020202020204" pitchFamily="34" charset="0"/>
                        <a:buChar char="•"/>
                      </a:pPr>
                      <a:r>
                        <a:rPr lang="en-GB" sz="1200" dirty="0"/>
                        <a:t>Drug-induced sclerosing cholangitis</a:t>
                      </a:r>
                    </a:p>
                  </a:txBody>
                  <a:tcPr marL="36000" marR="36000" marT="18000" marB="1800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385054">
                <a:tc>
                  <a:txBody>
                    <a:bodyPr/>
                    <a:lstStyle/>
                    <a:p>
                      <a:r>
                        <a:rPr lang="en-GB" sz="1200" dirty="0"/>
                        <a:t>Ischaemic</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Vascular trauma</a:t>
                      </a:r>
                    </a:p>
                    <a:p>
                      <a:pPr marL="171450" indent="-171450">
                        <a:buFont typeface="Arial" panose="020B0604020202020204" pitchFamily="34" charset="0"/>
                        <a:buChar char="•"/>
                      </a:pPr>
                      <a:r>
                        <a:rPr lang="en-GB" sz="1200" dirty="0"/>
                        <a:t>Hepatic allograft arterial insufficiency</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Paroxysmal nocturnal haemoglobinuria</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577582">
                <a:tc>
                  <a:txBody>
                    <a:bodyPr/>
                    <a:lstStyle/>
                    <a:p>
                      <a:r>
                        <a:rPr lang="en-GB" sz="1200" dirty="0"/>
                        <a:t>Other pancreaticobiliary disease</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Cystic fibrosis</a:t>
                      </a:r>
                    </a:p>
                    <a:p>
                      <a:pPr marL="171450" indent="-171450">
                        <a:buFont typeface="Arial" panose="020B0604020202020204" pitchFamily="34" charset="0"/>
                        <a:buChar char="•"/>
                      </a:pPr>
                      <a:r>
                        <a:rPr lang="en-GB" sz="1200" dirty="0"/>
                        <a:t>Sclerosing cholangitis of critical illness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i="1" dirty="0"/>
                        <a:t>ABCB4</a:t>
                      </a:r>
                      <a:r>
                        <a:rPr lang="en-GB" sz="1200" dirty="0"/>
                        <a:t>-associated cholangiopathy</a:t>
                      </a:r>
                    </a:p>
                    <a:p>
                      <a:pPr marL="171450" indent="-171450">
                        <a:buFont typeface="Arial" panose="020B0604020202020204" pitchFamily="34" charset="0"/>
                        <a:buChar char="•"/>
                      </a:pPr>
                      <a:r>
                        <a:rPr lang="en-GB" sz="1200" dirty="0"/>
                        <a:t>Chronic pancreatitis</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r h="385054">
                <a:tc>
                  <a:txBody>
                    <a:bodyPr/>
                    <a:lstStyle/>
                    <a:p>
                      <a:r>
                        <a:rPr lang="en-GB" sz="1200" dirty="0"/>
                        <a:t>Systemic inflammatory diseases</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IgG4-associated systemic disease</a:t>
                      </a:r>
                    </a:p>
                    <a:p>
                      <a:pPr marL="171450" indent="-171450">
                        <a:buFont typeface="Arial" panose="020B0604020202020204" pitchFamily="34" charset="0"/>
                        <a:buChar char="•"/>
                      </a:pPr>
                      <a:r>
                        <a:rPr lang="en-GB" sz="1200" dirty="0" err="1"/>
                        <a:t>Hypereosinophilic</a:t>
                      </a:r>
                      <a:r>
                        <a:rPr lang="en-GB" sz="1200" dirty="0"/>
                        <a:t> syndrome</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Sarcoidosis</a:t>
                      </a:r>
                    </a:p>
                    <a:p>
                      <a:pPr marL="171450" indent="-171450">
                        <a:buFont typeface="Arial" panose="020B0604020202020204" pitchFamily="34" charset="0"/>
                        <a:buChar char="•"/>
                      </a:pPr>
                      <a:r>
                        <a:rPr lang="en-GB" sz="1200" dirty="0"/>
                        <a:t>Graft-versus-host disease</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57937"/>
                  </a:ext>
                </a:extLst>
              </a:tr>
              <a:tr h="962636">
                <a:tc>
                  <a:txBody>
                    <a:bodyPr/>
                    <a:lstStyle/>
                    <a:p>
                      <a:r>
                        <a:rPr lang="en-GB" sz="1200" dirty="0"/>
                        <a:t>Potentially mimicking on cholangiography</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Langerhans cell histiocytosis</a:t>
                      </a:r>
                    </a:p>
                    <a:p>
                      <a:pPr marL="171450" indent="-171450">
                        <a:buFont typeface="Arial" panose="020B0604020202020204" pitchFamily="34" charset="0"/>
                        <a:buChar char="•"/>
                      </a:pPr>
                      <a:r>
                        <a:rPr lang="en-GB" sz="1200" dirty="0"/>
                        <a:t>Systemic </a:t>
                      </a:r>
                      <a:r>
                        <a:rPr lang="en-GB" sz="1200" dirty="0" err="1"/>
                        <a:t>mastocytosis</a:t>
                      </a:r>
                      <a:endParaRPr lang="en-GB" sz="1200" dirty="0"/>
                    </a:p>
                    <a:p>
                      <a:pPr marL="171450" indent="-171450">
                        <a:buFont typeface="Arial" panose="020B0604020202020204" pitchFamily="34" charset="0"/>
                        <a:buChar char="•"/>
                      </a:pPr>
                      <a:r>
                        <a:rPr lang="en-GB" sz="1200" dirty="0" err="1"/>
                        <a:t>Caroli’s</a:t>
                      </a:r>
                      <a:r>
                        <a:rPr lang="en-GB" sz="1200" dirty="0"/>
                        <a:t> disease</a:t>
                      </a:r>
                    </a:p>
                    <a:p>
                      <a:pPr marL="171450" indent="-171450">
                        <a:buFont typeface="Arial" panose="020B0604020202020204" pitchFamily="34" charset="0"/>
                        <a:buChar char="•"/>
                      </a:pPr>
                      <a:r>
                        <a:rPr lang="en-GB" sz="1200" dirty="0"/>
                        <a:t>Congenital hepatic fibrosis</a:t>
                      </a:r>
                    </a:p>
                    <a:p>
                      <a:pPr marL="171450" indent="-171450">
                        <a:buFont typeface="Arial" panose="020B0604020202020204" pitchFamily="34" charset="0"/>
                        <a:buChar char="•"/>
                      </a:pPr>
                      <a:r>
                        <a:rPr lang="en-GB" sz="1200" dirty="0"/>
                        <a:t>Other ductal plate abnormalities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Hodgkin’s disease</a:t>
                      </a:r>
                    </a:p>
                    <a:p>
                      <a:pPr marL="171450" indent="-171450">
                        <a:buFont typeface="Arial" panose="020B0604020202020204" pitchFamily="34" charset="0"/>
                        <a:buChar char="•"/>
                      </a:pPr>
                      <a:r>
                        <a:rPr lang="en-GB" sz="1200" dirty="0"/>
                        <a:t>Cholangitis </a:t>
                      </a:r>
                      <a:r>
                        <a:rPr lang="en-GB" sz="1200" dirty="0" err="1"/>
                        <a:t>glandularis</a:t>
                      </a:r>
                      <a:r>
                        <a:rPr lang="en-GB" sz="1200" dirty="0"/>
                        <a:t> </a:t>
                      </a:r>
                      <a:r>
                        <a:rPr lang="en-GB" sz="1200" dirty="0" err="1"/>
                        <a:t>proliferans</a:t>
                      </a:r>
                      <a:endParaRPr lang="en-GB" sz="1200" dirty="0"/>
                    </a:p>
                    <a:p>
                      <a:pPr marL="171450" indent="-171450">
                        <a:buFont typeface="Arial" panose="020B0604020202020204" pitchFamily="34" charset="0"/>
                        <a:buChar char="•"/>
                      </a:pPr>
                      <a:r>
                        <a:rPr lang="en-GB" sz="1200" dirty="0"/>
                        <a:t>Neoplastic/metastatic disease</a:t>
                      </a:r>
                    </a:p>
                    <a:p>
                      <a:pPr marL="171450" indent="-171450">
                        <a:buFont typeface="Arial" panose="020B0604020202020204" pitchFamily="34" charset="0"/>
                        <a:buChar char="•"/>
                      </a:pPr>
                      <a:r>
                        <a:rPr lang="en-GB" sz="1200" dirty="0"/>
                        <a:t>Amyloidosis</a:t>
                      </a:r>
                    </a:p>
                    <a:p>
                      <a:pPr marL="171450" indent="-171450">
                        <a:buFont typeface="Arial" panose="020B0604020202020204" pitchFamily="34" charset="0"/>
                        <a:buChar char="•"/>
                      </a:pPr>
                      <a:r>
                        <a:rPr lang="en-GB" sz="1200" dirty="0"/>
                        <a:t>Hepatic allograft rejection</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330002"/>
                  </a:ext>
                </a:extLst>
              </a:tr>
            </a:tbl>
          </a:graphicData>
        </a:graphic>
      </p:graphicFrame>
      <p:pic>
        <p:nvPicPr>
          <p:cNvPr id="10" name="Picture 9">
            <a:hlinkClick r:id="rId3" action="ppaction://hlinksldjump"/>
            <a:extLst>
              <a:ext uri="{FF2B5EF4-FFF2-40B4-BE49-F238E27FC236}">
                <a16:creationId xmlns:a16="http://schemas.microsoft.com/office/drawing/2014/main" id="{AA326665-B481-428B-9604-BEBC17CA46C3}"/>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36411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Endoscopic diagnosis of PSC: Role of ERCP</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Cesare Hassan, personal communication</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lnSpcReduction="10000"/>
          </a:bodyPr>
          <a:lstStyle/>
          <a:p>
            <a:r>
              <a:rPr lang="en-GB" dirty="0"/>
              <a:t>ERCP may be warranted in some patients with normal MRC</a:t>
            </a:r>
          </a:p>
          <a:p>
            <a:pPr lvl="1"/>
            <a:r>
              <a:rPr lang="en-GB" dirty="0"/>
              <a:t>Consider level of persisting clinical suspicion</a:t>
            </a:r>
          </a:p>
          <a:p>
            <a:pPr lvl="1"/>
            <a:r>
              <a:rPr lang="en-GB" dirty="0"/>
              <a:t>Consider impact of diagnosis on patient management and prognosis</a:t>
            </a:r>
          </a:p>
          <a:p>
            <a:pPr lvl="1"/>
            <a:endParaRPr lang="en-GB" dirty="0"/>
          </a:p>
          <a:p>
            <a:pPr lvl="1"/>
            <a:endParaRPr lang="en-GB" dirty="0"/>
          </a:p>
          <a:p>
            <a:pPr lvl="1"/>
            <a:endParaRPr lang="en-GB" dirty="0"/>
          </a:p>
          <a:p>
            <a:pPr lvl="1"/>
            <a:endParaRPr lang="en-GB" sz="2400" dirty="0"/>
          </a:p>
          <a:p>
            <a:pPr lvl="1"/>
            <a:endParaRPr lang="en-GB" dirty="0"/>
          </a:p>
          <a:p>
            <a:pPr lvl="1"/>
            <a:endParaRPr lang="en-GB" dirty="0"/>
          </a:p>
          <a:p>
            <a:r>
              <a:rPr lang="en-GB" dirty="0"/>
              <a:t>MRC may miss PSC changes</a:t>
            </a:r>
            <a:r>
              <a:rPr lang="en-GB" baseline="30000" dirty="0"/>
              <a:t>1</a:t>
            </a:r>
          </a:p>
          <a:p>
            <a:pPr lvl="1"/>
            <a:r>
              <a:rPr lang="en-GB" dirty="0"/>
              <a:t>Minute calibre ducts disappear</a:t>
            </a:r>
          </a:p>
          <a:p>
            <a:pPr lvl="1"/>
            <a:r>
              <a:rPr lang="en-GB" dirty="0"/>
              <a:t>Discreet changes disappear with lower resolution</a:t>
            </a:r>
          </a:p>
          <a:p>
            <a:pPr lvl="1"/>
            <a:r>
              <a:rPr lang="en-GB" dirty="0"/>
              <a:t>Fluid dilation may be necessary</a:t>
            </a:r>
          </a:p>
          <a:p>
            <a:pPr lvl="1"/>
            <a:r>
              <a:rPr lang="en-GB" dirty="0"/>
              <a:t>In patients with early PSC</a:t>
            </a:r>
          </a:p>
        </p:txBody>
      </p:sp>
      <p:graphicFrame>
        <p:nvGraphicFramePr>
          <p:cNvPr id="7" name="Table 6">
            <a:extLst>
              <a:ext uri="{FF2B5EF4-FFF2-40B4-BE49-F238E27FC236}">
                <a16:creationId xmlns:a16="http://schemas.microsoft.com/office/drawing/2014/main" id="{1C82E20A-A3E0-4C5C-85A4-94B79F442C89}"/>
              </a:ext>
            </a:extLst>
          </p:cNvPr>
          <p:cNvGraphicFramePr>
            <a:graphicFrameLocks noGrp="1"/>
          </p:cNvGraphicFramePr>
          <p:nvPr>
            <p:extLst>
              <p:ext uri="{D42A27DB-BD31-4B8C-83A1-F6EECF244321}">
                <p14:modId xmlns:p14="http://schemas.microsoft.com/office/powerpoint/2010/main" val="2216026162"/>
              </p:ext>
            </p:extLst>
          </p:nvPr>
        </p:nvGraphicFramePr>
        <p:xfrm>
          <a:off x="604838" y="2707675"/>
          <a:ext cx="10982325" cy="103632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60">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dirty="0">
                          <a:latin typeface="Arial" panose="020B0604020202020204" pitchFamily="34" charset="0"/>
                          <a:cs typeface="Arial" panose="020B0604020202020204" pitchFamily="34" charset="0"/>
                        </a:rPr>
                        <a:t>ERCP can be considered if MRC plus liver biopsy is equivocal or contraindicated in patients with persisting clinical suspicion of PSC. The risks of ERCP have to be weighed against the potential benefit with regard to surveillance and treatment recommendations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81235E7B-4C80-4BAE-AA2B-3AD4D4BECE7B}"/>
              </a:ext>
            </a:extLst>
          </p:cNvPr>
          <p:cNvGrpSpPr/>
          <p:nvPr/>
        </p:nvGrpSpPr>
        <p:grpSpPr>
          <a:xfrm>
            <a:off x="7579134" y="2707676"/>
            <a:ext cx="3901771" cy="276999"/>
            <a:chOff x="3576910" y="3212976"/>
            <a:chExt cx="3901771" cy="276999"/>
          </a:xfrm>
        </p:grpSpPr>
        <p:sp>
          <p:nvSpPr>
            <p:cNvPr id="15" name="Rectangle 14">
              <a:extLst>
                <a:ext uri="{FF2B5EF4-FFF2-40B4-BE49-F238E27FC236}">
                  <a16:creationId xmlns:a16="http://schemas.microsoft.com/office/drawing/2014/main" id="{5146431D-B4EC-4BBF-B9DF-057E57C4ADE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3E8B8BDA-39BF-44D3-BA8B-59ADF14136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C11420D7-4882-4F7B-9FF1-108BE27C16D7}"/>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9" name="TextBox 18">
              <a:extLst>
                <a:ext uri="{FF2B5EF4-FFF2-40B4-BE49-F238E27FC236}">
                  <a16:creationId xmlns:a16="http://schemas.microsoft.com/office/drawing/2014/main" id="{F19EA9BF-8152-40C2-A9F2-58334514E6C2}"/>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2" name="Picture 11">
            <a:hlinkClick r:id="rId3" action="ppaction://hlinksldjump"/>
            <a:extLst>
              <a:ext uri="{FF2B5EF4-FFF2-40B4-BE49-F238E27FC236}">
                <a16:creationId xmlns:a16="http://schemas.microsoft.com/office/drawing/2014/main" id="{B55DBEF4-FD5F-45FA-A2D9-197EDD8F2F14}"/>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54040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75DC-3B02-4A30-A74A-E244A557C11B}"/>
              </a:ext>
            </a:extLst>
          </p:cNvPr>
          <p:cNvSpPr>
            <a:spLocks noGrp="1"/>
          </p:cNvSpPr>
          <p:nvPr>
            <p:ph type="title"/>
          </p:nvPr>
        </p:nvSpPr>
        <p:spPr/>
        <p:txBody>
          <a:bodyPr/>
          <a:lstStyle/>
          <a:p>
            <a:r>
              <a:rPr lang="en-GB" dirty="0" err="1"/>
              <a:t>Ductographic</a:t>
            </a:r>
            <a:r>
              <a:rPr lang="en-GB" dirty="0"/>
              <a:t> criteria for PSC</a:t>
            </a:r>
          </a:p>
        </p:txBody>
      </p:sp>
      <p:sp>
        <p:nvSpPr>
          <p:cNvPr id="7" name="Text Placeholder 6">
            <a:extLst>
              <a:ext uri="{FF2B5EF4-FFF2-40B4-BE49-F238E27FC236}">
                <a16:creationId xmlns:a16="http://schemas.microsoft.com/office/drawing/2014/main" id="{FC44FB9F-793B-4D3F-A473-49F2BF8DB96E}"/>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4" name="Content Placeholder 3">
            <a:extLst>
              <a:ext uri="{FF2B5EF4-FFF2-40B4-BE49-F238E27FC236}">
                <a16:creationId xmlns:a16="http://schemas.microsoft.com/office/drawing/2014/main" id="{A17EF98C-0514-435F-89C1-EC21A7F16C8C}"/>
              </a:ext>
            </a:extLst>
          </p:cNvPr>
          <p:cNvSpPr>
            <a:spLocks noGrp="1"/>
          </p:cNvSpPr>
          <p:nvPr>
            <p:ph sz="half" idx="1"/>
          </p:nvPr>
        </p:nvSpPr>
        <p:spPr/>
        <p:txBody>
          <a:bodyPr>
            <a:normAutofit/>
          </a:bodyPr>
          <a:lstStyle/>
          <a:p>
            <a:r>
              <a:rPr lang="en-GB" dirty="0"/>
              <a:t>Amsterdam criteria classify </a:t>
            </a:r>
            <a:r>
              <a:rPr lang="en-GB" dirty="0" err="1"/>
              <a:t>ductographic</a:t>
            </a:r>
            <a:r>
              <a:rPr lang="en-GB" dirty="0"/>
              <a:t> changes on cholangiography according to severity</a:t>
            </a:r>
          </a:p>
          <a:p>
            <a:pPr lvl="1"/>
            <a:r>
              <a:rPr lang="en-GB" dirty="0"/>
              <a:t>Shown to correlate with prognosis</a:t>
            </a:r>
          </a:p>
        </p:txBody>
      </p:sp>
      <p:graphicFrame>
        <p:nvGraphicFramePr>
          <p:cNvPr id="9" name="Content Placeholder 6">
            <a:extLst>
              <a:ext uri="{FF2B5EF4-FFF2-40B4-BE49-F238E27FC236}">
                <a16:creationId xmlns:a16="http://schemas.microsoft.com/office/drawing/2014/main" id="{1DC48A58-459D-4B89-B1E1-3539304650F6}"/>
              </a:ext>
            </a:extLst>
          </p:cNvPr>
          <p:cNvGraphicFramePr>
            <a:graphicFrameLocks/>
          </p:cNvGraphicFramePr>
          <p:nvPr>
            <p:extLst>
              <p:ext uri="{D42A27DB-BD31-4B8C-83A1-F6EECF244321}">
                <p14:modId xmlns:p14="http://schemas.microsoft.com/office/powerpoint/2010/main" val="2364323779"/>
              </p:ext>
            </p:extLst>
          </p:nvPr>
        </p:nvGraphicFramePr>
        <p:xfrm>
          <a:off x="604838" y="2308888"/>
          <a:ext cx="10982326" cy="3208344"/>
        </p:xfrm>
        <a:graphic>
          <a:graphicData uri="http://schemas.openxmlformats.org/drawingml/2006/table">
            <a:tbl>
              <a:tblPr firstRow="1" bandRow="1">
                <a:tableStyleId>{5C22544A-7EE6-4342-B048-85BDC9FD1C3A}</a:tableStyleId>
              </a:tblPr>
              <a:tblGrid>
                <a:gridCol w="852998">
                  <a:extLst>
                    <a:ext uri="{9D8B030D-6E8A-4147-A177-3AD203B41FA5}">
                      <a16:colId xmlns:a16="http://schemas.microsoft.com/office/drawing/2014/main" val="20000"/>
                    </a:ext>
                  </a:extLst>
                </a:gridCol>
                <a:gridCol w="5064664">
                  <a:extLst>
                    <a:ext uri="{9D8B030D-6E8A-4147-A177-3AD203B41FA5}">
                      <a16:colId xmlns:a16="http://schemas.microsoft.com/office/drawing/2014/main" val="20001"/>
                    </a:ext>
                  </a:extLst>
                </a:gridCol>
                <a:gridCol w="5064664">
                  <a:extLst>
                    <a:ext uri="{9D8B030D-6E8A-4147-A177-3AD203B41FA5}">
                      <a16:colId xmlns:a16="http://schemas.microsoft.com/office/drawing/2014/main" val="1384276674"/>
                    </a:ext>
                  </a:extLst>
                </a:gridCol>
              </a:tblGrid>
              <a:tr h="305961">
                <a:tc>
                  <a:txBody>
                    <a:bodyPr/>
                    <a:lstStyle/>
                    <a:p>
                      <a:r>
                        <a:rPr lang="en-GB" sz="1400" dirty="0"/>
                        <a:t>Type</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buFont typeface="Arial" panose="020B0604020202020204" pitchFamily="34" charset="0"/>
                        <a:buNone/>
                      </a:pPr>
                      <a:r>
                        <a:rPr lang="en-GB" sz="1400" dirty="0"/>
                        <a:t>Intrahepatic</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Extrahepatic</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05961">
                <a:tc>
                  <a:txBody>
                    <a:bodyPr/>
                    <a:lstStyle/>
                    <a:p>
                      <a:r>
                        <a:rPr lang="en-GB" sz="1400" dirty="0"/>
                        <a:t>0</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No visible abnormalities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No visible abnormalities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534724">
                <a:tc>
                  <a:txBody>
                    <a:bodyPr/>
                    <a:lstStyle/>
                    <a:p>
                      <a:r>
                        <a:rPr lang="en-GB" sz="1400" dirty="0"/>
                        <a:t>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Multiple calibre changes</a:t>
                      </a:r>
                    </a:p>
                    <a:p>
                      <a:pPr marL="171450" indent="-171450">
                        <a:buFont typeface="Arial" panose="020B0604020202020204" pitchFamily="34" charset="0"/>
                        <a:buChar char="•"/>
                      </a:pPr>
                      <a:r>
                        <a:rPr lang="en-GB" sz="1400" dirty="0"/>
                        <a:t>Minimal dilatation</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Slight irregularities of duct contour</a:t>
                      </a:r>
                    </a:p>
                    <a:p>
                      <a:pPr marL="171450" indent="-171450">
                        <a:buFont typeface="Arial" panose="020B0604020202020204" pitchFamily="34" charset="0"/>
                        <a:buChar char="•"/>
                      </a:pPr>
                      <a:r>
                        <a:rPr lang="en-GB" sz="1400" dirty="0"/>
                        <a:t>No stricture</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2336599"/>
                  </a:ext>
                </a:extLst>
              </a:tr>
              <a:tr h="763487">
                <a:tc>
                  <a:txBody>
                    <a:bodyPr/>
                    <a:lstStyle/>
                    <a:p>
                      <a:r>
                        <a:rPr lang="en-GB" sz="1400" dirty="0"/>
                        <a:t>II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Multiple strictures</a:t>
                      </a:r>
                    </a:p>
                    <a:p>
                      <a:pPr marL="171450" indent="-171450">
                        <a:buFont typeface="Arial" panose="020B0604020202020204" pitchFamily="34" charset="0"/>
                        <a:buChar char="•"/>
                      </a:pPr>
                      <a:r>
                        <a:rPr lang="en-GB" sz="1400" dirty="0"/>
                        <a:t>Saccular dilatations, decreased </a:t>
                      </a:r>
                      <a:r>
                        <a:rPr lang="en-GB" sz="1400" dirty="0" err="1"/>
                        <a:t>arbourization</a:t>
                      </a:r>
                      <a:endParaRPr lang="en-GB" sz="1400" dirty="0"/>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Segmental strictures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763487">
                <a:tc>
                  <a:txBody>
                    <a:bodyPr/>
                    <a:lstStyle/>
                    <a:p>
                      <a:r>
                        <a:rPr lang="en-GB" sz="1400" dirty="0"/>
                        <a:t>III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Only central branches filled despite adequate filling pressure</a:t>
                      </a:r>
                    </a:p>
                    <a:p>
                      <a:pPr marL="171450" indent="-171450">
                        <a:buFont typeface="Arial" panose="020B0604020202020204" pitchFamily="34" charset="0"/>
                        <a:buChar char="•"/>
                      </a:pPr>
                      <a:r>
                        <a:rPr lang="en-GB" sz="1400" dirty="0"/>
                        <a:t>Severe pruning</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Strictures of almost entire length </a:t>
                      </a:r>
                      <a:br>
                        <a:rPr lang="en-GB" sz="1400" dirty="0"/>
                      </a:br>
                      <a:r>
                        <a:rPr lang="en-GB" sz="1400" dirty="0"/>
                        <a:t>of duct</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534724">
                <a:tc>
                  <a:txBody>
                    <a:bodyPr/>
                    <a:lstStyle/>
                    <a:p>
                      <a:r>
                        <a:rPr lang="en-GB" sz="1400" dirty="0"/>
                        <a:t>IV</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GB" sz="1400" dirty="0"/>
                        <a:t>–</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Extremely irregular margins</a:t>
                      </a:r>
                    </a:p>
                    <a:p>
                      <a:pPr marL="171450" indent="-171450">
                        <a:buFont typeface="Arial" panose="020B0604020202020204" pitchFamily="34" charset="0"/>
                        <a:buChar char="•"/>
                      </a:pPr>
                      <a:r>
                        <a:rPr lang="en-GB" sz="1400" dirty="0"/>
                        <a:t>Diverticulum-like outpouchings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bl>
          </a:graphicData>
        </a:graphic>
      </p:graphicFrame>
      <p:pic>
        <p:nvPicPr>
          <p:cNvPr id="8" name="Picture 7">
            <a:hlinkClick r:id="rId3" action="ppaction://hlinksldjump"/>
            <a:extLst>
              <a:ext uri="{FF2B5EF4-FFF2-40B4-BE49-F238E27FC236}">
                <a16:creationId xmlns:a16="http://schemas.microsoft.com/office/drawing/2014/main" id="{46322233-A11A-4741-B82E-5A6556BA9636}"/>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6978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1D8B-4B67-4BCF-A7E9-CEDFB0CD7518}"/>
              </a:ext>
            </a:extLst>
          </p:cNvPr>
          <p:cNvSpPr>
            <a:spLocks noGrp="1"/>
          </p:cNvSpPr>
          <p:nvPr>
            <p:ph type="title"/>
          </p:nvPr>
        </p:nvSpPr>
        <p:spPr/>
        <p:txBody>
          <a:bodyPr/>
          <a:lstStyle/>
          <a:p>
            <a:r>
              <a:rPr lang="en-GB"/>
              <a:t>About these slides</a:t>
            </a:r>
            <a:endParaRPr lang="en-GB" dirty="0"/>
          </a:p>
        </p:txBody>
      </p:sp>
      <p:sp>
        <p:nvSpPr>
          <p:cNvPr id="8" name="Text Placeholder 7">
            <a:extLst>
              <a:ext uri="{FF2B5EF4-FFF2-40B4-BE49-F238E27FC236}">
                <a16:creationId xmlns:a16="http://schemas.microsoft.com/office/drawing/2014/main" id="{DB0C0F53-24DA-47DC-9220-10558D54717C}"/>
              </a:ext>
            </a:extLst>
          </p:cNvPr>
          <p:cNvSpPr>
            <a:spLocks noGrp="1"/>
          </p:cNvSpPr>
          <p:nvPr>
            <p:ph type="body" sz="quarter" idx="10"/>
          </p:nvPr>
        </p:nvSpPr>
        <p:spPr/>
        <p:txBody>
          <a:bodyPr/>
          <a:lstStyle/>
          <a:p>
            <a:r>
              <a:rPr lang="en-GB"/>
              <a:t>*Current slides 9 and 10 include images which may not be adapted or shared without permission; see slide footnotes for details</a:t>
            </a:r>
            <a:endParaRPr lang="en-GB" dirty="0"/>
          </a:p>
        </p:txBody>
      </p:sp>
      <p:sp>
        <p:nvSpPr>
          <p:cNvPr id="6" name="Content Placeholder 5">
            <a:extLst>
              <a:ext uri="{FF2B5EF4-FFF2-40B4-BE49-F238E27FC236}">
                <a16:creationId xmlns:a16="http://schemas.microsoft.com/office/drawing/2014/main" id="{19FD82D1-8FCD-4179-B4D7-04D4958A220B}"/>
              </a:ext>
            </a:extLst>
          </p:cNvPr>
          <p:cNvSpPr>
            <a:spLocks noGrp="1"/>
          </p:cNvSpPr>
          <p:nvPr>
            <p:ph sz="half" idx="1"/>
          </p:nvPr>
        </p:nvSpPr>
        <p:spPr/>
        <p:txBody>
          <a:bodyPr/>
          <a:lstStyle/>
          <a:p>
            <a:r>
              <a:rPr lang="it-IT" dirty="0"/>
              <a:t>These slides give a comprehensive overview of the </a:t>
            </a:r>
            <a:r>
              <a:rPr lang="en-GB" dirty="0"/>
              <a:t>EASL/ESGE clinical practice guidelines on the role of endoscopy in primary sclerosing cholangitis</a:t>
            </a:r>
          </a:p>
          <a:p>
            <a:endParaRPr lang="it-IT" dirty="0"/>
          </a:p>
          <a:p>
            <a:pPr lvl="0"/>
            <a:r>
              <a:rPr lang="it-IT" dirty="0"/>
              <a:t>The guidelines were published in full in the April 2017 issue of the Journal</a:t>
            </a:r>
            <a:br>
              <a:rPr lang="it-IT" dirty="0"/>
            </a:br>
            <a:r>
              <a:rPr lang="it-IT" dirty="0"/>
              <a:t>of Hepatology and the June 2017 issue of Endoscopy</a:t>
            </a:r>
          </a:p>
          <a:p>
            <a:pPr lvl="1"/>
            <a:r>
              <a:rPr lang="it-IT" dirty="0"/>
              <a:t>The full publication can be downloaded from the </a:t>
            </a:r>
            <a:r>
              <a:rPr lang="it-IT" dirty="0">
                <a:hlinkClick r:id="rId3"/>
              </a:rPr>
              <a:t>Clinical Practice Guidelines</a:t>
            </a:r>
            <a:r>
              <a:rPr lang="it-IT" dirty="0"/>
              <a:t> section of the EASL website</a:t>
            </a:r>
          </a:p>
          <a:p>
            <a:pPr lvl="1"/>
            <a:r>
              <a:rPr lang="en-US" dirty="0"/>
              <a:t>Please cite the published article as: European Association for the Study of the Liver. </a:t>
            </a:r>
            <a:r>
              <a:rPr lang="en-GB" dirty="0"/>
              <a:t>Role of endoscopy in primary sclerosing cholangitis: European Society of Gastrointestinal Endoscopy (ESGE) and European Association for the Study of the Liver (EASL) Clinical Guideline</a:t>
            </a:r>
            <a:r>
              <a:rPr lang="en-US" dirty="0"/>
              <a:t>. J </a:t>
            </a:r>
            <a:r>
              <a:rPr lang="en-US" dirty="0" err="1"/>
              <a:t>Hepatol</a:t>
            </a:r>
            <a:r>
              <a:rPr lang="en-US" dirty="0"/>
              <a:t> 2017;66:1265–81</a:t>
            </a:r>
          </a:p>
          <a:p>
            <a:endParaRPr lang="en-GB" dirty="0"/>
          </a:p>
          <a:p>
            <a:r>
              <a:rPr lang="en-US" altLang="en-US" dirty="0"/>
              <a:t>Please feel free to use, adapt, and share these slides for your own</a:t>
            </a:r>
            <a:br>
              <a:rPr lang="en-US" altLang="en-US" dirty="0"/>
            </a:br>
            <a:r>
              <a:rPr lang="en-US" altLang="en-US" dirty="0"/>
              <a:t>personal use, </a:t>
            </a:r>
            <a:r>
              <a:rPr lang="en-US" altLang="en-US" u="sng" dirty="0"/>
              <a:t>except where noted</a:t>
            </a:r>
            <a:r>
              <a:rPr lang="en-US" altLang="en-US" dirty="0"/>
              <a:t>*; however, please acknowledge EASL as the source</a:t>
            </a:r>
          </a:p>
        </p:txBody>
      </p:sp>
    </p:spTree>
    <p:extLst>
      <p:ext uri="{BB962C8B-B14F-4D97-AF65-F5344CB8AC3E}">
        <p14:creationId xmlns:p14="http://schemas.microsoft.com/office/powerpoint/2010/main" val="272549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75DC-3B02-4A30-A74A-E244A557C11B}"/>
              </a:ext>
            </a:extLst>
          </p:cNvPr>
          <p:cNvSpPr>
            <a:spLocks noGrp="1"/>
          </p:cNvSpPr>
          <p:nvPr>
            <p:ph type="title"/>
          </p:nvPr>
        </p:nvSpPr>
        <p:spPr/>
        <p:txBody>
          <a:bodyPr/>
          <a:lstStyle/>
          <a:p>
            <a:r>
              <a:rPr lang="en-GB" dirty="0" err="1"/>
              <a:t>Ductographic</a:t>
            </a:r>
            <a:r>
              <a:rPr lang="en-GB" dirty="0"/>
              <a:t> criteria for PSC</a:t>
            </a:r>
          </a:p>
        </p:txBody>
      </p:sp>
      <p:sp>
        <p:nvSpPr>
          <p:cNvPr id="7" name="Text Placeholder 6">
            <a:extLst>
              <a:ext uri="{FF2B5EF4-FFF2-40B4-BE49-F238E27FC236}">
                <a16:creationId xmlns:a16="http://schemas.microsoft.com/office/drawing/2014/main" id="{FC44FB9F-793B-4D3F-A473-49F2BF8DB96E}"/>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4" name="Content Placeholder 3">
            <a:extLst>
              <a:ext uri="{FF2B5EF4-FFF2-40B4-BE49-F238E27FC236}">
                <a16:creationId xmlns:a16="http://schemas.microsoft.com/office/drawing/2014/main" id="{A17EF98C-0514-435F-89C1-EC21A7F16C8C}"/>
              </a:ext>
            </a:extLst>
          </p:cNvPr>
          <p:cNvSpPr>
            <a:spLocks noGrp="1"/>
          </p:cNvSpPr>
          <p:nvPr>
            <p:ph sz="half" idx="1"/>
          </p:nvPr>
        </p:nvSpPr>
        <p:spPr/>
        <p:txBody>
          <a:bodyPr>
            <a:normAutofit/>
          </a:bodyPr>
          <a:lstStyle/>
          <a:p>
            <a:r>
              <a:rPr lang="en-GB" dirty="0"/>
              <a:t>None of the </a:t>
            </a:r>
            <a:r>
              <a:rPr lang="en-GB" dirty="0" err="1"/>
              <a:t>ductographic</a:t>
            </a:r>
            <a:r>
              <a:rPr lang="en-GB" dirty="0"/>
              <a:t> criteria are specific for PSC </a:t>
            </a:r>
          </a:p>
          <a:p>
            <a:pPr lvl="1"/>
            <a:r>
              <a:rPr lang="en-GB" dirty="0"/>
              <a:t>Interpret in the context of demographic data and clinical features</a:t>
            </a:r>
          </a:p>
          <a:p>
            <a:r>
              <a:rPr lang="en-GB" dirty="0"/>
              <a:t>Review by teams with expertise in complex biliary disease is useful</a:t>
            </a:r>
          </a:p>
          <a:p>
            <a:pPr lvl="1"/>
            <a:r>
              <a:rPr lang="en-GB" dirty="0"/>
              <a:t>Multiple secondary causes of sclerosing cholangitis must be considered</a:t>
            </a:r>
          </a:p>
          <a:p>
            <a:endParaRPr lang="en-GB" dirty="0"/>
          </a:p>
        </p:txBody>
      </p:sp>
      <p:graphicFrame>
        <p:nvGraphicFramePr>
          <p:cNvPr id="8" name="Content Placeholder 6">
            <a:extLst>
              <a:ext uri="{FF2B5EF4-FFF2-40B4-BE49-F238E27FC236}">
                <a16:creationId xmlns:a16="http://schemas.microsoft.com/office/drawing/2014/main" id="{23F2E9B9-2916-47BC-9329-C925FD703038}"/>
              </a:ext>
            </a:extLst>
          </p:cNvPr>
          <p:cNvGraphicFramePr>
            <a:graphicFrameLocks/>
          </p:cNvGraphicFramePr>
          <p:nvPr>
            <p:extLst>
              <p:ext uri="{D42A27DB-BD31-4B8C-83A1-F6EECF244321}">
                <p14:modId xmlns:p14="http://schemas.microsoft.com/office/powerpoint/2010/main" val="1364125444"/>
              </p:ext>
            </p:extLst>
          </p:nvPr>
        </p:nvGraphicFramePr>
        <p:xfrm>
          <a:off x="604839" y="2924944"/>
          <a:ext cx="10982324" cy="2560320"/>
        </p:xfrm>
        <a:graphic>
          <a:graphicData uri="http://schemas.openxmlformats.org/drawingml/2006/table">
            <a:tbl>
              <a:tblPr firstRow="1" bandRow="1">
                <a:tableStyleId>{5C22544A-7EE6-4342-B048-85BDC9FD1C3A}</a:tableStyleId>
              </a:tblPr>
              <a:tblGrid>
                <a:gridCol w="2782189">
                  <a:extLst>
                    <a:ext uri="{9D8B030D-6E8A-4147-A177-3AD203B41FA5}">
                      <a16:colId xmlns:a16="http://schemas.microsoft.com/office/drawing/2014/main" val="20000"/>
                    </a:ext>
                  </a:extLst>
                </a:gridCol>
                <a:gridCol w="8200135">
                  <a:extLst>
                    <a:ext uri="{9D8B030D-6E8A-4147-A177-3AD203B41FA5}">
                      <a16:colId xmlns:a16="http://schemas.microsoft.com/office/drawing/2014/main" val="20001"/>
                    </a:ext>
                  </a:extLst>
                </a:gridCol>
              </a:tblGrid>
              <a:tr h="0">
                <a:tc>
                  <a:txBody>
                    <a:bodyPr/>
                    <a:lstStyle/>
                    <a:p>
                      <a:r>
                        <a:rPr lang="en-GB" sz="1200" dirty="0"/>
                        <a:t>Diagnosis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EB5F17"/>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dirty="0"/>
                        <a:t>Main </a:t>
                      </a:r>
                      <a:r>
                        <a:rPr lang="en-GB" sz="1200" dirty="0" err="1"/>
                        <a:t>cholangiographic</a:t>
                      </a:r>
                      <a:r>
                        <a:rPr lang="en-GB" sz="1200" dirty="0"/>
                        <a:t> features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EB5F17"/>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200" b="0" dirty="0"/>
                        <a:t>PSC</a:t>
                      </a:r>
                    </a:p>
                  </a:txBody>
                  <a:tcPr marL="44978" marR="44978">
                    <a:lnL w="38100" cap="flat" cmpd="sng" algn="ctr">
                      <a:solidFill>
                        <a:srgbClr val="EB5F17"/>
                      </a:solidFill>
                      <a:prstDash val="solid"/>
                      <a:round/>
                      <a:headEnd type="none" w="med" len="med"/>
                      <a:tailEnd type="none" w="med" len="med"/>
                    </a:lnL>
                    <a:lnR w="12700" cap="flat" cmpd="sng" algn="ctr">
                      <a:solidFill>
                        <a:srgbClr val="EB5F17"/>
                      </a:solidFill>
                      <a:prstDash val="solid"/>
                      <a:round/>
                      <a:headEnd type="none" w="med" len="med"/>
                      <a:tailEnd type="none" w="med" len="med"/>
                    </a:lnR>
                    <a:lnT w="38100" cap="flat" cmpd="sng" algn="ctr">
                      <a:solidFill>
                        <a:srgbClr val="EB5F17"/>
                      </a:solidFill>
                      <a:prstDash val="solid"/>
                      <a:round/>
                      <a:headEnd type="none" w="med" len="med"/>
                      <a:tailEnd type="none" w="med" len="med"/>
                    </a:lnT>
                    <a:lnB w="38100" cap="flat" cmpd="sng" algn="ctr">
                      <a:solidFill>
                        <a:srgbClr val="EB5F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Multifocal intrahepatic and extrahepatic bile duct strictures (‘beaded’ appearance), slight biliary dilatation, diverticular outpouchings, ‘pruned tree’ appearance at chronic stage</a:t>
                      </a:r>
                    </a:p>
                  </a:txBody>
                  <a:tcPr marL="44978" marR="44978">
                    <a:lnL w="12700" cap="flat" cmpd="sng" algn="ctr">
                      <a:solidFill>
                        <a:srgbClr val="EB5F17"/>
                      </a:solidFill>
                      <a:prstDash val="solid"/>
                      <a:round/>
                      <a:headEnd type="none" w="med" len="med"/>
                      <a:tailEnd type="none" w="med" len="med"/>
                    </a:lnL>
                    <a:lnR w="38100" cap="flat" cmpd="sng" algn="ctr">
                      <a:solidFill>
                        <a:srgbClr val="EB5F17"/>
                      </a:solidFill>
                      <a:prstDash val="solid"/>
                      <a:round/>
                      <a:headEnd type="none" w="med" len="med"/>
                      <a:tailEnd type="none" w="med" len="med"/>
                    </a:lnR>
                    <a:lnT w="38100" cap="flat" cmpd="sng" algn="ctr">
                      <a:solidFill>
                        <a:srgbClr val="EB5F17"/>
                      </a:solidFill>
                      <a:prstDash val="solid"/>
                      <a:round/>
                      <a:headEnd type="none" w="med" len="med"/>
                      <a:tailEnd type="none" w="med" len="med"/>
                    </a:lnT>
                    <a:lnB w="38100" cap="flat" cmpd="sng" algn="ctr">
                      <a:solidFill>
                        <a:srgbClr val="EB5F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200" dirty="0"/>
                        <a:t>Ascending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EB5F17"/>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Multiple intrahepatic bile duct strictures, stones, biliary abscesses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EB5F17"/>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0">
                <a:tc>
                  <a:txBody>
                    <a:bodyPr/>
                    <a:lstStyle/>
                    <a:p>
                      <a:r>
                        <a:rPr lang="en-GB" sz="1200" dirty="0"/>
                        <a:t>Ischaemic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Proximal intrahepatic bile duct strictures, bile duct necrosis, </a:t>
                      </a:r>
                      <a:r>
                        <a:rPr lang="en-GB" sz="1200" dirty="0" err="1"/>
                        <a:t>biliomas</a:t>
                      </a:r>
                      <a:r>
                        <a:rPr lang="en-GB" sz="1200" dirty="0"/>
                        <a:t>, abscesses, biliary cast</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0">
                <a:tc>
                  <a:txBody>
                    <a:bodyPr/>
                    <a:lstStyle/>
                    <a:p>
                      <a:r>
                        <a:rPr lang="en-GB" sz="1200" dirty="0"/>
                        <a:t>Caustic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Localized intrahepatic bile duct strictures, irregularities of bile duct wall</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0">
                <a:tc>
                  <a:txBody>
                    <a:bodyPr/>
                    <a:lstStyle/>
                    <a:p>
                      <a:r>
                        <a:rPr lang="en-GB" sz="1200" dirty="0"/>
                        <a:t>AIDS-related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Stricture of the distal common bile duct, </a:t>
                      </a:r>
                      <a:r>
                        <a:rPr lang="en-GB" sz="1200" dirty="0" err="1"/>
                        <a:t>papillitis</a:t>
                      </a:r>
                      <a:r>
                        <a:rPr lang="en-GB" sz="1200" dirty="0"/>
                        <a:t>, </a:t>
                      </a:r>
                      <a:r>
                        <a:rPr lang="en-GB" sz="1200" dirty="0" err="1"/>
                        <a:t>acalculous</a:t>
                      </a:r>
                      <a:r>
                        <a:rPr lang="en-GB" sz="1200" dirty="0"/>
                        <a:t> cholecystitis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r h="148989">
                <a:tc>
                  <a:txBody>
                    <a:bodyPr/>
                    <a:lstStyle/>
                    <a:p>
                      <a:r>
                        <a:rPr lang="en-GB" sz="1200" dirty="0"/>
                        <a:t>IgG4-related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Multifocal central bile duct strictures, bile duct wall thickening with visible lumen, pancreatic abnormalities compatible with autoimmune pancreatitis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57937"/>
                  </a:ext>
                </a:extLst>
              </a:tr>
              <a:tr h="242199">
                <a:tc>
                  <a:txBody>
                    <a:bodyPr/>
                    <a:lstStyle/>
                    <a:p>
                      <a:r>
                        <a:rPr lang="en-GB" sz="1200" dirty="0"/>
                        <a:t>Portal biliopathy</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Central and extrahepatic bile duct irregularities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330002"/>
                  </a:ext>
                </a:extLst>
              </a:tr>
            </a:tbl>
          </a:graphicData>
        </a:graphic>
      </p:graphicFrame>
      <p:pic>
        <p:nvPicPr>
          <p:cNvPr id="9" name="Picture 8">
            <a:hlinkClick r:id="rId3" action="ppaction://hlinksldjump"/>
            <a:extLst>
              <a:ext uri="{FF2B5EF4-FFF2-40B4-BE49-F238E27FC236}">
                <a16:creationId xmlns:a16="http://schemas.microsoft.com/office/drawing/2014/main" id="{95B73C71-1B9B-4FD9-8A69-D7751F9647B7}"/>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94642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Endoscopic diagnosis with ERCP</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3" name="Content Placeholder 2"/>
          <p:cNvSpPr>
            <a:spLocks noGrp="1"/>
          </p:cNvSpPr>
          <p:nvPr>
            <p:ph sz="half" idx="1"/>
          </p:nvPr>
        </p:nvSpPr>
        <p:spPr/>
        <p:txBody>
          <a:bodyPr>
            <a:normAutofit/>
          </a:bodyPr>
          <a:lstStyle/>
          <a:p>
            <a:r>
              <a:rPr lang="en-GB" dirty="0"/>
              <a:t>ERCP is the only suggested endoscopic technique for the </a:t>
            </a:r>
            <a:br>
              <a:rPr lang="en-GB" dirty="0"/>
            </a:br>
            <a:r>
              <a:rPr lang="en-GB" dirty="0"/>
              <a:t>diagnosis of PSC</a:t>
            </a:r>
          </a:p>
          <a:p>
            <a:pPr lvl="1"/>
            <a:r>
              <a:rPr lang="en-GB" dirty="0"/>
              <a:t>No role for brush cytology, ductal biopsy, </a:t>
            </a:r>
            <a:r>
              <a:rPr lang="en-GB" dirty="0" err="1"/>
              <a:t>cholangioscopy</a:t>
            </a:r>
            <a:r>
              <a:rPr lang="en-GB" dirty="0"/>
              <a:t>, or</a:t>
            </a:r>
            <a:br>
              <a:rPr lang="en-GB" dirty="0"/>
            </a:br>
            <a:r>
              <a:rPr lang="en-GB" dirty="0"/>
              <a:t>confocal laser </a:t>
            </a:r>
            <a:r>
              <a:rPr lang="en-GB" dirty="0" err="1"/>
              <a:t>endomicroscopy</a:t>
            </a:r>
            <a:endParaRPr lang="en-GB" dirty="0"/>
          </a:p>
          <a:p>
            <a:r>
              <a:rPr lang="en-GB" dirty="0"/>
              <a:t>In selected cases with suspected extrahepatic disease and inconclusive MRC findings</a:t>
            </a:r>
          </a:p>
          <a:p>
            <a:pPr lvl="1"/>
            <a:r>
              <a:rPr lang="en-GB" dirty="0"/>
              <a:t>Endoscopic ultrasound and </a:t>
            </a:r>
            <a:r>
              <a:rPr lang="en-GB" dirty="0" err="1"/>
              <a:t>elastography</a:t>
            </a:r>
            <a:r>
              <a:rPr lang="en-GB" dirty="0"/>
              <a:t> may add information on</a:t>
            </a:r>
            <a:br>
              <a:rPr lang="en-GB" dirty="0"/>
            </a:br>
            <a:r>
              <a:rPr lang="en-GB" dirty="0"/>
              <a:t>common bile duct strictures, wall thickening, and liver fibrosis stage</a:t>
            </a:r>
          </a:p>
        </p:txBody>
      </p:sp>
      <p:graphicFrame>
        <p:nvGraphicFramePr>
          <p:cNvPr id="7" name="Table 6">
            <a:extLst>
              <a:ext uri="{FF2B5EF4-FFF2-40B4-BE49-F238E27FC236}">
                <a16:creationId xmlns:a16="http://schemas.microsoft.com/office/drawing/2014/main" id="{D7B7F6B0-4BB7-406D-AC2C-1EFFDCCBD32B}"/>
              </a:ext>
            </a:extLst>
          </p:cNvPr>
          <p:cNvGraphicFramePr>
            <a:graphicFrameLocks noGrp="1"/>
          </p:cNvGraphicFramePr>
          <p:nvPr>
            <p:extLst>
              <p:ext uri="{D42A27DB-BD31-4B8C-83A1-F6EECF244321}">
                <p14:modId xmlns:p14="http://schemas.microsoft.com/office/powerpoint/2010/main" val="677284451"/>
              </p:ext>
            </p:extLst>
          </p:nvPr>
        </p:nvGraphicFramePr>
        <p:xfrm>
          <a:off x="604838" y="3808140"/>
          <a:ext cx="10982325" cy="8229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60">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dirty="0">
                          <a:latin typeface="Arial" panose="020B0604020202020204" pitchFamily="34" charset="0"/>
                          <a:cs typeface="Arial" panose="020B0604020202020204" pitchFamily="34" charset="0"/>
                        </a:rPr>
                        <a:t>The routine use of endoscopic techniques other than ERCP is not suggested for the diagnosis of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1846A3DF-CD25-4832-B419-32654ACA415B}"/>
              </a:ext>
            </a:extLst>
          </p:cNvPr>
          <p:cNvGrpSpPr/>
          <p:nvPr/>
        </p:nvGrpSpPr>
        <p:grpSpPr>
          <a:xfrm>
            <a:off x="7567458" y="3812038"/>
            <a:ext cx="3901771" cy="276999"/>
            <a:chOff x="3576910" y="3212976"/>
            <a:chExt cx="3901771" cy="276999"/>
          </a:xfrm>
        </p:grpSpPr>
        <p:sp>
          <p:nvSpPr>
            <p:cNvPr id="16" name="Rectangle 15">
              <a:extLst>
                <a:ext uri="{FF2B5EF4-FFF2-40B4-BE49-F238E27FC236}">
                  <a16:creationId xmlns:a16="http://schemas.microsoft.com/office/drawing/2014/main" id="{BEB12EB7-DC36-47B3-A7EA-AEC1B9ADDD26}"/>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B55CE4F2-143A-4C6F-91B0-74EBB07B792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092185C4-4BBF-4FE1-87F2-707CB1B6C98F}"/>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20" name="TextBox 19">
              <a:extLst>
                <a:ext uri="{FF2B5EF4-FFF2-40B4-BE49-F238E27FC236}">
                  <a16:creationId xmlns:a16="http://schemas.microsoft.com/office/drawing/2014/main" id="{993E0B6C-8609-4348-B34A-3A812FFC0CD1}"/>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2" name="Picture 11">
            <a:hlinkClick r:id="rId3" action="ppaction://hlinksldjump"/>
            <a:extLst>
              <a:ext uri="{FF2B5EF4-FFF2-40B4-BE49-F238E27FC236}">
                <a16:creationId xmlns:a16="http://schemas.microsoft.com/office/drawing/2014/main" id="{3DBB0F9E-6B2B-4547-9053-0BA7E349EE6F}"/>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99398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F184D4-9AB0-468F-9B41-762DD1AFF5C2}"/>
              </a:ext>
            </a:extLst>
          </p:cNvPr>
          <p:cNvSpPr>
            <a:spLocks noGrp="1"/>
          </p:cNvSpPr>
          <p:nvPr>
            <p:ph sz="half" idx="1"/>
          </p:nvPr>
        </p:nvSpPr>
        <p:spPr>
          <a:xfrm>
            <a:off x="425752" y="1340769"/>
            <a:ext cx="5574237" cy="4622400"/>
          </a:xfrm>
        </p:spPr>
        <p:txBody>
          <a:bodyPr>
            <a:noAutofit/>
          </a:bodyPr>
          <a:lstStyle/>
          <a:p>
            <a:r>
              <a:rPr lang="en-GB" sz="1800" dirty="0"/>
              <a:t>Dominant strictures associated with:</a:t>
            </a:r>
          </a:p>
          <a:p>
            <a:pPr lvl="1"/>
            <a:r>
              <a:rPr lang="en-GB" sz="1600" dirty="0"/>
              <a:t>Pruritus, jaundice, recurrent cholangitis</a:t>
            </a:r>
            <a:r>
              <a:rPr lang="en-GB" sz="1600" baseline="30000" dirty="0"/>
              <a:t>1</a:t>
            </a:r>
          </a:p>
          <a:p>
            <a:pPr lvl="1"/>
            <a:r>
              <a:rPr lang="en-GB" sz="1600" dirty="0"/>
              <a:t>More advanced histology</a:t>
            </a:r>
            <a:r>
              <a:rPr lang="en-GB" sz="1600" baseline="30000" dirty="0"/>
              <a:t>1</a:t>
            </a:r>
          </a:p>
          <a:p>
            <a:pPr lvl="1"/>
            <a:r>
              <a:rPr lang="en-GB" sz="1600" dirty="0"/>
              <a:t>Increased risk of CCA</a:t>
            </a:r>
            <a:r>
              <a:rPr lang="en-GB" sz="1600" baseline="30000" dirty="0"/>
              <a:t>1</a:t>
            </a:r>
            <a:endParaRPr lang="en-GB" sz="1600" dirty="0"/>
          </a:p>
          <a:p>
            <a:pPr lvl="1"/>
            <a:r>
              <a:rPr lang="en-GB" sz="1600" dirty="0"/>
              <a:t>Increased risk of biliary, gallbladder and colorectal carcinoma, when associated with IBD</a:t>
            </a:r>
            <a:r>
              <a:rPr lang="en-GB" sz="1600" baseline="30000" dirty="0"/>
              <a:t>2</a:t>
            </a:r>
          </a:p>
          <a:p>
            <a:pPr lvl="1"/>
            <a:r>
              <a:rPr lang="en-GB" sz="1600" dirty="0"/>
              <a:t>Reduced OLT-free survival</a:t>
            </a:r>
            <a:r>
              <a:rPr lang="en-GB" sz="1600" baseline="30000" dirty="0"/>
              <a:t>3</a:t>
            </a:r>
          </a:p>
          <a:p>
            <a:r>
              <a:rPr lang="en-GB" sz="1800" dirty="0"/>
              <a:t>Multiple dominant structures can be found in the same patients</a:t>
            </a:r>
          </a:p>
        </p:txBody>
      </p:sp>
      <p:sp>
        <p:nvSpPr>
          <p:cNvPr id="2" name="Title 1">
            <a:extLst>
              <a:ext uri="{FF2B5EF4-FFF2-40B4-BE49-F238E27FC236}">
                <a16:creationId xmlns:a16="http://schemas.microsoft.com/office/drawing/2014/main" id="{A98E4918-51CB-49B5-94A0-1A04CA590BF2}"/>
              </a:ext>
            </a:extLst>
          </p:cNvPr>
          <p:cNvSpPr>
            <a:spLocks noGrp="1"/>
          </p:cNvSpPr>
          <p:nvPr>
            <p:ph type="title"/>
          </p:nvPr>
        </p:nvSpPr>
        <p:spPr/>
        <p:txBody>
          <a:bodyPr>
            <a:noAutofit/>
          </a:bodyPr>
          <a:lstStyle/>
          <a:p>
            <a:r>
              <a:rPr lang="en-GB" dirty="0"/>
              <a:t>ERCP in confirmed PSC: Relevance of dominant strictures</a:t>
            </a:r>
          </a:p>
        </p:txBody>
      </p:sp>
      <p:sp>
        <p:nvSpPr>
          <p:cNvPr id="3" name="Text Placeholder 2">
            <a:extLst>
              <a:ext uri="{FF2B5EF4-FFF2-40B4-BE49-F238E27FC236}">
                <a16:creationId xmlns:a16="http://schemas.microsoft.com/office/drawing/2014/main" id="{ADB98B77-7FB1-46A6-8568-9D55217A47CA}"/>
              </a:ext>
            </a:extLst>
          </p:cNvPr>
          <p:cNvSpPr>
            <a:spLocks noGrp="1"/>
          </p:cNvSpPr>
          <p:nvPr>
            <p:ph type="body" sz="quarter" idx="10"/>
          </p:nvPr>
        </p:nvSpPr>
        <p:spPr/>
        <p:txBody>
          <a:bodyPr/>
          <a:lstStyle/>
          <a:p>
            <a:r>
              <a:rPr lang="en-GB" dirty="0"/>
              <a:t>1. Chapman MH, et al. Eur J Gastroenterol </a:t>
            </a:r>
            <a:r>
              <a:rPr lang="en-GB" dirty="0" err="1"/>
              <a:t>Hepatol</a:t>
            </a:r>
            <a:r>
              <a:rPr lang="en-GB" dirty="0"/>
              <a:t> 2012;24:1051–8;</a:t>
            </a:r>
            <a:br>
              <a:rPr lang="en-GB" dirty="0"/>
            </a:br>
            <a:r>
              <a:rPr lang="en-GB" dirty="0"/>
              <a:t>2. Rudolph G, et al. J </a:t>
            </a:r>
            <a:r>
              <a:rPr lang="en-GB" dirty="0" err="1"/>
              <a:t>Hepatol</a:t>
            </a:r>
            <a:r>
              <a:rPr lang="en-GB" dirty="0"/>
              <a:t> 2010;53:313</a:t>
            </a:r>
            <a:r>
              <a:rPr lang="en-GB" dirty="0">
                <a:sym typeface="Symbol" panose="05050102010706020507" pitchFamily="18" charset="2"/>
              </a:rPr>
              <a:t></a:t>
            </a:r>
            <a:r>
              <a:rPr lang="en-GB" dirty="0"/>
              <a:t>7; 3. Rudolph G, et al. J </a:t>
            </a:r>
            <a:r>
              <a:rPr lang="en-GB" dirty="0" err="1"/>
              <a:t>Hepatol</a:t>
            </a:r>
            <a:r>
              <a:rPr lang="en-GB" dirty="0"/>
              <a:t> 2009;51:149–55;</a:t>
            </a:r>
            <a:br>
              <a:rPr lang="en-GB" dirty="0"/>
            </a:br>
            <a:r>
              <a:rPr lang="en-GB" dirty="0"/>
              <a:t>ESGE/EASL CPG Endoscopy in PSC. J </a:t>
            </a:r>
            <a:r>
              <a:rPr lang="en-GB" dirty="0" err="1"/>
              <a:t>Hepatol</a:t>
            </a:r>
            <a:r>
              <a:rPr lang="en-GB" dirty="0"/>
              <a:t> 2017;66:1265–81</a:t>
            </a:r>
          </a:p>
        </p:txBody>
      </p:sp>
      <p:graphicFrame>
        <p:nvGraphicFramePr>
          <p:cNvPr id="13" name="Table 12">
            <a:extLst>
              <a:ext uri="{FF2B5EF4-FFF2-40B4-BE49-F238E27FC236}">
                <a16:creationId xmlns:a16="http://schemas.microsoft.com/office/drawing/2014/main" id="{10B05FBC-CF41-4599-8141-D8A8B1AE103C}"/>
              </a:ext>
            </a:extLst>
          </p:cNvPr>
          <p:cNvGraphicFramePr>
            <a:graphicFrameLocks noGrp="1"/>
          </p:cNvGraphicFramePr>
          <p:nvPr>
            <p:extLst>
              <p:ext uri="{D42A27DB-BD31-4B8C-83A1-F6EECF244321}">
                <p14:modId xmlns:p14="http://schemas.microsoft.com/office/powerpoint/2010/main" val="1753067454"/>
              </p:ext>
            </p:extLst>
          </p:nvPr>
        </p:nvGraphicFramePr>
        <p:xfrm>
          <a:off x="604838" y="4653136"/>
          <a:ext cx="10982325" cy="8229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0" dirty="0">
                          <a:solidFill>
                            <a:schemeClr val="tx1"/>
                          </a:solidFill>
                          <a:latin typeface="Arial" panose="020B0604020202020204" pitchFamily="34" charset="0"/>
                          <a:cs typeface="Arial" panose="020B0604020202020204" pitchFamily="34" charset="0"/>
                        </a:rPr>
                        <a:t>A dominant stricture at ERCP should be defined as a stenosis with a diameter of ≤1.5 mm in the common bile duct and/or ≤1.0 mm in a hepatic duct within 2 cm of the main hepatic confluence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7CD6FFE3-A0F8-42BB-978E-B0C7C15DBAF7}"/>
              </a:ext>
            </a:extLst>
          </p:cNvPr>
          <p:cNvGrpSpPr/>
          <p:nvPr/>
        </p:nvGrpSpPr>
        <p:grpSpPr>
          <a:xfrm>
            <a:off x="7567107" y="4645459"/>
            <a:ext cx="3901771" cy="276999"/>
            <a:chOff x="3576910" y="3212976"/>
            <a:chExt cx="3901771" cy="276999"/>
          </a:xfrm>
        </p:grpSpPr>
        <p:sp>
          <p:nvSpPr>
            <p:cNvPr id="15" name="Rectangle 14">
              <a:extLst>
                <a:ext uri="{FF2B5EF4-FFF2-40B4-BE49-F238E27FC236}">
                  <a16:creationId xmlns:a16="http://schemas.microsoft.com/office/drawing/2014/main" id="{4CC56D53-5D88-4138-A49C-24B679258625}"/>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FF4166C7-2407-4EAC-B6CC-57D4375F492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A3F27DB-2D5E-4030-ABEF-3F7953E8D3BC}"/>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8" name="TextBox 17">
              <a:extLst>
                <a:ext uri="{FF2B5EF4-FFF2-40B4-BE49-F238E27FC236}">
                  <a16:creationId xmlns:a16="http://schemas.microsoft.com/office/drawing/2014/main" id="{FFA28777-3F34-464E-B115-7BA8E2B8093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grpSp>
        <p:nvGrpSpPr>
          <p:cNvPr id="6" name="Group 5">
            <a:extLst>
              <a:ext uri="{FF2B5EF4-FFF2-40B4-BE49-F238E27FC236}">
                <a16:creationId xmlns:a16="http://schemas.microsoft.com/office/drawing/2014/main" id="{D28D7B91-C2A4-404B-A7AB-3EC32AA9986E}"/>
              </a:ext>
            </a:extLst>
          </p:cNvPr>
          <p:cNvGrpSpPr/>
          <p:nvPr/>
        </p:nvGrpSpPr>
        <p:grpSpPr>
          <a:xfrm>
            <a:off x="6632585" y="1311434"/>
            <a:ext cx="4421733" cy="3165989"/>
            <a:chOff x="4567811" y="1311434"/>
            <a:chExt cx="4421733" cy="3165989"/>
          </a:xfrm>
        </p:grpSpPr>
        <p:grpSp>
          <p:nvGrpSpPr>
            <p:cNvPr id="341" name="Axis">
              <a:extLst>
                <a:ext uri="{FF2B5EF4-FFF2-40B4-BE49-F238E27FC236}">
                  <a16:creationId xmlns:a16="http://schemas.microsoft.com/office/drawing/2014/main" id="{847BF3A6-A4D1-4BB9-A8E5-2F5489376F71}"/>
                </a:ext>
              </a:extLst>
            </p:cNvPr>
            <p:cNvGrpSpPr/>
            <p:nvPr/>
          </p:nvGrpSpPr>
          <p:grpSpPr>
            <a:xfrm>
              <a:off x="4567811" y="1311434"/>
              <a:ext cx="4421733" cy="3165989"/>
              <a:chOff x="4483991" y="1311434"/>
              <a:chExt cx="4421733" cy="3165989"/>
            </a:xfrm>
          </p:grpSpPr>
          <p:sp>
            <p:nvSpPr>
              <p:cNvPr id="342" name="TextBox 341">
                <a:extLst>
                  <a:ext uri="{FF2B5EF4-FFF2-40B4-BE49-F238E27FC236}">
                    <a16:creationId xmlns:a16="http://schemas.microsoft.com/office/drawing/2014/main" id="{508E6F18-E5DB-4EB4-9D2E-004DF818BFF3}"/>
                  </a:ext>
                </a:extLst>
              </p:cNvPr>
              <p:cNvSpPr txBox="1"/>
              <p:nvPr/>
            </p:nvSpPr>
            <p:spPr>
              <a:xfrm>
                <a:off x="7020272" y="1508391"/>
                <a:ext cx="1885452" cy="738664"/>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73%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No dominant stricture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(n=74)</a:t>
                </a:r>
              </a:p>
            </p:txBody>
          </p:sp>
          <p:sp>
            <p:nvSpPr>
              <p:cNvPr id="343" name="TextBox 342">
                <a:extLst>
                  <a:ext uri="{FF2B5EF4-FFF2-40B4-BE49-F238E27FC236}">
                    <a16:creationId xmlns:a16="http://schemas.microsoft.com/office/drawing/2014/main" id="{06DA219D-B091-4190-A9C9-FFCBFBE35D40}"/>
                  </a:ext>
                </a:extLst>
              </p:cNvPr>
              <p:cNvSpPr txBox="1"/>
              <p:nvPr/>
            </p:nvSpPr>
            <p:spPr>
              <a:xfrm>
                <a:off x="5726405" y="3178965"/>
                <a:ext cx="1636987" cy="73866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25%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Dominant stricture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(n=97)</a:t>
                </a:r>
              </a:p>
            </p:txBody>
          </p:sp>
          <p:cxnSp>
            <p:nvCxnSpPr>
              <p:cNvPr id="344" name="Straight Arrow Connector 343">
                <a:extLst>
                  <a:ext uri="{FF2B5EF4-FFF2-40B4-BE49-F238E27FC236}">
                    <a16:creationId xmlns:a16="http://schemas.microsoft.com/office/drawing/2014/main" id="{A4EEE03B-1A6C-409E-8C7F-926FD8E66903}"/>
                  </a:ext>
                </a:extLst>
              </p:cNvPr>
              <p:cNvCxnSpPr>
                <a:cxnSpLocks/>
              </p:cNvCxnSpPr>
              <p:nvPr/>
            </p:nvCxnSpPr>
            <p:spPr>
              <a:xfrm>
                <a:off x="8123240" y="2499544"/>
                <a:ext cx="0" cy="1481906"/>
              </a:xfrm>
              <a:prstGeom prst="straightConnector1">
                <a:avLst/>
              </a:prstGeom>
              <a:noFill/>
              <a:ln w="19050" cap="flat" cmpd="sng" algn="ctr">
                <a:solidFill>
                  <a:srgbClr val="004B87"/>
                </a:solidFill>
                <a:prstDash val="dash"/>
                <a:tailEnd type="triangle"/>
              </a:ln>
              <a:effectLst/>
            </p:spPr>
          </p:cxnSp>
          <p:sp>
            <p:nvSpPr>
              <p:cNvPr id="345" name="TextBox 344">
                <a:extLst>
                  <a:ext uri="{FF2B5EF4-FFF2-40B4-BE49-F238E27FC236}">
                    <a16:creationId xmlns:a16="http://schemas.microsoft.com/office/drawing/2014/main" id="{6C86C459-7F97-41AC-A04E-38705B0D3A3F}"/>
                  </a:ext>
                </a:extLst>
              </p:cNvPr>
              <p:cNvSpPr txBox="1"/>
              <p:nvPr/>
            </p:nvSpPr>
            <p:spPr>
              <a:xfrm>
                <a:off x="7651886" y="2736029"/>
                <a:ext cx="931538" cy="338554"/>
              </a:xfrm>
              <a:prstGeom prst="rect">
                <a:avLst/>
              </a:prstGeom>
              <a:solidFill>
                <a:srgbClr val="FFFFFF"/>
              </a:solidFill>
              <a:ln>
                <a:solidFill>
                  <a:srgbClr val="004B87"/>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4B87"/>
                    </a:solidFill>
                    <a:effectLst/>
                    <a:uLnTx/>
                    <a:uFillTx/>
                  </a:rPr>
                  <a:t>p=0.011</a:t>
                </a:r>
              </a:p>
            </p:txBody>
          </p:sp>
          <p:sp>
            <p:nvSpPr>
              <p:cNvPr id="346" name="TextBox 345">
                <a:extLst>
                  <a:ext uri="{FF2B5EF4-FFF2-40B4-BE49-F238E27FC236}">
                    <a16:creationId xmlns:a16="http://schemas.microsoft.com/office/drawing/2014/main" id="{4DBB4849-401C-447D-A86B-2DC36A1B15CA}"/>
                  </a:ext>
                </a:extLst>
              </p:cNvPr>
              <p:cNvSpPr txBox="1"/>
              <p:nvPr/>
            </p:nvSpPr>
            <p:spPr>
              <a:xfrm>
                <a:off x="7230262" y="3710882"/>
                <a:ext cx="90120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18 years</a:t>
                </a:r>
              </a:p>
            </p:txBody>
          </p:sp>
          <p:cxnSp>
            <p:nvCxnSpPr>
              <p:cNvPr id="347" name="Straight Connector 346">
                <a:extLst>
                  <a:ext uri="{FF2B5EF4-FFF2-40B4-BE49-F238E27FC236}">
                    <a16:creationId xmlns:a16="http://schemas.microsoft.com/office/drawing/2014/main" id="{12E8848F-DC91-49B0-8B3E-2905555B1E79}"/>
                  </a:ext>
                </a:extLst>
              </p:cNvPr>
              <p:cNvCxnSpPr>
                <a:cxnSpLocks/>
              </p:cNvCxnSpPr>
              <p:nvPr/>
            </p:nvCxnSpPr>
            <p:spPr>
              <a:xfrm>
                <a:off x="5062785" y="3982607"/>
                <a:ext cx="3265875" cy="0"/>
              </a:xfrm>
              <a:prstGeom prst="line">
                <a:avLst/>
              </a:prstGeom>
              <a:noFill/>
              <a:ln w="19050" cap="flat" cmpd="sng" algn="ctr">
                <a:solidFill>
                  <a:sysClr val="windowText" lastClr="000000"/>
                </a:solidFill>
                <a:prstDash val="solid"/>
              </a:ln>
              <a:effectLst/>
            </p:spPr>
          </p:cxnSp>
          <p:cxnSp>
            <p:nvCxnSpPr>
              <p:cNvPr id="348" name="Straight Connector 347">
                <a:extLst>
                  <a:ext uri="{FF2B5EF4-FFF2-40B4-BE49-F238E27FC236}">
                    <a16:creationId xmlns:a16="http://schemas.microsoft.com/office/drawing/2014/main" id="{4E78AF3E-F213-4B6E-8263-8E3B7F337F91}"/>
                  </a:ext>
                </a:extLst>
              </p:cNvPr>
              <p:cNvCxnSpPr>
                <a:cxnSpLocks/>
              </p:cNvCxnSpPr>
              <p:nvPr/>
            </p:nvCxnSpPr>
            <p:spPr>
              <a:xfrm>
                <a:off x="5118581" y="1878330"/>
                <a:ext cx="0" cy="2159349"/>
              </a:xfrm>
              <a:prstGeom prst="line">
                <a:avLst/>
              </a:prstGeom>
              <a:noFill/>
              <a:ln w="19050" cap="flat" cmpd="sng" algn="ctr">
                <a:solidFill>
                  <a:sysClr val="windowText" lastClr="000000"/>
                </a:solidFill>
                <a:prstDash val="solid"/>
              </a:ln>
              <a:effectLst/>
            </p:spPr>
          </p:cxnSp>
          <p:sp>
            <p:nvSpPr>
              <p:cNvPr id="349" name="TextBox 348">
                <a:extLst>
                  <a:ext uri="{FF2B5EF4-FFF2-40B4-BE49-F238E27FC236}">
                    <a16:creationId xmlns:a16="http://schemas.microsoft.com/office/drawing/2014/main" id="{E7ACE67F-C0BC-4D4A-8E89-4C36F8A367CA}"/>
                  </a:ext>
                </a:extLst>
              </p:cNvPr>
              <p:cNvSpPr txBox="1"/>
              <p:nvPr/>
            </p:nvSpPr>
            <p:spPr>
              <a:xfrm>
                <a:off x="5033881" y="4037124"/>
                <a:ext cx="172090"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a:t>
                </a:r>
                <a:endParaRPr kumimoji="0" lang="en-US" sz="1400" b="0" i="0" u="none" strike="noStrike" kern="0" cap="none" spc="0" normalizeH="0" baseline="0" noProof="0" dirty="0">
                  <a:ln>
                    <a:noFill/>
                  </a:ln>
                  <a:solidFill>
                    <a:prstClr val="black"/>
                  </a:solidFill>
                  <a:effectLst/>
                  <a:uLnTx/>
                  <a:uFillTx/>
                </a:endParaRPr>
              </a:p>
            </p:txBody>
          </p:sp>
          <p:sp>
            <p:nvSpPr>
              <p:cNvPr id="350" name="TextBox 349">
                <a:extLst>
                  <a:ext uri="{FF2B5EF4-FFF2-40B4-BE49-F238E27FC236}">
                    <a16:creationId xmlns:a16="http://schemas.microsoft.com/office/drawing/2014/main" id="{2014A5CB-E1F9-48B6-AAF8-E6AEBBB9FAA8}"/>
                  </a:ext>
                </a:extLst>
              </p:cNvPr>
              <p:cNvSpPr txBox="1"/>
              <p:nvPr/>
            </p:nvSpPr>
            <p:spPr>
              <a:xfrm>
                <a:off x="4739684" y="387358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0.0</a:t>
                </a:r>
                <a:endParaRPr kumimoji="0" lang="en-US" sz="1400" b="0" i="0" u="none" strike="noStrike" kern="0" cap="none" spc="0" normalizeH="0" baseline="0" noProof="0" dirty="0">
                  <a:ln>
                    <a:noFill/>
                  </a:ln>
                  <a:solidFill>
                    <a:prstClr val="black"/>
                  </a:solidFill>
                  <a:effectLst/>
                  <a:uLnTx/>
                  <a:uFillTx/>
                </a:endParaRPr>
              </a:p>
            </p:txBody>
          </p:sp>
          <p:cxnSp>
            <p:nvCxnSpPr>
              <p:cNvPr id="351" name="Straight Connector 350">
                <a:extLst>
                  <a:ext uri="{FF2B5EF4-FFF2-40B4-BE49-F238E27FC236}">
                    <a16:creationId xmlns:a16="http://schemas.microsoft.com/office/drawing/2014/main" id="{0814D576-EF49-4ABA-B998-1DA9EA3D9032}"/>
                  </a:ext>
                </a:extLst>
              </p:cNvPr>
              <p:cNvCxnSpPr/>
              <p:nvPr/>
            </p:nvCxnSpPr>
            <p:spPr>
              <a:xfrm>
                <a:off x="5063717" y="3562554"/>
                <a:ext cx="54864" cy="0"/>
              </a:xfrm>
              <a:prstGeom prst="line">
                <a:avLst/>
              </a:prstGeom>
              <a:noFill/>
              <a:ln w="19050" cap="flat" cmpd="sng" algn="ctr">
                <a:solidFill>
                  <a:sysClr val="windowText" lastClr="000000"/>
                </a:solidFill>
                <a:prstDash val="solid"/>
              </a:ln>
              <a:effectLst/>
            </p:spPr>
          </p:cxnSp>
          <p:sp>
            <p:nvSpPr>
              <p:cNvPr id="352" name="TextBox 351">
                <a:extLst>
                  <a:ext uri="{FF2B5EF4-FFF2-40B4-BE49-F238E27FC236}">
                    <a16:creationId xmlns:a16="http://schemas.microsoft.com/office/drawing/2014/main" id="{FF3093F0-93C0-4E21-BDBC-BDB3C7332921}"/>
                  </a:ext>
                </a:extLst>
              </p:cNvPr>
              <p:cNvSpPr txBox="1"/>
              <p:nvPr/>
            </p:nvSpPr>
            <p:spPr>
              <a:xfrm>
                <a:off x="4739684" y="3455915"/>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0.2</a:t>
                </a:r>
                <a:endParaRPr kumimoji="0" lang="en-US" sz="1400" b="0" i="0" u="none" strike="noStrike" kern="0" cap="none" spc="0" normalizeH="0" baseline="0" noProof="0" dirty="0">
                  <a:ln>
                    <a:noFill/>
                  </a:ln>
                  <a:solidFill>
                    <a:prstClr val="black"/>
                  </a:solidFill>
                  <a:effectLst/>
                  <a:uLnTx/>
                  <a:uFillTx/>
                </a:endParaRPr>
              </a:p>
            </p:txBody>
          </p:sp>
          <p:cxnSp>
            <p:nvCxnSpPr>
              <p:cNvPr id="353" name="Straight Connector 352">
                <a:extLst>
                  <a:ext uri="{FF2B5EF4-FFF2-40B4-BE49-F238E27FC236}">
                    <a16:creationId xmlns:a16="http://schemas.microsoft.com/office/drawing/2014/main" id="{05C54C8A-BC4A-4676-9F40-8C75EBCEC726}"/>
                  </a:ext>
                </a:extLst>
              </p:cNvPr>
              <p:cNvCxnSpPr/>
              <p:nvPr/>
            </p:nvCxnSpPr>
            <p:spPr>
              <a:xfrm>
                <a:off x="5063717" y="3142026"/>
                <a:ext cx="54864" cy="0"/>
              </a:xfrm>
              <a:prstGeom prst="line">
                <a:avLst/>
              </a:prstGeom>
              <a:noFill/>
              <a:ln w="19050" cap="flat" cmpd="sng" algn="ctr">
                <a:solidFill>
                  <a:sysClr val="windowText" lastClr="000000"/>
                </a:solidFill>
                <a:prstDash val="solid"/>
              </a:ln>
              <a:effectLst/>
            </p:spPr>
          </p:cxnSp>
          <p:sp>
            <p:nvSpPr>
              <p:cNvPr id="354" name="TextBox 353">
                <a:extLst>
                  <a:ext uri="{FF2B5EF4-FFF2-40B4-BE49-F238E27FC236}">
                    <a16:creationId xmlns:a16="http://schemas.microsoft.com/office/drawing/2014/main" id="{182647DA-6EE2-42D1-8AA0-187BD9DDD87F}"/>
                  </a:ext>
                </a:extLst>
              </p:cNvPr>
              <p:cNvSpPr txBox="1"/>
              <p:nvPr/>
            </p:nvSpPr>
            <p:spPr>
              <a:xfrm>
                <a:off x="4739684" y="303538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0.4</a:t>
                </a:r>
                <a:endParaRPr kumimoji="0" lang="en-US" sz="1400" b="0" i="0" u="none" strike="noStrike" kern="0" cap="none" spc="0" normalizeH="0" baseline="0" noProof="0" dirty="0">
                  <a:ln>
                    <a:noFill/>
                  </a:ln>
                  <a:solidFill>
                    <a:prstClr val="black"/>
                  </a:solidFill>
                  <a:effectLst/>
                  <a:uLnTx/>
                  <a:uFillTx/>
                </a:endParaRPr>
              </a:p>
            </p:txBody>
          </p:sp>
          <p:cxnSp>
            <p:nvCxnSpPr>
              <p:cNvPr id="355" name="Straight Connector 354">
                <a:extLst>
                  <a:ext uri="{FF2B5EF4-FFF2-40B4-BE49-F238E27FC236}">
                    <a16:creationId xmlns:a16="http://schemas.microsoft.com/office/drawing/2014/main" id="{45706567-4B88-46EC-913D-ED6F91C3849F}"/>
                  </a:ext>
                </a:extLst>
              </p:cNvPr>
              <p:cNvCxnSpPr/>
              <p:nvPr/>
            </p:nvCxnSpPr>
            <p:spPr>
              <a:xfrm>
                <a:off x="5063717" y="2724355"/>
                <a:ext cx="54864" cy="0"/>
              </a:xfrm>
              <a:prstGeom prst="line">
                <a:avLst/>
              </a:prstGeom>
              <a:noFill/>
              <a:ln w="19050" cap="flat" cmpd="sng" algn="ctr">
                <a:solidFill>
                  <a:sysClr val="windowText" lastClr="000000"/>
                </a:solidFill>
                <a:prstDash val="solid"/>
              </a:ln>
              <a:effectLst/>
            </p:spPr>
          </p:cxnSp>
          <p:sp>
            <p:nvSpPr>
              <p:cNvPr id="356" name="TextBox 355">
                <a:extLst>
                  <a:ext uri="{FF2B5EF4-FFF2-40B4-BE49-F238E27FC236}">
                    <a16:creationId xmlns:a16="http://schemas.microsoft.com/office/drawing/2014/main" id="{362436E3-F489-40C0-B6C1-689352342BD0}"/>
                  </a:ext>
                </a:extLst>
              </p:cNvPr>
              <p:cNvSpPr txBox="1"/>
              <p:nvPr/>
            </p:nvSpPr>
            <p:spPr>
              <a:xfrm>
                <a:off x="4739684" y="261533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0.6</a:t>
                </a:r>
                <a:endParaRPr kumimoji="0" lang="en-US" sz="1400" b="0" i="0" u="none" strike="noStrike" kern="0" cap="none" spc="0" normalizeH="0" baseline="0" noProof="0" dirty="0">
                  <a:ln>
                    <a:noFill/>
                  </a:ln>
                  <a:solidFill>
                    <a:prstClr val="black"/>
                  </a:solidFill>
                  <a:effectLst/>
                  <a:uLnTx/>
                  <a:uFillTx/>
                </a:endParaRPr>
              </a:p>
            </p:txBody>
          </p:sp>
          <p:cxnSp>
            <p:nvCxnSpPr>
              <p:cNvPr id="357" name="Straight Connector 356">
                <a:extLst>
                  <a:ext uri="{FF2B5EF4-FFF2-40B4-BE49-F238E27FC236}">
                    <a16:creationId xmlns:a16="http://schemas.microsoft.com/office/drawing/2014/main" id="{A88A17A2-047A-4243-ABF6-CF12F8D6B7CD}"/>
                  </a:ext>
                </a:extLst>
              </p:cNvPr>
              <p:cNvCxnSpPr/>
              <p:nvPr/>
            </p:nvCxnSpPr>
            <p:spPr>
              <a:xfrm>
                <a:off x="5063717" y="2303826"/>
                <a:ext cx="54864" cy="0"/>
              </a:xfrm>
              <a:prstGeom prst="line">
                <a:avLst/>
              </a:prstGeom>
              <a:noFill/>
              <a:ln w="19050" cap="flat" cmpd="sng" algn="ctr">
                <a:solidFill>
                  <a:sysClr val="windowText" lastClr="000000"/>
                </a:solidFill>
                <a:prstDash val="solid"/>
              </a:ln>
              <a:effectLst/>
            </p:spPr>
          </p:cxnSp>
          <p:sp>
            <p:nvSpPr>
              <p:cNvPr id="358" name="TextBox 357">
                <a:extLst>
                  <a:ext uri="{FF2B5EF4-FFF2-40B4-BE49-F238E27FC236}">
                    <a16:creationId xmlns:a16="http://schemas.microsoft.com/office/drawing/2014/main" id="{1BE3468F-B6FE-4817-83EB-07F6E9476F46}"/>
                  </a:ext>
                </a:extLst>
              </p:cNvPr>
              <p:cNvSpPr txBox="1"/>
              <p:nvPr/>
            </p:nvSpPr>
            <p:spPr>
              <a:xfrm>
                <a:off x="4739684" y="219480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0.8</a:t>
                </a:r>
                <a:endParaRPr kumimoji="0" lang="en-US" sz="1400" b="0" i="0" u="none" strike="noStrike" kern="0" cap="none" spc="0" normalizeH="0" baseline="0" noProof="0" dirty="0">
                  <a:ln>
                    <a:noFill/>
                  </a:ln>
                  <a:solidFill>
                    <a:prstClr val="black"/>
                  </a:solidFill>
                  <a:effectLst/>
                  <a:uLnTx/>
                  <a:uFillTx/>
                </a:endParaRPr>
              </a:p>
            </p:txBody>
          </p:sp>
          <p:cxnSp>
            <p:nvCxnSpPr>
              <p:cNvPr id="359" name="Straight Connector 358">
                <a:extLst>
                  <a:ext uri="{FF2B5EF4-FFF2-40B4-BE49-F238E27FC236}">
                    <a16:creationId xmlns:a16="http://schemas.microsoft.com/office/drawing/2014/main" id="{33EAEFC5-4BF9-4A96-A446-0EA8D4BFA5BA}"/>
                  </a:ext>
                </a:extLst>
              </p:cNvPr>
              <p:cNvCxnSpPr/>
              <p:nvPr/>
            </p:nvCxnSpPr>
            <p:spPr>
              <a:xfrm>
                <a:off x="5063717" y="1886155"/>
                <a:ext cx="54864" cy="0"/>
              </a:xfrm>
              <a:prstGeom prst="line">
                <a:avLst/>
              </a:prstGeom>
              <a:noFill/>
              <a:ln w="19050" cap="flat" cmpd="sng" algn="ctr">
                <a:solidFill>
                  <a:sysClr val="windowText" lastClr="000000"/>
                </a:solidFill>
                <a:prstDash val="solid"/>
              </a:ln>
              <a:effectLst/>
            </p:spPr>
          </p:cxnSp>
          <p:sp>
            <p:nvSpPr>
              <p:cNvPr id="360" name="TextBox 359">
                <a:extLst>
                  <a:ext uri="{FF2B5EF4-FFF2-40B4-BE49-F238E27FC236}">
                    <a16:creationId xmlns:a16="http://schemas.microsoft.com/office/drawing/2014/main" id="{4BBAAAC4-B4F5-4DCA-8599-D2464CCFF4A9}"/>
                  </a:ext>
                </a:extLst>
              </p:cNvPr>
              <p:cNvSpPr txBox="1"/>
              <p:nvPr/>
            </p:nvSpPr>
            <p:spPr>
              <a:xfrm>
                <a:off x="4739684" y="177951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cxnSp>
            <p:nvCxnSpPr>
              <p:cNvPr id="361" name="Straight Connector 360">
                <a:extLst>
                  <a:ext uri="{FF2B5EF4-FFF2-40B4-BE49-F238E27FC236}">
                    <a16:creationId xmlns:a16="http://schemas.microsoft.com/office/drawing/2014/main" id="{CC58E817-F87A-498A-90A9-78EB22BF6739}"/>
                  </a:ext>
                </a:extLst>
              </p:cNvPr>
              <p:cNvCxnSpPr/>
              <p:nvPr/>
            </p:nvCxnSpPr>
            <p:spPr>
              <a:xfrm>
                <a:off x="5922491" y="3982607"/>
                <a:ext cx="0" cy="54000"/>
              </a:xfrm>
              <a:prstGeom prst="line">
                <a:avLst/>
              </a:prstGeom>
              <a:noFill/>
              <a:ln w="19050" cap="flat" cmpd="sng" algn="ctr">
                <a:solidFill>
                  <a:sysClr val="windowText" lastClr="000000"/>
                </a:solidFill>
                <a:prstDash val="solid"/>
              </a:ln>
              <a:effectLst/>
            </p:spPr>
          </p:cxnSp>
          <p:sp>
            <p:nvSpPr>
              <p:cNvPr id="362" name="TextBox 361">
                <a:extLst>
                  <a:ext uri="{FF2B5EF4-FFF2-40B4-BE49-F238E27FC236}">
                    <a16:creationId xmlns:a16="http://schemas.microsoft.com/office/drawing/2014/main" id="{5360AA46-B1C9-40E7-8701-F2ADFB3B7A98}"/>
                  </a:ext>
                </a:extLst>
              </p:cNvPr>
              <p:cNvSpPr txBox="1"/>
              <p:nvPr/>
            </p:nvSpPr>
            <p:spPr>
              <a:xfrm>
                <a:off x="5837791" y="4037124"/>
                <a:ext cx="172089"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5</a:t>
                </a:r>
                <a:endParaRPr kumimoji="0" lang="en-US" sz="1400" b="0" i="0" u="none" strike="noStrike" kern="0" cap="none" spc="0" normalizeH="0" baseline="0" noProof="0" dirty="0">
                  <a:ln>
                    <a:noFill/>
                  </a:ln>
                  <a:solidFill>
                    <a:prstClr val="black"/>
                  </a:solidFill>
                  <a:effectLst/>
                  <a:uLnTx/>
                  <a:uFillTx/>
                </a:endParaRPr>
              </a:p>
            </p:txBody>
          </p:sp>
          <p:cxnSp>
            <p:nvCxnSpPr>
              <p:cNvPr id="363" name="Straight Connector 362">
                <a:extLst>
                  <a:ext uri="{FF2B5EF4-FFF2-40B4-BE49-F238E27FC236}">
                    <a16:creationId xmlns:a16="http://schemas.microsoft.com/office/drawing/2014/main" id="{07223390-A8CD-46B9-B8B0-A327019C8136}"/>
                  </a:ext>
                </a:extLst>
              </p:cNvPr>
              <p:cNvCxnSpPr/>
              <p:nvPr/>
            </p:nvCxnSpPr>
            <p:spPr>
              <a:xfrm>
                <a:off x="6721162" y="3982607"/>
                <a:ext cx="0" cy="54000"/>
              </a:xfrm>
              <a:prstGeom prst="line">
                <a:avLst/>
              </a:prstGeom>
              <a:noFill/>
              <a:ln w="19050" cap="flat" cmpd="sng" algn="ctr">
                <a:solidFill>
                  <a:sysClr val="windowText" lastClr="000000"/>
                </a:solidFill>
                <a:prstDash val="solid"/>
              </a:ln>
              <a:effectLst/>
            </p:spPr>
          </p:cxnSp>
          <p:sp>
            <p:nvSpPr>
              <p:cNvPr id="364" name="TextBox 363">
                <a:extLst>
                  <a:ext uri="{FF2B5EF4-FFF2-40B4-BE49-F238E27FC236}">
                    <a16:creationId xmlns:a16="http://schemas.microsoft.com/office/drawing/2014/main" id="{A9B57AA1-E824-479F-AB43-BA94517142A6}"/>
                  </a:ext>
                </a:extLst>
              </p:cNvPr>
              <p:cNvSpPr txBox="1"/>
              <p:nvPr/>
            </p:nvSpPr>
            <p:spPr>
              <a:xfrm>
                <a:off x="658676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cxnSp>
            <p:nvCxnSpPr>
              <p:cNvPr id="365" name="Straight Connector 364">
                <a:extLst>
                  <a:ext uri="{FF2B5EF4-FFF2-40B4-BE49-F238E27FC236}">
                    <a16:creationId xmlns:a16="http://schemas.microsoft.com/office/drawing/2014/main" id="{D1C0B59E-1DD6-4F24-A2C5-264F80295562}"/>
                  </a:ext>
                </a:extLst>
              </p:cNvPr>
              <p:cNvCxnSpPr/>
              <p:nvPr/>
            </p:nvCxnSpPr>
            <p:spPr>
              <a:xfrm>
                <a:off x="7524119" y="3982607"/>
                <a:ext cx="0" cy="54000"/>
              </a:xfrm>
              <a:prstGeom prst="line">
                <a:avLst/>
              </a:prstGeom>
              <a:noFill/>
              <a:ln w="19050" cap="flat" cmpd="sng" algn="ctr">
                <a:solidFill>
                  <a:sysClr val="windowText" lastClr="000000"/>
                </a:solidFill>
                <a:prstDash val="solid"/>
              </a:ln>
              <a:effectLst/>
            </p:spPr>
          </p:cxnSp>
          <p:sp>
            <p:nvSpPr>
              <p:cNvPr id="366" name="TextBox 365">
                <a:extLst>
                  <a:ext uri="{FF2B5EF4-FFF2-40B4-BE49-F238E27FC236}">
                    <a16:creationId xmlns:a16="http://schemas.microsoft.com/office/drawing/2014/main" id="{94D1C79E-B258-4EB6-9934-9B157D5C5760}"/>
                  </a:ext>
                </a:extLst>
              </p:cNvPr>
              <p:cNvSpPr txBox="1"/>
              <p:nvPr/>
            </p:nvSpPr>
            <p:spPr>
              <a:xfrm>
                <a:off x="7389726"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15</a:t>
                </a:r>
                <a:endParaRPr kumimoji="0" lang="en-US" sz="1400" b="0" i="0" u="none" strike="noStrike" kern="0" cap="none" spc="0" normalizeH="0" baseline="0" noProof="0" dirty="0">
                  <a:ln>
                    <a:noFill/>
                  </a:ln>
                  <a:solidFill>
                    <a:prstClr val="black"/>
                  </a:solidFill>
                  <a:effectLst/>
                  <a:uLnTx/>
                  <a:uFillTx/>
                </a:endParaRPr>
              </a:p>
            </p:txBody>
          </p:sp>
          <p:cxnSp>
            <p:nvCxnSpPr>
              <p:cNvPr id="367" name="Straight Connector 366">
                <a:extLst>
                  <a:ext uri="{FF2B5EF4-FFF2-40B4-BE49-F238E27FC236}">
                    <a16:creationId xmlns:a16="http://schemas.microsoft.com/office/drawing/2014/main" id="{1FC31EBB-8209-4D70-BF11-2A17332B5597}"/>
                  </a:ext>
                </a:extLst>
              </p:cNvPr>
              <p:cNvCxnSpPr/>
              <p:nvPr/>
            </p:nvCxnSpPr>
            <p:spPr>
              <a:xfrm>
                <a:off x="8323742" y="3982607"/>
                <a:ext cx="0" cy="54000"/>
              </a:xfrm>
              <a:prstGeom prst="line">
                <a:avLst/>
              </a:prstGeom>
              <a:noFill/>
              <a:ln w="19050" cap="flat" cmpd="sng" algn="ctr">
                <a:solidFill>
                  <a:sysClr val="windowText" lastClr="000000"/>
                </a:solidFill>
                <a:prstDash val="solid"/>
              </a:ln>
              <a:effectLst/>
            </p:spPr>
          </p:cxnSp>
          <p:sp>
            <p:nvSpPr>
              <p:cNvPr id="368" name="TextBox 367">
                <a:extLst>
                  <a:ext uri="{FF2B5EF4-FFF2-40B4-BE49-F238E27FC236}">
                    <a16:creationId xmlns:a16="http://schemas.microsoft.com/office/drawing/2014/main" id="{1ED6D285-8E81-4C10-8A71-80F2113FF5AB}"/>
                  </a:ext>
                </a:extLst>
              </p:cNvPr>
              <p:cNvSpPr txBox="1"/>
              <p:nvPr/>
            </p:nvSpPr>
            <p:spPr>
              <a:xfrm>
                <a:off x="818934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20</a:t>
                </a:r>
                <a:endParaRPr kumimoji="0" lang="en-US" sz="1400" b="0" i="0" u="none" strike="noStrike" kern="0" cap="none" spc="0" normalizeH="0" baseline="0" noProof="0" dirty="0">
                  <a:ln>
                    <a:noFill/>
                  </a:ln>
                  <a:solidFill>
                    <a:prstClr val="black"/>
                  </a:solidFill>
                  <a:effectLst/>
                  <a:uLnTx/>
                  <a:uFillTx/>
                </a:endParaRPr>
              </a:p>
            </p:txBody>
          </p:sp>
          <p:sp>
            <p:nvSpPr>
              <p:cNvPr id="369" name="TextBox 368">
                <a:extLst>
                  <a:ext uri="{FF2B5EF4-FFF2-40B4-BE49-F238E27FC236}">
                    <a16:creationId xmlns:a16="http://schemas.microsoft.com/office/drawing/2014/main" id="{8DBDA34D-2AAA-417A-A94E-226CE00FF60A}"/>
                  </a:ext>
                </a:extLst>
              </p:cNvPr>
              <p:cNvSpPr txBox="1"/>
              <p:nvPr/>
            </p:nvSpPr>
            <p:spPr>
              <a:xfrm>
                <a:off x="5556708" y="4261979"/>
                <a:ext cx="2328907"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Time after study entry (years)</a:t>
                </a:r>
                <a:endParaRPr kumimoji="0" lang="en-US" sz="1400" b="0" i="0" u="none" strike="noStrike" kern="0" cap="none" spc="0" normalizeH="0" baseline="0" noProof="0" dirty="0">
                  <a:ln>
                    <a:noFill/>
                  </a:ln>
                  <a:solidFill>
                    <a:prstClr val="black"/>
                  </a:solidFill>
                  <a:effectLst/>
                  <a:uLnTx/>
                  <a:uFillTx/>
                </a:endParaRPr>
              </a:p>
            </p:txBody>
          </p:sp>
          <p:sp>
            <p:nvSpPr>
              <p:cNvPr id="370" name="TextBox 369">
                <a:extLst>
                  <a:ext uri="{FF2B5EF4-FFF2-40B4-BE49-F238E27FC236}">
                    <a16:creationId xmlns:a16="http://schemas.microsoft.com/office/drawing/2014/main" id="{A547C5C2-E043-4658-B47C-7FE7F962B7EF}"/>
                  </a:ext>
                </a:extLst>
              </p:cNvPr>
              <p:cNvSpPr txBox="1"/>
              <p:nvPr/>
            </p:nvSpPr>
            <p:spPr>
              <a:xfrm rot="16200000">
                <a:off x="4272715" y="2826660"/>
                <a:ext cx="637995"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Survival</a:t>
                </a:r>
                <a:endParaRPr kumimoji="0" lang="en-US" sz="1400" b="0" i="0" u="none" strike="noStrike" kern="0" cap="none" spc="0" normalizeH="0" baseline="0" noProof="0" dirty="0">
                  <a:ln>
                    <a:noFill/>
                  </a:ln>
                  <a:solidFill>
                    <a:prstClr val="black"/>
                  </a:solidFill>
                  <a:effectLst/>
                  <a:uLnTx/>
                  <a:uFillTx/>
                </a:endParaRPr>
              </a:p>
            </p:txBody>
          </p:sp>
          <p:sp>
            <p:nvSpPr>
              <p:cNvPr id="371" name="TextBox 370">
                <a:extLst>
                  <a:ext uri="{FF2B5EF4-FFF2-40B4-BE49-F238E27FC236}">
                    <a16:creationId xmlns:a16="http://schemas.microsoft.com/office/drawing/2014/main" id="{166DFCBA-B405-42AE-A3FD-92896005E567}"/>
                  </a:ext>
                </a:extLst>
              </p:cNvPr>
              <p:cNvSpPr txBox="1"/>
              <p:nvPr/>
            </p:nvSpPr>
            <p:spPr>
              <a:xfrm>
                <a:off x="5145410" y="1311434"/>
                <a:ext cx="3151504"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Survival free of liver transplantation</a:t>
                </a:r>
                <a:r>
                  <a:rPr kumimoji="0" lang="en-GB" sz="1400" b="1" i="0" u="none" strike="noStrike" kern="0" cap="none" spc="0" normalizeH="0" baseline="30000" noProof="0" dirty="0">
                    <a:ln>
                      <a:noFill/>
                    </a:ln>
                    <a:solidFill>
                      <a:prstClr val="black"/>
                    </a:solidFill>
                    <a:effectLst/>
                    <a:uLnTx/>
                    <a:uFillTx/>
                  </a:rPr>
                  <a:t>3</a:t>
                </a:r>
              </a:p>
            </p:txBody>
          </p:sp>
        </p:grpSp>
        <p:grpSp>
          <p:nvGrpSpPr>
            <p:cNvPr id="372" name="Data">
              <a:extLst>
                <a:ext uri="{FF2B5EF4-FFF2-40B4-BE49-F238E27FC236}">
                  <a16:creationId xmlns:a16="http://schemas.microsoft.com/office/drawing/2014/main" id="{C8441667-E186-4224-8419-04A05B7C5603}"/>
                </a:ext>
              </a:extLst>
            </p:cNvPr>
            <p:cNvGrpSpPr/>
            <p:nvPr/>
          </p:nvGrpSpPr>
          <p:grpSpPr>
            <a:xfrm>
              <a:off x="5212080" y="1844040"/>
              <a:ext cx="2988945" cy="1617345"/>
              <a:chOff x="5128260" y="1844040"/>
              <a:chExt cx="2988945" cy="1617345"/>
            </a:xfrm>
          </p:grpSpPr>
          <p:grpSp>
            <p:nvGrpSpPr>
              <p:cNvPr id="373" name="Censor">
                <a:extLst>
                  <a:ext uri="{FF2B5EF4-FFF2-40B4-BE49-F238E27FC236}">
                    <a16:creationId xmlns:a16="http://schemas.microsoft.com/office/drawing/2014/main" id="{03BADF20-B095-4734-AEF6-3A6C6E57E9F9}"/>
                  </a:ext>
                </a:extLst>
              </p:cNvPr>
              <p:cNvGrpSpPr/>
              <p:nvPr/>
            </p:nvGrpSpPr>
            <p:grpSpPr>
              <a:xfrm>
                <a:off x="5149974" y="1844040"/>
                <a:ext cx="2963768" cy="1608232"/>
                <a:chOff x="5149969" y="1851660"/>
                <a:chExt cx="2963768" cy="1608232"/>
              </a:xfrm>
            </p:grpSpPr>
            <p:cxnSp>
              <p:nvCxnSpPr>
                <p:cNvPr id="378" name="Straight Connector 377">
                  <a:extLst>
                    <a:ext uri="{FF2B5EF4-FFF2-40B4-BE49-F238E27FC236}">
                      <a16:creationId xmlns:a16="http://schemas.microsoft.com/office/drawing/2014/main" id="{1E09366D-1E05-4AEC-85C7-00EC2FE2B7C0}"/>
                    </a:ext>
                  </a:extLst>
                </p:cNvPr>
                <p:cNvCxnSpPr>
                  <a:cxnSpLocks/>
                </p:cNvCxnSpPr>
                <p:nvPr/>
              </p:nvCxnSpPr>
              <p:spPr>
                <a:xfrm>
                  <a:off x="51499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379" name="Straight Connector 378">
                  <a:extLst>
                    <a:ext uri="{FF2B5EF4-FFF2-40B4-BE49-F238E27FC236}">
                      <a16:creationId xmlns:a16="http://schemas.microsoft.com/office/drawing/2014/main" id="{92363FA4-F12C-4FAF-B5FF-9F964BFC747B}"/>
                    </a:ext>
                  </a:extLst>
                </p:cNvPr>
                <p:cNvCxnSpPr>
                  <a:cxnSpLocks/>
                </p:cNvCxnSpPr>
                <p:nvPr/>
              </p:nvCxnSpPr>
              <p:spPr>
                <a:xfrm>
                  <a:off x="51823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80" name="Straight Connector 379">
                  <a:extLst>
                    <a:ext uri="{FF2B5EF4-FFF2-40B4-BE49-F238E27FC236}">
                      <a16:creationId xmlns:a16="http://schemas.microsoft.com/office/drawing/2014/main" id="{CA74B7CC-568B-4F7E-AE1C-87715181253B}"/>
                    </a:ext>
                  </a:extLst>
                </p:cNvPr>
                <p:cNvCxnSpPr>
                  <a:cxnSpLocks/>
                </p:cNvCxnSpPr>
                <p:nvPr/>
              </p:nvCxnSpPr>
              <p:spPr>
                <a:xfrm>
                  <a:off x="519378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81" name="Straight Connector 380">
                  <a:extLst>
                    <a:ext uri="{FF2B5EF4-FFF2-40B4-BE49-F238E27FC236}">
                      <a16:creationId xmlns:a16="http://schemas.microsoft.com/office/drawing/2014/main" id="{518F93C2-A07E-4CF7-A30D-33E0D0C3C998}"/>
                    </a:ext>
                  </a:extLst>
                </p:cNvPr>
                <p:cNvCxnSpPr>
                  <a:cxnSpLocks/>
                </p:cNvCxnSpPr>
                <p:nvPr/>
              </p:nvCxnSpPr>
              <p:spPr>
                <a:xfrm>
                  <a:off x="523188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82" name="Straight Connector 381">
                  <a:extLst>
                    <a:ext uri="{FF2B5EF4-FFF2-40B4-BE49-F238E27FC236}">
                      <a16:creationId xmlns:a16="http://schemas.microsoft.com/office/drawing/2014/main" id="{8DC0F302-FCB8-427D-A0CA-FB4167C4EA76}"/>
                    </a:ext>
                  </a:extLst>
                </p:cNvPr>
                <p:cNvCxnSpPr>
                  <a:cxnSpLocks/>
                </p:cNvCxnSpPr>
                <p:nvPr/>
              </p:nvCxnSpPr>
              <p:spPr>
                <a:xfrm>
                  <a:off x="8113737"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3" name="Straight Connector 382">
                  <a:extLst>
                    <a:ext uri="{FF2B5EF4-FFF2-40B4-BE49-F238E27FC236}">
                      <a16:creationId xmlns:a16="http://schemas.microsoft.com/office/drawing/2014/main" id="{E7C3F22B-5741-4082-B5BE-11C02B01EE31}"/>
                    </a:ext>
                  </a:extLst>
                </p:cNvPr>
                <p:cNvCxnSpPr>
                  <a:cxnSpLocks/>
                </p:cNvCxnSpPr>
                <p:nvPr/>
              </p:nvCxnSpPr>
              <p:spPr>
                <a:xfrm>
                  <a:off x="7807032"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4" name="Straight Connector 383">
                  <a:extLst>
                    <a:ext uri="{FF2B5EF4-FFF2-40B4-BE49-F238E27FC236}">
                      <a16:creationId xmlns:a16="http://schemas.microsoft.com/office/drawing/2014/main" id="{00CC405E-3045-43AE-9E1C-3FAFA0A02D54}"/>
                    </a:ext>
                  </a:extLst>
                </p:cNvPr>
                <p:cNvCxnSpPr>
                  <a:cxnSpLocks/>
                </p:cNvCxnSpPr>
                <p:nvPr/>
              </p:nvCxnSpPr>
              <p:spPr>
                <a:xfrm>
                  <a:off x="7711782"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5" name="Straight Connector 384">
                  <a:extLst>
                    <a:ext uri="{FF2B5EF4-FFF2-40B4-BE49-F238E27FC236}">
                      <a16:creationId xmlns:a16="http://schemas.microsoft.com/office/drawing/2014/main" id="{4623BC44-BC64-489C-A1E2-3098BC96C77D}"/>
                    </a:ext>
                  </a:extLst>
                </p:cNvPr>
                <p:cNvCxnSpPr>
                  <a:cxnSpLocks/>
                </p:cNvCxnSpPr>
                <p:nvPr/>
              </p:nvCxnSpPr>
              <p:spPr>
                <a:xfrm>
                  <a:off x="7496517"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6" name="Straight Connector 385">
                  <a:extLst>
                    <a:ext uri="{FF2B5EF4-FFF2-40B4-BE49-F238E27FC236}">
                      <a16:creationId xmlns:a16="http://schemas.microsoft.com/office/drawing/2014/main" id="{A474251A-6875-4427-9AE9-C2993A0F23BB}"/>
                    </a:ext>
                  </a:extLst>
                </p:cNvPr>
                <p:cNvCxnSpPr>
                  <a:cxnSpLocks/>
                </p:cNvCxnSpPr>
                <p:nvPr/>
              </p:nvCxnSpPr>
              <p:spPr>
                <a:xfrm>
                  <a:off x="7427937"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7" name="Straight Connector 386">
                  <a:extLst>
                    <a:ext uri="{FF2B5EF4-FFF2-40B4-BE49-F238E27FC236}">
                      <a16:creationId xmlns:a16="http://schemas.microsoft.com/office/drawing/2014/main" id="{D7266AE8-9870-4077-B86F-2F1CFFA4AEFF}"/>
                    </a:ext>
                  </a:extLst>
                </p:cNvPr>
                <p:cNvCxnSpPr>
                  <a:cxnSpLocks/>
                </p:cNvCxnSpPr>
                <p:nvPr/>
              </p:nvCxnSpPr>
              <p:spPr>
                <a:xfrm>
                  <a:off x="7384122"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8" name="Straight Connector 387">
                  <a:extLst>
                    <a:ext uri="{FF2B5EF4-FFF2-40B4-BE49-F238E27FC236}">
                      <a16:creationId xmlns:a16="http://schemas.microsoft.com/office/drawing/2014/main" id="{82755C02-9FDD-443E-9B56-015B18618C1B}"/>
                    </a:ext>
                  </a:extLst>
                </p:cNvPr>
                <p:cNvCxnSpPr>
                  <a:cxnSpLocks/>
                </p:cNvCxnSpPr>
                <p:nvPr/>
              </p:nvCxnSpPr>
              <p:spPr>
                <a:xfrm>
                  <a:off x="7304112" y="2410728"/>
                  <a:ext cx="0" cy="35069"/>
                </a:xfrm>
                <a:prstGeom prst="line">
                  <a:avLst/>
                </a:prstGeom>
                <a:noFill/>
                <a:ln w="9525" cap="flat" cmpd="sng" algn="ctr">
                  <a:solidFill>
                    <a:sysClr val="windowText" lastClr="000000"/>
                  </a:solidFill>
                  <a:prstDash val="solid"/>
                  <a:miter lim="800000"/>
                  <a:tailEnd type="none"/>
                </a:ln>
                <a:effectLst/>
              </p:spPr>
            </p:cxnSp>
            <p:cxnSp>
              <p:nvCxnSpPr>
                <p:cNvPr id="389" name="Straight Connector 388">
                  <a:extLst>
                    <a:ext uri="{FF2B5EF4-FFF2-40B4-BE49-F238E27FC236}">
                      <a16:creationId xmlns:a16="http://schemas.microsoft.com/office/drawing/2014/main" id="{615FB493-EBEF-46CC-86AD-213568972BAD}"/>
                    </a:ext>
                  </a:extLst>
                </p:cNvPr>
                <p:cNvCxnSpPr>
                  <a:cxnSpLocks/>
                </p:cNvCxnSpPr>
                <p:nvPr/>
              </p:nvCxnSpPr>
              <p:spPr>
                <a:xfrm>
                  <a:off x="7203147" y="2410728"/>
                  <a:ext cx="0" cy="35069"/>
                </a:xfrm>
                <a:prstGeom prst="line">
                  <a:avLst/>
                </a:prstGeom>
                <a:noFill/>
                <a:ln w="9525" cap="flat" cmpd="sng" algn="ctr">
                  <a:solidFill>
                    <a:sysClr val="windowText" lastClr="000000"/>
                  </a:solidFill>
                  <a:prstDash val="solid"/>
                  <a:miter lim="800000"/>
                  <a:tailEnd type="none"/>
                </a:ln>
                <a:effectLst/>
              </p:spPr>
            </p:cxnSp>
            <p:cxnSp>
              <p:nvCxnSpPr>
                <p:cNvPr id="390" name="Straight Connector 389">
                  <a:extLst>
                    <a:ext uri="{FF2B5EF4-FFF2-40B4-BE49-F238E27FC236}">
                      <a16:creationId xmlns:a16="http://schemas.microsoft.com/office/drawing/2014/main" id="{8AFE1697-0204-4472-8A58-BE17E154DC00}"/>
                    </a:ext>
                  </a:extLst>
                </p:cNvPr>
                <p:cNvCxnSpPr>
                  <a:cxnSpLocks/>
                </p:cNvCxnSpPr>
                <p:nvPr/>
              </p:nvCxnSpPr>
              <p:spPr>
                <a:xfrm>
                  <a:off x="8037537" y="3424823"/>
                  <a:ext cx="0" cy="35069"/>
                </a:xfrm>
                <a:prstGeom prst="line">
                  <a:avLst/>
                </a:prstGeom>
                <a:noFill/>
                <a:ln w="9525" cap="flat" cmpd="sng" algn="ctr">
                  <a:solidFill>
                    <a:sysClr val="windowText" lastClr="000000"/>
                  </a:solidFill>
                  <a:prstDash val="solid"/>
                  <a:miter lim="800000"/>
                  <a:tailEnd type="none"/>
                </a:ln>
                <a:effectLst/>
              </p:spPr>
            </p:cxnSp>
            <p:cxnSp>
              <p:nvCxnSpPr>
                <p:cNvPr id="391" name="Straight Connector 390">
                  <a:extLst>
                    <a:ext uri="{FF2B5EF4-FFF2-40B4-BE49-F238E27FC236}">
                      <a16:creationId xmlns:a16="http://schemas.microsoft.com/office/drawing/2014/main" id="{A0A6F6BA-B6C4-4215-8A4D-42D5348EC9B1}"/>
                    </a:ext>
                  </a:extLst>
                </p:cNvPr>
                <p:cNvCxnSpPr>
                  <a:cxnSpLocks/>
                </p:cNvCxnSpPr>
                <p:nvPr/>
              </p:nvCxnSpPr>
              <p:spPr>
                <a:xfrm>
                  <a:off x="7949907" y="3424823"/>
                  <a:ext cx="0" cy="35069"/>
                </a:xfrm>
                <a:prstGeom prst="line">
                  <a:avLst/>
                </a:prstGeom>
                <a:noFill/>
                <a:ln w="9525" cap="flat" cmpd="sng" algn="ctr">
                  <a:solidFill>
                    <a:sysClr val="windowText" lastClr="000000"/>
                  </a:solidFill>
                  <a:prstDash val="solid"/>
                  <a:miter lim="800000"/>
                  <a:tailEnd type="none"/>
                </a:ln>
                <a:effectLst/>
              </p:spPr>
            </p:cxnSp>
            <p:cxnSp>
              <p:nvCxnSpPr>
                <p:cNvPr id="392" name="Straight Connector 391">
                  <a:extLst>
                    <a:ext uri="{FF2B5EF4-FFF2-40B4-BE49-F238E27FC236}">
                      <a16:creationId xmlns:a16="http://schemas.microsoft.com/office/drawing/2014/main" id="{077EBFFE-142A-4021-A3E8-5A0E8940FA46}"/>
                    </a:ext>
                  </a:extLst>
                </p:cNvPr>
                <p:cNvCxnSpPr>
                  <a:cxnSpLocks/>
                </p:cNvCxnSpPr>
                <p:nvPr/>
              </p:nvCxnSpPr>
              <p:spPr>
                <a:xfrm>
                  <a:off x="7648917" y="3424823"/>
                  <a:ext cx="0" cy="35069"/>
                </a:xfrm>
                <a:prstGeom prst="line">
                  <a:avLst/>
                </a:prstGeom>
                <a:noFill/>
                <a:ln w="9525" cap="flat" cmpd="sng" algn="ctr">
                  <a:solidFill>
                    <a:sysClr val="windowText" lastClr="000000"/>
                  </a:solidFill>
                  <a:prstDash val="solid"/>
                  <a:miter lim="800000"/>
                  <a:tailEnd type="none"/>
                </a:ln>
                <a:effectLst/>
              </p:spPr>
            </p:cxnSp>
            <p:cxnSp>
              <p:nvCxnSpPr>
                <p:cNvPr id="393" name="Straight Connector 392">
                  <a:extLst>
                    <a:ext uri="{FF2B5EF4-FFF2-40B4-BE49-F238E27FC236}">
                      <a16:creationId xmlns:a16="http://schemas.microsoft.com/office/drawing/2014/main" id="{864318FB-E3CE-4029-A9DD-E97C44D31041}"/>
                    </a:ext>
                  </a:extLst>
                </p:cNvPr>
                <p:cNvCxnSpPr>
                  <a:cxnSpLocks/>
                </p:cNvCxnSpPr>
                <p:nvPr/>
              </p:nvCxnSpPr>
              <p:spPr>
                <a:xfrm>
                  <a:off x="52585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4" name="Straight Connector 393">
                  <a:extLst>
                    <a:ext uri="{FF2B5EF4-FFF2-40B4-BE49-F238E27FC236}">
                      <a16:creationId xmlns:a16="http://schemas.microsoft.com/office/drawing/2014/main" id="{6CF96673-AF23-4259-B55E-ECEDFF481BCD}"/>
                    </a:ext>
                  </a:extLst>
                </p:cNvPr>
                <p:cNvCxnSpPr>
                  <a:cxnSpLocks/>
                </p:cNvCxnSpPr>
                <p:nvPr/>
              </p:nvCxnSpPr>
              <p:spPr>
                <a:xfrm>
                  <a:off x="528141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5" name="Straight Connector 394">
                  <a:extLst>
                    <a:ext uri="{FF2B5EF4-FFF2-40B4-BE49-F238E27FC236}">
                      <a16:creationId xmlns:a16="http://schemas.microsoft.com/office/drawing/2014/main" id="{0E0FDB90-A4EC-49E0-8D6E-C78A92E25E3D}"/>
                    </a:ext>
                  </a:extLst>
                </p:cNvPr>
                <p:cNvCxnSpPr>
                  <a:cxnSpLocks/>
                </p:cNvCxnSpPr>
                <p:nvPr/>
              </p:nvCxnSpPr>
              <p:spPr>
                <a:xfrm>
                  <a:off x="531189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6" name="Straight Connector 395">
                  <a:extLst>
                    <a:ext uri="{FF2B5EF4-FFF2-40B4-BE49-F238E27FC236}">
                      <a16:creationId xmlns:a16="http://schemas.microsoft.com/office/drawing/2014/main" id="{938FB4AE-9FA9-4EB7-855D-3C5001C25FB2}"/>
                    </a:ext>
                  </a:extLst>
                </p:cNvPr>
                <p:cNvCxnSpPr>
                  <a:cxnSpLocks/>
                </p:cNvCxnSpPr>
                <p:nvPr/>
              </p:nvCxnSpPr>
              <p:spPr>
                <a:xfrm>
                  <a:off x="54109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7" name="Straight Connector 396">
                  <a:extLst>
                    <a:ext uri="{FF2B5EF4-FFF2-40B4-BE49-F238E27FC236}">
                      <a16:creationId xmlns:a16="http://schemas.microsoft.com/office/drawing/2014/main" id="{44A22383-CC2E-4376-B87C-8012B273AC46}"/>
                    </a:ext>
                  </a:extLst>
                </p:cNvPr>
                <p:cNvCxnSpPr>
                  <a:cxnSpLocks/>
                </p:cNvCxnSpPr>
                <p:nvPr/>
              </p:nvCxnSpPr>
              <p:spPr>
                <a:xfrm>
                  <a:off x="5439529"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8" name="Straight Connector 397">
                  <a:extLst>
                    <a:ext uri="{FF2B5EF4-FFF2-40B4-BE49-F238E27FC236}">
                      <a16:creationId xmlns:a16="http://schemas.microsoft.com/office/drawing/2014/main" id="{468297AF-894E-4383-A3F9-79076348B295}"/>
                    </a:ext>
                  </a:extLst>
                </p:cNvPr>
                <p:cNvCxnSpPr>
                  <a:cxnSpLocks/>
                </p:cNvCxnSpPr>
                <p:nvPr/>
              </p:nvCxnSpPr>
              <p:spPr>
                <a:xfrm>
                  <a:off x="54738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399" name="Straight Connector 398">
                  <a:extLst>
                    <a:ext uri="{FF2B5EF4-FFF2-40B4-BE49-F238E27FC236}">
                      <a16:creationId xmlns:a16="http://schemas.microsoft.com/office/drawing/2014/main" id="{719F53C4-85D6-4442-ADB0-869702A1C3B4}"/>
                    </a:ext>
                  </a:extLst>
                </p:cNvPr>
                <p:cNvCxnSpPr>
                  <a:cxnSpLocks/>
                </p:cNvCxnSpPr>
                <p:nvPr/>
              </p:nvCxnSpPr>
              <p:spPr>
                <a:xfrm>
                  <a:off x="550048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0" name="Straight Connector 399">
                  <a:extLst>
                    <a:ext uri="{FF2B5EF4-FFF2-40B4-BE49-F238E27FC236}">
                      <a16:creationId xmlns:a16="http://schemas.microsoft.com/office/drawing/2014/main" id="{9889EBB8-1117-4597-A501-6A8798B65C8D}"/>
                    </a:ext>
                  </a:extLst>
                </p:cNvPr>
                <p:cNvCxnSpPr>
                  <a:cxnSpLocks/>
                </p:cNvCxnSpPr>
                <p:nvPr/>
              </p:nvCxnSpPr>
              <p:spPr>
                <a:xfrm>
                  <a:off x="55690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1" name="Straight Connector 400">
                  <a:extLst>
                    <a:ext uri="{FF2B5EF4-FFF2-40B4-BE49-F238E27FC236}">
                      <a16:creationId xmlns:a16="http://schemas.microsoft.com/office/drawing/2014/main" id="{6E8E98E9-E80D-4F61-97BB-4BB605EC1DE9}"/>
                    </a:ext>
                  </a:extLst>
                </p:cNvPr>
                <p:cNvCxnSpPr>
                  <a:cxnSpLocks/>
                </p:cNvCxnSpPr>
                <p:nvPr/>
              </p:nvCxnSpPr>
              <p:spPr>
                <a:xfrm>
                  <a:off x="559192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2" name="Straight Connector 401">
                  <a:extLst>
                    <a:ext uri="{FF2B5EF4-FFF2-40B4-BE49-F238E27FC236}">
                      <a16:creationId xmlns:a16="http://schemas.microsoft.com/office/drawing/2014/main" id="{E7EAF9FD-1612-4DFD-8F04-B49066F8F119}"/>
                    </a:ext>
                  </a:extLst>
                </p:cNvPr>
                <p:cNvCxnSpPr>
                  <a:cxnSpLocks/>
                </p:cNvCxnSpPr>
                <p:nvPr/>
              </p:nvCxnSpPr>
              <p:spPr>
                <a:xfrm>
                  <a:off x="56262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3" name="Straight Connector 402">
                  <a:extLst>
                    <a:ext uri="{FF2B5EF4-FFF2-40B4-BE49-F238E27FC236}">
                      <a16:creationId xmlns:a16="http://schemas.microsoft.com/office/drawing/2014/main" id="{B259D8E8-E8AC-494A-B5C1-1C4C80E7D9BF}"/>
                    </a:ext>
                  </a:extLst>
                </p:cNvPr>
                <p:cNvCxnSpPr>
                  <a:cxnSpLocks/>
                </p:cNvCxnSpPr>
                <p:nvPr/>
              </p:nvCxnSpPr>
              <p:spPr>
                <a:xfrm>
                  <a:off x="5685274"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4" name="Straight Connector 403">
                  <a:extLst>
                    <a:ext uri="{FF2B5EF4-FFF2-40B4-BE49-F238E27FC236}">
                      <a16:creationId xmlns:a16="http://schemas.microsoft.com/office/drawing/2014/main" id="{D7C2AC4A-1EC7-4527-8437-24B4D3D624CB}"/>
                    </a:ext>
                  </a:extLst>
                </p:cNvPr>
                <p:cNvCxnSpPr>
                  <a:cxnSpLocks/>
                </p:cNvCxnSpPr>
                <p:nvPr/>
              </p:nvCxnSpPr>
              <p:spPr>
                <a:xfrm>
                  <a:off x="57214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5" name="Straight Connector 404">
                  <a:extLst>
                    <a:ext uri="{FF2B5EF4-FFF2-40B4-BE49-F238E27FC236}">
                      <a16:creationId xmlns:a16="http://schemas.microsoft.com/office/drawing/2014/main" id="{98D2F01C-42E3-409C-BF87-D6423BB2A071}"/>
                    </a:ext>
                  </a:extLst>
                </p:cNvPr>
                <p:cNvCxnSpPr>
                  <a:cxnSpLocks/>
                </p:cNvCxnSpPr>
                <p:nvPr/>
              </p:nvCxnSpPr>
              <p:spPr>
                <a:xfrm>
                  <a:off x="5738614"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6" name="Straight Connector 405">
                  <a:extLst>
                    <a:ext uri="{FF2B5EF4-FFF2-40B4-BE49-F238E27FC236}">
                      <a16:creationId xmlns:a16="http://schemas.microsoft.com/office/drawing/2014/main" id="{4477AC3F-A7CC-4168-B2E5-763AC6946841}"/>
                    </a:ext>
                  </a:extLst>
                </p:cNvPr>
                <p:cNvCxnSpPr>
                  <a:cxnSpLocks/>
                </p:cNvCxnSpPr>
                <p:nvPr/>
              </p:nvCxnSpPr>
              <p:spPr>
                <a:xfrm>
                  <a:off x="57919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7" name="Straight Connector 406">
                  <a:extLst>
                    <a:ext uri="{FF2B5EF4-FFF2-40B4-BE49-F238E27FC236}">
                      <a16:creationId xmlns:a16="http://schemas.microsoft.com/office/drawing/2014/main" id="{BE9E5FB9-BE63-45E3-B80D-43F9481CDD44}"/>
                    </a:ext>
                  </a:extLst>
                </p:cNvPr>
                <p:cNvCxnSpPr>
                  <a:cxnSpLocks/>
                </p:cNvCxnSpPr>
                <p:nvPr/>
              </p:nvCxnSpPr>
              <p:spPr>
                <a:xfrm>
                  <a:off x="582814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08" name="Straight Connector 407">
                  <a:extLst>
                    <a:ext uri="{FF2B5EF4-FFF2-40B4-BE49-F238E27FC236}">
                      <a16:creationId xmlns:a16="http://schemas.microsoft.com/office/drawing/2014/main" id="{D651DD1A-A8C0-42C7-9F99-48AD591C4FD7}"/>
                    </a:ext>
                  </a:extLst>
                </p:cNvPr>
                <p:cNvCxnSpPr>
                  <a:cxnSpLocks/>
                </p:cNvCxnSpPr>
                <p:nvPr/>
              </p:nvCxnSpPr>
              <p:spPr>
                <a:xfrm>
                  <a:off x="5871964" y="1851660"/>
                  <a:ext cx="0" cy="37738"/>
                </a:xfrm>
                <a:prstGeom prst="line">
                  <a:avLst/>
                </a:prstGeom>
                <a:noFill/>
                <a:ln w="9525" cap="flat" cmpd="sng" algn="ctr">
                  <a:solidFill>
                    <a:sysClr val="windowText" lastClr="000000"/>
                  </a:solidFill>
                  <a:prstDash val="solid"/>
                  <a:miter lim="800000"/>
                  <a:tailEnd type="none"/>
                </a:ln>
                <a:effectLst/>
              </p:spPr>
            </p:cxnSp>
            <p:cxnSp>
              <p:nvCxnSpPr>
                <p:cNvPr id="416" name="Straight Connector 415">
                  <a:extLst>
                    <a:ext uri="{FF2B5EF4-FFF2-40B4-BE49-F238E27FC236}">
                      <a16:creationId xmlns:a16="http://schemas.microsoft.com/office/drawing/2014/main" id="{C0EA6543-92AB-4627-90F8-C0188F5EDFDC}"/>
                    </a:ext>
                  </a:extLst>
                </p:cNvPr>
                <p:cNvCxnSpPr>
                  <a:cxnSpLocks/>
                </p:cNvCxnSpPr>
                <p:nvPr/>
              </p:nvCxnSpPr>
              <p:spPr>
                <a:xfrm>
                  <a:off x="58929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17" name="Straight Connector 416">
                  <a:extLst>
                    <a:ext uri="{FF2B5EF4-FFF2-40B4-BE49-F238E27FC236}">
                      <a16:creationId xmlns:a16="http://schemas.microsoft.com/office/drawing/2014/main" id="{9D8214B4-ACB4-4D3A-AE2C-D9167D0A22CC}"/>
                    </a:ext>
                  </a:extLst>
                </p:cNvPr>
                <p:cNvCxnSpPr>
                  <a:cxnSpLocks/>
                </p:cNvCxnSpPr>
                <p:nvPr/>
              </p:nvCxnSpPr>
              <p:spPr>
                <a:xfrm>
                  <a:off x="591577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18" name="Straight Connector 417">
                  <a:extLst>
                    <a:ext uri="{FF2B5EF4-FFF2-40B4-BE49-F238E27FC236}">
                      <a16:creationId xmlns:a16="http://schemas.microsoft.com/office/drawing/2014/main" id="{E5F98E15-348C-43AF-A419-2E3307AAFEF5}"/>
                    </a:ext>
                  </a:extLst>
                </p:cNvPr>
                <p:cNvCxnSpPr>
                  <a:cxnSpLocks/>
                </p:cNvCxnSpPr>
                <p:nvPr/>
              </p:nvCxnSpPr>
              <p:spPr>
                <a:xfrm>
                  <a:off x="6117709" y="1851660"/>
                  <a:ext cx="0" cy="37738"/>
                </a:xfrm>
                <a:prstGeom prst="line">
                  <a:avLst/>
                </a:prstGeom>
                <a:noFill/>
                <a:ln w="9525" cap="flat" cmpd="sng" algn="ctr">
                  <a:solidFill>
                    <a:sysClr val="windowText" lastClr="000000"/>
                  </a:solidFill>
                  <a:prstDash val="solid"/>
                  <a:miter lim="800000"/>
                  <a:tailEnd type="none"/>
                </a:ln>
                <a:effectLst/>
              </p:spPr>
            </p:cxnSp>
            <p:cxnSp>
              <p:nvCxnSpPr>
                <p:cNvPr id="419" name="Straight Connector 418">
                  <a:extLst>
                    <a:ext uri="{FF2B5EF4-FFF2-40B4-BE49-F238E27FC236}">
                      <a16:creationId xmlns:a16="http://schemas.microsoft.com/office/drawing/2014/main" id="{B45510D6-4CC0-4DA7-8329-0BC95ED8D5C0}"/>
                    </a:ext>
                  </a:extLst>
                </p:cNvPr>
                <p:cNvCxnSpPr>
                  <a:cxnSpLocks/>
                </p:cNvCxnSpPr>
                <p:nvPr/>
              </p:nvCxnSpPr>
              <p:spPr>
                <a:xfrm>
                  <a:off x="6180574" y="1851660"/>
                  <a:ext cx="0" cy="37738"/>
                </a:xfrm>
                <a:prstGeom prst="line">
                  <a:avLst/>
                </a:prstGeom>
                <a:noFill/>
                <a:ln w="9525" cap="flat" cmpd="sng" algn="ctr">
                  <a:solidFill>
                    <a:sysClr val="windowText" lastClr="000000"/>
                  </a:solidFill>
                  <a:prstDash val="solid"/>
                  <a:miter lim="800000"/>
                  <a:tailEnd type="none"/>
                </a:ln>
                <a:effectLst/>
              </p:spPr>
            </p:cxnSp>
            <p:cxnSp>
              <p:nvCxnSpPr>
                <p:cNvPr id="420" name="Straight Connector 419">
                  <a:extLst>
                    <a:ext uri="{FF2B5EF4-FFF2-40B4-BE49-F238E27FC236}">
                      <a16:creationId xmlns:a16="http://schemas.microsoft.com/office/drawing/2014/main" id="{40BA27CC-66F5-44CE-AE20-800002468A5A}"/>
                    </a:ext>
                  </a:extLst>
                </p:cNvPr>
                <p:cNvCxnSpPr>
                  <a:cxnSpLocks/>
                </p:cNvCxnSpPr>
                <p:nvPr/>
              </p:nvCxnSpPr>
              <p:spPr>
                <a:xfrm>
                  <a:off x="6232009" y="1912620"/>
                  <a:ext cx="0" cy="37738"/>
                </a:xfrm>
                <a:prstGeom prst="line">
                  <a:avLst/>
                </a:prstGeom>
                <a:noFill/>
                <a:ln w="9525" cap="flat" cmpd="sng" algn="ctr">
                  <a:solidFill>
                    <a:sysClr val="windowText" lastClr="000000"/>
                  </a:solidFill>
                  <a:prstDash val="solid"/>
                  <a:miter lim="800000"/>
                  <a:tailEnd type="none"/>
                </a:ln>
                <a:effectLst/>
              </p:spPr>
            </p:cxnSp>
            <p:cxnSp>
              <p:nvCxnSpPr>
                <p:cNvPr id="421" name="Straight Connector 420">
                  <a:extLst>
                    <a:ext uri="{FF2B5EF4-FFF2-40B4-BE49-F238E27FC236}">
                      <a16:creationId xmlns:a16="http://schemas.microsoft.com/office/drawing/2014/main" id="{F16FDB3B-4389-4C7A-A573-00469DB0AC70}"/>
                    </a:ext>
                  </a:extLst>
                </p:cNvPr>
                <p:cNvCxnSpPr>
                  <a:cxnSpLocks/>
                </p:cNvCxnSpPr>
                <p:nvPr/>
              </p:nvCxnSpPr>
              <p:spPr>
                <a:xfrm>
                  <a:off x="6245344" y="1912620"/>
                  <a:ext cx="0" cy="37738"/>
                </a:xfrm>
                <a:prstGeom prst="line">
                  <a:avLst/>
                </a:prstGeom>
                <a:noFill/>
                <a:ln w="9525" cap="flat" cmpd="sng" algn="ctr">
                  <a:solidFill>
                    <a:sysClr val="windowText" lastClr="000000"/>
                  </a:solidFill>
                  <a:prstDash val="solid"/>
                  <a:miter lim="800000"/>
                  <a:tailEnd type="none"/>
                </a:ln>
                <a:effectLst/>
              </p:spPr>
            </p:cxnSp>
            <p:cxnSp>
              <p:nvCxnSpPr>
                <p:cNvPr id="422" name="Straight Connector 421">
                  <a:extLst>
                    <a:ext uri="{FF2B5EF4-FFF2-40B4-BE49-F238E27FC236}">
                      <a16:creationId xmlns:a16="http://schemas.microsoft.com/office/drawing/2014/main" id="{4C945263-290B-4575-97E6-345E6B47E777}"/>
                    </a:ext>
                  </a:extLst>
                </p:cNvPr>
                <p:cNvCxnSpPr>
                  <a:cxnSpLocks/>
                </p:cNvCxnSpPr>
                <p:nvPr/>
              </p:nvCxnSpPr>
              <p:spPr>
                <a:xfrm>
                  <a:off x="6312019" y="1912620"/>
                  <a:ext cx="0" cy="37738"/>
                </a:xfrm>
                <a:prstGeom prst="line">
                  <a:avLst/>
                </a:prstGeom>
                <a:noFill/>
                <a:ln w="9525" cap="flat" cmpd="sng" algn="ctr">
                  <a:solidFill>
                    <a:sysClr val="windowText" lastClr="000000"/>
                  </a:solidFill>
                  <a:prstDash val="solid"/>
                  <a:miter lim="800000"/>
                  <a:tailEnd type="none"/>
                </a:ln>
                <a:effectLst/>
              </p:spPr>
            </p:cxnSp>
            <p:cxnSp>
              <p:nvCxnSpPr>
                <p:cNvPr id="423" name="Straight Connector 422">
                  <a:extLst>
                    <a:ext uri="{FF2B5EF4-FFF2-40B4-BE49-F238E27FC236}">
                      <a16:creationId xmlns:a16="http://schemas.microsoft.com/office/drawing/2014/main" id="{4D7225A0-0BB8-4B1A-8F98-5012DF30C0F1}"/>
                    </a:ext>
                  </a:extLst>
                </p:cNvPr>
                <p:cNvCxnSpPr>
                  <a:cxnSpLocks/>
                </p:cNvCxnSpPr>
                <p:nvPr/>
              </p:nvCxnSpPr>
              <p:spPr>
                <a:xfrm>
                  <a:off x="6332974" y="1912620"/>
                  <a:ext cx="0" cy="37738"/>
                </a:xfrm>
                <a:prstGeom prst="line">
                  <a:avLst/>
                </a:prstGeom>
                <a:noFill/>
                <a:ln w="9525" cap="flat" cmpd="sng" algn="ctr">
                  <a:solidFill>
                    <a:sysClr val="windowText" lastClr="000000"/>
                  </a:solidFill>
                  <a:prstDash val="solid"/>
                  <a:miter lim="800000"/>
                  <a:tailEnd type="none"/>
                </a:ln>
                <a:effectLst/>
              </p:spPr>
            </p:cxnSp>
            <p:cxnSp>
              <p:nvCxnSpPr>
                <p:cNvPr id="424" name="Straight Connector 423">
                  <a:extLst>
                    <a:ext uri="{FF2B5EF4-FFF2-40B4-BE49-F238E27FC236}">
                      <a16:creationId xmlns:a16="http://schemas.microsoft.com/office/drawing/2014/main" id="{AA9F7DC8-718C-4857-90EE-CFFA6071FA79}"/>
                    </a:ext>
                  </a:extLst>
                </p:cNvPr>
                <p:cNvCxnSpPr>
                  <a:cxnSpLocks/>
                </p:cNvCxnSpPr>
                <p:nvPr/>
              </p:nvCxnSpPr>
              <p:spPr>
                <a:xfrm>
                  <a:off x="6376789" y="1983105"/>
                  <a:ext cx="0" cy="37738"/>
                </a:xfrm>
                <a:prstGeom prst="line">
                  <a:avLst/>
                </a:prstGeom>
                <a:noFill/>
                <a:ln w="9525" cap="flat" cmpd="sng" algn="ctr">
                  <a:solidFill>
                    <a:sysClr val="windowText" lastClr="000000"/>
                  </a:solidFill>
                  <a:prstDash val="solid"/>
                  <a:miter lim="800000"/>
                  <a:tailEnd type="none"/>
                </a:ln>
                <a:effectLst/>
              </p:spPr>
            </p:cxnSp>
            <p:cxnSp>
              <p:nvCxnSpPr>
                <p:cNvPr id="425" name="Straight Connector 424">
                  <a:extLst>
                    <a:ext uri="{FF2B5EF4-FFF2-40B4-BE49-F238E27FC236}">
                      <a16:creationId xmlns:a16="http://schemas.microsoft.com/office/drawing/2014/main" id="{EF2389A2-EA60-4C7A-B993-99EA63BE5C61}"/>
                    </a:ext>
                  </a:extLst>
                </p:cNvPr>
                <p:cNvCxnSpPr>
                  <a:cxnSpLocks/>
                </p:cNvCxnSpPr>
                <p:nvPr/>
              </p:nvCxnSpPr>
              <p:spPr>
                <a:xfrm>
                  <a:off x="6392029" y="1983105"/>
                  <a:ext cx="0" cy="37738"/>
                </a:xfrm>
                <a:prstGeom prst="line">
                  <a:avLst/>
                </a:prstGeom>
                <a:noFill/>
                <a:ln w="9525" cap="flat" cmpd="sng" algn="ctr">
                  <a:solidFill>
                    <a:sysClr val="windowText" lastClr="000000"/>
                  </a:solidFill>
                  <a:prstDash val="solid"/>
                  <a:miter lim="800000"/>
                  <a:tailEnd type="none"/>
                </a:ln>
                <a:effectLst/>
              </p:spPr>
            </p:cxnSp>
            <p:cxnSp>
              <p:nvCxnSpPr>
                <p:cNvPr id="426" name="Straight Connector 425">
                  <a:extLst>
                    <a:ext uri="{FF2B5EF4-FFF2-40B4-BE49-F238E27FC236}">
                      <a16:creationId xmlns:a16="http://schemas.microsoft.com/office/drawing/2014/main" id="{B8BF423D-A707-42C8-A949-08269FB8DBB3}"/>
                    </a:ext>
                  </a:extLst>
                </p:cNvPr>
                <p:cNvCxnSpPr>
                  <a:cxnSpLocks/>
                </p:cNvCxnSpPr>
                <p:nvPr/>
              </p:nvCxnSpPr>
              <p:spPr>
                <a:xfrm>
                  <a:off x="6409174" y="1983105"/>
                  <a:ext cx="0" cy="37738"/>
                </a:xfrm>
                <a:prstGeom prst="line">
                  <a:avLst/>
                </a:prstGeom>
                <a:noFill/>
                <a:ln w="9525" cap="flat" cmpd="sng" algn="ctr">
                  <a:solidFill>
                    <a:sysClr val="windowText" lastClr="000000"/>
                  </a:solidFill>
                  <a:prstDash val="solid"/>
                  <a:miter lim="800000"/>
                  <a:tailEnd type="none"/>
                </a:ln>
                <a:effectLst/>
              </p:spPr>
            </p:cxnSp>
            <p:cxnSp>
              <p:nvCxnSpPr>
                <p:cNvPr id="427" name="Straight Connector 426">
                  <a:extLst>
                    <a:ext uri="{FF2B5EF4-FFF2-40B4-BE49-F238E27FC236}">
                      <a16:creationId xmlns:a16="http://schemas.microsoft.com/office/drawing/2014/main" id="{8F3531B2-3326-4338-84BE-85A2F4E449C5}"/>
                    </a:ext>
                  </a:extLst>
                </p:cNvPr>
                <p:cNvCxnSpPr>
                  <a:cxnSpLocks/>
                </p:cNvCxnSpPr>
                <p:nvPr/>
              </p:nvCxnSpPr>
              <p:spPr>
                <a:xfrm>
                  <a:off x="6430129" y="1983105"/>
                  <a:ext cx="0" cy="37738"/>
                </a:xfrm>
                <a:prstGeom prst="line">
                  <a:avLst/>
                </a:prstGeom>
                <a:noFill/>
                <a:ln w="9525" cap="flat" cmpd="sng" algn="ctr">
                  <a:solidFill>
                    <a:sysClr val="windowText" lastClr="000000"/>
                  </a:solidFill>
                  <a:prstDash val="solid"/>
                  <a:miter lim="800000"/>
                  <a:tailEnd type="none"/>
                </a:ln>
                <a:effectLst/>
              </p:spPr>
            </p:cxnSp>
            <p:cxnSp>
              <p:nvCxnSpPr>
                <p:cNvPr id="428" name="Straight Connector 427">
                  <a:extLst>
                    <a:ext uri="{FF2B5EF4-FFF2-40B4-BE49-F238E27FC236}">
                      <a16:creationId xmlns:a16="http://schemas.microsoft.com/office/drawing/2014/main" id="{23A93B7D-DA1B-4EDA-94AB-0E19D3B58B07}"/>
                    </a:ext>
                  </a:extLst>
                </p:cNvPr>
                <p:cNvCxnSpPr>
                  <a:cxnSpLocks/>
                </p:cNvCxnSpPr>
                <p:nvPr/>
              </p:nvCxnSpPr>
              <p:spPr>
                <a:xfrm>
                  <a:off x="6466324" y="1983105"/>
                  <a:ext cx="0" cy="37738"/>
                </a:xfrm>
                <a:prstGeom prst="line">
                  <a:avLst/>
                </a:prstGeom>
                <a:noFill/>
                <a:ln w="9525" cap="flat" cmpd="sng" algn="ctr">
                  <a:solidFill>
                    <a:sysClr val="windowText" lastClr="000000"/>
                  </a:solidFill>
                  <a:prstDash val="solid"/>
                  <a:miter lim="800000"/>
                  <a:tailEnd type="none"/>
                </a:ln>
                <a:effectLst/>
              </p:spPr>
            </p:cxnSp>
            <p:cxnSp>
              <p:nvCxnSpPr>
                <p:cNvPr id="429" name="Straight Connector 428">
                  <a:extLst>
                    <a:ext uri="{FF2B5EF4-FFF2-40B4-BE49-F238E27FC236}">
                      <a16:creationId xmlns:a16="http://schemas.microsoft.com/office/drawing/2014/main" id="{99680DA1-AC80-46BF-9E0A-C95D3FB5D115}"/>
                    </a:ext>
                  </a:extLst>
                </p:cNvPr>
                <p:cNvCxnSpPr>
                  <a:cxnSpLocks/>
                </p:cNvCxnSpPr>
                <p:nvPr/>
              </p:nvCxnSpPr>
              <p:spPr>
                <a:xfrm>
                  <a:off x="6492994" y="1983105"/>
                  <a:ext cx="0" cy="37738"/>
                </a:xfrm>
                <a:prstGeom prst="line">
                  <a:avLst/>
                </a:prstGeom>
                <a:noFill/>
                <a:ln w="9525" cap="flat" cmpd="sng" algn="ctr">
                  <a:solidFill>
                    <a:sysClr val="windowText" lastClr="000000"/>
                  </a:solidFill>
                  <a:prstDash val="solid"/>
                  <a:miter lim="800000"/>
                  <a:tailEnd type="none"/>
                </a:ln>
                <a:effectLst/>
              </p:spPr>
            </p:cxnSp>
            <p:cxnSp>
              <p:nvCxnSpPr>
                <p:cNvPr id="430" name="Straight Connector 429">
                  <a:extLst>
                    <a:ext uri="{FF2B5EF4-FFF2-40B4-BE49-F238E27FC236}">
                      <a16:creationId xmlns:a16="http://schemas.microsoft.com/office/drawing/2014/main" id="{A208B8CF-B93D-4275-8A17-4223E502925A}"/>
                    </a:ext>
                  </a:extLst>
                </p:cNvPr>
                <p:cNvCxnSpPr>
                  <a:cxnSpLocks/>
                </p:cNvCxnSpPr>
                <p:nvPr/>
              </p:nvCxnSpPr>
              <p:spPr>
                <a:xfrm>
                  <a:off x="6517759" y="2105025"/>
                  <a:ext cx="0" cy="37738"/>
                </a:xfrm>
                <a:prstGeom prst="line">
                  <a:avLst/>
                </a:prstGeom>
                <a:noFill/>
                <a:ln w="9525" cap="flat" cmpd="sng" algn="ctr">
                  <a:solidFill>
                    <a:sysClr val="windowText" lastClr="000000"/>
                  </a:solidFill>
                  <a:prstDash val="solid"/>
                  <a:miter lim="800000"/>
                  <a:tailEnd type="none"/>
                </a:ln>
                <a:effectLst/>
              </p:spPr>
            </p:cxnSp>
            <p:cxnSp>
              <p:nvCxnSpPr>
                <p:cNvPr id="431" name="Straight Connector 430">
                  <a:extLst>
                    <a:ext uri="{FF2B5EF4-FFF2-40B4-BE49-F238E27FC236}">
                      <a16:creationId xmlns:a16="http://schemas.microsoft.com/office/drawing/2014/main" id="{830B3746-01FB-45E3-A842-D69075A37D61}"/>
                    </a:ext>
                  </a:extLst>
                </p:cNvPr>
                <p:cNvCxnSpPr>
                  <a:cxnSpLocks/>
                </p:cNvCxnSpPr>
                <p:nvPr/>
              </p:nvCxnSpPr>
              <p:spPr>
                <a:xfrm>
                  <a:off x="6548239" y="2105025"/>
                  <a:ext cx="0" cy="37738"/>
                </a:xfrm>
                <a:prstGeom prst="line">
                  <a:avLst/>
                </a:prstGeom>
                <a:noFill/>
                <a:ln w="9525" cap="flat" cmpd="sng" algn="ctr">
                  <a:solidFill>
                    <a:sysClr val="windowText" lastClr="000000"/>
                  </a:solidFill>
                  <a:prstDash val="solid"/>
                  <a:miter lim="800000"/>
                  <a:tailEnd type="none"/>
                </a:ln>
                <a:effectLst/>
              </p:spPr>
            </p:cxnSp>
            <p:cxnSp>
              <p:nvCxnSpPr>
                <p:cNvPr id="432" name="Straight Connector 431">
                  <a:extLst>
                    <a:ext uri="{FF2B5EF4-FFF2-40B4-BE49-F238E27FC236}">
                      <a16:creationId xmlns:a16="http://schemas.microsoft.com/office/drawing/2014/main" id="{161B32BE-F97A-4C02-923B-D06038F0269C}"/>
                    </a:ext>
                  </a:extLst>
                </p:cNvPr>
                <p:cNvCxnSpPr>
                  <a:cxnSpLocks/>
                </p:cNvCxnSpPr>
                <p:nvPr/>
              </p:nvCxnSpPr>
              <p:spPr>
                <a:xfrm>
                  <a:off x="6677779" y="2105025"/>
                  <a:ext cx="0" cy="37738"/>
                </a:xfrm>
                <a:prstGeom prst="line">
                  <a:avLst/>
                </a:prstGeom>
                <a:noFill/>
                <a:ln w="9525" cap="flat" cmpd="sng" algn="ctr">
                  <a:solidFill>
                    <a:sysClr val="windowText" lastClr="000000"/>
                  </a:solidFill>
                  <a:prstDash val="solid"/>
                  <a:miter lim="800000"/>
                  <a:tailEnd type="none"/>
                </a:ln>
                <a:effectLst/>
              </p:spPr>
            </p:cxnSp>
            <p:cxnSp>
              <p:nvCxnSpPr>
                <p:cNvPr id="433" name="Straight Connector 432">
                  <a:extLst>
                    <a:ext uri="{FF2B5EF4-FFF2-40B4-BE49-F238E27FC236}">
                      <a16:creationId xmlns:a16="http://schemas.microsoft.com/office/drawing/2014/main" id="{13AFA94D-68A1-4141-A5F4-D33F88182C0C}"/>
                    </a:ext>
                  </a:extLst>
                </p:cNvPr>
                <p:cNvCxnSpPr>
                  <a:cxnSpLocks/>
                </p:cNvCxnSpPr>
                <p:nvPr/>
              </p:nvCxnSpPr>
              <p:spPr>
                <a:xfrm>
                  <a:off x="6915904" y="2249805"/>
                  <a:ext cx="0" cy="37738"/>
                </a:xfrm>
                <a:prstGeom prst="line">
                  <a:avLst/>
                </a:prstGeom>
                <a:noFill/>
                <a:ln w="9525" cap="flat" cmpd="sng" algn="ctr">
                  <a:solidFill>
                    <a:sysClr val="windowText" lastClr="000000"/>
                  </a:solidFill>
                  <a:prstDash val="solid"/>
                  <a:miter lim="800000"/>
                  <a:tailEnd type="none"/>
                </a:ln>
                <a:effectLst/>
              </p:spPr>
            </p:cxnSp>
            <p:cxnSp>
              <p:nvCxnSpPr>
                <p:cNvPr id="434" name="Straight Connector 433">
                  <a:extLst>
                    <a:ext uri="{FF2B5EF4-FFF2-40B4-BE49-F238E27FC236}">
                      <a16:creationId xmlns:a16="http://schemas.microsoft.com/office/drawing/2014/main" id="{0D4E6067-FF35-4471-BA50-3E0479D2B26F}"/>
                    </a:ext>
                  </a:extLst>
                </p:cNvPr>
                <p:cNvCxnSpPr>
                  <a:cxnSpLocks/>
                </p:cNvCxnSpPr>
                <p:nvPr/>
              </p:nvCxnSpPr>
              <p:spPr>
                <a:xfrm>
                  <a:off x="7085449" y="2249805"/>
                  <a:ext cx="0" cy="37738"/>
                </a:xfrm>
                <a:prstGeom prst="line">
                  <a:avLst/>
                </a:prstGeom>
                <a:noFill/>
                <a:ln w="9525" cap="flat" cmpd="sng" algn="ctr">
                  <a:solidFill>
                    <a:sysClr val="windowText" lastClr="000000"/>
                  </a:solidFill>
                  <a:prstDash val="solid"/>
                  <a:miter lim="800000"/>
                  <a:tailEnd type="none"/>
                </a:ln>
                <a:effectLst/>
              </p:spPr>
            </p:cxnSp>
            <p:cxnSp>
              <p:nvCxnSpPr>
                <p:cNvPr id="435" name="Straight Connector 434">
                  <a:extLst>
                    <a:ext uri="{FF2B5EF4-FFF2-40B4-BE49-F238E27FC236}">
                      <a16:creationId xmlns:a16="http://schemas.microsoft.com/office/drawing/2014/main" id="{330A8573-880B-48C1-96EB-AD8E5C2EC436}"/>
                    </a:ext>
                  </a:extLst>
                </p:cNvPr>
                <p:cNvCxnSpPr>
                  <a:cxnSpLocks/>
                </p:cNvCxnSpPr>
                <p:nvPr/>
              </p:nvCxnSpPr>
              <p:spPr>
                <a:xfrm>
                  <a:off x="5418574" y="1920240"/>
                  <a:ext cx="0" cy="37738"/>
                </a:xfrm>
                <a:prstGeom prst="line">
                  <a:avLst/>
                </a:prstGeom>
                <a:noFill/>
                <a:ln w="9525" cap="flat" cmpd="sng" algn="ctr">
                  <a:solidFill>
                    <a:sysClr val="windowText" lastClr="000000"/>
                  </a:solidFill>
                  <a:prstDash val="solid"/>
                  <a:miter lim="800000"/>
                  <a:tailEnd type="none"/>
                </a:ln>
                <a:effectLst/>
              </p:spPr>
            </p:cxnSp>
            <p:cxnSp>
              <p:nvCxnSpPr>
                <p:cNvPr id="436" name="Straight Connector 435">
                  <a:extLst>
                    <a:ext uri="{FF2B5EF4-FFF2-40B4-BE49-F238E27FC236}">
                      <a16:creationId xmlns:a16="http://schemas.microsoft.com/office/drawing/2014/main" id="{000729EC-BED8-4531-AAF5-EBEDA53705DE}"/>
                    </a:ext>
                  </a:extLst>
                </p:cNvPr>
                <p:cNvCxnSpPr>
                  <a:cxnSpLocks/>
                </p:cNvCxnSpPr>
                <p:nvPr/>
              </p:nvCxnSpPr>
              <p:spPr>
                <a:xfrm>
                  <a:off x="5449054" y="1920240"/>
                  <a:ext cx="0" cy="37738"/>
                </a:xfrm>
                <a:prstGeom prst="line">
                  <a:avLst/>
                </a:prstGeom>
                <a:noFill/>
                <a:ln w="9525" cap="flat" cmpd="sng" algn="ctr">
                  <a:solidFill>
                    <a:sysClr val="windowText" lastClr="000000"/>
                  </a:solidFill>
                  <a:prstDash val="solid"/>
                  <a:miter lim="800000"/>
                  <a:tailEnd type="none"/>
                </a:ln>
                <a:effectLst/>
              </p:spPr>
            </p:cxnSp>
            <p:cxnSp>
              <p:nvCxnSpPr>
                <p:cNvPr id="437" name="Straight Connector 436">
                  <a:extLst>
                    <a:ext uri="{FF2B5EF4-FFF2-40B4-BE49-F238E27FC236}">
                      <a16:creationId xmlns:a16="http://schemas.microsoft.com/office/drawing/2014/main" id="{10795980-8E11-4448-8CE7-8E9606D49FA3}"/>
                    </a:ext>
                  </a:extLst>
                </p:cNvPr>
                <p:cNvCxnSpPr>
                  <a:cxnSpLocks/>
                </p:cNvCxnSpPr>
                <p:nvPr/>
              </p:nvCxnSpPr>
              <p:spPr>
                <a:xfrm>
                  <a:off x="5517634" y="1944370"/>
                  <a:ext cx="0" cy="37738"/>
                </a:xfrm>
                <a:prstGeom prst="line">
                  <a:avLst/>
                </a:prstGeom>
                <a:noFill/>
                <a:ln w="9525" cap="flat" cmpd="sng" algn="ctr">
                  <a:solidFill>
                    <a:sysClr val="windowText" lastClr="000000"/>
                  </a:solidFill>
                  <a:prstDash val="solid"/>
                  <a:miter lim="800000"/>
                  <a:tailEnd type="none"/>
                </a:ln>
                <a:effectLst/>
              </p:spPr>
            </p:cxnSp>
            <p:cxnSp>
              <p:nvCxnSpPr>
                <p:cNvPr id="438" name="Straight Connector 437">
                  <a:extLst>
                    <a:ext uri="{FF2B5EF4-FFF2-40B4-BE49-F238E27FC236}">
                      <a16:creationId xmlns:a16="http://schemas.microsoft.com/office/drawing/2014/main" id="{8475D62C-6375-4921-B74C-882966919204}"/>
                    </a:ext>
                  </a:extLst>
                </p:cNvPr>
                <p:cNvCxnSpPr>
                  <a:cxnSpLocks/>
                </p:cNvCxnSpPr>
                <p:nvPr/>
              </p:nvCxnSpPr>
              <p:spPr>
                <a:xfrm>
                  <a:off x="5538589" y="1944370"/>
                  <a:ext cx="0" cy="37738"/>
                </a:xfrm>
                <a:prstGeom prst="line">
                  <a:avLst/>
                </a:prstGeom>
                <a:noFill/>
                <a:ln w="9525" cap="flat" cmpd="sng" algn="ctr">
                  <a:solidFill>
                    <a:sysClr val="windowText" lastClr="000000"/>
                  </a:solidFill>
                  <a:prstDash val="solid"/>
                  <a:miter lim="800000"/>
                  <a:tailEnd type="none"/>
                </a:ln>
                <a:effectLst/>
              </p:spPr>
            </p:cxnSp>
            <p:cxnSp>
              <p:nvCxnSpPr>
                <p:cNvPr id="439" name="Straight Connector 438">
                  <a:extLst>
                    <a:ext uri="{FF2B5EF4-FFF2-40B4-BE49-F238E27FC236}">
                      <a16:creationId xmlns:a16="http://schemas.microsoft.com/office/drawing/2014/main" id="{8A8F177D-5415-4786-AC7B-8234762F8579}"/>
                    </a:ext>
                  </a:extLst>
                </p:cNvPr>
                <p:cNvCxnSpPr>
                  <a:cxnSpLocks/>
                </p:cNvCxnSpPr>
                <p:nvPr/>
              </p:nvCxnSpPr>
              <p:spPr>
                <a:xfrm>
                  <a:off x="5569069" y="1944370"/>
                  <a:ext cx="0" cy="37738"/>
                </a:xfrm>
                <a:prstGeom prst="line">
                  <a:avLst/>
                </a:prstGeom>
                <a:noFill/>
                <a:ln w="9525" cap="flat" cmpd="sng" algn="ctr">
                  <a:solidFill>
                    <a:sysClr val="windowText" lastClr="000000"/>
                  </a:solidFill>
                  <a:prstDash val="solid"/>
                  <a:miter lim="800000"/>
                  <a:tailEnd type="none"/>
                </a:ln>
                <a:effectLst/>
              </p:spPr>
            </p:cxnSp>
            <p:cxnSp>
              <p:nvCxnSpPr>
                <p:cNvPr id="440" name="Straight Connector 439">
                  <a:extLst>
                    <a:ext uri="{FF2B5EF4-FFF2-40B4-BE49-F238E27FC236}">
                      <a16:creationId xmlns:a16="http://schemas.microsoft.com/office/drawing/2014/main" id="{54B9915A-2144-451B-B568-8267907C1591}"/>
                    </a:ext>
                  </a:extLst>
                </p:cNvPr>
                <p:cNvCxnSpPr>
                  <a:cxnSpLocks/>
                </p:cNvCxnSpPr>
                <p:nvPr/>
              </p:nvCxnSpPr>
              <p:spPr>
                <a:xfrm>
                  <a:off x="5603359" y="1965325"/>
                  <a:ext cx="0" cy="37738"/>
                </a:xfrm>
                <a:prstGeom prst="line">
                  <a:avLst/>
                </a:prstGeom>
                <a:noFill/>
                <a:ln w="9525" cap="flat" cmpd="sng" algn="ctr">
                  <a:solidFill>
                    <a:sysClr val="windowText" lastClr="000000"/>
                  </a:solidFill>
                  <a:prstDash val="solid"/>
                  <a:miter lim="800000"/>
                  <a:tailEnd type="none"/>
                </a:ln>
                <a:effectLst/>
              </p:spPr>
            </p:cxnSp>
            <p:cxnSp>
              <p:nvCxnSpPr>
                <p:cNvPr id="441" name="Straight Connector 440">
                  <a:extLst>
                    <a:ext uri="{FF2B5EF4-FFF2-40B4-BE49-F238E27FC236}">
                      <a16:creationId xmlns:a16="http://schemas.microsoft.com/office/drawing/2014/main" id="{82BAE7DF-1097-431F-9B89-2ED5F04CCDDC}"/>
                    </a:ext>
                  </a:extLst>
                </p:cNvPr>
                <p:cNvCxnSpPr>
                  <a:cxnSpLocks/>
                </p:cNvCxnSpPr>
                <p:nvPr/>
              </p:nvCxnSpPr>
              <p:spPr>
                <a:xfrm>
                  <a:off x="5628124" y="1965325"/>
                  <a:ext cx="0" cy="37738"/>
                </a:xfrm>
                <a:prstGeom prst="line">
                  <a:avLst/>
                </a:prstGeom>
                <a:noFill/>
                <a:ln w="9525" cap="flat" cmpd="sng" algn="ctr">
                  <a:solidFill>
                    <a:sysClr val="windowText" lastClr="000000"/>
                  </a:solidFill>
                  <a:prstDash val="solid"/>
                  <a:miter lim="800000"/>
                  <a:tailEnd type="none"/>
                </a:ln>
                <a:effectLst/>
              </p:spPr>
            </p:cxnSp>
            <p:cxnSp>
              <p:nvCxnSpPr>
                <p:cNvPr id="442" name="Straight Connector 441">
                  <a:extLst>
                    <a:ext uri="{FF2B5EF4-FFF2-40B4-BE49-F238E27FC236}">
                      <a16:creationId xmlns:a16="http://schemas.microsoft.com/office/drawing/2014/main" id="{B4BDEFF4-DEED-4BDD-A54D-A513B6C5112B}"/>
                    </a:ext>
                  </a:extLst>
                </p:cNvPr>
                <p:cNvCxnSpPr>
                  <a:cxnSpLocks/>
                </p:cNvCxnSpPr>
                <p:nvPr/>
              </p:nvCxnSpPr>
              <p:spPr>
                <a:xfrm>
                  <a:off x="5692894" y="1965325"/>
                  <a:ext cx="0" cy="37738"/>
                </a:xfrm>
                <a:prstGeom prst="line">
                  <a:avLst/>
                </a:prstGeom>
                <a:noFill/>
                <a:ln w="9525" cap="flat" cmpd="sng" algn="ctr">
                  <a:solidFill>
                    <a:sysClr val="windowText" lastClr="000000"/>
                  </a:solidFill>
                  <a:prstDash val="solid"/>
                  <a:miter lim="800000"/>
                  <a:tailEnd type="none"/>
                </a:ln>
                <a:effectLst/>
              </p:spPr>
            </p:cxnSp>
            <p:cxnSp>
              <p:nvCxnSpPr>
                <p:cNvPr id="443" name="Straight Connector 442">
                  <a:extLst>
                    <a:ext uri="{FF2B5EF4-FFF2-40B4-BE49-F238E27FC236}">
                      <a16:creationId xmlns:a16="http://schemas.microsoft.com/office/drawing/2014/main" id="{EA75FD79-A7F3-4661-9860-A9DE9B87399B}"/>
                    </a:ext>
                  </a:extLst>
                </p:cNvPr>
                <p:cNvCxnSpPr>
                  <a:cxnSpLocks/>
                </p:cNvCxnSpPr>
                <p:nvPr/>
              </p:nvCxnSpPr>
              <p:spPr>
                <a:xfrm>
                  <a:off x="5700514" y="1965325"/>
                  <a:ext cx="0" cy="37738"/>
                </a:xfrm>
                <a:prstGeom prst="line">
                  <a:avLst/>
                </a:prstGeom>
                <a:noFill/>
                <a:ln w="9525" cap="flat" cmpd="sng" algn="ctr">
                  <a:solidFill>
                    <a:sysClr val="windowText" lastClr="000000"/>
                  </a:solidFill>
                  <a:prstDash val="solid"/>
                  <a:miter lim="800000"/>
                  <a:tailEnd type="none"/>
                </a:ln>
                <a:effectLst/>
              </p:spPr>
            </p:cxnSp>
            <p:cxnSp>
              <p:nvCxnSpPr>
                <p:cNvPr id="444" name="Straight Connector 443">
                  <a:extLst>
                    <a:ext uri="{FF2B5EF4-FFF2-40B4-BE49-F238E27FC236}">
                      <a16:creationId xmlns:a16="http://schemas.microsoft.com/office/drawing/2014/main" id="{8221EE16-ED05-403F-A289-39BE0BC3E142}"/>
                    </a:ext>
                  </a:extLst>
                </p:cNvPr>
                <p:cNvCxnSpPr>
                  <a:cxnSpLocks/>
                </p:cNvCxnSpPr>
                <p:nvPr/>
              </p:nvCxnSpPr>
              <p:spPr>
                <a:xfrm>
                  <a:off x="5788144" y="1965325"/>
                  <a:ext cx="0" cy="37738"/>
                </a:xfrm>
                <a:prstGeom prst="line">
                  <a:avLst/>
                </a:prstGeom>
                <a:noFill/>
                <a:ln w="9525" cap="flat" cmpd="sng" algn="ctr">
                  <a:solidFill>
                    <a:sysClr val="windowText" lastClr="000000"/>
                  </a:solidFill>
                  <a:prstDash val="solid"/>
                  <a:miter lim="800000"/>
                  <a:tailEnd type="none"/>
                </a:ln>
                <a:effectLst/>
              </p:spPr>
            </p:cxnSp>
            <p:cxnSp>
              <p:nvCxnSpPr>
                <p:cNvPr id="445" name="Straight Connector 444">
                  <a:extLst>
                    <a:ext uri="{FF2B5EF4-FFF2-40B4-BE49-F238E27FC236}">
                      <a16:creationId xmlns:a16="http://schemas.microsoft.com/office/drawing/2014/main" id="{6EAE1FF4-07D9-4DBC-BC19-436A05D0D15E}"/>
                    </a:ext>
                  </a:extLst>
                </p:cNvPr>
                <p:cNvCxnSpPr>
                  <a:cxnSpLocks/>
                </p:cNvCxnSpPr>
                <p:nvPr/>
              </p:nvCxnSpPr>
              <p:spPr>
                <a:xfrm>
                  <a:off x="5830054" y="1994535"/>
                  <a:ext cx="0" cy="37738"/>
                </a:xfrm>
                <a:prstGeom prst="line">
                  <a:avLst/>
                </a:prstGeom>
                <a:noFill/>
                <a:ln w="9525" cap="flat" cmpd="sng" algn="ctr">
                  <a:solidFill>
                    <a:sysClr val="windowText" lastClr="000000"/>
                  </a:solidFill>
                  <a:prstDash val="solid"/>
                  <a:miter lim="800000"/>
                  <a:tailEnd type="none"/>
                </a:ln>
                <a:effectLst/>
              </p:spPr>
            </p:cxnSp>
            <p:cxnSp>
              <p:nvCxnSpPr>
                <p:cNvPr id="446" name="Straight Connector 445">
                  <a:extLst>
                    <a:ext uri="{FF2B5EF4-FFF2-40B4-BE49-F238E27FC236}">
                      <a16:creationId xmlns:a16="http://schemas.microsoft.com/office/drawing/2014/main" id="{B77E378B-9B20-4553-8B50-D8AB0ED4367F}"/>
                    </a:ext>
                  </a:extLst>
                </p:cNvPr>
                <p:cNvCxnSpPr>
                  <a:cxnSpLocks/>
                </p:cNvCxnSpPr>
                <p:nvPr/>
              </p:nvCxnSpPr>
              <p:spPr>
                <a:xfrm>
                  <a:off x="5860534" y="2015490"/>
                  <a:ext cx="0" cy="37738"/>
                </a:xfrm>
                <a:prstGeom prst="line">
                  <a:avLst/>
                </a:prstGeom>
                <a:noFill/>
                <a:ln w="9525" cap="flat" cmpd="sng" algn="ctr">
                  <a:solidFill>
                    <a:sysClr val="windowText" lastClr="000000"/>
                  </a:solidFill>
                  <a:prstDash val="solid"/>
                  <a:miter lim="800000"/>
                  <a:tailEnd type="none"/>
                </a:ln>
                <a:effectLst/>
              </p:spPr>
            </p:cxnSp>
            <p:cxnSp>
              <p:nvCxnSpPr>
                <p:cNvPr id="447" name="Straight Connector 446">
                  <a:extLst>
                    <a:ext uri="{FF2B5EF4-FFF2-40B4-BE49-F238E27FC236}">
                      <a16:creationId xmlns:a16="http://schemas.microsoft.com/office/drawing/2014/main" id="{B2B90289-C24C-48BB-ABE7-F3531838C4B2}"/>
                    </a:ext>
                  </a:extLst>
                </p:cNvPr>
                <p:cNvCxnSpPr>
                  <a:cxnSpLocks/>
                </p:cNvCxnSpPr>
                <p:nvPr/>
              </p:nvCxnSpPr>
              <p:spPr>
                <a:xfrm>
                  <a:off x="5931019" y="2055495"/>
                  <a:ext cx="0" cy="37738"/>
                </a:xfrm>
                <a:prstGeom prst="line">
                  <a:avLst/>
                </a:prstGeom>
                <a:noFill/>
                <a:ln w="9525" cap="flat" cmpd="sng" algn="ctr">
                  <a:solidFill>
                    <a:sysClr val="windowText" lastClr="000000"/>
                  </a:solidFill>
                  <a:prstDash val="solid"/>
                  <a:miter lim="800000"/>
                  <a:tailEnd type="none"/>
                </a:ln>
                <a:effectLst/>
              </p:spPr>
            </p:cxnSp>
            <p:cxnSp>
              <p:nvCxnSpPr>
                <p:cNvPr id="448" name="Straight Connector 447">
                  <a:extLst>
                    <a:ext uri="{FF2B5EF4-FFF2-40B4-BE49-F238E27FC236}">
                      <a16:creationId xmlns:a16="http://schemas.microsoft.com/office/drawing/2014/main" id="{1B393190-9754-4FEF-AFF1-A98DFB92AA8D}"/>
                    </a:ext>
                  </a:extLst>
                </p:cNvPr>
                <p:cNvCxnSpPr>
                  <a:cxnSpLocks/>
                </p:cNvCxnSpPr>
                <p:nvPr/>
              </p:nvCxnSpPr>
              <p:spPr>
                <a:xfrm>
                  <a:off x="5955784" y="2055495"/>
                  <a:ext cx="0" cy="37738"/>
                </a:xfrm>
                <a:prstGeom prst="line">
                  <a:avLst/>
                </a:prstGeom>
                <a:noFill/>
                <a:ln w="9525" cap="flat" cmpd="sng" algn="ctr">
                  <a:solidFill>
                    <a:sysClr val="windowText" lastClr="000000"/>
                  </a:solidFill>
                  <a:prstDash val="solid"/>
                  <a:miter lim="800000"/>
                  <a:tailEnd type="none"/>
                </a:ln>
                <a:effectLst/>
              </p:spPr>
            </p:cxnSp>
            <p:cxnSp>
              <p:nvCxnSpPr>
                <p:cNvPr id="449" name="Straight Connector 448">
                  <a:extLst>
                    <a:ext uri="{FF2B5EF4-FFF2-40B4-BE49-F238E27FC236}">
                      <a16:creationId xmlns:a16="http://schemas.microsoft.com/office/drawing/2014/main" id="{935F9A97-4FCE-4F99-8E65-99F2C74AFE66}"/>
                    </a:ext>
                  </a:extLst>
                </p:cNvPr>
                <p:cNvCxnSpPr>
                  <a:cxnSpLocks/>
                </p:cNvCxnSpPr>
                <p:nvPr/>
              </p:nvCxnSpPr>
              <p:spPr>
                <a:xfrm>
                  <a:off x="6136759" y="2112645"/>
                  <a:ext cx="0" cy="37738"/>
                </a:xfrm>
                <a:prstGeom prst="line">
                  <a:avLst/>
                </a:prstGeom>
                <a:noFill/>
                <a:ln w="9525" cap="flat" cmpd="sng" algn="ctr">
                  <a:solidFill>
                    <a:sysClr val="windowText" lastClr="000000"/>
                  </a:solidFill>
                  <a:prstDash val="solid"/>
                  <a:miter lim="800000"/>
                  <a:tailEnd type="none"/>
                </a:ln>
                <a:effectLst/>
              </p:spPr>
            </p:cxnSp>
            <p:cxnSp>
              <p:nvCxnSpPr>
                <p:cNvPr id="450" name="Straight Connector 449">
                  <a:extLst>
                    <a:ext uri="{FF2B5EF4-FFF2-40B4-BE49-F238E27FC236}">
                      <a16:creationId xmlns:a16="http://schemas.microsoft.com/office/drawing/2014/main" id="{F7271AFB-9894-4AFC-9837-0E588FA11D74}"/>
                    </a:ext>
                  </a:extLst>
                </p:cNvPr>
                <p:cNvCxnSpPr>
                  <a:cxnSpLocks/>
                </p:cNvCxnSpPr>
                <p:nvPr/>
              </p:nvCxnSpPr>
              <p:spPr>
                <a:xfrm>
                  <a:off x="6144379" y="2145030"/>
                  <a:ext cx="0" cy="37738"/>
                </a:xfrm>
                <a:prstGeom prst="line">
                  <a:avLst/>
                </a:prstGeom>
                <a:noFill/>
                <a:ln w="9525" cap="flat" cmpd="sng" algn="ctr">
                  <a:solidFill>
                    <a:sysClr val="windowText" lastClr="000000"/>
                  </a:solidFill>
                  <a:prstDash val="solid"/>
                  <a:miter lim="800000"/>
                  <a:tailEnd type="none"/>
                </a:ln>
                <a:effectLst/>
              </p:spPr>
            </p:cxnSp>
            <p:cxnSp>
              <p:nvCxnSpPr>
                <p:cNvPr id="451" name="Straight Connector 450">
                  <a:extLst>
                    <a:ext uri="{FF2B5EF4-FFF2-40B4-BE49-F238E27FC236}">
                      <a16:creationId xmlns:a16="http://schemas.microsoft.com/office/drawing/2014/main" id="{D384B449-C6EC-44E5-82EA-77D014C8A8D2}"/>
                    </a:ext>
                  </a:extLst>
                </p:cNvPr>
                <p:cNvCxnSpPr>
                  <a:cxnSpLocks/>
                </p:cNvCxnSpPr>
                <p:nvPr/>
              </p:nvCxnSpPr>
              <p:spPr>
                <a:xfrm>
                  <a:off x="6157714" y="2145030"/>
                  <a:ext cx="0" cy="37738"/>
                </a:xfrm>
                <a:prstGeom prst="line">
                  <a:avLst/>
                </a:prstGeom>
                <a:noFill/>
                <a:ln w="9525" cap="flat" cmpd="sng" algn="ctr">
                  <a:solidFill>
                    <a:sysClr val="windowText" lastClr="000000"/>
                  </a:solidFill>
                  <a:prstDash val="solid"/>
                  <a:miter lim="800000"/>
                  <a:tailEnd type="none"/>
                </a:ln>
                <a:effectLst/>
              </p:spPr>
            </p:cxnSp>
            <p:cxnSp>
              <p:nvCxnSpPr>
                <p:cNvPr id="452" name="Straight Connector 451">
                  <a:extLst>
                    <a:ext uri="{FF2B5EF4-FFF2-40B4-BE49-F238E27FC236}">
                      <a16:creationId xmlns:a16="http://schemas.microsoft.com/office/drawing/2014/main" id="{772B5F10-1A2A-4489-BEC0-A079B8C1393D}"/>
                    </a:ext>
                  </a:extLst>
                </p:cNvPr>
                <p:cNvCxnSpPr>
                  <a:cxnSpLocks/>
                </p:cNvCxnSpPr>
                <p:nvPr/>
              </p:nvCxnSpPr>
              <p:spPr>
                <a:xfrm>
                  <a:off x="6182479" y="2145030"/>
                  <a:ext cx="0" cy="37738"/>
                </a:xfrm>
                <a:prstGeom prst="line">
                  <a:avLst/>
                </a:prstGeom>
                <a:noFill/>
                <a:ln w="9525" cap="flat" cmpd="sng" algn="ctr">
                  <a:solidFill>
                    <a:sysClr val="windowText" lastClr="000000"/>
                  </a:solidFill>
                  <a:prstDash val="solid"/>
                  <a:miter lim="800000"/>
                  <a:tailEnd type="none"/>
                </a:ln>
                <a:effectLst/>
              </p:spPr>
            </p:cxnSp>
            <p:cxnSp>
              <p:nvCxnSpPr>
                <p:cNvPr id="453" name="Straight Connector 452">
                  <a:extLst>
                    <a:ext uri="{FF2B5EF4-FFF2-40B4-BE49-F238E27FC236}">
                      <a16:creationId xmlns:a16="http://schemas.microsoft.com/office/drawing/2014/main" id="{331418C0-495B-4B1E-BCDC-0E4E86E19937}"/>
                    </a:ext>
                  </a:extLst>
                </p:cNvPr>
                <p:cNvCxnSpPr>
                  <a:cxnSpLocks/>
                </p:cNvCxnSpPr>
                <p:nvPr/>
              </p:nvCxnSpPr>
              <p:spPr>
                <a:xfrm>
                  <a:off x="6212959" y="2179320"/>
                  <a:ext cx="0" cy="37738"/>
                </a:xfrm>
                <a:prstGeom prst="line">
                  <a:avLst/>
                </a:prstGeom>
                <a:noFill/>
                <a:ln w="9525" cap="flat" cmpd="sng" algn="ctr">
                  <a:solidFill>
                    <a:sysClr val="windowText" lastClr="000000"/>
                  </a:solidFill>
                  <a:prstDash val="solid"/>
                  <a:miter lim="800000"/>
                  <a:tailEnd type="none"/>
                </a:ln>
                <a:effectLst/>
              </p:spPr>
            </p:cxnSp>
            <p:cxnSp>
              <p:nvCxnSpPr>
                <p:cNvPr id="454" name="Straight Connector 453">
                  <a:extLst>
                    <a:ext uri="{FF2B5EF4-FFF2-40B4-BE49-F238E27FC236}">
                      <a16:creationId xmlns:a16="http://schemas.microsoft.com/office/drawing/2014/main" id="{E360B1C2-EA21-4441-9EE4-C9AE0912EE19}"/>
                    </a:ext>
                  </a:extLst>
                </p:cNvPr>
                <p:cNvCxnSpPr>
                  <a:cxnSpLocks/>
                </p:cNvCxnSpPr>
                <p:nvPr/>
              </p:nvCxnSpPr>
              <p:spPr>
                <a:xfrm>
                  <a:off x="6201529" y="2179320"/>
                  <a:ext cx="0" cy="37738"/>
                </a:xfrm>
                <a:prstGeom prst="line">
                  <a:avLst/>
                </a:prstGeom>
                <a:noFill/>
                <a:ln w="9525" cap="flat" cmpd="sng" algn="ctr">
                  <a:solidFill>
                    <a:sysClr val="windowText" lastClr="000000"/>
                  </a:solidFill>
                  <a:prstDash val="solid"/>
                  <a:miter lim="800000"/>
                  <a:tailEnd type="none"/>
                </a:ln>
                <a:effectLst/>
              </p:spPr>
            </p:cxnSp>
            <p:cxnSp>
              <p:nvCxnSpPr>
                <p:cNvPr id="455" name="Straight Connector 454">
                  <a:extLst>
                    <a:ext uri="{FF2B5EF4-FFF2-40B4-BE49-F238E27FC236}">
                      <a16:creationId xmlns:a16="http://schemas.microsoft.com/office/drawing/2014/main" id="{A9A21456-7D5E-4CA1-AEE2-D0430A2B755F}"/>
                    </a:ext>
                  </a:extLst>
                </p:cNvPr>
                <p:cNvCxnSpPr>
                  <a:cxnSpLocks/>
                </p:cNvCxnSpPr>
                <p:nvPr/>
              </p:nvCxnSpPr>
              <p:spPr>
                <a:xfrm>
                  <a:off x="6258679" y="2213610"/>
                  <a:ext cx="0" cy="37738"/>
                </a:xfrm>
                <a:prstGeom prst="line">
                  <a:avLst/>
                </a:prstGeom>
                <a:noFill/>
                <a:ln w="9525" cap="flat" cmpd="sng" algn="ctr">
                  <a:solidFill>
                    <a:sysClr val="windowText" lastClr="000000"/>
                  </a:solidFill>
                  <a:prstDash val="solid"/>
                  <a:miter lim="800000"/>
                  <a:tailEnd type="none"/>
                </a:ln>
                <a:effectLst/>
              </p:spPr>
            </p:cxnSp>
            <p:cxnSp>
              <p:nvCxnSpPr>
                <p:cNvPr id="456" name="Straight Connector 455">
                  <a:extLst>
                    <a:ext uri="{FF2B5EF4-FFF2-40B4-BE49-F238E27FC236}">
                      <a16:creationId xmlns:a16="http://schemas.microsoft.com/office/drawing/2014/main" id="{BFF6DC6F-6CAA-4F1C-9A02-A89E7A24D6CE}"/>
                    </a:ext>
                  </a:extLst>
                </p:cNvPr>
                <p:cNvCxnSpPr>
                  <a:cxnSpLocks/>
                </p:cNvCxnSpPr>
                <p:nvPr/>
              </p:nvCxnSpPr>
              <p:spPr>
                <a:xfrm>
                  <a:off x="6273919" y="2213610"/>
                  <a:ext cx="0" cy="37738"/>
                </a:xfrm>
                <a:prstGeom prst="line">
                  <a:avLst/>
                </a:prstGeom>
                <a:noFill/>
                <a:ln w="9525" cap="flat" cmpd="sng" algn="ctr">
                  <a:solidFill>
                    <a:sysClr val="windowText" lastClr="000000"/>
                  </a:solidFill>
                  <a:prstDash val="solid"/>
                  <a:miter lim="800000"/>
                  <a:tailEnd type="none"/>
                </a:ln>
                <a:effectLst/>
              </p:spPr>
            </p:cxnSp>
            <p:cxnSp>
              <p:nvCxnSpPr>
                <p:cNvPr id="457" name="Straight Connector 456">
                  <a:extLst>
                    <a:ext uri="{FF2B5EF4-FFF2-40B4-BE49-F238E27FC236}">
                      <a16:creationId xmlns:a16="http://schemas.microsoft.com/office/drawing/2014/main" id="{39744CA9-B78B-43EF-93FF-9685053279C2}"/>
                    </a:ext>
                  </a:extLst>
                </p:cNvPr>
                <p:cNvCxnSpPr>
                  <a:cxnSpLocks/>
                </p:cNvCxnSpPr>
                <p:nvPr/>
              </p:nvCxnSpPr>
              <p:spPr>
                <a:xfrm>
                  <a:off x="6321544" y="2251710"/>
                  <a:ext cx="0" cy="37738"/>
                </a:xfrm>
                <a:prstGeom prst="line">
                  <a:avLst/>
                </a:prstGeom>
                <a:noFill/>
                <a:ln w="9525" cap="flat" cmpd="sng" algn="ctr">
                  <a:solidFill>
                    <a:sysClr val="windowText" lastClr="000000"/>
                  </a:solidFill>
                  <a:prstDash val="solid"/>
                  <a:miter lim="800000"/>
                  <a:tailEnd type="none"/>
                </a:ln>
                <a:effectLst/>
              </p:spPr>
            </p:cxnSp>
            <p:cxnSp>
              <p:nvCxnSpPr>
                <p:cNvPr id="458" name="Straight Connector 457">
                  <a:extLst>
                    <a:ext uri="{FF2B5EF4-FFF2-40B4-BE49-F238E27FC236}">
                      <a16:creationId xmlns:a16="http://schemas.microsoft.com/office/drawing/2014/main" id="{F686444D-AEBD-40C3-B32E-CC9C05F29FE7}"/>
                    </a:ext>
                  </a:extLst>
                </p:cNvPr>
                <p:cNvCxnSpPr>
                  <a:cxnSpLocks/>
                </p:cNvCxnSpPr>
                <p:nvPr/>
              </p:nvCxnSpPr>
              <p:spPr>
                <a:xfrm>
                  <a:off x="6403459" y="2251710"/>
                  <a:ext cx="0" cy="37738"/>
                </a:xfrm>
                <a:prstGeom prst="line">
                  <a:avLst/>
                </a:prstGeom>
                <a:noFill/>
                <a:ln w="9525" cap="flat" cmpd="sng" algn="ctr">
                  <a:solidFill>
                    <a:sysClr val="windowText" lastClr="000000"/>
                  </a:solidFill>
                  <a:prstDash val="solid"/>
                  <a:miter lim="800000"/>
                  <a:tailEnd type="none"/>
                </a:ln>
                <a:effectLst/>
              </p:spPr>
            </p:cxnSp>
            <p:cxnSp>
              <p:nvCxnSpPr>
                <p:cNvPr id="459" name="Straight Connector 458">
                  <a:extLst>
                    <a:ext uri="{FF2B5EF4-FFF2-40B4-BE49-F238E27FC236}">
                      <a16:creationId xmlns:a16="http://schemas.microsoft.com/office/drawing/2014/main" id="{95E0E382-F8E2-4D49-BAA9-5D9FC5975645}"/>
                    </a:ext>
                  </a:extLst>
                </p:cNvPr>
                <p:cNvCxnSpPr>
                  <a:cxnSpLocks/>
                </p:cNvCxnSpPr>
                <p:nvPr/>
              </p:nvCxnSpPr>
              <p:spPr>
                <a:xfrm>
                  <a:off x="6475849" y="2333625"/>
                  <a:ext cx="0" cy="37738"/>
                </a:xfrm>
                <a:prstGeom prst="line">
                  <a:avLst/>
                </a:prstGeom>
                <a:noFill/>
                <a:ln w="9525" cap="flat" cmpd="sng" algn="ctr">
                  <a:solidFill>
                    <a:sysClr val="windowText" lastClr="000000"/>
                  </a:solidFill>
                  <a:prstDash val="solid"/>
                  <a:miter lim="800000"/>
                  <a:tailEnd type="none"/>
                </a:ln>
                <a:effectLst/>
              </p:spPr>
            </p:cxnSp>
            <p:cxnSp>
              <p:nvCxnSpPr>
                <p:cNvPr id="460" name="Straight Connector 459">
                  <a:extLst>
                    <a:ext uri="{FF2B5EF4-FFF2-40B4-BE49-F238E27FC236}">
                      <a16:creationId xmlns:a16="http://schemas.microsoft.com/office/drawing/2014/main" id="{118B566C-673A-4873-BF6F-5C95F5FBC88D}"/>
                    </a:ext>
                  </a:extLst>
                </p:cNvPr>
                <p:cNvCxnSpPr>
                  <a:cxnSpLocks/>
                </p:cNvCxnSpPr>
                <p:nvPr/>
              </p:nvCxnSpPr>
              <p:spPr>
                <a:xfrm>
                  <a:off x="6502519" y="2333625"/>
                  <a:ext cx="0" cy="37738"/>
                </a:xfrm>
                <a:prstGeom prst="line">
                  <a:avLst/>
                </a:prstGeom>
                <a:noFill/>
                <a:ln w="9525" cap="flat" cmpd="sng" algn="ctr">
                  <a:solidFill>
                    <a:sysClr val="windowText" lastClr="000000"/>
                  </a:solidFill>
                  <a:prstDash val="solid"/>
                  <a:miter lim="800000"/>
                  <a:tailEnd type="none"/>
                </a:ln>
                <a:effectLst/>
              </p:spPr>
            </p:cxnSp>
            <p:cxnSp>
              <p:nvCxnSpPr>
                <p:cNvPr id="461" name="Straight Connector 460">
                  <a:extLst>
                    <a:ext uri="{FF2B5EF4-FFF2-40B4-BE49-F238E27FC236}">
                      <a16:creationId xmlns:a16="http://schemas.microsoft.com/office/drawing/2014/main" id="{6EF1A1F3-0755-474D-9653-C6DEBACF0404}"/>
                    </a:ext>
                  </a:extLst>
                </p:cNvPr>
                <p:cNvCxnSpPr>
                  <a:cxnSpLocks/>
                </p:cNvCxnSpPr>
                <p:nvPr/>
              </p:nvCxnSpPr>
              <p:spPr>
                <a:xfrm>
                  <a:off x="6561574" y="2377440"/>
                  <a:ext cx="0" cy="37738"/>
                </a:xfrm>
                <a:prstGeom prst="line">
                  <a:avLst/>
                </a:prstGeom>
                <a:noFill/>
                <a:ln w="9525" cap="flat" cmpd="sng" algn="ctr">
                  <a:solidFill>
                    <a:sysClr val="windowText" lastClr="000000"/>
                  </a:solidFill>
                  <a:prstDash val="solid"/>
                  <a:miter lim="800000"/>
                  <a:tailEnd type="none"/>
                </a:ln>
                <a:effectLst/>
              </p:spPr>
            </p:cxnSp>
            <p:cxnSp>
              <p:nvCxnSpPr>
                <p:cNvPr id="462" name="Straight Connector 461">
                  <a:extLst>
                    <a:ext uri="{FF2B5EF4-FFF2-40B4-BE49-F238E27FC236}">
                      <a16:creationId xmlns:a16="http://schemas.microsoft.com/office/drawing/2014/main" id="{DFFCEE4C-5526-4BA0-BD1E-D490D4AD514D}"/>
                    </a:ext>
                  </a:extLst>
                </p:cNvPr>
                <p:cNvCxnSpPr>
                  <a:cxnSpLocks/>
                </p:cNvCxnSpPr>
                <p:nvPr/>
              </p:nvCxnSpPr>
              <p:spPr>
                <a:xfrm>
                  <a:off x="6626344" y="2377440"/>
                  <a:ext cx="0" cy="37738"/>
                </a:xfrm>
                <a:prstGeom prst="line">
                  <a:avLst/>
                </a:prstGeom>
                <a:noFill/>
                <a:ln w="9525" cap="flat" cmpd="sng" algn="ctr">
                  <a:solidFill>
                    <a:sysClr val="windowText" lastClr="000000"/>
                  </a:solidFill>
                  <a:prstDash val="solid"/>
                  <a:miter lim="800000"/>
                  <a:tailEnd type="none"/>
                </a:ln>
                <a:effectLst/>
              </p:spPr>
            </p:cxnSp>
            <p:cxnSp>
              <p:nvCxnSpPr>
                <p:cNvPr id="463" name="Straight Connector 462">
                  <a:extLst>
                    <a:ext uri="{FF2B5EF4-FFF2-40B4-BE49-F238E27FC236}">
                      <a16:creationId xmlns:a16="http://schemas.microsoft.com/office/drawing/2014/main" id="{93EC4502-62C1-4E94-B34D-6DD7609F38B4}"/>
                    </a:ext>
                  </a:extLst>
                </p:cNvPr>
                <p:cNvCxnSpPr>
                  <a:cxnSpLocks/>
                </p:cNvCxnSpPr>
                <p:nvPr/>
              </p:nvCxnSpPr>
              <p:spPr>
                <a:xfrm>
                  <a:off x="6691114" y="2425065"/>
                  <a:ext cx="0" cy="37738"/>
                </a:xfrm>
                <a:prstGeom prst="line">
                  <a:avLst/>
                </a:prstGeom>
                <a:noFill/>
                <a:ln w="9525" cap="flat" cmpd="sng" algn="ctr">
                  <a:solidFill>
                    <a:sysClr val="windowText" lastClr="000000"/>
                  </a:solidFill>
                  <a:prstDash val="solid"/>
                  <a:miter lim="800000"/>
                  <a:tailEnd type="none"/>
                </a:ln>
                <a:effectLst/>
              </p:spPr>
            </p:cxnSp>
            <p:cxnSp>
              <p:nvCxnSpPr>
                <p:cNvPr id="464" name="Straight Connector 463">
                  <a:extLst>
                    <a:ext uri="{FF2B5EF4-FFF2-40B4-BE49-F238E27FC236}">
                      <a16:creationId xmlns:a16="http://schemas.microsoft.com/office/drawing/2014/main" id="{5F2092F1-5509-48D1-9749-0061B416B46C}"/>
                    </a:ext>
                  </a:extLst>
                </p:cNvPr>
                <p:cNvCxnSpPr>
                  <a:cxnSpLocks/>
                </p:cNvCxnSpPr>
                <p:nvPr/>
              </p:nvCxnSpPr>
              <p:spPr>
                <a:xfrm>
                  <a:off x="6769219" y="2472690"/>
                  <a:ext cx="0" cy="37738"/>
                </a:xfrm>
                <a:prstGeom prst="line">
                  <a:avLst/>
                </a:prstGeom>
                <a:noFill/>
                <a:ln w="9525" cap="flat" cmpd="sng" algn="ctr">
                  <a:solidFill>
                    <a:sysClr val="windowText" lastClr="000000"/>
                  </a:solidFill>
                  <a:prstDash val="solid"/>
                  <a:miter lim="800000"/>
                  <a:tailEnd type="none"/>
                </a:ln>
                <a:effectLst/>
              </p:spPr>
            </p:cxnSp>
            <p:cxnSp>
              <p:nvCxnSpPr>
                <p:cNvPr id="465" name="Straight Connector 464">
                  <a:extLst>
                    <a:ext uri="{FF2B5EF4-FFF2-40B4-BE49-F238E27FC236}">
                      <a16:creationId xmlns:a16="http://schemas.microsoft.com/office/drawing/2014/main" id="{6D69EF4D-CE4B-4165-86C8-87718CFCD02A}"/>
                    </a:ext>
                  </a:extLst>
                </p:cNvPr>
                <p:cNvCxnSpPr>
                  <a:cxnSpLocks/>
                </p:cNvCxnSpPr>
                <p:nvPr/>
              </p:nvCxnSpPr>
              <p:spPr>
                <a:xfrm>
                  <a:off x="6795889" y="2514600"/>
                  <a:ext cx="0" cy="37738"/>
                </a:xfrm>
                <a:prstGeom prst="line">
                  <a:avLst/>
                </a:prstGeom>
                <a:noFill/>
                <a:ln w="9525" cap="flat" cmpd="sng" algn="ctr">
                  <a:solidFill>
                    <a:sysClr val="windowText" lastClr="000000"/>
                  </a:solidFill>
                  <a:prstDash val="solid"/>
                  <a:miter lim="800000"/>
                  <a:tailEnd type="none"/>
                </a:ln>
                <a:effectLst/>
              </p:spPr>
            </p:cxnSp>
            <p:cxnSp>
              <p:nvCxnSpPr>
                <p:cNvPr id="466" name="Straight Connector 465">
                  <a:extLst>
                    <a:ext uri="{FF2B5EF4-FFF2-40B4-BE49-F238E27FC236}">
                      <a16:creationId xmlns:a16="http://schemas.microsoft.com/office/drawing/2014/main" id="{4BD36250-AB43-476A-AC83-6DC1D65817A8}"/>
                    </a:ext>
                  </a:extLst>
                </p:cNvPr>
                <p:cNvCxnSpPr>
                  <a:cxnSpLocks/>
                </p:cNvCxnSpPr>
                <p:nvPr/>
              </p:nvCxnSpPr>
              <p:spPr>
                <a:xfrm>
                  <a:off x="6854944" y="2567940"/>
                  <a:ext cx="0" cy="37738"/>
                </a:xfrm>
                <a:prstGeom prst="line">
                  <a:avLst/>
                </a:prstGeom>
                <a:noFill/>
                <a:ln w="9525" cap="flat" cmpd="sng" algn="ctr">
                  <a:solidFill>
                    <a:sysClr val="windowText" lastClr="000000"/>
                  </a:solidFill>
                  <a:prstDash val="solid"/>
                  <a:miter lim="800000"/>
                  <a:tailEnd type="none"/>
                </a:ln>
                <a:effectLst/>
              </p:spPr>
            </p:cxnSp>
            <p:cxnSp>
              <p:nvCxnSpPr>
                <p:cNvPr id="467" name="Straight Connector 466">
                  <a:extLst>
                    <a:ext uri="{FF2B5EF4-FFF2-40B4-BE49-F238E27FC236}">
                      <a16:creationId xmlns:a16="http://schemas.microsoft.com/office/drawing/2014/main" id="{58CE79DF-89FB-466B-9EE5-DBF882503F27}"/>
                    </a:ext>
                  </a:extLst>
                </p:cNvPr>
                <p:cNvCxnSpPr>
                  <a:cxnSpLocks/>
                </p:cNvCxnSpPr>
                <p:nvPr/>
              </p:nvCxnSpPr>
              <p:spPr>
                <a:xfrm>
                  <a:off x="6894949" y="2567940"/>
                  <a:ext cx="0" cy="37738"/>
                </a:xfrm>
                <a:prstGeom prst="line">
                  <a:avLst/>
                </a:prstGeom>
                <a:noFill/>
                <a:ln w="9525" cap="flat" cmpd="sng" algn="ctr">
                  <a:solidFill>
                    <a:sysClr val="windowText" lastClr="000000"/>
                  </a:solidFill>
                  <a:prstDash val="solid"/>
                  <a:miter lim="800000"/>
                  <a:tailEnd type="none"/>
                </a:ln>
                <a:effectLst/>
              </p:spPr>
            </p:cxnSp>
            <p:cxnSp>
              <p:nvCxnSpPr>
                <p:cNvPr id="468" name="Straight Connector 467">
                  <a:extLst>
                    <a:ext uri="{FF2B5EF4-FFF2-40B4-BE49-F238E27FC236}">
                      <a16:creationId xmlns:a16="http://schemas.microsoft.com/office/drawing/2014/main" id="{067CD0B2-5FB1-4F19-B768-16BE90D748FB}"/>
                    </a:ext>
                  </a:extLst>
                </p:cNvPr>
                <p:cNvCxnSpPr>
                  <a:cxnSpLocks/>
                </p:cNvCxnSpPr>
                <p:nvPr/>
              </p:nvCxnSpPr>
              <p:spPr>
                <a:xfrm>
                  <a:off x="6912094" y="2625090"/>
                  <a:ext cx="0" cy="37738"/>
                </a:xfrm>
                <a:prstGeom prst="line">
                  <a:avLst/>
                </a:prstGeom>
                <a:noFill/>
                <a:ln w="9525" cap="flat" cmpd="sng" algn="ctr">
                  <a:solidFill>
                    <a:sysClr val="windowText" lastClr="000000"/>
                  </a:solidFill>
                  <a:prstDash val="solid"/>
                  <a:miter lim="800000"/>
                  <a:tailEnd type="none"/>
                </a:ln>
                <a:effectLst/>
              </p:spPr>
            </p:cxnSp>
            <p:cxnSp>
              <p:nvCxnSpPr>
                <p:cNvPr id="469" name="Straight Connector 468">
                  <a:extLst>
                    <a:ext uri="{FF2B5EF4-FFF2-40B4-BE49-F238E27FC236}">
                      <a16:creationId xmlns:a16="http://schemas.microsoft.com/office/drawing/2014/main" id="{878ADCA3-F5BA-4848-BE17-A916CEA709DA}"/>
                    </a:ext>
                  </a:extLst>
                </p:cNvPr>
                <p:cNvCxnSpPr>
                  <a:cxnSpLocks/>
                </p:cNvCxnSpPr>
                <p:nvPr/>
              </p:nvCxnSpPr>
              <p:spPr>
                <a:xfrm>
                  <a:off x="6942574" y="2735580"/>
                  <a:ext cx="0" cy="37738"/>
                </a:xfrm>
                <a:prstGeom prst="line">
                  <a:avLst/>
                </a:prstGeom>
                <a:noFill/>
                <a:ln w="9525" cap="flat" cmpd="sng" algn="ctr">
                  <a:solidFill>
                    <a:sysClr val="windowText" lastClr="000000"/>
                  </a:solidFill>
                  <a:prstDash val="solid"/>
                  <a:miter lim="800000"/>
                  <a:tailEnd type="none"/>
                </a:ln>
                <a:effectLst/>
              </p:spPr>
            </p:cxnSp>
            <p:cxnSp>
              <p:nvCxnSpPr>
                <p:cNvPr id="470" name="Straight Connector 469">
                  <a:extLst>
                    <a:ext uri="{FF2B5EF4-FFF2-40B4-BE49-F238E27FC236}">
                      <a16:creationId xmlns:a16="http://schemas.microsoft.com/office/drawing/2014/main" id="{13AD0EF3-4C6D-449B-8154-C9AD3FEDD1EA}"/>
                    </a:ext>
                  </a:extLst>
                </p:cNvPr>
                <p:cNvCxnSpPr>
                  <a:cxnSpLocks/>
                </p:cNvCxnSpPr>
                <p:nvPr/>
              </p:nvCxnSpPr>
              <p:spPr>
                <a:xfrm>
                  <a:off x="6971149" y="2735580"/>
                  <a:ext cx="0" cy="37738"/>
                </a:xfrm>
                <a:prstGeom prst="line">
                  <a:avLst/>
                </a:prstGeom>
                <a:noFill/>
                <a:ln w="9525" cap="flat" cmpd="sng" algn="ctr">
                  <a:solidFill>
                    <a:sysClr val="windowText" lastClr="000000"/>
                  </a:solidFill>
                  <a:prstDash val="solid"/>
                  <a:miter lim="800000"/>
                  <a:tailEnd type="none"/>
                </a:ln>
                <a:effectLst/>
              </p:spPr>
            </p:cxnSp>
            <p:cxnSp>
              <p:nvCxnSpPr>
                <p:cNvPr id="471" name="Straight Connector 470">
                  <a:extLst>
                    <a:ext uri="{FF2B5EF4-FFF2-40B4-BE49-F238E27FC236}">
                      <a16:creationId xmlns:a16="http://schemas.microsoft.com/office/drawing/2014/main" id="{B0C7E663-853F-4A2B-A38E-758053D3F909}"/>
                    </a:ext>
                  </a:extLst>
                </p:cNvPr>
                <p:cNvCxnSpPr>
                  <a:cxnSpLocks/>
                </p:cNvCxnSpPr>
                <p:nvPr/>
              </p:nvCxnSpPr>
              <p:spPr>
                <a:xfrm>
                  <a:off x="7026394" y="2735580"/>
                  <a:ext cx="0" cy="37738"/>
                </a:xfrm>
                <a:prstGeom prst="line">
                  <a:avLst/>
                </a:prstGeom>
                <a:noFill/>
                <a:ln w="9525" cap="flat" cmpd="sng" algn="ctr">
                  <a:solidFill>
                    <a:sysClr val="windowText" lastClr="000000"/>
                  </a:solidFill>
                  <a:prstDash val="solid"/>
                  <a:miter lim="800000"/>
                  <a:tailEnd type="none"/>
                </a:ln>
                <a:effectLst/>
              </p:spPr>
            </p:cxnSp>
            <p:cxnSp>
              <p:nvCxnSpPr>
                <p:cNvPr id="472" name="Straight Connector 471">
                  <a:extLst>
                    <a:ext uri="{FF2B5EF4-FFF2-40B4-BE49-F238E27FC236}">
                      <a16:creationId xmlns:a16="http://schemas.microsoft.com/office/drawing/2014/main" id="{FBA1CA17-3BAA-4BE3-A997-01B0DC251664}"/>
                    </a:ext>
                  </a:extLst>
                </p:cNvPr>
                <p:cNvCxnSpPr>
                  <a:cxnSpLocks/>
                </p:cNvCxnSpPr>
                <p:nvPr/>
              </p:nvCxnSpPr>
              <p:spPr>
                <a:xfrm>
                  <a:off x="7070209" y="2735580"/>
                  <a:ext cx="0" cy="37738"/>
                </a:xfrm>
                <a:prstGeom prst="line">
                  <a:avLst/>
                </a:prstGeom>
                <a:noFill/>
                <a:ln w="9525" cap="flat" cmpd="sng" algn="ctr">
                  <a:solidFill>
                    <a:sysClr val="windowText" lastClr="000000"/>
                  </a:solidFill>
                  <a:prstDash val="solid"/>
                  <a:miter lim="800000"/>
                  <a:tailEnd type="none"/>
                </a:ln>
                <a:effectLst/>
              </p:spPr>
            </p:cxnSp>
            <p:cxnSp>
              <p:nvCxnSpPr>
                <p:cNvPr id="473" name="Straight Connector 472">
                  <a:extLst>
                    <a:ext uri="{FF2B5EF4-FFF2-40B4-BE49-F238E27FC236}">
                      <a16:creationId xmlns:a16="http://schemas.microsoft.com/office/drawing/2014/main" id="{2E40CC88-04CD-468A-8A57-6CAAAEBAE4C2}"/>
                    </a:ext>
                  </a:extLst>
                </p:cNvPr>
                <p:cNvCxnSpPr>
                  <a:cxnSpLocks/>
                </p:cNvCxnSpPr>
                <p:nvPr/>
              </p:nvCxnSpPr>
              <p:spPr>
                <a:xfrm>
                  <a:off x="7152124" y="2813050"/>
                  <a:ext cx="0" cy="37738"/>
                </a:xfrm>
                <a:prstGeom prst="line">
                  <a:avLst/>
                </a:prstGeom>
                <a:noFill/>
                <a:ln w="9525" cap="flat" cmpd="sng" algn="ctr">
                  <a:solidFill>
                    <a:sysClr val="windowText" lastClr="000000"/>
                  </a:solidFill>
                  <a:prstDash val="solid"/>
                  <a:miter lim="800000"/>
                  <a:tailEnd type="none"/>
                </a:ln>
                <a:effectLst/>
              </p:spPr>
            </p:cxnSp>
            <p:cxnSp>
              <p:nvCxnSpPr>
                <p:cNvPr id="474" name="Straight Connector 473">
                  <a:extLst>
                    <a:ext uri="{FF2B5EF4-FFF2-40B4-BE49-F238E27FC236}">
                      <a16:creationId xmlns:a16="http://schemas.microsoft.com/office/drawing/2014/main" id="{74D890E1-A57B-4DF4-ABEA-95917D526910}"/>
                    </a:ext>
                  </a:extLst>
                </p:cNvPr>
                <p:cNvCxnSpPr>
                  <a:cxnSpLocks/>
                </p:cNvCxnSpPr>
                <p:nvPr/>
              </p:nvCxnSpPr>
              <p:spPr>
                <a:xfrm>
                  <a:off x="7321669" y="2813050"/>
                  <a:ext cx="0" cy="37738"/>
                </a:xfrm>
                <a:prstGeom prst="line">
                  <a:avLst/>
                </a:prstGeom>
                <a:noFill/>
                <a:ln w="9525" cap="flat" cmpd="sng" algn="ctr">
                  <a:solidFill>
                    <a:sysClr val="windowText" lastClr="000000"/>
                  </a:solidFill>
                  <a:prstDash val="solid"/>
                  <a:miter lim="800000"/>
                  <a:tailEnd type="none"/>
                </a:ln>
                <a:effectLst/>
              </p:spPr>
            </p:cxnSp>
            <p:cxnSp>
              <p:nvCxnSpPr>
                <p:cNvPr id="475" name="Straight Connector 474">
                  <a:extLst>
                    <a:ext uri="{FF2B5EF4-FFF2-40B4-BE49-F238E27FC236}">
                      <a16:creationId xmlns:a16="http://schemas.microsoft.com/office/drawing/2014/main" id="{16C4A1BF-28AB-4C1C-A4A5-001659CE81C1}"/>
                    </a:ext>
                  </a:extLst>
                </p:cNvPr>
                <p:cNvCxnSpPr>
                  <a:cxnSpLocks/>
                </p:cNvCxnSpPr>
                <p:nvPr/>
              </p:nvCxnSpPr>
              <p:spPr>
                <a:xfrm>
                  <a:off x="7384534" y="2924175"/>
                  <a:ext cx="0" cy="37738"/>
                </a:xfrm>
                <a:prstGeom prst="line">
                  <a:avLst/>
                </a:prstGeom>
                <a:noFill/>
                <a:ln w="9525" cap="flat" cmpd="sng" algn="ctr">
                  <a:solidFill>
                    <a:sysClr val="windowText" lastClr="000000"/>
                  </a:solidFill>
                  <a:prstDash val="solid"/>
                  <a:miter lim="800000"/>
                  <a:tailEnd type="none"/>
                </a:ln>
                <a:effectLst/>
              </p:spPr>
            </p:cxnSp>
            <p:cxnSp>
              <p:nvCxnSpPr>
                <p:cNvPr id="476" name="Straight Connector 475">
                  <a:extLst>
                    <a:ext uri="{FF2B5EF4-FFF2-40B4-BE49-F238E27FC236}">
                      <a16:creationId xmlns:a16="http://schemas.microsoft.com/office/drawing/2014/main" id="{971C02F3-1B21-401F-A9DD-E3B93FBCAA8C}"/>
                    </a:ext>
                  </a:extLst>
                </p:cNvPr>
                <p:cNvCxnSpPr>
                  <a:cxnSpLocks/>
                </p:cNvCxnSpPr>
                <p:nvPr/>
              </p:nvCxnSpPr>
              <p:spPr>
                <a:xfrm>
                  <a:off x="7394059" y="2924175"/>
                  <a:ext cx="0" cy="37738"/>
                </a:xfrm>
                <a:prstGeom prst="line">
                  <a:avLst/>
                </a:prstGeom>
                <a:noFill/>
                <a:ln w="9525" cap="flat" cmpd="sng" algn="ctr">
                  <a:solidFill>
                    <a:sysClr val="windowText" lastClr="000000"/>
                  </a:solidFill>
                  <a:prstDash val="solid"/>
                  <a:miter lim="800000"/>
                  <a:tailEnd type="none"/>
                </a:ln>
                <a:effectLst/>
              </p:spPr>
            </p:cxnSp>
            <p:cxnSp>
              <p:nvCxnSpPr>
                <p:cNvPr id="477" name="Straight Connector 476">
                  <a:extLst>
                    <a:ext uri="{FF2B5EF4-FFF2-40B4-BE49-F238E27FC236}">
                      <a16:creationId xmlns:a16="http://schemas.microsoft.com/office/drawing/2014/main" id="{A77AF81C-E2AC-43C7-83D8-BBD71FB3CED0}"/>
                    </a:ext>
                  </a:extLst>
                </p:cNvPr>
                <p:cNvCxnSpPr>
                  <a:cxnSpLocks/>
                </p:cNvCxnSpPr>
                <p:nvPr/>
              </p:nvCxnSpPr>
              <p:spPr>
                <a:xfrm>
                  <a:off x="7510264" y="3070860"/>
                  <a:ext cx="0" cy="37738"/>
                </a:xfrm>
                <a:prstGeom prst="line">
                  <a:avLst/>
                </a:prstGeom>
                <a:noFill/>
                <a:ln w="9525" cap="flat" cmpd="sng" algn="ctr">
                  <a:solidFill>
                    <a:sysClr val="windowText" lastClr="000000"/>
                  </a:solidFill>
                  <a:prstDash val="solid"/>
                  <a:miter lim="800000"/>
                  <a:tailEnd type="none"/>
                </a:ln>
                <a:effectLst/>
              </p:spPr>
            </p:cxnSp>
          </p:grpSp>
          <p:grpSp>
            <p:nvGrpSpPr>
              <p:cNvPr id="374" name="Group 373">
                <a:extLst>
                  <a:ext uri="{FF2B5EF4-FFF2-40B4-BE49-F238E27FC236}">
                    <a16:creationId xmlns:a16="http://schemas.microsoft.com/office/drawing/2014/main" id="{AA7FB3D7-B634-4677-8544-CCF8EE9A556E}"/>
                  </a:ext>
                </a:extLst>
              </p:cNvPr>
              <p:cNvGrpSpPr/>
              <p:nvPr/>
            </p:nvGrpSpPr>
            <p:grpSpPr>
              <a:xfrm>
                <a:off x="5128260" y="1889760"/>
                <a:ext cx="2914650" cy="1571625"/>
                <a:chOff x="5128260" y="1889760"/>
                <a:chExt cx="2914650" cy="1571625"/>
              </a:xfrm>
            </p:grpSpPr>
            <p:sp>
              <p:nvSpPr>
                <p:cNvPr id="376" name="Freeform: Shape 375">
                  <a:extLst>
                    <a:ext uri="{FF2B5EF4-FFF2-40B4-BE49-F238E27FC236}">
                      <a16:creationId xmlns:a16="http://schemas.microsoft.com/office/drawing/2014/main" id="{F2C2C25A-15FA-4E9B-BC5C-B00E0030E0A7}"/>
                    </a:ext>
                  </a:extLst>
                </p:cNvPr>
                <p:cNvSpPr/>
                <p:nvPr/>
              </p:nvSpPr>
              <p:spPr>
                <a:xfrm>
                  <a:off x="5128260" y="1889760"/>
                  <a:ext cx="2425065" cy="1314450"/>
                </a:xfrm>
                <a:custGeom>
                  <a:avLst/>
                  <a:gdLst>
                    <a:gd name="connsiteX0" fmla="*/ 0 w 2425065"/>
                    <a:gd name="connsiteY0" fmla="*/ 0 h 1314450"/>
                    <a:gd name="connsiteX1" fmla="*/ 222885 w 2425065"/>
                    <a:gd name="connsiteY1" fmla="*/ 0 h 1314450"/>
                    <a:gd name="connsiteX2" fmla="*/ 222885 w 2425065"/>
                    <a:gd name="connsiteY2" fmla="*/ 24765 h 1314450"/>
                    <a:gd name="connsiteX3" fmla="*/ 238125 w 2425065"/>
                    <a:gd name="connsiteY3" fmla="*/ 24765 h 1314450"/>
                    <a:gd name="connsiteX4" fmla="*/ 238125 w 2425065"/>
                    <a:gd name="connsiteY4" fmla="*/ 45720 h 1314450"/>
                    <a:gd name="connsiteX5" fmla="*/ 264795 w 2425065"/>
                    <a:gd name="connsiteY5" fmla="*/ 45720 h 1314450"/>
                    <a:gd name="connsiteX6" fmla="*/ 264795 w 2425065"/>
                    <a:gd name="connsiteY6" fmla="*/ 70485 h 1314450"/>
                    <a:gd name="connsiteX7" fmla="*/ 339090 w 2425065"/>
                    <a:gd name="connsiteY7" fmla="*/ 70485 h 1314450"/>
                    <a:gd name="connsiteX8" fmla="*/ 339090 w 2425065"/>
                    <a:gd name="connsiteY8" fmla="*/ 95250 h 1314450"/>
                    <a:gd name="connsiteX9" fmla="*/ 445770 w 2425065"/>
                    <a:gd name="connsiteY9" fmla="*/ 95250 h 1314450"/>
                    <a:gd name="connsiteX10" fmla="*/ 445770 w 2425065"/>
                    <a:gd name="connsiteY10" fmla="*/ 116205 h 1314450"/>
                    <a:gd name="connsiteX11" fmla="*/ 659130 w 2425065"/>
                    <a:gd name="connsiteY11" fmla="*/ 116205 h 1314450"/>
                    <a:gd name="connsiteX12" fmla="*/ 659130 w 2425065"/>
                    <a:gd name="connsiteY12" fmla="*/ 142875 h 1314450"/>
                    <a:gd name="connsiteX13" fmla="*/ 701040 w 2425065"/>
                    <a:gd name="connsiteY13" fmla="*/ 142875 h 1314450"/>
                    <a:gd name="connsiteX14" fmla="*/ 701040 w 2425065"/>
                    <a:gd name="connsiteY14" fmla="*/ 169545 h 1314450"/>
                    <a:gd name="connsiteX15" fmla="*/ 756285 w 2425065"/>
                    <a:gd name="connsiteY15" fmla="*/ 169545 h 1314450"/>
                    <a:gd name="connsiteX16" fmla="*/ 756285 w 2425065"/>
                    <a:gd name="connsiteY16" fmla="*/ 203835 h 1314450"/>
                    <a:gd name="connsiteX17" fmla="*/ 878205 w 2425065"/>
                    <a:gd name="connsiteY17" fmla="*/ 203835 h 1314450"/>
                    <a:gd name="connsiteX18" fmla="*/ 878205 w 2425065"/>
                    <a:gd name="connsiteY18" fmla="*/ 232410 h 1314450"/>
                    <a:gd name="connsiteX19" fmla="*/ 908685 w 2425065"/>
                    <a:gd name="connsiteY19" fmla="*/ 232410 h 1314450"/>
                    <a:gd name="connsiteX20" fmla="*/ 908685 w 2425065"/>
                    <a:gd name="connsiteY20" fmla="*/ 262890 h 1314450"/>
                    <a:gd name="connsiteX21" fmla="*/ 1009650 w 2425065"/>
                    <a:gd name="connsiteY21" fmla="*/ 262890 h 1314450"/>
                    <a:gd name="connsiteX22" fmla="*/ 1009650 w 2425065"/>
                    <a:gd name="connsiteY22" fmla="*/ 297180 h 1314450"/>
                    <a:gd name="connsiteX23" fmla="*/ 1057275 w 2425065"/>
                    <a:gd name="connsiteY23" fmla="*/ 297180 h 1314450"/>
                    <a:gd name="connsiteX24" fmla="*/ 1057275 w 2425065"/>
                    <a:gd name="connsiteY24" fmla="*/ 327660 h 1314450"/>
                    <a:gd name="connsiteX25" fmla="*/ 1116330 w 2425065"/>
                    <a:gd name="connsiteY25" fmla="*/ 327660 h 1314450"/>
                    <a:gd name="connsiteX26" fmla="*/ 1116330 w 2425065"/>
                    <a:gd name="connsiteY26" fmla="*/ 365760 h 1314450"/>
                    <a:gd name="connsiteX27" fmla="*/ 1181100 w 2425065"/>
                    <a:gd name="connsiteY27" fmla="*/ 365760 h 1314450"/>
                    <a:gd name="connsiteX28" fmla="*/ 1181100 w 2425065"/>
                    <a:gd name="connsiteY28" fmla="*/ 398145 h 1314450"/>
                    <a:gd name="connsiteX29" fmla="*/ 1314450 w 2425065"/>
                    <a:gd name="connsiteY29" fmla="*/ 398145 h 1314450"/>
                    <a:gd name="connsiteX30" fmla="*/ 1314450 w 2425065"/>
                    <a:gd name="connsiteY30" fmla="*/ 443865 h 1314450"/>
                    <a:gd name="connsiteX31" fmla="*/ 1335405 w 2425065"/>
                    <a:gd name="connsiteY31" fmla="*/ 443865 h 1314450"/>
                    <a:gd name="connsiteX32" fmla="*/ 1335405 w 2425065"/>
                    <a:gd name="connsiteY32" fmla="*/ 478155 h 1314450"/>
                    <a:gd name="connsiteX33" fmla="*/ 1396365 w 2425065"/>
                    <a:gd name="connsiteY33" fmla="*/ 478155 h 1314450"/>
                    <a:gd name="connsiteX34" fmla="*/ 1396365 w 2425065"/>
                    <a:gd name="connsiteY34" fmla="*/ 523875 h 1314450"/>
                    <a:gd name="connsiteX35" fmla="*/ 1554480 w 2425065"/>
                    <a:gd name="connsiteY35" fmla="*/ 523875 h 1314450"/>
                    <a:gd name="connsiteX36" fmla="*/ 1554480 w 2425065"/>
                    <a:gd name="connsiteY36" fmla="*/ 569595 h 1314450"/>
                    <a:gd name="connsiteX37" fmla="*/ 1577340 w 2425065"/>
                    <a:gd name="connsiteY37" fmla="*/ 569595 h 1314450"/>
                    <a:gd name="connsiteX38" fmla="*/ 1577340 w 2425065"/>
                    <a:gd name="connsiteY38" fmla="*/ 615315 h 1314450"/>
                    <a:gd name="connsiteX39" fmla="*/ 1642110 w 2425065"/>
                    <a:gd name="connsiteY39" fmla="*/ 615315 h 1314450"/>
                    <a:gd name="connsiteX40" fmla="*/ 1642110 w 2425065"/>
                    <a:gd name="connsiteY40" fmla="*/ 668655 h 1314450"/>
                    <a:gd name="connsiteX41" fmla="*/ 1682115 w 2425065"/>
                    <a:gd name="connsiteY41" fmla="*/ 668655 h 1314450"/>
                    <a:gd name="connsiteX42" fmla="*/ 1682115 w 2425065"/>
                    <a:gd name="connsiteY42" fmla="*/ 721995 h 1314450"/>
                    <a:gd name="connsiteX43" fmla="*/ 1765935 w 2425065"/>
                    <a:gd name="connsiteY43" fmla="*/ 721995 h 1314450"/>
                    <a:gd name="connsiteX44" fmla="*/ 1765935 w 2425065"/>
                    <a:gd name="connsiteY44" fmla="*/ 773430 h 1314450"/>
                    <a:gd name="connsiteX45" fmla="*/ 1800225 w 2425065"/>
                    <a:gd name="connsiteY45" fmla="*/ 773430 h 1314450"/>
                    <a:gd name="connsiteX46" fmla="*/ 1800225 w 2425065"/>
                    <a:gd name="connsiteY46" fmla="*/ 824865 h 1314450"/>
                    <a:gd name="connsiteX47" fmla="*/ 1807845 w 2425065"/>
                    <a:gd name="connsiteY47" fmla="*/ 824865 h 1314450"/>
                    <a:gd name="connsiteX48" fmla="*/ 1807845 w 2425065"/>
                    <a:gd name="connsiteY48" fmla="*/ 883920 h 1314450"/>
                    <a:gd name="connsiteX49" fmla="*/ 1990725 w 2425065"/>
                    <a:gd name="connsiteY49" fmla="*/ 883920 h 1314450"/>
                    <a:gd name="connsiteX50" fmla="*/ 1990725 w 2425065"/>
                    <a:gd name="connsiteY50" fmla="*/ 963930 h 1314450"/>
                    <a:gd name="connsiteX51" fmla="*/ 2207895 w 2425065"/>
                    <a:gd name="connsiteY51" fmla="*/ 963930 h 1314450"/>
                    <a:gd name="connsiteX52" fmla="*/ 2207895 w 2425065"/>
                    <a:gd name="connsiteY52" fmla="*/ 1076325 h 1314450"/>
                    <a:gd name="connsiteX53" fmla="*/ 2341245 w 2425065"/>
                    <a:gd name="connsiteY53" fmla="*/ 1076325 h 1314450"/>
                    <a:gd name="connsiteX54" fmla="*/ 2341245 w 2425065"/>
                    <a:gd name="connsiteY54" fmla="*/ 1224915 h 1314450"/>
                    <a:gd name="connsiteX55" fmla="*/ 2425065 w 2425065"/>
                    <a:gd name="connsiteY55" fmla="*/ 1224915 h 1314450"/>
                    <a:gd name="connsiteX56" fmla="*/ 2425065 w 2425065"/>
                    <a:gd name="connsiteY5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25065" h="1314450">
                      <a:moveTo>
                        <a:pt x="0" y="0"/>
                      </a:moveTo>
                      <a:lnTo>
                        <a:pt x="222885" y="0"/>
                      </a:lnTo>
                      <a:lnTo>
                        <a:pt x="222885" y="24765"/>
                      </a:lnTo>
                      <a:lnTo>
                        <a:pt x="238125" y="24765"/>
                      </a:lnTo>
                      <a:lnTo>
                        <a:pt x="238125" y="45720"/>
                      </a:lnTo>
                      <a:lnTo>
                        <a:pt x="264795" y="45720"/>
                      </a:lnTo>
                      <a:lnTo>
                        <a:pt x="264795" y="70485"/>
                      </a:lnTo>
                      <a:lnTo>
                        <a:pt x="339090" y="70485"/>
                      </a:lnTo>
                      <a:lnTo>
                        <a:pt x="339090" y="95250"/>
                      </a:lnTo>
                      <a:lnTo>
                        <a:pt x="445770" y="95250"/>
                      </a:lnTo>
                      <a:lnTo>
                        <a:pt x="445770" y="116205"/>
                      </a:lnTo>
                      <a:lnTo>
                        <a:pt x="659130" y="116205"/>
                      </a:lnTo>
                      <a:lnTo>
                        <a:pt x="659130" y="142875"/>
                      </a:lnTo>
                      <a:lnTo>
                        <a:pt x="701040" y="142875"/>
                      </a:lnTo>
                      <a:lnTo>
                        <a:pt x="701040" y="169545"/>
                      </a:lnTo>
                      <a:lnTo>
                        <a:pt x="756285" y="169545"/>
                      </a:lnTo>
                      <a:lnTo>
                        <a:pt x="756285" y="203835"/>
                      </a:lnTo>
                      <a:lnTo>
                        <a:pt x="878205" y="203835"/>
                      </a:lnTo>
                      <a:lnTo>
                        <a:pt x="878205" y="232410"/>
                      </a:lnTo>
                      <a:lnTo>
                        <a:pt x="908685" y="232410"/>
                      </a:lnTo>
                      <a:lnTo>
                        <a:pt x="908685" y="262890"/>
                      </a:lnTo>
                      <a:lnTo>
                        <a:pt x="1009650" y="262890"/>
                      </a:lnTo>
                      <a:lnTo>
                        <a:pt x="1009650" y="297180"/>
                      </a:lnTo>
                      <a:lnTo>
                        <a:pt x="1057275" y="297180"/>
                      </a:lnTo>
                      <a:lnTo>
                        <a:pt x="1057275" y="327660"/>
                      </a:lnTo>
                      <a:lnTo>
                        <a:pt x="1116330" y="327660"/>
                      </a:lnTo>
                      <a:lnTo>
                        <a:pt x="1116330" y="365760"/>
                      </a:lnTo>
                      <a:lnTo>
                        <a:pt x="1181100" y="365760"/>
                      </a:lnTo>
                      <a:lnTo>
                        <a:pt x="1181100" y="398145"/>
                      </a:lnTo>
                      <a:lnTo>
                        <a:pt x="1314450" y="398145"/>
                      </a:lnTo>
                      <a:lnTo>
                        <a:pt x="1314450" y="443865"/>
                      </a:lnTo>
                      <a:lnTo>
                        <a:pt x="1335405" y="443865"/>
                      </a:lnTo>
                      <a:lnTo>
                        <a:pt x="1335405" y="478155"/>
                      </a:lnTo>
                      <a:lnTo>
                        <a:pt x="1396365" y="478155"/>
                      </a:lnTo>
                      <a:lnTo>
                        <a:pt x="1396365" y="523875"/>
                      </a:lnTo>
                      <a:lnTo>
                        <a:pt x="1554480" y="523875"/>
                      </a:lnTo>
                      <a:lnTo>
                        <a:pt x="1554480" y="569595"/>
                      </a:lnTo>
                      <a:lnTo>
                        <a:pt x="1577340" y="569595"/>
                      </a:lnTo>
                      <a:lnTo>
                        <a:pt x="1577340" y="615315"/>
                      </a:lnTo>
                      <a:lnTo>
                        <a:pt x="1642110" y="615315"/>
                      </a:lnTo>
                      <a:lnTo>
                        <a:pt x="1642110" y="668655"/>
                      </a:lnTo>
                      <a:lnTo>
                        <a:pt x="1682115" y="668655"/>
                      </a:lnTo>
                      <a:lnTo>
                        <a:pt x="1682115" y="721995"/>
                      </a:lnTo>
                      <a:lnTo>
                        <a:pt x="1765935" y="721995"/>
                      </a:lnTo>
                      <a:lnTo>
                        <a:pt x="1765935" y="773430"/>
                      </a:lnTo>
                      <a:lnTo>
                        <a:pt x="1800225" y="773430"/>
                      </a:lnTo>
                      <a:lnTo>
                        <a:pt x="1800225" y="824865"/>
                      </a:lnTo>
                      <a:lnTo>
                        <a:pt x="1807845" y="824865"/>
                      </a:lnTo>
                      <a:lnTo>
                        <a:pt x="1807845" y="883920"/>
                      </a:lnTo>
                      <a:lnTo>
                        <a:pt x="1990725" y="883920"/>
                      </a:lnTo>
                      <a:lnTo>
                        <a:pt x="1990725" y="963930"/>
                      </a:lnTo>
                      <a:lnTo>
                        <a:pt x="2207895" y="963930"/>
                      </a:lnTo>
                      <a:lnTo>
                        <a:pt x="2207895" y="1076325"/>
                      </a:lnTo>
                      <a:lnTo>
                        <a:pt x="2341245" y="1076325"/>
                      </a:lnTo>
                      <a:lnTo>
                        <a:pt x="2341245" y="1224915"/>
                      </a:lnTo>
                      <a:lnTo>
                        <a:pt x="2425065" y="1224915"/>
                      </a:lnTo>
                      <a:lnTo>
                        <a:pt x="2425065" y="131445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7" name="Freeform: Shape 376">
                  <a:extLst>
                    <a:ext uri="{FF2B5EF4-FFF2-40B4-BE49-F238E27FC236}">
                      <a16:creationId xmlns:a16="http://schemas.microsoft.com/office/drawing/2014/main" id="{4692818A-A443-4519-A5CD-7D8838C7B2DD}"/>
                    </a:ext>
                  </a:extLst>
                </p:cNvPr>
                <p:cNvSpPr/>
                <p:nvPr/>
              </p:nvSpPr>
              <p:spPr>
                <a:xfrm>
                  <a:off x="7553325" y="3164205"/>
                  <a:ext cx="489585" cy="297180"/>
                </a:xfrm>
                <a:custGeom>
                  <a:avLst/>
                  <a:gdLst>
                    <a:gd name="connsiteX0" fmla="*/ 0 w 504825"/>
                    <a:gd name="connsiteY0" fmla="*/ 0 h 295275"/>
                    <a:gd name="connsiteX1" fmla="*/ 0 w 504825"/>
                    <a:gd name="connsiteY1" fmla="*/ 118110 h 295275"/>
                    <a:gd name="connsiteX2" fmla="*/ 36195 w 504825"/>
                    <a:gd name="connsiteY2" fmla="*/ 118110 h 295275"/>
                    <a:gd name="connsiteX3" fmla="*/ 36195 w 504825"/>
                    <a:gd name="connsiteY3" fmla="*/ 295275 h 295275"/>
                    <a:gd name="connsiteX4" fmla="*/ 504825 w 504825"/>
                    <a:gd name="connsiteY4" fmla="*/ 295275 h 295275"/>
                    <a:gd name="connsiteX0" fmla="*/ 0 w 485775"/>
                    <a:gd name="connsiteY0" fmla="*/ 0 h 299085"/>
                    <a:gd name="connsiteX1" fmla="*/ 0 w 485775"/>
                    <a:gd name="connsiteY1" fmla="*/ 118110 h 299085"/>
                    <a:gd name="connsiteX2" fmla="*/ 36195 w 485775"/>
                    <a:gd name="connsiteY2" fmla="*/ 118110 h 299085"/>
                    <a:gd name="connsiteX3" fmla="*/ 36195 w 485775"/>
                    <a:gd name="connsiteY3" fmla="*/ 295275 h 299085"/>
                    <a:gd name="connsiteX4" fmla="*/ 485775 w 485775"/>
                    <a:gd name="connsiteY4" fmla="*/ 299085 h 299085"/>
                    <a:gd name="connsiteX0" fmla="*/ 0 w 483870"/>
                    <a:gd name="connsiteY0" fmla="*/ 0 h 297180"/>
                    <a:gd name="connsiteX1" fmla="*/ 0 w 483870"/>
                    <a:gd name="connsiteY1" fmla="*/ 118110 h 297180"/>
                    <a:gd name="connsiteX2" fmla="*/ 36195 w 483870"/>
                    <a:gd name="connsiteY2" fmla="*/ 118110 h 297180"/>
                    <a:gd name="connsiteX3" fmla="*/ 36195 w 483870"/>
                    <a:gd name="connsiteY3" fmla="*/ 295275 h 297180"/>
                    <a:gd name="connsiteX4" fmla="*/ 483870 w 483870"/>
                    <a:gd name="connsiteY4" fmla="*/ 297180 h 297180"/>
                    <a:gd name="connsiteX0" fmla="*/ 0 w 489585"/>
                    <a:gd name="connsiteY0" fmla="*/ 0 h 297180"/>
                    <a:gd name="connsiteX1" fmla="*/ 0 w 489585"/>
                    <a:gd name="connsiteY1" fmla="*/ 118110 h 297180"/>
                    <a:gd name="connsiteX2" fmla="*/ 36195 w 489585"/>
                    <a:gd name="connsiteY2" fmla="*/ 118110 h 297180"/>
                    <a:gd name="connsiteX3" fmla="*/ 36195 w 489585"/>
                    <a:gd name="connsiteY3" fmla="*/ 295275 h 297180"/>
                    <a:gd name="connsiteX4" fmla="*/ 489585 w 489585"/>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5" h="297180">
                      <a:moveTo>
                        <a:pt x="0" y="0"/>
                      </a:moveTo>
                      <a:lnTo>
                        <a:pt x="0" y="118110"/>
                      </a:lnTo>
                      <a:lnTo>
                        <a:pt x="36195" y="118110"/>
                      </a:lnTo>
                      <a:lnTo>
                        <a:pt x="36195" y="295275"/>
                      </a:lnTo>
                      <a:lnTo>
                        <a:pt x="489585" y="29718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375" name="Freeform: Shape 374">
                <a:extLst>
                  <a:ext uri="{FF2B5EF4-FFF2-40B4-BE49-F238E27FC236}">
                    <a16:creationId xmlns:a16="http://schemas.microsoft.com/office/drawing/2014/main" id="{EECE0D8F-DFBD-494E-AA5A-52811812399B}"/>
                  </a:ext>
                </a:extLst>
              </p:cNvPr>
              <p:cNvSpPr/>
              <p:nvPr/>
            </p:nvSpPr>
            <p:spPr>
              <a:xfrm>
                <a:off x="5130165" y="1889760"/>
                <a:ext cx="2987040" cy="561975"/>
              </a:xfrm>
              <a:custGeom>
                <a:avLst/>
                <a:gdLst>
                  <a:gd name="connsiteX0" fmla="*/ 0 w 2987040"/>
                  <a:gd name="connsiteY0" fmla="*/ 0 h 561975"/>
                  <a:gd name="connsiteX1" fmla="*/ 1042035 w 2987040"/>
                  <a:gd name="connsiteY1" fmla="*/ 0 h 561975"/>
                  <a:gd name="connsiteX2" fmla="*/ 1042035 w 2987040"/>
                  <a:gd name="connsiteY2" fmla="*/ 20955 h 561975"/>
                  <a:gd name="connsiteX3" fmla="*/ 1061085 w 2987040"/>
                  <a:gd name="connsiteY3" fmla="*/ 20955 h 561975"/>
                  <a:gd name="connsiteX4" fmla="*/ 1061085 w 2987040"/>
                  <a:gd name="connsiteY4" fmla="*/ 62865 h 561975"/>
                  <a:gd name="connsiteX5" fmla="*/ 1223010 w 2987040"/>
                  <a:gd name="connsiteY5" fmla="*/ 62865 h 561975"/>
                  <a:gd name="connsiteX6" fmla="*/ 1223010 w 2987040"/>
                  <a:gd name="connsiteY6" fmla="*/ 137160 h 561975"/>
                  <a:gd name="connsiteX7" fmla="*/ 1363980 w 2987040"/>
                  <a:gd name="connsiteY7" fmla="*/ 137160 h 561975"/>
                  <a:gd name="connsiteX8" fmla="*/ 1363980 w 2987040"/>
                  <a:gd name="connsiteY8" fmla="*/ 249555 h 561975"/>
                  <a:gd name="connsiteX9" fmla="*/ 1644015 w 2987040"/>
                  <a:gd name="connsiteY9" fmla="*/ 249555 h 561975"/>
                  <a:gd name="connsiteX10" fmla="*/ 1644015 w 2987040"/>
                  <a:gd name="connsiteY10" fmla="*/ 392430 h 561975"/>
                  <a:gd name="connsiteX11" fmla="*/ 1975485 w 2987040"/>
                  <a:gd name="connsiteY11" fmla="*/ 392430 h 561975"/>
                  <a:gd name="connsiteX12" fmla="*/ 1975485 w 2987040"/>
                  <a:gd name="connsiteY12" fmla="*/ 561975 h 561975"/>
                  <a:gd name="connsiteX13" fmla="*/ 2987040 w 2987040"/>
                  <a:gd name="connsiteY13"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040" h="561975">
                    <a:moveTo>
                      <a:pt x="0" y="0"/>
                    </a:moveTo>
                    <a:lnTo>
                      <a:pt x="1042035" y="0"/>
                    </a:lnTo>
                    <a:lnTo>
                      <a:pt x="1042035" y="20955"/>
                    </a:lnTo>
                    <a:lnTo>
                      <a:pt x="1061085" y="20955"/>
                    </a:lnTo>
                    <a:lnTo>
                      <a:pt x="1061085" y="62865"/>
                    </a:lnTo>
                    <a:lnTo>
                      <a:pt x="1223010" y="62865"/>
                    </a:lnTo>
                    <a:lnTo>
                      <a:pt x="1223010" y="137160"/>
                    </a:lnTo>
                    <a:lnTo>
                      <a:pt x="1363980" y="137160"/>
                    </a:lnTo>
                    <a:lnTo>
                      <a:pt x="1363980" y="249555"/>
                    </a:lnTo>
                    <a:lnTo>
                      <a:pt x="1644015" y="249555"/>
                    </a:lnTo>
                    <a:lnTo>
                      <a:pt x="1644015" y="392430"/>
                    </a:lnTo>
                    <a:lnTo>
                      <a:pt x="1975485" y="392430"/>
                    </a:lnTo>
                    <a:lnTo>
                      <a:pt x="1975485" y="561975"/>
                    </a:lnTo>
                    <a:lnTo>
                      <a:pt x="2987040" y="561975"/>
                    </a:lnTo>
                  </a:path>
                </a:pathLst>
              </a:custGeom>
              <a:noFill/>
              <a:ln w="28575" cap="flat" cmpd="sng" algn="ctr">
                <a:solidFill>
                  <a:srgbClr val="F5AF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pic>
        <p:nvPicPr>
          <p:cNvPr id="478" name="Picture 477">
            <a:hlinkClick r:id="rId3" action="ppaction://hlinksldjump"/>
            <a:extLst>
              <a:ext uri="{FF2B5EF4-FFF2-40B4-BE49-F238E27FC236}">
                <a16:creationId xmlns:a16="http://schemas.microsoft.com/office/drawing/2014/main" id="{11AF3EF8-EF8E-4CBB-9684-4C63F99685A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6706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B841DE45-0803-4366-ACAA-792522101314}"/>
              </a:ext>
            </a:extLst>
          </p:cNvPr>
          <p:cNvGrpSpPr/>
          <p:nvPr/>
        </p:nvGrpSpPr>
        <p:grpSpPr>
          <a:xfrm>
            <a:off x="6632585" y="1311434"/>
            <a:ext cx="4421733" cy="3165989"/>
            <a:chOff x="4567811" y="1311434"/>
            <a:chExt cx="4421733" cy="3165989"/>
          </a:xfrm>
        </p:grpSpPr>
        <p:grpSp>
          <p:nvGrpSpPr>
            <p:cNvPr id="150" name="Axis">
              <a:extLst>
                <a:ext uri="{FF2B5EF4-FFF2-40B4-BE49-F238E27FC236}">
                  <a16:creationId xmlns:a16="http://schemas.microsoft.com/office/drawing/2014/main" id="{FC91AE35-43CA-4EBD-8504-F021F099D91B}"/>
                </a:ext>
              </a:extLst>
            </p:cNvPr>
            <p:cNvGrpSpPr/>
            <p:nvPr/>
          </p:nvGrpSpPr>
          <p:grpSpPr>
            <a:xfrm>
              <a:off x="4567811" y="1311434"/>
              <a:ext cx="4421733" cy="3165989"/>
              <a:chOff x="4483991" y="1311434"/>
              <a:chExt cx="4421733" cy="3165989"/>
            </a:xfrm>
          </p:grpSpPr>
          <p:sp>
            <p:nvSpPr>
              <p:cNvPr id="312" name="TextBox 311">
                <a:extLst>
                  <a:ext uri="{FF2B5EF4-FFF2-40B4-BE49-F238E27FC236}">
                    <a16:creationId xmlns:a16="http://schemas.microsoft.com/office/drawing/2014/main" id="{25EA174D-CCAE-474F-BCC4-15EDD68D471C}"/>
                  </a:ext>
                </a:extLst>
              </p:cNvPr>
              <p:cNvSpPr txBox="1"/>
              <p:nvPr/>
            </p:nvSpPr>
            <p:spPr>
              <a:xfrm>
                <a:off x="7020272" y="1508391"/>
                <a:ext cx="1885452" cy="738664"/>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73%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No dominant stricture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(n=74)</a:t>
                </a:r>
              </a:p>
            </p:txBody>
          </p:sp>
          <p:sp>
            <p:nvSpPr>
              <p:cNvPr id="313" name="TextBox 312">
                <a:extLst>
                  <a:ext uri="{FF2B5EF4-FFF2-40B4-BE49-F238E27FC236}">
                    <a16:creationId xmlns:a16="http://schemas.microsoft.com/office/drawing/2014/main" id="{CE77E6EE-0B01-4690-AD17-D6BC19204FAD}"/>
                  </a:ext>
                </a:extLst>
              </p:cNvPr>
              <p:cNvSpPr txBox="1"/>
              <p:nvPr/>
            </p:nvSpPr>
            <p:spPr>
              <a:xfrm>
                <a:off x="5726405" y="3178965"/>
                <a:ext cx="1636987" cy="73866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25%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Dominant stricture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(n=97)</a:t>
                </a:r>
              </a:p>
            </p:txBody>
          </p:sp>
          <p:cxnSp>
            <p:nvCxnSpPr>
              <p:cNvPr id="314" name="Straight Arrow Connector 313">
                <a:extLst>
                  <a:ext uri="{FF2B5EF4-FFF2-40B4-BE49-F238E27FC236}">
                    <a16:creationId xmlns:a16="http://schemas.microsoft.com/office/drawing/2014/main" id="{ABC9B433-2587-49F7-93C1-6508EF3DE7F6}"/>
                  </a:ext>
                </a:extLst>
              </p:cNvPr>
              <p:cNvCxnSpPr>
                <a:cxnSpLocks/>
              </p:cNvCxnSpPr>
              <p:nvPr/>
            </p:nvCxnSpPr>
            <p:spPr>
              <a:xfrm>
                <a:off x="8123240" y="2499544"/>
                <a:ext cx="0" cy="1481906"/>
              </a:xfrm>
              <a:prstGeom prst="straightConnector1">
                <a:avLst/>
              </a:prstGeom>
              <a:noFill/>
              <a:ln w="19050" cap="flat" cmpd="sng" algn="ctr">
                <a:solidFill>
                  <a:srgbClr val="004B87"/>
                </a:solidFill>
                <a:prstDash val="dash"/>
                <a:tailEnd type="triangle"/>
              </a:ln>
              <a:effectLst/>
            </p:spPr>
          </p:cxnSp>
          <p:sp>
            <p:nvSpPr>
              <p:cNvPr id="315" name="TextBox 314">
                <a:extLst>
                  <a:ext uri="{FF2B5EF4-FFF2-40B4-BE49-F238E27FC236}">
                    <a16:creationId xmlns:a16="http://schemas.microsoft.com/office/drawing/2014/main" id="{2BCB9D5B-09BE-42F0-A62D-162223E61C21}"/>
                  </a:ext>
                </a:extLst>
              </p:cNvPr>
              <p:cNvSpPr txBox="1"/>
              <p:nvPr/>
            </p:nvSpPr>
            <p:spPr>
              <a:xfrm>
                <a:off x="7651886" y="2736029"/>
                <a:ext cx="931538" cy="338554"/>
              </a:xfrm>
              <a:prstGeom prst="rect">
                <a:avLst/>
              </a:prstGeom>
              <a:solidFill>
                <a:srgbClr val="FFFFFF"/>
              </a:solidFill>
              <a:ln>
                <a:solidFill>
                  <a:srgbClr val="004B87"/>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4B87"/>
                    </a:solidFill>
                    <a:effectLst/>
                    <a:uLnTx/>
                    <a:uFillTx/>
                  </a:rPr>
                  <a:t>p=0.011</a:t>
                </a:r>
              </a:p>
            </p:txBody>
          </p:sp>
          <p:sp>
            <p:nvSpPr>
              <p:cNvPr id="316" name="TextBox 315">
                <a:extLst>
                  <a:ext uri="{FF2B5EF4-FFF2-40B4-BE49-F238E27FC236}">
                    <a16:creationId xmlns:a16="http://schemas.microsoft.com/office/drawing/2014/main" id="{CB512AD3-B088-452D-B2AF-8228F45F1B42}"/>
                  </a:ext>
                </a:extLst>
              </p:cNvPr>
              <p:cNvSpPr txBox="1"/>
              <p:nvPr/>
            </p:nvSpPr>
            <p:spPr>
              <a:xfrm>
                <a:off x="7230262" y="3710882"/>
                <a:ext cx="90120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18 years</a:t>
                </a:r>
              </a:p>
            </p:txBody>
          </p:sp>
          <p:cxnSp>
            <p:nvCxnSpPr>
              <p:cNvPr id="317" name="Straight Connector 316">
                <a:extLst>
                  <a:ext uri="{FF2B5EF4-FFF2-40B4-BE49-F238E27FC236}">
                    <a16:creationId xmlns:a16="http://schemas.microsoft.com/office/drawing/2014/main" id="{34149923-A5A0-472E-ADE2-D03CB3EE78D7}"/>
                  </a:ext>
                </a:extLst>
              </p:cNvPr>
              <p:cNvCxnSpPr>
                <a:cxnSpLocks/>
              </p:cNvCxnSpPr>
              <p:nvPr/>
            </p:nvCxnSpPr>
            <p:spPr>
              <a:xfrm>
                <a:off x="5062785" y="3982607"/>
                <a:ext cx="3265875" cy="0"/>
              </a:xfrm>
              <a:prstGeom prst="line">
                <a:avLst/>
              </a:prstGeom>
              <a:noFill/>
              <a:ln w="19050" cap="flat" cmpd="sng" algn="ctr">
                <a:solidFill>
                  <a:sysClr val="windowText" lastClr="000000"/>
                </a:solidFill>
                <a:prstDash val="solid"/>
              </a:ln>
              <a:effectLst/>
            </p:spPr>
          </p:cxnSp>
          <p:cxnSp>
            <p:nvCxnSpPr>
              <p:cNvPr id="318" name="Straight Connector 317">
                <a:extLst>
                  <a:ext uri="{FF2B5EF4-FFF2-40B4-BE49-F238E27FC236}">
                    <a16:creationId xmlns:a16="http://schemas.microsoft.com/office/drawing/2014/main" id="{47985755-670F-4E60-8F73-C3319FFF9E54}"/>
                  </a:ext>
                </a:extLst>
              </p:cNvPr>
              <p:cNvCxnSpPr>
                <a:cxnSpLocks/>
              </p:cNvCxnSpPr>
              <p:nvPr/>
            </p:nvCxnSpPr>
            <p:spPr>
              <a:xfrm>
                <a:off x="5118581" y="1878330"/>
                <a:ext cx="0" cy="2159349"/>
              </a:xfrm>
              <a:prstGeom prst="line">
                <a:avLst/>
              </a:prstGeom>
              <a:noFill/>
              <a:ln w="19050" cap="flat" cmpd="sng" algn="ctr">
                <a:solidFill>
                  <a:sysClr val="windowText" lastClr="000000"/>
                </a:solidFill>
                <a:prstDash val="solid"/>
              </a:ln>
              <a:effectLst/>
            </p:spPr>
          </p:cxnSp>
          <p:sp>
            <p:nvSpPr>
              <p:cNvPr id="319" name="TextBox 318">
                <a:extLst>
                  <a:ext uri="{FF2B5EF4-FFF2-40B4-BE49-F238E27FC236}">
                    <a16:creationId xmlns:a16="http://schemas.microsoft.com/office/drawing/2014/main" id="{13035A9E-5787-466F-A9A5-C8E33FCA6077}"/>
                  </a:ext>
                </a:extLst>
              </p:cNvPr>
              <p:cNvSpPr txBox="1"/>
              <p:nvPr/>
            </p:nvSpPr>
            <p:spPr>
              <a:xfrm>
                <a:off x="5033881" y="4037124"/>
                <a:ext cx="172090"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a:t>
                </a:r>
                <a:endParaRPr kumimoji="0" lang="en-US" sz="1400" b="0" i="0" u="none" strike="noStrike" kern="0" cap="none" spc="0" normalizeH="0" baseline="0" noProof="0" dirty="0">
                  <a:ln>
                    <a:noFill/>
                  </a:ln>
                  <a:solidFill>
                    <a:prstClr val="black"/>
                  </a:solidFill>
                  <a:effectLst/>
                  <a:uLnTx/>
                  <a:uFillTx/>
                </a:endParaRPr>
              </a:p>
            </p:txBody>
          </p:sp>
          <p:sp>
            <p:nvSpPr>
              <p:cNvPr id="320" name="TextBox 319">
                <a:extLst>
                  <a:ext uri="{FF2B5EF4-FFF2-40B4-BE49-F238E27FC236}">
                    <a16:creationId xmlns:a16="http://schemas.microsoft.com/office/drawing/2014/main" id="{56E567CD-FB30-4F68-8613-A8B8C8B62181}"/>
                  </a:ext>
                </a:extLst>
              </p:cNvPr>
              <p:cNvSpPr txBox="1"/>
              <p:nvPr/>
            </p:nvSpPr>
            <p:spPr>
              <a:xfrm>
                <a:off x="4739684" y="387358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0.0</a:t>
                </a:r>
                <a:endParaRPr kumimoji="0" lang="en-US" sz="1400" b="0" i="0" u="none" strike="noStrike" kern="0" cap="none" spc="0" normalizeH="0" baseline="0" noProof="0" dirty="0">
                  <a:ln>
                    <a:noFill/>
                  </a:ln>
                  <a:solidFill>
                    <a:prstClr val="black"/>
                  </a:solidFill>
                  <a:effectLst/>
                  <a:uLnTx/>
                  <a:uFillTx/>
                </a:endParaRPr>
              </a:p>
            </p:txBody>
          </p:sp>
          <p:cxnSp>
            <p:nvCxnSpPr>
              <p:cNvPr id="321" name="Straight Connector 320">
                <a:extLst>
                  <a:ext uri="{FF2B5EF4-FFF2-40B4-BE49-F238E27FC236}">
                    <a16:creationId xmlns:a16="http://schemas.microsoft.com/office/drawing/2014/main" id="{F3D2990C-55DD-41DD-90E1-932F1720EF61}"/>
                  </a:ext>
                </a:extLst>
              </p:cNvPr>
              <p:cNvCxnSpPr/>
              <p:nvPr/>
            </p:nvCxnSpPr>
            <p:spPr>
              <a:xfrm>
                <a:off x="5063717" y="3562554"/>
                <a:ext cx="54864" cy="0"/>
              </a:xfrm>
              <a:prstGeom prst="line">
                <a:avLst/>
              </a:prstGeom>
              <a:noFill/>
              <a:ln w="19050" cap="flat" cmpd="sng" algn="ctr">
                <a:solidFill>
                  <a:sysClr val="windowText" lastClr="000000"/>
                </a:solidFill>
                <a:prstDash val="solid"/>
              </a:ln>
              <a:effectLst/>
            </p:spPr>
          </p:cxnSp>
          <p:sp>
            <p:nvSpPr>
              <p:cNvPr id="322" name="TextBox 321">
                <a:extLst>
                  <a:ext uri="{FF2B5EF4-FFF2-40B4-BE49-F238E27FC236}">
                    <a16:creationId xmlns:a16="http://schemas.microsoft.com/office/drawing/2014/main" id="{DA073F37-1EC7-4389-9259-6E1898E76BC3}"/>
                  </a:ext>
                </a:extLst>
              </p:cNvPr>
              <p:cNvSpPr txBox="1"/>
              <p:nvPr/>
            </p:nvSpPr>
            <p:spPr>
              <a:xfrm>
                <a:off x="4739684" y="3455915"/>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0.2</a:t>
                </a:r>
                <a:endParaRPr kumimoji="0" lang="en-US" sz="1400" b="0" i="0" u="none" strike="noStrike" kern="0" cap="none" spc="0" normalizeH="0" baseline="0" noProof="0" dirty="0">
                  <a:ln>
                    <a:noFill/>
                  </a:ln>
                  <a:solidFill>
                    <a:prstClr val="black"/>
                  </a:solidFill>
                  <a:effectLst/>
                  <a:uLnTx/>
                  <a:uFillTx/>
                </a:endParaRPr>
              </a:p>
            </p:txBody>
          </p:sp>
          <p:cxnSp>
            <p:nvCxnSpPr>
              <p:cNvPr id="323" name="Straight Connector 322">
                <a:extLst>
                  <a:ext uri="{FF2B5EF4-FFF2-40B4-BE49-F238E27FC236}">
                    <a16:creationId xmlns:a16="http://schemas.microsoft.com/office/drawing/2014/main" id="{264881EA-12C5-47C2-81A5-C5FEB456F3DD}"/>
                  </a:ext>
                </a:extLst>
              </p:cNvPr>
              <p:cNvCxnSpPr/>
              <p:nvPr/>
            </p:nvCxnSpPr>
            <p:spPr>
              <a:xfrm>
                <a:off x="5063717" y="3142026"/>
                <a:ext cx="54864" cy="0"/>
              </a:xfrm>
              <a:prstGeom prst="line">
                <a:avLst/>
              </a:prstGeom>
              <a:noFill/>
              <a:ln w="19050" cap="flat" cmpd="sng" algn="ctr">
                <a:solidFill>
                  <a:sysClr val="windowText" lastClr="000000"/>
                </a:solidFill>
                <a:prstDash val="solid"/>
              </a:ln>
              <a:effectLst/>
            </p:spPr>
          </p:cxnSp>
          <p:sp>
            <p:nvSpPr>
              <p:cNvPr id="324" name="TextBox 323">
                <a:extLst>
                  <a:ext uri="{FF2B5EF4-FFF2-40B4-BE49-F238E27FC236}">
                    <a16:creationId xmlns:a16="http://schemas.microsoft.com/office/drawing/2014/main" id="{7CD8AEE5-1D78-466B-A905-F7ED2D7C869D}"/>
                  </a:ext>
                </a:extLst>
              </p:cNvPr>
              <p:cNvSpPr txBox="1"/>
              <p:nvPr/>
            </p:nvSpPr>
            <p:spPr>
              <a:xfrm>
                <a:off x="4739684" y="303538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0.4</a:t>
                </a:r>
                <a:endParaRPr kumimoji="0" lang="en-US" sz="1400" b="0" i="0" u="none" strike="noStrike" kern="0" cap="none" spc="0" normalizeH="0" baseline="0" noProof="0" dirty="0">
                  <a:ln>
                    <a:noFill/>
                  </a:ln>
                  <a:solidFill>
                    <a:prstClr val="black"/>
                  </a:solidFill>
                  <a:effectLst/>
                  <a:uLnTx/>
                  <a:uFillTx/>
                </a:endParaRPr>
              </a:p>
            </p:txBody>
          </p:sp>
          <p:cxnSp>
            <p:nvCxnSpPr>
              <p:cNvPr id="325" name="Straight Connector 324">
                <a:extLst>
                  <a:ext uri="{FF2B5EF4-FFF2-40B4-BE49-F238E27FC236}">
                    <a16:creationId xmlns:a16="http://schemas.microsoft.com/office/drawing/2014/main" id="{09DC00B8-FF55-48B6-B41C-E30B5E92DB20}"/>
                  </a:ext>
                </a:extLst>
              </p:cNvPr>
              <p:cNvCxnSpPr/>
              <p:nvPr/>
            </p:nvCxnSpPr>
            <p:spPr>
              <a:xfrm>
                <a:off x="5063717" y="2724355"/>
                <a:ext cx="54864" cy="0"/>
              </a:xfrm>
              <a:prstGeom prst="line">
                <a:avLst/>
              </a:prstGeom>
              <a:noFill/>
              <a:ln w="19050" cap="flat" cmpd="sng" algn="ctr">
                <a:solidFill>
                  <a:sysClr val="windowText" lastClr="000000"/>
                </a:solidFill>
                <a:prstDash val="solid"/>
              </a:ln>
              <a:effectLst/>
            </p:spPr>
          </p:cxnSp>
          <p:sp>
            <p:nvSpPr>
              <p:cNvPr id="326" name="TextBox 325">
                <a:extLst>
                  <a:ext uri="{FF2B5EF4-FFF2-40B4-BE49-F238E27FC236}">
                    <a16:creationId xmlns:a16="http://schemas.microsoft.com/office/drawing/2014/main" id="{E6B830FB-B8DD-45EA-9E97-DAB711D0B5D8}"/>
                  </a:ext>
                </a:extLst>
              </p:cNvPr>
              <p:cNvSpPr txBox="1"/>
              <p:nvPr/>
            </p:nvSpPr>
            <p:spPr>
              <a:xfrm>
                <a:off x="4739684" y="261533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0.6</a:t>
                </a:r>
                <a:endParaRPr kumimoji="0" lang="en-US" sz="1400" b="0" i="0" u="none" strike="noStrike" kern="0" cap="none" spc="0" normalizeH="0" baseline="0" noProof="0" dirty="0">
                  <a:ln>
                    <a:noFill/>
                  </a:ln>
                  <a:solidFill>
                    <a:prstClr val="black"/>
                  </a:solidFill>
                  <a:effectLst/>
                  <a:uLnTx/>
                  <a:uFillTx/>
                </a:endParaRPr>
              </a:p>
            </p:txBody>
          </p:sp>
          <p:cxnSp>
            <p:nvCxnSpPr>
              <p:cNvPr id="327" name="Straight Connector 326">
                <a:extLst>
                  <a:ext uri="{FF2B5EF4-FFF2-40B4-BE49-F238E27FC236}">
                    <a16:creationId xmlns:a16="http://schemas.microsoft.com/office/drawing/2014/main" id="{C2927302-8A57-4C6A-B7A4-B0825AA955E2}"/>
                  </a:ext>
                </a:extLst>
              </p:cNvPr>
              <p:cNvCxnSpPr/>
              <p:nvPr/>
            </p:nvCxnSpPr>
            <p:spPr>
              <a:xfrm>
                <a:off x="5063717" y="2303826"/>
                <a:ext cx="54864" cy="0"/>
              </a:xfrm>
              <a:prstGeom prst="line">
                <a:avLst/>
              </a:prstGeom>
              <a:noFill/>
              <a:ln w="19050" cap="flat" cmpd="sng" algn="ctr">
                <a:solidFill>
                  <a:sysClr val="windowText" lastClr="000000"/>
                </a:solidFill>
                <a:prstDash val="solid"/>
              </a:ln>
              <a:effectLst/>
            </p:spPr>
          </p:cxnSp>
          <p:sp>
            <p:nvSpPr>
              <p:cNvPr id="328" name="TextBox 327">
                <a:extLst>
                  <a:ext uri="{FF2B5EF4-FFF2-40B4-BE49-F238E27FC236}">
                    <a16:creationId xmlns:a16="http://schemas.microsoft.com/office/drawing/2014/main" id="{86E5DA10-5A78-4BCA-A047-450EE5F16870}"/>
                  </a:ext>
                </a:extLst>
              </p:cNvPr>
              <p:cNvSpPr txBox="1"/>
              <p:nvPr/>
            </p:nvSpPr>
            <p:spPr>
              <a:xfrm>
                <a:off x="4739684" y="219480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0.8</a:t>
                </a:r>
                <a:endParaRPr kumimoji="0" lang="en-US" sz="1400" b="0" i="0" u="none" strike="noStrike" kern="0" cap="none" spc="0" normalizeH="0" baseline="0" noProof="0" dirty="0">
                  <a:ln>
                    <a:noFill/>
                  </a:ln>
                  <a:solidFill>
                    <a:prstClr val="black"/>
                  </a:solidFill>
                  <a:effectLst/>
                  <a:uLnTx/>
                  <a:uFillTx/>
                </a:endParaRPr>
              </a:p>
            </p:txBody>
          </p:sp>
          <p:cxnSp>
            <p:nvCxnSpPr>
              <p:cNvPr id="329" name="Straight Connector 328">
                <a:extLst>
                  <a:ext uri="{FF2B5EF4-FFF2-40B4-BE49-F238E27FC236}">
                    <a16:creationId xmlns:a16="http://schemas.microsoft.com/office/drawing/2014/main" id="{9CD99739-DD4B-48A2-9F5D-8BF891BEF573}"/>
                  </a:ext>
                </a:extLst>
              </p:cNvPr>
              <p:cNvCxnSpPr/>
              <p:nvPr/>
            </p:nvCxnSpPr>
            <p:spPr>
              <a:xfrm>
                <a:off x="5063717" y="1886155"/>
                <a:ext cx="54864" cy="0"/>
              </a:xfrm>
              <a:prstGeom prst="line">
                <a:avLst/>
              </a:prstGeom>
              <a:noFill/>
              <a:ln w="19050" cap="flat" cmpd="sng" algn="ctr">
                <a:solidFill>
                  <a:sysClr val="windowText" lastClr="000000"/>
                </a:solidFill>
                <a:prstDash val="solid"/>
              </a:ln>
              <a:effectLst/>
            </p:spPr>
          </p:cxnSp>
          <p:sp>
            <p:nvSpPr>
              <p:cNvPr id="330" name="TextBox 329">
                <a:extLst>
                  <a:ext uri="{FF2B5EF4-FFF2-40B4-BE49-F238E27FC236}">
                    <a16:creationId xmlns:a16="http://schemas.microsoft.com/office/drawing/2014/main" id="{6136F0A7-ADA7-460D-A70F-3738C6694F4A}"/>
                  </a:ext>
                </a:extLst>
              </p:cNvPr>
              <p:cNvSpPr txBox="1"/>
              <p:nvPr/>
            </p:nvSpPr>
            <p:spPr>
              <a:xfrm>
                <a:off x="4739684" y="177951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cxnSp>
            <p:nvCxnSpPr>
              <p:cNvPr id="331" name="Straight Connector 330">
                <a:extLst>
                  <a:ext uri="{FF2B5EF4-FFF2-40B4-BE49-F238E27FC236}">
                    <a16:creationId xmlns:a16="http://schemas.microsoft.com/office/drawing/2014/main" id="{9069C858-22E5-45F3-88FF-53DBCC5E9D7B}"/>
                  </a:ext>
                </a:extLst>
              </p:cNvPr>
              <p:cNvCxnSpPr/>
              <p:nvPr/>
            </p:nvCxnSpPr>
            <p:spPr>
              <a:xfrm>
                <a:off x="5922491" y="3982607"/>
                <a:ext cx="0" cy="54000"/>
              </a:xfrm>
              <a:prstGeom prst="line">
                <a:avLst/>
              </a:prstGeom>
              <a:noFill/>
              <a:ln w="19050" cap="flat" cmpd="sng" algn="ctr">
                <a:solidFill>
                  <a:sysClr val="windowText" lastClr="000000"/>
                </a:solidFill>
                <a:prstDash val="solid"/>
              </a:ln>
              <a:effectLst/>
            </p:spPr>
          </p:cxnSp>
          <p:sp>
            <p:nvSpPr>
              <p:cNvPr id="339" name="TextBox 338">
                <a:extLst>
                  <a:ext uri="{FF2B5EF4-FFF2-40B4-BE49-F238E27FC236}">
                    <a16:creationId xmlns:a16="http://schemas.microsoft.com/office/drawing/2014/main" id="{4AA8FCA3-DCFD-4D2E-B371-9A2D5A3AEF04}"/>
                  </a:ext>
                </a:extLst>
              </p:cNvPr>
              <p:cNvSpPr txBox="1"/>
              <p:nvPr/>
            </p:nvSpPr>
            <p:spPr>
              <a:xfrm>
                <a:off x="5837791" y="4037124"/>
                <a:ext cx="172089"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5</a:t>
                </a:r>
                <a:endParaRPr kumimoji="0" lang="en-US" sz="1400" b="0" i="0" u="none" strike="noStrike" kern="0" cap="none" spc="0" normalizeH="0" baseline="0" noProof="0" dirty="0">
                  <a:ln>
                    <a:noFill/>
                  </a:ln>
                  <a:solidFill>
                    <a:prstClr val="black"/>
                  </a:solidFill>
                  <a:effectLst/>
                  <a:uLnTx/>
                  <a:uFillTx/>
                </a:endParaRPr>
              </a:p>
            </p:txBody>
          </p:sp>
          <p:cxnSp>
            <p:nvCxnSpPr>
              <p:cNvPr id="340" name="Straight Connector 339">
                <a:extLst>
                  <a:ext uri="{FF2B5EF4-FFF2-40B4-BE49-F238E27FC236}">
                    <a16:creationId xmlns:a16="http://schemas.microsoft.com/office/drawing/2014/main" id="{C2C4CC4B-CEB3-486E-B994-D8A270B5D532}"/>
                  </a:ext>
                </a:extLst>
              </p:cNvPr>
              <p:cNvCxnSpPr/>
              <p:nvPr/>
            </p:nvCxnSpPr>
            <p:spPr>
              <a:xfrm>
                <a:off x="6721162" y="3982607"/>
                <a:ext cx="0" cy="54000"/>
              </a:xfrm>
              <a:prstGeom prst="line">
                <a:avLst/>
              </a:prstGeom>
              <a:noFill/>
              <a:ln w="19050" cap="flat" cmpd="sng" algn="ctr">
                <a:solidFill>
                  <a:sysClr val="windowText" lastClr="000000"/>
                </a:solidFill>
                <a:prstDash val="solid"/>
              </a:ln>
              <a:effectLst/>
            </p:spPr>
          </p:cxnSp>
          <p:sp>
            <p:nvSpPr>
              <p:cNvPr id="341" name="TextBox 340">
                <a:extLst>
                  <a:ext uri="{FF2B5EF4-FFF2-40B4-BE49-F238E27FC236}">
                    <a16:creationId xmlns:a16="http://schemas.microsoft.com/office/drawing/2014/main" id="{296BA387-1531-4CF0-BC7B-060C67E2CF7F}"/>
                  </a:ext>
                </a:extLst>
              </p:cNvPr>
              <p:cNvSpPr txBox="1"/>
              <p:nvPr/>
            </p:nvSpPr>
            <p:spPr>
              <a:xfrm>
                <a:off x="658676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cxnSp>
            <p:nvCxnSpPr>
              <p:cNvPr id="342" name="Straight Connector 341">
                <a:extLst>
                  <a:ext uri="{FF2B5EF4-FFF2-40B4-BE49-F238E27FC236}">
                    <a16:creationId xmlns:a16="http://schemas.microsoft.com/office/drawing/2014/main" id="{5D817AB4-52CF-4AFF-A01C-85E7D88EA43C}"/>
                  </a:ext>
                </a:extLst>
              </p:cNvPr>
              <p:cNvCxnSpPr/>
              <p:nvPr/>
            </p:nvCxnSpPr>
            <p:spPr>
              <a:xfrm>
                <a:off x="7524119" y="3982607"/>
                <a:ext cx="0" cy="54000"/>
              </a:xfrm>
              <a:prstGeom prst="line">
                <a:avLst/>
              </a:prstGeom>
              <a:noFill/>
              <a:ln w="19050" cap="flat" cmpd="sng" algn="ctr">
                <a:solidFill>
                  <a:sysClr val="windowText" lastClr="000000"/>
                </a:solidFill>
                <a:prstDash val="solid"/>
              </a:ln>
              <a:effectLst/>
            </p:spPr>
          </p:cxnSp>
          <p:sp>
            <p:nvSpPr>
              <p:cNvPr id="343" name="TextBox 342">
                <a:extLst>
                  <a:ext uri="{FF2B5EF4-FFF2-40B4-BE49-F238E27FC236}">
                    <a16:creationId xmlns:a16="http://schemas.microsoft.com/office/drawing/2014/main" id="{6F42FFF3-7F1A-4141-B295-AE784E3E0C53}"/>
                  </a:ext>
                </a:extLst>
              </p:cNvPr>
              <p:cNvSpPr txBox="1"/>
              <p:nvPr/>
            </p:nvSpPr>
            <p:spPr>
              <a:xfrm>
                <a:off x="7389726"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15</a:t>
                </a:r>
                <a:endParaRPr kumimoji="0" lang="en-US" sz="1400" b="0" i="0" u="none" strike="noStrike" kern="0" cap="none" spc="0" normalizeH="0" baseline="0" noProof="0" dirty="0">
                  <a:ln>
                    <a:noFill/>
                  </a:ln>
                  <a:solidFill>
                    <a:prstClr val="black"/>
                  </a:solidFill>
                  <a:effectLst/>
                  <a:uLnTx/>
                  <a:uFillTx/>
                </a:endParaRPr>
              </a:p>
            </p:txBody>
          </p:sp>
          <p:cxnSp>
            <p:nvCxnSpPr>
              <p:cNvPr id="344" name="Straight Connector 343">
                <a:extLst>
                  <a:ext uri="{FF2B5EF4-FFF2-40B4-BE49-F238E27FC236}">
                    <a16:creationId xmlns:a16="http://schemas.microsoft.com/office/drawing/2014/main" id="{599E0D9C-FD32-4D5C-A095-F45D2CA18936}"/>
                  </a:ext>
                </a:extLst>
              </p:cNvPr>
              <p:cNvCxnSpPr/>
              <p:nvPr/>
            </p:nvCxnSpPr>
            <p:spPr>
              <a:xfrm>
                <a:off x="8323742" y="3982607"/>
                <a:ext cx="0" cy="54000"/>
              </a:xfrm>
              <a:prstGeom prst="line">
                <a:avLst/>
              </a:prstGeom>
              <a:noFill/>
              <a:ln w="19050" cap="flat" cmpd="sng" algn="ctr">
                <a:solidFill>
                  <a:sysClr val="windowText" lastClr="000000"/>
                </a:solidFill>
                <a:prstDash val="solid"/>
              </a:ln>
              <a:effectLst/>
            </p:spPr>
          </p:cxnSp>
          <p:sp>
            <p:nvSpPr>
              <p:cNvPr id="345" name="TextBox 344">
                <a:extLst>
                  <a:ext uri="{FF2B5EF4-FFF2-40B4-BE49-F238E27FC236}">
                    <a16:creationId xmlns:a16="http://schemas.microsoft.com/office/drawing/2014/main" id="{2CB87E7B-20F0-4655-BE86-5CBDB05AEF1A}"/>
                  </a:ext>
                </a:extLst>
              </p:cNvPr>
              <p:cNvSpPr txBox="1"/>
              <p:nvPr/>
            </p:nvSpPr>
            <p:spPr>
              <a:xfrm>
                <a:off x="818934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20</a:t>
                </a:r>
                <a:endParaRPr kumimoji="0" lang="en-US" sz="1400" b="0" i="0" u="none" strike="noStrike" kern="0" cap="none" spc="0" normalizeH="0" baseline="0" noProof="0" dirty="0">
                  <a:ln>
                    <a:noFill/>
                  </a:ln>
                  <a:solidFill>
                    <a:prstClr val="black"/>
                  </a:solidFill>
                  <a:effectLst/>
                  <a:uLnTx/>
                  <a:uFillTx/>
                </a:endParaRPr>
              </a:p>
            </p:txBody>
          </p:sp>
          <p:sp>
            <p:nvSpPr>
              <p:cNvPr id="346" name="TextBox 345">
                <a:extLst>
                  <a:ext uri="{FF2B5EF4-FFF2-40B4-BE49-F238E27FC236}">
                    <a16:creationId xmlns:a16="http://schemas.microsoft.com/office/drawing/2014/main" id="{E0E03A16-F010-4B37-B51C-48F1AFC820FA}"/>
                  </a:ext>
                </a:extLst>
              </p:cNvPr>
              <p:cNvSpPr txBox="1"/>
              <p:nvPr/>
            </p:nvSpPr>
            <p:spPr>
              <a:xfrm>
                <a:off x="5556708" y="4261979"/>
                <a:ext cx="2328907"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Time after study entry (years)</a:t>
                </a:r>
                <a:endParaRPr kumimoji="0" lang="en-US" sz="1400" b="0" i="0" u="none" strike="noStrike" kern="0" cap="none" spc="0" normalizeH="0" baseline="0" noProof="0" dirty="0">
                  <a:ln>
                    <a:noFill/>
                  </a:ln>
                  <a:solidFill>
                    <a:prstClr val="black"/>
                  </a:solidFill>
                  <a:effectLst/>
                  <a:uLnTx/>
                  <a:uFillTx/>
                </a:endParaRPr>
              </a:p>
            </p:txBody>
          </p:sp>
          <p:sp>
            <p:nvSpPr>
              <p:cNvPr id="347" name="TextBox 346">
                <a:extLst>
                  <a:ext uri="{FF2B5EF4-FFF2-40B4-BE49-F238E27FC236}">
                    <a16:creationId xmlns:a16="http://schemas.microsoft.com/office/drawing/2014/main" id="{75C5A7DE-7948-43A0-95C8-C25544159448}"/>
                  </a:ext>
                </a:extLst>
              </p:cNvPr>
              <p:cNvSpPr txBox="1"/>
              <p:nvPr/>
            </p:nvSpPr>
            <p:spPr>
              <a:xfrm rot="16200000">
                <a:off x="4272715" y="2826660"/>
                <a:ext cx="637995"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Survival</a:t>
                </a:r>
                <a:endParaRPr kumimoji="0" lang="en-US" sz="1400" b="0" i="0" u="none" strike="noStrike" kern="0" cap="none" spc="0" normalizeH="0" baseline="0" noProof="0" dirty="0">
                  <a:ln>
                    <a:noFill/>
                  </a:ln>
                  <a:solidFill>
                    <a:prstClr val="black"/>
                  </a:solidFill>
                  <a:effectLst/>
                  <a:uLnTx/>
                  <a:uFillTx/>
                </a:endParaRPr>
              </a:p>
            </p:txBody>
          </p:sp>
          <p:sp>
            <p:nvSpPr>
              <p:cNvPr id="348" name="TextBox 347">
                <a:extLst>
                  <a:ext uri="{FF2B5EF4-FFF2-40B4-BE49-F238E27FC236}">
                    <a16:creationId xmlns:a16="http://schemas.microsoft.com/office/drawing/2014/main" id="{117CC85F-2E35-4847-BE64-C409E43C8222}"/>
                  </a:ext>
                </a:extLst>
              </p:cNvPr>
              <p:cNvSpPr txBox="1"/>
              <p:nvPr/>
            </p:nvSpPr>
            <p:spPr>
              <a:xfrm>
                <a:off x="5145410" y="1311434"/>
                <a:ext cx="3151504"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Survival free of liver transplantation</a:t>
                </a:r>
                <a:r>
                  <a:rPr kumimoji="0" lang="en-GB" sz="1400" b="1" i="0" u="none" strike="noStrike" kern="0" cap="none" spc="0" normalizeH="0" baseline="30000" noProof="0" dirty="0">
                    <a:ln>
                      <a:noFill/>
                    </a:ln>
                    <a:solidFill>
                      <a:prstClr val="black"/>
                    </a:solidFill>
                    <a:effectLst/>
                    <a:uLnTx/>
                    <a:uFillTx/>
                  </a:rPr>
                  <a:t>3</a:t>
                </a:r>
              </a:p>
            </p:txBody>
          </p:sp>
        </p:grpSp>
        <p:grpSp>
          <p:nvGrpSpPr>
            <p:cNvPr id="151" name="Data">
              <a:extLst>
                <a:ext uri="{FF2B5EF4-FFF2-40B4-BE49-F238E27FC236}">
                  <a16:creationId xmlns:a16="http://schemas.microsoft.com/office/drawing/2014/main" id="{9169EAE2-2643-4FE1-A0EC-B94E4D11C471}"/>
                </a:ext>
              </a:extLst>
            </p:cNvPr>
            <p:cNvGrpSpPr/>
            <p:nvPr/>
          </p:nvGrpSpPr>
          <p:grpSpPr>
            <a:xfrm>
              <a:off x="5212080" y="1844040"/>
              <a:ext cx="2988945" cy="1617345"/>
              <a:chOff x="5128260" y="1844040"/>
              <a:chExt cx="2988945" cy="1617345"/>
            </a:xfrm>
          </p:grpSpPr>
          <p:grpSp>
            <p:nvGrpSpPr>
              <p:cNvPr id="152" name="Censor">
                <a:extLst>
                  <a:ext uri="{FF2B5EF4-FFF2-40B4-BE49-F238E27FC236}">
                    <a16:creationId xmlns:a16="http://schemas.microsoft.com/office/drawing/2014/main" id="{C308A5BB-12B7-4D88-8FB9-22D0A146CD3E}"/>
                  </a:ext>
                </a:extLst>
              </p:cNvPr>
              <p:cNvGrpSpPr/>
              <p:nvPr/>
            </p:nvGrpSpPr>
            <p:grpSpPr>
              <a:xfrm>
                <a:off x="5149974" y="1844040"/>
                <a:ext cx="2963768" cy="1608232"/>
                <a:chOff x="5149969" y="1851660"/>
                <a:chExt cx="2963768" cy="1608232"/>
              </a:xfrm>
            </p:grpSpPr>
            <p:cxnSp>
              <p:nvCxnSpPr>
                <p:cNvPr id="208" name="Straight Connector 207">
                  <a:extLst>
                    <a:ext uri="{FF2B5EF4-FFF2-40B4-BE49-F238E27FC236}">
                      <a16:creationId xmlns:a16="http://schemas.microsoft.com/office/drawing/2014/main" id="{C68B5A71-6F64-4645-8504-F86A8B3D2071}"/>
                    </a:ext>
                  </a:extLst>
                </p:cNvPr>
                <p:cNvCxnSpPr>
                  <a:cxnSpLocks/>
                </p:cNvCxnSpPr>
                <p:nvPr/>
              </p:nvCxnSpPr>
              <p:spPr>
                <a:xfrm>
                  <a:off x="51499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09" name="Straight Connector 208">
                  <a:extLst>
                    <a:ext uri="{FF2B5EF4-FFF2-40B4-BE49-F238E27FC236}">
                      <a16:creationId xmlns:a16="http://schemas.microsoft.com/office/drawing/2014/main" id="{97B53A64-12DF-4384-A575-5CC8069EED62}"/>
                    </a:ext>
                  </a:extLst>
                </p:cNvPr>
                <p:cNvCxnSpPr>
                  <a:cxnSpLocks/>
                </p:cNvCxnSpPr>
                <p:nvPr/>
              </p:nvCxnSpPr>
              <p:spPr>
                <a:xfrm>
                  <a:off x="51823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10" name="Straight Connector 209">
                  <a:extLst>
                    <a:ext uri="{FF2B5EF4-FFF2-40B4-BE49-F238E27FC236}">
                      <a16:creationId xmlns:a16="http://schemas.microsoft.com/office/drawing/2014/main" id="{DE4FE32B-80EB-40CB-90EB-BE5F791C2F42}"/>
                    </a:ext>
                  </a:extLst>
                </p:cNvPr>
                <p:cNvCxnSpPr>
                  <a:cxnSpLocks/>
                </p:cNvCxnSpPr>
                <p:nvPr/>
              </p:nvCxnSpPr>
              <p:spPr>
                <a:xfrm>
                  <a:off x="519378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11" name="Straight Connector 210">
                  <a:extLst>
                    <a:ext uri="{FF2B5EF4-FFF2-40B4-BE49-F238E27FC236}">
                      <a16:creationId xmlns:a16="http://schemas.microsoft.com/office/drawing/2014/main" id="{92370017-9006-4B0C-87D7-5684A8913EF6}"/>
                    </a:ext>
                  </a:extLst>
                </p:cNvPr>
                <p:cNvCxnSpPr>
                  <a:cxnSpLocks/>
                </p:cNvCxnSpPr>
                <p:nvPr/>
              </p:nvCxnSpPr>
              <p:spPr>
                <a:xfrm>
                  <a:off x="523188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12" name="Straight Connector 211">
                  <a:extLst>
                    <a:ext uri="{FF2B5EF4-FFF2-40B4-BE49-F238E27FC236}">
                      <a16:creationId xmlns:a16="http://schemas.microsoft.com/office/drawing/2014/main" id="{E76DA0DD-680D-4117-A1AC-46C2D17F1A59}"/>
                    </a:ext>
                  </a:extLst>
                </p:cNvPr>
                <p:cNvCxnSpPr>
                  <a:cxnSpLocks/>
                </p:cNvCxnSpPr>
                <p:nvPr/>
              </p:nvCxnSpPr>
              <p:spPr>
                <a:xfrm>
                  <a:off x="8113737"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3" name="Straight Connector 212">
                  <a:extLst>
                    <a:ext uri="{FF2B5EF4-FFF2-40B4-BE49-F238E27FC236}">
                      <a16:creationId xmlns:a16="http://schemas.microsoft.com/office/drawing/2014/main" id="{6220A01A-E257-47A0-B4AA-755ABCAE76A0}"/>
                    </a:ext>
                  </a:extLst>
                </p:cNvPr>
                <p:cNvCxnSpPr>
                  <a:cxnSpLocks/>
                </p:cNvCxnSpPr>
                <p:nvPr/>
              </p:nvCxnSpPr>
              <p:spPr>
                <a:xfrm>
                  <a:off x="7807032"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4" name="Straight Connector 213">
                  <a:extLst>
                    <a:ext uri="{FF2B5EF4-FFF2-40B4-BE49-F238E27FC236}">
                      <a16:creationId xmlns:a16="http://schemas.microsoft.com/office/drawing/2014/main" id="{99D3FE08-B195-41EF-9202-0BF3CECE4401}"/>
                    </a:ext>
                  </a:extLst>
                </p:cNvPr>
                <p:cNvCxnSpPr>
                  <a:cxnSpLocks/>
                </p:cNvCxnSpPr>
                <p:nvPr/>
              </p:nvCxnSpPr>
              <p:spPr>
                <a:xfrm>
                  <a:off x="7711782"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5" name="Straight Connector 214">
                  <a:extLst>
                    <a:ext uri="{FF2B5EF4-FFF2-40B4-BE49-F238E27FC236}">
                      <a16:creationId xmlns:a16="http://schemas.microsoft.com/office/drawing/2014/main" id="{DF7C0EB8-2C4D-4B8C-88E6-5CC605303C01}"/>
                    </a:ext>
                  </a:extLst>
                </p:cNvPr>
                <p:cNvCxnSpPr>
                  <a:cxnSpLocks/>
                </p:cNvCxnSpPr>
                <p:nvPr/>
              </p:nvCxnSpPr>
              <p:spPr>
                <a:xfrm>
                  <a:off x="7496517"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6" name="Straight Connector 215">
                  <a:extLst>
                    <a:ext uri="{FF2B5EF4-FFF2-40B4-BE49-F238E27FC236}">
                      <a16:creationId xmlns:a16="http://schemas.microsoft.com/office/drawing/2014/main" id="{02B9EB4D-0E4F-4EB7-9BD8-1B2B2FE8790D}"/>
                    </a:ext>
                  </a:extLst>
                </p:cNvPr>
                <p:cNvCxnSpPr>
                  <a:cxnSpLocks/>
                </p:cNvCxnSpPr>
                <p:nvPr/>
              </p:nvCxnSpPr>
              <p:spPr>
                <a:xfrm>
                  <a:off x="7427937"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7" name="Straight Connector 216">
                  <a:extLst>
                    <a:ext uri="{FF2B5EF4-FFF2-40B4-BE49-F238E27FC236}">
                      <a16:creationId xmlns:a16="http://schemas.microsoft.com/office/drawing/2014/main" id="{DA7AAC4D-FAFF-485E-8131-7D114723161D}"/>
                    </a:ext>
                  </a:extLst>
                </p:cNvPr>
                <p:cNvCxnSpPr>
                  <a:cxnSpLocks/>
                </p:cNvCxnSpPr>
                <p:nvPr/>
              </p:nvCxnSpPr>
              <p:spPr>
                <a:xfrm>
                  <a:off x="7384122"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8" name="Straight Connector 217">
                  <a:extLst>
                    <a:ext uri="{FF2B5EF4-FFF2-40B4-BE49-F238E27FC236}">
                      <a16:creationId xmlns:a16="http://schemas.microsoft.com/office/drawing/2014/main" id="{30CAE5AB-F149-47FF-8691-817949253F0E}"/>
                    </a:ext>
                  </a:extLst>
                </p:cNvPr>
                <p:cNvCxnSpPr>
                  <a:cxnSpLocks/>
                </p:cNvCxnSpPr>
                <p:nvPr/>
              </p:nvCxnSpPr>
              <p:spPr>
                <a:xfrm>
                  <a:off x="7304112" y="2410728"/>
                  <a:ext cx="0" cy="35069"/>
                </a:xfrm>
                <a:prstGeom prst="line">
                  <a:avLst/>
                </a:prstGeom>
                <a:noFill/>
                <a:ln w="9525" cap="flat" cmpd="sng" algn="ctr">
                  <a:solidFill>
                    <a:sysClr val="windowText" lastClr="000000"/>
                  </a:solidFill>
                  <a:prstDash val="solid"/>
                  <a:miter lim="800000"/>
                  <a:tailEnd type="none"/>
                </a:ln>
                <a:effectLst/>
              </p:spPr>
            </p:cxnSp>
            <p:cxnSp>
              <p:nvCxnSpPr>
                <p:cNvPr id="219" name="Straight Connector 218">
                  <a:extLst>
                    <a:ext uri="{FF2B5EF4-FFF2-40B4-BE49-F238E27FC236}">
                      <a16:creationId xmlns:a16="http://schemas.microsoft.com/office/drawing/2014/main" id="{11F0684F-F8EB-4680-BECB-FC642428573E}"/>
                    </a:ext>
                  </a:extLst>
                </p:cNvPr>
                <p:cNvCxnSpPr>
                  <a:cxnSpLocks/>
                </p:cNvCxnSpPr>
                <p:nvPr/>
              </p:nvCxnSpPr>
              <p:spPr>
                <a:xfrm>
                  <a:off x="7203147" y="2410728"/>
                  <a:ext cx="0" cy="35069"/>
                </a:xfrm>
                <a:prstGeom prst="line">
                  <a:avLst/>
                </a:prstGeom>
                <a:noFill/>
                <a:ln w="9525" cap="flat" cmpd="sng" algn="ctr">
                  <a:solidFill>
                    <a:sysClr val="windowText" lastClr="000000"/>
                  </a:solidFill>
                  <a:prstDash val="solid"/>
                  <a:miter lim="800000"/>
                  <a:tailEnd type="none"/>
                </a:ln>
                <a:effectLst/>
              </p:spPr>
            </p:cxnSp>
            <p:cxnSp>
              <p:nvCxnSpPr>
                <p:cNvPr id="220" name="Straight Connector 219">
                  <a:extLst>
                    <a:ext uri="{FF2B5EF4-FFF2-40B4-BE49-F238E27FC236}">
                      <a16:creationId xmlns:a16="http://schemas.microsoft.com/office/drawing/2014/main" id="{CAF9566B-7EB5-42C2-A73E-8C5D34E5ADA6}"/>
                    </a:ext>
                  </a:extLst>
                </p:cNvPr>
                <p:cNvCxnSpPr>
                  <a:cxnSpLocks/>
                </p:cNvCxnSpPr>
                <p:nvPr/>
              </p:nvCxnSpPr>
              <p:spPr>
                <a:xfrm>
                  <a:off x="8037537" y="3424823"/>
                  <a:ext cx="0" cy="35069"/>
                </a:xfrm>
                <a:prstGeom prst="line">
                  <a:avLst/>
                </a:prstGeom>
                <a:noFill/>
                <a:ln w="9525" cap="flat" cmpd="sng" algn="ctr">
                  <a:solidFill>
                    <a:sysClr val="windowText" lastClr="000000"/>
                  </a:solidFill>
                  <a:prstDash val="solid"/>
                  <a:miter lim="800000"/>
                  <a:tailEnd type="none"/>
                </a:ln>
                <a:effectLst/>
              </p:spPr>
            </p:cxnSp>
            <p:cxnSp>
              <p:nvCxnSpPr>
                <p:cNvPr id="221" name="Straight Connector 220">
                  <a:extLst>
                    <a:ext uri="{FF2B5EF4-FFF2-40B4-BE49-F238E27FC236}">
                      <a16:creationId xmlns:a16="http://schemas.microsoft.com/office/drawing/2014/main" id="{069B5F00-7F5D-497A-98C5-A4892E0DB53C}"/>
                    </a:ext>
                  </a:extLst>
                </p:cNvPr>
                <p:cNvCxnSpPr>
                  <a:cxnSpLocks/>
                </p:cNvCxnSpPr>
                <p:nvPr/>
              </p:nvCxnSpPr>
              <p:spPr>
                <a:xfrm>
                  <a:off x="7949907" y="3424823"/>
                  <a:ext cx="0" cy="35069"/>
                </a:xfrm>
                <a:prstGeom prst="line">
                  <a:avLst/>
                </a:prstGeom>
                <a:noFill/>
                <a:ln w="9525" cap="flat" cmpd="sng" algn="ctr">
                  <a:solidFill>
                    <a:sysClr val="windowText" lastClr="000000"/>
                  </a:solidFill>
                  <a:prstDash val="solid"/>
                  <a:miter lim="800000"/>
                  <a:tailEnd type="none"/>
                </a:ln>
                <a:effectLst/>
              </p:spPr>
            </p:cxnSp>
            <p:cxnSp>
              <p:nvCxnSpPr>
                <p:cNvPr id="222" name="Straight Connector 221">
                  <a:extLst>
                    <a:ext uri="{FF2B5EF4-FFF2-40B4-BE49-F238E27FC236}">
                      <a16:creationId xmlns:a16="http://schemas.microsoft.com/office/drawing/2014/main" id="{405AAABF-84A6-400B-A23C-93D5A6835AA6}"/>
                    </a:ext>
                  </a:extLst>
                </p:cNvPr>
                <p:cNvCxnSpPr>
                  <a:cxnSpLocks/>
                </p:cNvCxnSpPr>
                <p:nvPr/>
              </p:nvCxnSpPr>
              <p:spPr>
                <a:xfrm>
                  <a:off x="7648917" y="3424823"/>
                  <a:ext cx="0" cy="35069"/>
                </a:xfrm>
                <a:prstGeom prst="line">
                  <a:avLst/>
                </a:prstGeom>
                <a:noFill/>
                <a:ln w="9525" cap="flat" cmpd="sng" algn="ctr">
                  <a:solidFill>
                    <a:sysClr val="windowText" lastClr="000000"/>
                  </a:solidFill>
                  <a:prstDash val="solid"/>
                  <a:miter lim="800000"/>
                  <a:tailEnd type="none"/>
                </a:ln>
                <a:effectLst/>
              </p:spPr>
            </p:cxnSp>
            <p:cxnSp>
              <p:nvCxnSpPr>
                <p:cNvPr id="223" name="Straight Connector 222">
                  <a:extLst>
                    <a:ext uri="{FF2B5EF4-FFF2-40B4-BE49-F238E27FC236}">
                      <a16:creationId xmlns:a16="http://schemas.microsoft.com/office/drawing/2014/main" id="{B0BADF99-73A3-4F9D-8535-31517FE63822}"/>
                    </a:ext>
                  </a:extLst>
                </p:cNvPr>
                <p:cNvCxnSpPr>
                  <a:cxnSpLocks/>
                </p:cNvCxnSpPr>
                <p:nvPr/>
              </p:nvCxnSpPr>
              <p:spPr>
                <a:xfrm>
                  <a:off x="52585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4" name="Straight Connector 223">
                  <a:extLst>
                    <a:ext uri="{FF2B5EF4-FFF2-40B4-BE49-F238E27FC236}">
                      <a16:creationId xmlns:a16="http://schemas.microsoft.com/office/drawing/2014/main" id="{E5802DA5-CA53-4A13-83CA-8391C39426EB}"/>
                    </a:ext>
                  </a:extLst>
                </p:cNvPr>
                <p:cNvCxnSpPr>
                  <a:cxnSpLocks/>
                </p:cNvCxnSpPr>
                <p:nvPr/>
              </p:nvCxnSpPr>
              <p:spPr>
                <a:xfrm>
                  <a:off x="528141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5" name="Straight Connector 224">
                  <a:extLst>
                    <a:ext uri="{FF2B5EF4-FFF2-40B4-BE49-F238E27FC236}">
                      <a16:creationId xmlns:a16="http://schemas.microsoft.com/office/drawing/2014/main" id="{BF79CF14-267D-4036-BAB8-9B3A62E914D0}"/>
                    </a:ext>
                  </a:extLst>
                </p:cNvPr>
                <p:cNvCxnSpPr>
                  <a:cxnSpLocks/>
                </p:cNvCxnSpPr>
                <p:nvPr/>
              </p:nvCxnSpPr>
              <p:spPr>
                <a:xfrm>
                  <a:off x="531189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6" name="Straight Connector 225">
                  <a:extLst>
                    <a:ext uri="{FF2B5EF4-FFF2-40B4-BE49-F238E27FC236}">
                      <a16:creationId xmlns:a16="http://schemas.microsoft.com/office/drawing/2014/main" id="{AA45C16A-C5F4-40E1-867E-8C066DCB7368}"/>
                    </a:ext>
                  </a:extLst>
                </p:cNvPr>
                <p:cNvCxnSpPr>
                  <a:cxnSpLocks/>
                </p:cNvCxnSpPr>
                <p:nvPr/>
              </p:nvCxnSpPr>
              <p:spPr>
                <a:xfrm>
                  <a:off x="54109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7" name="Straight Connector 226">
                  <a:extLst>
                    <a:ext uri="{FF2B5EF4-FFF2-40B4-BE49-F238E27FC236}">
                      <a16:creationId xmlns:a16="http://schemas.microsoft.com/office/drawing/2014/main" id="{9CF9A65B-A680-4E52-97C2-E5C2AE7DE0E5}"/>
                    </a:ext>
                  </a:extLst>
                </p:cNvPr>
                <p:cNvCxnSpPr>
                  <a:cxnSpLocks/>
                </p:cNvCxnSpPr>
                <p:nvPr/>
              </p:nvCxnSpPr>
              <p:spPr>
                <a:xfrm>
                  <a:off x="543952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8" name="Straight Connector 227">
                  <a:extLst>
                    <a:ext uri="{FF2B5EF4-FFF2-40B4-BE49-F238E27FC236}">
                      <a16:creationId xmlns:a16="http://schemas.microsoft.com/office/drawing/2014/main" id="{656687FA-C2CE-4598-AD0F-2055F9B7F32E}"/>
                    </a:ext>
                  </a:extLst>
                </p:cNvPr>
                <p:cNvCxnSpPr>
                  <a:cxnSpLocks/>
                </p:cNvCxnSpPr>
                <p:nvPr/>
              </p:nvCxnSpPr>
              <p:spPr>
                <a:xfrm>
                  <a:off x="54738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29" name="Straight Connector 228">
                  <a:extLst>
                    <a:ext uri="{FF2B5EF4-FFF2-40B4-BE49-F238E27FC236}">
                      <a16:creationId xmlns:a16="http://schemas.microsoft.com/office/drawing/2014/main" id="{83482420-3AF1-480E-BB17-63BCE8FD5ACA}"/>
                    </a:ext>
                  </a:extLst>
                </p:cNvPr>
                <p:cNvCxnSpPr>
                  <a:cxnSpLocks/>
                </p:cNvCxnSpPr>
                <p:nvPr/>
              </p:nvCxnSpPr>
              <p:spPr>
                <a:xfrm>
                  <a:off x="550048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0" name="Straight Connector 229">
                  <a:extLst>
                    <a:ext uri="{FF2B5EF4-FFF2-40B4-BE49-F238E27FC236}">
                      <a16:creationId xmlns:a16="http://schemas.microsoft.com/office/drawing/2014/main" id="{EDFEC93A-3B47-4C8E-AC60-C59AB7CEAB5B}"/>
                    </a:ext>
                  </a:extLst>
                </p:cNvPr>
                <p:cNvCxnSpPr>
                  <a:cxnSpLocks/>
                </p:cNvCxnSpPr>
                <p:nvPr/>
              </p:nvCxnSpPr>
              <p:spPr>
                <a:xfrm>
                  <a:off x="55690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1" name="Straight Connector 230">
                  <a:extLst>
                    <a:ext uri="{FF2B5EF4-FFF2-40B4-BE49-F238E27FC236}">
                      <a16:creationId xmlns:a16="http://schemas.microsoft.com/office/drawing/2014/main" id="{8B608215-73B9-4246-9C27-77886D888B73}"/>
                    </a:ext>
                  </a:extLst>
                </p:cNvPr>
                <p:cNvCxnSpPr>
                  <a:cxnSpLocks/>
                </p:cNvCxnSpPr>
                <p:nvPr/>
              </p:nvCxnSpPr>
              <p:spPr>
                <a:xfrm>
                  <a:off x="559192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2" name="Straight Connector 231">
                  <a:extLst>
                    <a:ext uri="{FF2B5EF4-FFF2-40B4-BE49-F238E27FC236}">
                      <a16:creationId xmlns:a16="http://schemas.microsoft.com/office/drawing/2014/main" id="{D6622F90-39D3-478E-981A-DE645C616BAE}"/>
                    </a:ext>
                  </a:extLst>
                </p:cNvPr>
                <p:cNvCxnSpPr>
                  <a:cxnSpLocks/>
                </p:cNvCxnSpPr>
                <p:nvPr/>
              </p:nvCxnSpPr>
              <p:spPr>
                <a:xfrm>
                  <a:off x="56262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3" name="Straight Connector 232">
                  <a:extLst>
                    <a:ext uri="{FF2B5EF4-FFF2-40B4-BE49-F238E27FC236}">
                      <a16:creationId xmlns:a16="http://schemas.microsoft.com/office/drawing/2014/main" id="{856D1667-5009-47EF-8C2B-EF27D6B1F799}"/>
                    </a:ext>
                  </a:extLst>
                </p:cNvPr>
                <p:cNvCxnSpPr>
                  <a:cxnSpLocks/>
                </p:cNvCxnSpPr>
                <p:nvPr/>
              </p:nvCxnSpPr>
              <p:spPr>
                <a:xfrm>
                  <a:off x="568527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4" name="Straight Connector 233">
                  <a:extLst>
                    <a:ext uri="{FF2B5EF4-FFF2-40B4-BE49-F238E27FC236}">
                      <a16:creationId xmlns:a16="http://schemas.microsoft.com/office/drawing/2014/main" id="{CB6CFB9A-0BC5-48F2-873A-5B1E58D9C1A2}"/>
                    </a:ext>
                  </a:extLst>
                </p:cNvPr>
                <p:cNvCxnSpPr>
                  <a:cxnSpLocks/>
                </p:cNvCxnSpPr>
                <p:nvPr/>
              </p:nvCxnSpPr>
              <p:spPr>
                <a:xfrm>
                  <a:off x="572146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5" name="Straight Connector 234">
                  <a:extLst>
                    <a:ext uri="{FF2B5EF4-FFF2-40B4-BE49-F238E27FC236}">
                      <a16:creationId xmlns:a16="http://schemas.microsoft.com/office/drawing/2014/main" id="{D29F002A-C166-4FD6-B05C-C7F94B4E5C29}"/>
                    </a:ext>
                  </a:extLst>
                </p:cNvPr>
                <p:cNvCxnSpPr>
                  <a:cxnSpLocks/>
                </p:cNvCxnSpPr>
                <p:nvPr/>
              </p:nvCxnSpPr>
              <p:spPr>
                <a:xfrm>
                  <a:off x="573861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6" name="Straight Connector 235">
                  <a:extLst>
                    <a:ext uri="{FF2B5EF4-FFF2-40B4-BE49-F238E27FC236}">
                      <a16:creationId xmlns:a16="http://schemas.microsoft.com/office/drawing/2014/main" id="{FD66BF4B-29B3-4D6D-9427-C69E34F0147C}"/>
                    </a:ext>
                  </a:extLst>
                </p:cNvPr>
                <p:cNvCxnSpPr>
                  <a:cxnSpLocks/>
                </p:cNvCxnSpPr>
                <p:nvPr/>
              </p:nvCxnSpPr>
              <p:spPr>
                <a:xfrm>
                  <a:off x="579195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7" name="Straight Connector 236">
                  <a:extLst>
                    <a:ext uri="{FF2B5EF4-FFF2-40B4-BE49-F238E27FC236}">
                      <a16:creationId xmlns:a16="http://schemas.microsoft.com/office/drawing/2014/main" id="{9D779E62-F254-4335-A7D1-884F882EE4AB}"/>
                    </a:ext>
                  </a:extLst>
                </p:cNvPr>
                <p:cNvCxnSpPr>
                  <a:cxnSpLocks/>
                </p:cNvCxnSpPr>
                <p:nvPr/>
              </p:nvCxnSpPr>
              <p:spPr>
                <a:xfrm>
                  <a:off x="582814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8" name="Straight Connector 237">
                  <a:extLst>
                    <a:ext uri="{FF2B5EF4-FFF2-40B4-BE49-F238E27FC236}">
                      <a16:creationId xmlns:a16="http://schemas.microsoft.com/office/drawing/2014/main" id="{467FE70E-8AE5-40E2-9202-CFAA6F12F228}"/>
                    </a:ext>
                  </a:extLst>
                </p:cNvPr>
                <p:cNvCxnSpPr>
                  <a:cxnSpLocks/>
                </p:cNvCxnSpPr>
                <p:nvPr/>
              </p:nvCxnSpPr>
              <p:spPr>
                <a:xfrm>
                  <a:off x="587196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39" name="Straight Connector 238">
                  <a:extLst>
                    <a:ext uri="{FF2B5EF4-FFF2-40B4-BE49-F238E27FC236}">
                      <a16:creationId xmlns:a16="http://schemas.microsoft.com/office/drawing/2014/main" id="{C9F99866-AB18-42C8-A259-52688BAEF0F8}"/>
                    </a:ext>
                  </a:extLst>
                </p:cNvPr>
                <p:cNvCxnSpPr>
                  <a:cxnSpLocks/>
                </p:cNvCxnSpPr>
                <p:nvPr/>
              </p:nvCxnSpPr>
              <p:spPr>
                <a:xfrm>
                  <a:off x="589291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40" name="Straight Connector 239">
                  <a:extLst>
                    <a:ext uri="{FF2B5EF4-FFF2-40B4-BE49-F238E27FC236}">
                      <a16:creationId xmlns:a16="http://schemas.microsoft.com/office/drawing/2014/main" id="{E076E3B6-39C9-47C5-BB1D-5B5637764147}"/>
                    </a:ext>
                  </a:extLst>
                </p:cNvPr>
                <p:cNvCxnSpPr>
                  <a:cxnSpLocks/>
                </p:cNvCxnSpPr>
                <p:nvPr/>
              </p:nvCxnSpPr>
              <p:spPr>
                <a:xfrm>
                  <a:off x="591577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41" name="Straight Connector 240">
                  <a:extLst>
                    <a:ext uri="{FF2B5EF4-FFF2-40B4-BE49-F238E27FC236}">
                      <a16:creationId xmlns:a16="http://schemas.microsoft.com/office/drawing/2014/main" id="{CB51E691-A3CB-4F6B-8701-F52EE8919FA9}"/>
                    </a:ext>
                  </a:extLst>
                </p:cNvPr>
                <p:cNvCxnSpPr>
                  <a:cxnSpLocks/>
                </p:cNvCxnSpPr>
                <p:nvPr/>
              </p:nvCxnSpPr>
              <p:spPr>
                <a:xfrm>
                  <a:off x="6117709" y="1851660"/>
                  <a:ext cx="0" cy="37738"/>
                </a:xfrm>
                <a:prstGeom prst="line">
                  <a:avLst/>
                </a:prstGeom>
                <a:noFill/>
                <a:ln w="9525" cap="flat" cmpd="sng" algn="ctr">
                  <a:solidFill>
                    <a:sysClr val="windowText" lastClr="000000"/>
                  </a:solidFill>
                  <a:prstDash val="solid"/>
                  <a:miter lim="800000"/>
                  <a:tailEnd type="none"/>
                </a:ln>
                <a:effectLst/>
              </p:spPr>
            </p:cxnSp>
            <p:cxnSp>
              <p:nvCxnSpPr>
                <p:cNvPr id="242" name="Straight Connector 241">
                  <a:extLst>
                    <a:ext uri="{FF2B5EF4-FFF2-40B4-BE49-F238E27FC236}">
                      <a16:creationId xmlns:a16="http://schemas.microsoft.com/office/drawing/2014/main" id="{58EB4729-B22C-4030-964E-E7264D18C80C}"/>
                    </a:ext>
                  </a:extLst>
                </p:cNvPr>
                <p:cNvCxnSpPr>
                  <a:cxnSpLocks/>
                </p:cNvCxnSpPr>
                <p:nvPr/>
              </p:nvCxnSpPr>
              <p:spPr>
                <a:xfrm>
                  <a:off x="6180574" y="1851660"/>
                  <a:ext cx="0" cy="37738"/>
                </a:xfrm>
                <a:prstGeom prst="line">
                  <a:avLst/>
                </a:prstGeom>
                <a:noFill/>
                <a:ln w="9525" cap="flat" cmpd="sng" algn="ctr">
                  <a:solidFill>
                    <a:sysClr val="windowText" lastClr="000000"/>
                  </a:solidFill>
                  <a:prstDash val="solid"/>
                  <a:miter lim="800000"/>
                  <a:tailEnd type="none"/>
                </a:ln>
                <a:effectLst/>
              </p:spPr>
            </p:cxnSp>
            <p:cxnSp>
              <p:nvCxnSpPr>
                <p:cNvPr id="243" name="Straight Connector 242">
                  <a:extLst>
                    <a:ext uri="{FF2B5EF4-FFF2-40B4-BE49-F238E27FC236}">
                      <a16:creationId xmlns:a16="http://schemas.microsoft.com/office/drawing/2014/main" id="{8C23DE51-273D-4182-B814-BE654F512A65}"/>
                    </a:ext>
                  </a:extLst>
                </p:cNvPr>
                <p:cNvCxnSpPr>
                  <a:cxnSpLocks/>
                </p:cNvCxnSpPr>
                <p:nvPr/>
              </p:nvCxnSpPr>
              <p:spPr>
                <a:xfrm>
                  <a:off x="6232009" y="1912620"/>
                  <a:ext cx="0" cy="37738"/>
                </a:xfrm>
                <a:prstGeom prst="line">
                  <a:avLst/>
                </a:prstGeom>
                <a:noFill/>
                <a:ln w="9525" cap="flat" cmpd="sng" algn="ctr">
                  <a:solidFill>
                    <a:sysClr val="windowText" lastClr="000000"/>
                  </a:solidFill>
                  <a:prstDash val="solid"/>
                  <a:miter lim="800000"/>
                  <a:tailEnd type="none"/>
                </a:ln>
                <a:effectLst/>
              </p:spPr>
            </p:cxnSp>
            <p:cxnSp>
              <p:nvCxnSpPr>
                <p:cNvPr id="244" name="Straight Connector 243">
                  <a:extLst>
                    <a:ext uri="{FF2B5EF4-FFF2-40B4-BE49-F238E27FC236}">
                      <a16:creationId xmlns:a16="http://schemas.microsoft.com/office/drawing/2014/main" id="{BF84A07C-C579-4915-B4E1-FA485E18E97F}"/>
                    </a:ext>
                  </a:extLst>
                </p:cNvPr>
                <p:cNvCxnSpPr>
                  <a:cxnSpLocks/>
                </p:cNvCxnSpPr>
                <p:nvPr/>
              </p:nvCxnSpPr>
              <p:spPr>
                <a:xfrm>
                  <a:off x="6245344" y="1912620"/>
                  <a:ext cx="0" cy="37738"/>
                </a:xfrm>
                <a:prstGeom prst="line">
                  <a:avLst/>
                </a:prstGeom>
                <a:noFill/>
                <a:ln w="9525" cap="flat" cmpd="sng" algn="ctr">
                  <a:solidFill>
                    <a:sysClr val="windowText" lastClr="000000"/>
                  </a:solidFill>
                  <a:prstDash val="solid"/>
                  <a:miter lim="800000"/>
                  <a:tailEnd type="none"/>
                </a:ln>
                <a:effectLst/>
              </p:spPr>
            </p:cxnSp>
            <p:cxnSp>
              <p:nvCxnSpPr>
                <p:cNvPr id="245" name="Straight Connector 244">
                  <a:extLst>
                    <a:ext uri="{FF2B5EF4-FFF2-40B4-BE49-F238E27FC236}">
                      <a16:creationId xmlns:a16="http://schemas.microsoft.com/office/drawing/2014/main" id="{EB98D8DF-BD52-4AC4-A03E-6B81D377FB1D}"/>
                    </a:ext>
                  </a:extLst>
                </p:cNvPr>
                <p:cNvCxnSpPr>
                  <a:cxnSpLocks/>
                </p:cNvCxnSpPr>
                <p:nvPr/>
              </p:nvCxnSpPr>
              <p:spPr>
                <a:xfrm>
                  <a:off x="6312019" y="1912620"/>
                  <a:ext cx="0" cy="37738"/>
                </a:xfrm>
                <a:prstGeom prst="line">
                  <a:avLst/>
                </a:prstGeom>
                <a:noFill/>
                <a:ln w="9525" cap="flat" cmpd="sng" algn="ctr">
                  <a:solidFill>
                    <a:sysClr val="windowText" lastClr="000000"/>
                  </a:solidFill>
                  <a:prstDash val="solid"/>
                  <a:miter lim="800000"/>
                  <a:tailEnd type="none"/>
                </a:ln>
                <a:effectLst/>
              </p:spPr>
            </p:cxnSp>
            <p:cxnSp>
              <p:nvCxnSpPr>
                <p:cNvPr id="246" name="Straight Connector 245">
                  <a:extLst>
                    <a:ext uri="{FF2B5EF4-FFF2-40B4-BE49-F238E27FC236}">
                      <a16:creationId xmlns:a16="http://schemas.microsoft.com/office/drawing/2014/main" id="{022AB779-793D-469A-A36F-58FF3F8479F7}"/>
                    </a:ext>
                  </a:extLst>
                </p:cNvPr>
                <p:cNvCxnSpPr>
                  <a:cxnSpLocks/>
                </p:cNvCxnSpPr>
                <p:nvPr/>
              </p:nvCxnSpPr>
              <p:spPr>
                <a:xfrm>
                  <a:off x="6332974" y="1912620"/>
                  <a:ext cx="0" cy="37738"/>
                </a:xfrm>
                <a:prstGeom prst="line">
                  <a:avLst/>
                </a:prstGeom>
                <a:noFill/>
                <a:ln w="9525" cap="flat" cmpd="sng" algn="ctr">
                  <a:solidFill>
                    <a:sysClr val="windowText" lastClr="000000"/>
                  </a:solidFill>
                  <a:prstDash val="solid"/>
                  <a:miter lim="800000"/>
                  <a:tailEnd type="none"/>
                </a:ln>
                <a:effectLst/>
              </p:spPr>
            </p:cxnSp>
            <p:cxnSp>
              <p:nvCxnSpPr>
                <p:cNvPr id="247" name="Straight Connector 246">
                  <a:extLst>
                    <a:ext uri="{FF2B5EF4-FFF2-40B4-BE49-F238E27FC236}">
                      <a16:creationId xmlns:a16="http://schemas.microsoft.com/office/drawing/2014/main" id="{4557A6C9-C05E-4382-80EC-E899CF830B84}"/>
                    </a:ext>
                  </a:extLst>
                </p:cNvPr>
                <p:cNvCxnSpPr>
                  <a:cxnSpLocks/>
                </p:cNvCxnSpPr>
                <p:nvPr/>
              </p:nvCxnSpPr>
              <p:spPr>
                <a:xfrm>
                  <a:off x="6376789" y="1983105"/>
                  <a:ext cx="0" cy="37738"/>
                </a:xfrm>
                <a:prstGeom prst="line">
                  <a:avLst/>
                </a:prstGeom>
                <a:noFill/>
                <a:ln w="9525" cap="flat" cmpd="sng" algn="ctr">
                  <a:solidFill>
                    <a:sysClr val="windowText" lastClr="000000"/>
                  </a:solidFill>
                  <a:prstDash val="solid"/>
                  <a:miter lim="800000"/>
                  <a:tailEnd type="none"/>
                </a:ln>
                <a:effectLst/>
              </p:spPr>
            </p:cxnSp>
            <p:cxnSp>
              <p:nvCxnSpPr>
                <p:cNvPr id="248" name="Straight Connector 247">
                  <a:extLst>
                    <a:ext uri="{FF2B5EF4-FFF2-40B4-BE49-F238E27FC236}">
                      <a16:creationId xmlns:a16="http://schemas.microsoft.com/office/drawing/2014/main" id="{533F9116-BAF3-4576-A17C-AA6324FD4173}"/>
                    </a:ext>
                  </a:extLst>
                </p:cNvPr>
                <p:cNvCxnSpPr>
                  <a:cxnSpLocks/>
                </p:cNvCxnSpPr>
                <p:nvPr/>
              </p:nvCxnSpPr>
              <p:spPr>
                <a:xfrm>
                  <a:off x="6392029" y="1983105"/>
                  <a:ext cx="0" cy="37738"/>
                </a:xfrm>
                <a:prstGeom prst="line">
                  <a:avLst/>
                </a:prstGeom>
                <a:noFill/>
                <a:ln w="9525" cap="flat" cmpd="sng" algn="ctr">
                  <a:solidFill>
                    <a:sysClr val="windowText" lastClr="000000"/>
                  </a:solidFill>
                  <a:prstDash val="solid"/>
                  <a:miter lim="800000"/>
                  <a:tailEnd type="none"/>
                </a:ln>
                <a:effectLst/>
              </p:spPr>
            </p:cxnSp>
            <p:cxnSp>
              <p:nvCxnSpPr>
                <p:cNvPr id="249" name="Straight Connector 248">
                  <a:extLst>
                    <a:ext uri="{FF2B5EF4-FFF2-40B4-BE49-F238E27FC236}">
                      <a16:creationId xmlns:a16="http://schemas.microsoft.com/office/drawing/2014/main" id="{8DB261F1-FE8F-4B9E-A91D-E8971B5246C4}"/>
                    </a:ext>
                  </a:extLst>
                </p:cNvPr>
                <p:cNvCxnSpPr>
                  <a:cxnSpLocks/>
                </p:cNvCxnSpPr>
                <p:nvPr/>
              </p:nvCxnSpPr>
              <p:spPr>
                <a:xfrm>
                  <a:off x="6409174" y="1983105"/>
                  <a:ext cx="0" cy="37738"/>
                </a:xfrm>
                <a:prstGeom prst="line">
                  <a:avLst/>
                </a:prstGeom>
                <a:noFill/>
                <a:ln w="9525" cap="flat" cmpd="sng" algn="ctr">
                  <a:solidFill>
                    <a:sysClr val="windowText" lastClr="000000"/>
                  </a:solidFill>
                  <a:prstDash val="solid"/>
                  <a:miter lim="800000"/>
                  <a:tailEnd type="none"/>
                </a:ln>
                <a:effectLst/>
              </p:spPr>
            </p:cxnSp>
            <p:cxnSp>
              <p:nvCxnSpPr>
                <p:cNvPr id="250" name="Straight Connector 249">
                  <a:extLst>
                    <a:ext uri="{FF2B5EF4-FFF2-40B4-BE49-F238E27FC236}">
                      <a16:creationId xmlns:a16="http://schemas.microsoft.com/office/drawing/2014/main" id="{F39EF32A-5D0E-4858-9CC7-698273EAF595}"/>
                    </a:ext>
                  </a:extLst>
                </p:cNvPr>
                <p:cNvCxnSpPr>
                  <a:cxnSpLocks/>
                </p:cNvCxnSpPr>
                <p:nvPr/>
              </p:nvCxnSpPr>
              <p:spPr>
                <a:xfrm>
                  <a:off x="6430129" y="1983105"/>
                  <a:ext cx="0" cy="37738"/>
                </a:xfrm>
                <a:prstGeom prst="line">
                  <a:avLst/>
                </a:prstGeom>
                <a:noFill/>
                <a:ln w="9525" cap="flat" cmpd="sng" algn="ctr">
                  <a:solidFill>
                    <a:sysClr val="windowText" lastClr="000000"/>
                  </a:solidFill>
                  <a:prstDash val="solid"/>
                  <a:miter lim="800000"/>
                  <a:tailEnd type="none"/>
                </a:ln>
                <a:effectLst/>
              </p:spPr>
            </p:cxnSp>
            <p:cxnSp>
              <p:nvCxnSpPr>
                <p:cNvPr id="251" name="Straight Connector 250">
                  <a:extLst>
                    <a:ext uri="{FF2B5EF4-FFF2-40B4-BE49-F238E27FC236}">
                      <a16:creationId xmlns:a16="http://schemas.microsoft.com/office/drawing/2014/main" id="{8231C9F5-97C2-4C3D-83DF-EF3EA1F486A7}"/>
                    </a:ext>
                  </a:extLst>
                </p:cNvPr>
                <p:cNvCxnSpPr>
                  <a:cxnSpLocks/>
                </p:cNvCxnSpPr>
                <p:nvPr/>
              </p:nvCxnSpPr>
              <p:spPr>
                <a:xfrm>
                  <a:off x="6466324" y="1983105"/>
                  <a:ext cx="0" cy="37738"/>
                </a:xfrm>
                <a:prstGeom prst="line">
                  <a:avLst/>
                </a:prstGeom>
                <a:noFill/>
                <a:ln w="9525" cap="flat" cmpd="sng" algn="ctr">
                  <a:solidFill>
                    <a:sysClr val="windowText" lastClr="000000"/>
                  </a:solidFill>
                  <a:prstDash val="solid"/>
                  <a:miter lim="800000"/>
                  <a:tailEnd type="none"/>
                </a:ln>
                <a:effectLst/>
              </p:spPr>
            </p:cxnSp>
            <p:cxnSp>
              <p:nvCxnSpPr>
                <p:cNvPr id="252" name="Straight Connector 251">
                  <a:extLst>
                    <a:ext uri="{FF2B5EF4-FFF2-40B4-BE49-F238E27FC236}">
                      <a16:creationId xmlns:a16="http://schemas.microsoft.com/office/drawing/2014/main" id="{34FA45FA-7180-41D5-B651-1240F04B4E27}"/>
                    </a:ext>
                  </a:extLst>
                </p:cNvPr>
                <p:cNvCxnSpPr>
                  <a:cxnSpLocks/>
                </p:cNvCxnSpPr>
                <p:nvPr/>
              </p:nvCxnSpPr>
              <p:spPr>
                <a:xfrm>
                  <a:off x="6492994" y="1983105"/>
                  <a:ext cx="0" cy="37738"/>
                </a:xfrm>
                <a:prstGeom prst="line">
                  <a:avLst/>
                </a:prstGeom>
                <a:noFill/>
                <a:ln w="9525" cap="flat" cmpd="sng" algn="ctr">
                  <a:solidFill>
                    <a:sysClr val="windowText" lastClr="000000"/>
                  </a:solidFill>
                  <a:prstDash val="solid"/>
                  <a:miter lim="800000"/>
                  <a:tailEnd type="none"/>
                </a:ln>
                <a:effectLst/>
              </p:spPr>
            </p:cxnSp>
            <p:cxnSp>
              <p:nvCxnSpPr>
                <p:cNvPr id="253" name="Straight Connector 252">
                  <a:extLst>
                    <a:ext uri="{FF2B5EF4-FFF2-40B4-BE49-F238E27FC236}">
                      <a16:creationId xmlns:a16="http://schemas.microsoft.com/office/drawing/2014/main" id="{D3282CD9-6890-4282-A748-15F47CBFBE03}"/>
                    </a:ext>
                  </a:extLst>
                </p:cNvPr>
                <p:cNvCxnSpPr>
                  <a:cxnSpLocks/>
                </p:cNvCxnSpPr>
                <p:nvPr/>
              </p:nvCxnSpPr>
              <p:spPr>
                <a:xfrm>
                  <a:off x="6517759" y="2105025"/>
                  <a:ext cx="0" cy="37738"/>
                </a:xfrm>
                <a:prstGeom prst="line">
                  <a:avLst/>
                </a:prstGeom>
                <a:noFill/>
                <a:ln w="9525" cap="flat" cmpd="sng" algn="ctr">
                  <a:solidFill>
                    <a:sysClr val="windowText" lastClr="000000"/>
                  </a:solidFill>
                  <a:prstDash val="solid"/>
                  <a:miter lim="800000"/>
                  <a:tailEnd type="none"/>
                </a:ln>
                <a:effectLst/>
              </p:spPr>
            </p:cxnSp>
            <p:cxnSp>
              <p:nvCxnSpPr>
                <p:cNvPr id="254" name="Straight Connector 253">
                  <a:extLst>
                    <a:ext uri="{FF2B5EF4-FFF2-40B4-BE49-F238E27FC236}">
                      <a16:creationId xmlns:a16="http://schemas.microsoft.com/office/drawing/2014/main" id="{689218B3-84CA-446A-AFD0-557C68663296}"/>
                    </a:ext>
                  </a:extLst>
                </p:cNvPr>
                <p:cNvCxnSpPr>
                  <a:cxnSpLocks/>
                </p:cNvCxnSpPr>
                <p:nvPr/>
              </p:nvCxnSpPr>
              <p:spPr>
                <a:xfrm>
                  <a:off x="6548239" y="2105025"/>
                  <a:ext cx="0" cy="37738"/>
                </a:xfrm>
                <a:prstGeom prst="line">
                  <a:avLst/>
                </a:prstGeom>
                <a:noFill/>
                <a:ln w="9525" cap="flat" cmpd="sng" algn="ctr">
                  <a:solidFill>
                    <a:sysClr val="windowText" lastClr="000000"/>
                  </a:solidFill>
                  <a:prstDash val="solid"/>
                  <a:miter lim="800000"/>
                  <a:tailEnd type="none"/>
                </a:ln>
                <a:effectLst/>
              </p:spPr>
            </p:cxnSp>
            <p:cxnSp>
              <p:nvCxnSpPr>
                <p:cNvPr id="255" name="Straight Connector 254">
                  <a:extLst>
                    <a:ext uri="{FF2B5EF4-FFF2-40B4-BE49-F238E27FC236}">
                      <a16:creationId xmlns:a16="http://schemas.microsoft.com/office/drawing/2014/main" id="{AC59984A-3E6B-414A-A93C-9579150419FB}"/>
                    </a:ext>
                  </a:extLst>
                </p:cNvPr>
                <p:cNvCxnSpPr>
                  <a:cxnSpLocks/>
                </p:cNvCxnSpPr>
                <p:nvPr/>
              </p:nvCxnSpPr>
              <p:spPr>
                <a:xfrm>
                  <a:off x="6677779" y="2105025"/>
                  <a:ext cx="0" cy="37738"/>
                </a:xfrm>
                <a:prstGeom prst="line">
                  <a:avLst/>
                </a:prstGeom>
                <a:noFill/>
                <a:ln w="9525" cap="flat" cmpd="sng" algn="ctr">
                  <a:solidFill>
                    <a:sysClr val="windowText" lastClr="000000"/>
                  </a:solidFill>
                  <a:prstDash val="solid"/>
                  <a:miter lim="800000"/>
                  <a:tailEnd type="none"/>
                </a:ln>
                <a:effectLst/>
              </p:spPr>
            </p:cxnSp>
            <p:cxnSp>
              <p:nvCxnSpPr>
                <p:cNvPr id="256" name="Straight Connector 255">
                  <a:extLst>
                    <a:ext uri="{FF2B5EF4-FFF2-40B4-BE49-F238E27FC236}">
                      <a16:creationId xmlns:a16="http://schemas.microsoft.com/office/drawing/2014/main" id="{D51781A3-EACB-4BB2-B911-C2922DA92E15}"/>
                    </a:ext>
                  </a:extLst>
                </p:cNvPr>
                <p:cNvCxnSpPr>
                  <a:cxnSpLocks/>
                </p:cNvCxnSpPr>
                <p:nvPr/>
              </p:nvCxnSpPr>
              <p:spPr>
                <a:xfrm>
                  <a:off x="6915904" y="2249805"/>
                  <a:ext cx="0" cy="37738"/>
                </a:xfrm>
                <a:prstGeom prst="line">
                  <a:avLst/>
                </a:prstGeom>
                <a:noFill/>
                <a:ln w="9525" cap="flat" cmpd="sng" algn="ctr">
                  <a:solidFill>
                    <a:sysClr val="windowText" lastClr="000000"/>
                  </a:solidFill>
                  <a:prstDash val="solid"/>
                  <a:miter lim="800000"/>
                  <a:tailEnd type="none"/>
                </a:ln>
                <a:effectLst/>
              </p:spPr>
            </p:cxnSp>
            <p:cxnSp>
              <p:nvCxnSpPr>
                <p:cNvPr id="257" name="Straight Connector 256">
                  <a:extLst>
                    <a:ext uri="{FF2B5EF4-FFF2-40B4-BE49-F238E27FC236}">
                      <a16:creationId xmlns:a16="http://schemas.microsoft.com/office/drawing/2014/main" id="{C7EC5264-C2CB-49F5-9B86-8B7D91521ECE}"/>
                    </a:ext>
                  </a:extLst>
                </p:cNvPr>
                <p:cNvCxnSpPr>
                  <a:cxnSpLocks/>
                </p:cNvCxnSpPr>
                <p:nvPr/>
              </p:nvCxnSpPr>
              <p:spPr>
                <a:xfrm>
                  <a:off x="7085449" y="2249805"/>
                  <a:ext cx="0" cy="37738"/>
                </a:xfrm>
                <a:prstGeom prst="line">
                  <a:avLst/>
                </a:prstGeom>
                <a:noFill/>
                <a:ln w="9525" cap="flat" cmpd="sng" algn="ctr">
                  <a:solidFill>
                    <a:sysClr val="windowText" lastClr="000000"/>
                  </a:solidFill>
                  <a:prstDash val="solid"/>
                  <a:miter lim="800000"/>
                  <a:tailEnd type="none"/>
                </a:ln>
                <a:effectLst/>
              </p:spPr>
            </p:cxnSp>
            <p:cxnSp>
              <p:nvCxnSpPr>
                <p:cNvPr id="269" name="Straight Connector 268">
                  <a:extLst>
                    <a:ext uri="{FF2B5EF4-FFF2-40B4-BE49-F238E27FC236}">
                      <a16:creationId xmlns:a16="http://schemas.microsoft.com/office/drawing/2014/main" id="{B77764DE-ABB5-4380-8114-5930EE52BED4}"/>
                    </a:ext>
                  </a:extLst>
                </p:cNvPr>
                <p:cNvCxnSpPr>
                  <a:cxnSpLocks/>
                </p:cNvCxnSpPr>
                <p:nvPr/>
              </p:nvCxnSpPr>
              <p:spPr>
                <a:xfrm>
                  <a:off x="5418574" y="1920240"/>
                  <a:ext cx="0" cy="37738"/>
                </a:xfrm>
                <a:prstGeom prst="line">
                  <a:avLst/>
                </a:prstGeom>
                <a:noFill/>
                <a:ln w="9525" cap="flat" cmpd="sng" algn="ctr">
                  <a:solidFill>
                    <a:sysClr val="windowText" lastClr="000000"/>
                  </a:solidFill>
                  <a:prstDash val="solid"/>
                  <a:miter lim="800000"/>
                  <a:tailEnd type="none"/>
                </a:ln>
                <a:effectLst/>
              </p:spPr>
            </p:cxnSp>
            <p:cxnSp>
              <p:nvCxnSpPr>
                <p:cNvPr id="270" name="Straight Connector 269">
                  <a:extLst>
                    <a:ext uri="{FF2B5EF4-FFF2-40B4-BE49-F238E27FC236}">
                      <a16:creationId xmlns:a16="http://schemas.microsoft.com/office/drawing/2014/main" id="{B2058DA1-513C-47E2-9C8F-7242D5C14FEA}"/>
                    </a:ext>
                  </a:extLst>
                </p:cNvPr>
                <p:cNvCxnSpPr>
                  <a:cxnSpLocks/>
                </p:cNvCxnSpPr>
                <p:nvPr/>
              </p:nvCxnSpPr>
              <p:spPr>
                <a:xfrm>
                  <a:off x="5449054" y="1920240"/>
                  <a:ext cx="0" cy="37738"/>
                </a:xfrm>
                <a:prstGeom prst="line">
                  <a:avLst/>
                </a:prstGeom>
                <a:noFill/>
                <a:ln w="9525" cap="flat" cmpd="sng" algn="ctr">
                  <a:solidFill>
                    <a:sysClr val="windowText" lastClr="000000"/>
                  </a:solidFill>
                  <a:prstDash val="solid"/>
                  <a:miter lim="800000"/>
                  <a:tailEnd type="none"/>
                </a:ln>
                <a:effectLst/>
              </p:spPr>
            </p:cxnSp>
            <p:cxnSp>
              <p:nvCxnSpPr>
                <p:cNvPr id="271" name="Straight Connector 270">
                  <a:extLst>
                    <a:ext uri="{FF2B5EF4-FFF2-40B4-BE49-F238E27FC236}">
                      <a16:creationId xmlns:a16="http://schemas.microsoft.com/office/drawing/2014/main" id="{CCB9E6C7-A1C5-43B6-8830-BAA05857BE13}"/>
                    </a:ext>
                  </a:extLst>
                </p:cNvPr>
                <p:cNvCxnSpPr>
                  <a:cxnSpLocks/>
                </p:cNvCxnSpPr>
                <p:nvPr/>
              </p:nvCxnSpPr>
              <p:spPr>
                <a:xfrm>
                  <a:off x="5517634" y="1944370"/>
                  <a:ext cx="0" cy="37738"/>
                </a:xfrm>
                <a:prstGeom prst="line">
                  <a:avLst/>
                </a:prstGeom>
                <a:noFill/>
                <a:ln w="9525" cap="flat" cmpd="sng" algn="ctr">
                  <a:solidFill>
                    <a:sysClr val="windowText" lastClr="000000"/>
                  </a:solidFill>
                  <a:prstDash val="solid"/>
                  <a:miter lim="800000"/>
                  <a:tailEnd type="none"/>
                </a:ln>
                <a:effectLst/>
              </p:spPr>
            </p:cxnSp>
            <p:cxnSp>
              <p:nvCxnSpPr>
                <p:cNvPr id="272" name="Straight Connector 271">
                  <a:extLst>
                    <a:ext uri="{FF2B5EF4-FFF2-40B4-BE49-F238E27FC236}">
                      <a16:creationId xmlns:a16="http://schemas.microsoft.com/office/drawing/2014/main" id="{B16F36B4-9003-4929-8B40-FA514942EB9D}"/>
                    </a:ext>
                  </a:extLst>
                </p:cNvPr>
                <p:cNvCxnSpPr>
                  <a:cxnSpLocks/>
                </p:cNvCxnSpPr>
                <p:nvPr/>
              </p:nvCxnSpPr>
              <p:spPr>
                <a:xfrm>
                  <a:off x="5538589" y="1944370"/>
                  <a:ext cx="0" cy="37738"/>
                </a:xfrm>
                <a:prstGeom prst="line">
                  <a:avLst/>
                </a:prstGeom>
                <a:noFill/>
                <a:ln w="9525" cap="flat" cmpd="sng" algn="ctr">
                  <a:solidFill>
                    <a:sysClr val="windowText" lastClr="000000"/>
                  </a:solidFill>
                  <a:prstDash val="solid"/>
                  <a:miter lim="800000"/>
                  <a:tailEnd type="none"/>
                </a:ln>
                <a:effectLst/>
              </p:spPr>
            </p:cxnSp>
            <p:cxnSp>
              <p:nvCxnSpPr>
                <p:cNvPr id="273" name="Straight Connector 272">
                  <a:extLst>
                    <a:ext uri="{FF2B5EF4-FFF2-40B4-BE49-F238E27FC236}">
                      <a16:creationId xmlns:a16="http://schemas.microsoft.com/office/drawing/2014/main" id="{526DDAE3-812B-4F35-87C6-F6A08910CEA6}"/>
                    </a:ext>
                  </a:extLst>
                </p:cNvPr>
                <p:cNvCxnSpPr>
                  <a:cxnSpLocks/>
                </p:cNvCxnSpPr>
                <p:nvPr/>
              </p:nvCxnSpPr>
              <p:spPr>
                <a:xfrm>
                  <a:off x="5569069" y="1944370"/>
                  <a:ext cx="0" cy="37738"/>
                </a:xfrm>
                <a:prstGeom prst="line">
                  <a:avLst/>
                </a:prstGeom>
                <a:noFill/>
                <a:ln w="9525" cap="flat" cmpd="sng" algn="ctr">
                  <a:solidFill>
                    <a:sysClr val="windowText" lastClr="000000"/>
                  </a:solidFill>
                  <a:prstDash val="solid"/>
                  <a:miter lim="800000"/>
                  <a:tailEnd type="none"/>
                </a:ln>
                <a:effectLst/>
              </p:spPr>
            </p:cxnSp>
            <p:cxnSp>
              <p:nvCxnSpPr>
                <p:cNvPr id="274" name="Straight Connector 273">
                  <a:extLst>
                    <a:ext uri="{FF2B5EF4-FFF2-40B4-BE49-F238E27FC236}">
                      <a16:creationId xmlns:a16="http://schemas.microsoft.com/office/drawing/2014/main" id="{116B6101-855F-4F84-9646-F21D868321F7}"/>
                    </a:ext>
                  </a:extLst>
                </p:cNvPr>
                <p:cNvCxnSpPr>
                  <a:cxnSpLocks/>
                </p:cNvCxnSpPr>
                <p:nvPr/>
              </p:nvCxnSpPr>
              <p:spPr>
                <a:xfrm>
                  <a:off x="5603359" y="1965325"/>
                  <a:ext cx="0" cy="37738"/>
                </a:xfrm>
                <a:prstGeom prst="line">
                  <a:avLst/>
                </a:prstGeom>
                <a:noFill/>
                <a:ln w="9525" cap="flat" cmpd="sng" algn="ctr">
                  <a:solidFill>
                    <a:sysClr val="windowText" lastClr="000000"/>
                  </a:solidFill>
                  <a:prstDash val="solid"/>
                  <a:miter lim="800000"/>
                  <a:tailEnd type="none"/>
                </a:ln>
                <a:effectLst/>
              </p:spPr>
            </p:cxnSp>
            <p:cxnSp>
              <p:nvCxnSpPr>
                <p:cNvPr id="275" name="Straight Connector 274">
                  <a:extLst>
                    <a:ext uri="{FF2B5EF4-FFF2-40B4-BE49-F238E27FC236}">
                      <a16:creationId xmlns:a16="http://schemas.microsoft.com/office/drawing/2014/main" id="{0A98705F-5CBC-46DF-88F2-B1D5D1AD8512}"/>
                    </a:ext>
                  </a:extLst>
                </p:cNvPr>
                <p:cNvCxnSpPr>
                  <a:cxnSpLocks/>
                </p:cNvCxnSpPr>
                <p:nvPr/>
              </p:nvCxnSpPr>
              <p:spPr>
                <a:xfrm>
                  <a:off x="5628124" y="1965325"/>
                  <a:ext cx="0" cy="37738"/>
                </a:xfrm>
                <a:prstGeom prst="line">
                  <a:avLst/>
                </a:prstGeom>
                <a:noFill/>
                <a:ln w="9525" cap="flat" cmpd="sng" algn="ctr">
                  <a:solidFill>
                    <a:sysClr val="windowText" lastClr="000000"/>
                  </a:solidFill>
                  <a:prstDash val="solid"/>
                  <a:miter lim="800000"/>
                  <a:tailEnd type="none"/>
                </a:ln>
                <a:effectLst/>
              </p:spPr>
            </p:cxnSp>
            <p:cxnSp>
              <p:nvCxnSpPr>
                <p:cNvPr id="276" name="Straight Connector 275">
                  <a:extLst>
                    <a:ext uri="{FF2B5EF4-FFF2-40B4-BE49-F238E27FC236}">
                      <a16:creationId xmlns:a16="http://schemas.microsoft.com/office/drawing/2014/main" id="{3E664254-F3AC-4EE2-9717-6256C9C836D6}"/>
                    </a:ext>
                  </a:extLst>
                </p:cNvPr>
                <p:cNvCxnSpPr>
                  <a:cxnSpLocks/>
                </p:cNvCxnSpPr>
                <p:nvPr/>
              </p:nvCxnSpPr>
              <p:spPr>
                <a:xfrm>
                  <a:off x="5692894" y="1965325"/>
                  <a:ext cx="0" cy="37738"/>
                </a:xfrm>
                <a:prstGeom prst="line">
                  <a:avLst/>
                </a:prstGeom>
                <a:noFill/>
                <a:ln w="9525" cap="flat" cmpd="sng" algn="ctr">
                  <a:solidFill>
                    <a:sysClr val="windowText" lastClr="000000"/>
                  </a:solidFill>
                  <a:prstDash val="solid"/>
                  <a:miter lim="800000"/>
                  <a:tailEnd type="none"/>
                </a:ln>
                <a:effectLst/>
              </p:spPr>
            </p:cxnSp>
            <p:cxnSp>
              <p:nvCxnSpPr>
                <p:cNvPr id="277" name="Straight Connector 276">
                  <a:extLst>
                    <a:ext uri="{FF2B5EF4-FFF2-40B4-BE49-F238E27FC236}">
                      <a16:creationId xmlns:a16="http://schemas.microsoft.com/office/drawing/2014/main" id="{426D7571-072D-49A1-81A4-EDC2AF689DA5}"/>
                    </a:ext>
                  </a:extLst>
                </p:cNvPr>
                <p:cNvCxnSpPr>
                  <a:cxnSpLocks/>
                </p:cNvCxnSpPr>
                <p:nvPr/>
              </p:nvCxnSpPr>
              <p:spPr>
                <a:xfrm>
                  <a:off x="5700514" y="1965325"/>
                  <a:ext cx="0" cy="37738"/>
                </a:xfrm>
                <a:prstGeom prst="line">
                  <a:avLst/>
                </a:prstGeom>
                <a:noFill/>
                <a:ln w="9525" cap="flat" cmpd="sng" algn="ctr">
                  <a:solidFill>
                    <a:sysClr val="windowText" lastClr="000000"/>
                  </a:solidFill>
                  <a:prstDash val="solid"/>
                  <a:miter lim="800000"/>
                  <a:tailEnd type="none"/>
                </a:ln>
                <a:effectLst/>
              </p:spPr>
            </p:cxnSp>
            <p:cxnSp>
              <p:nvCxnSpPr>
                <p:cNvPr id="278" name="Straight Connector 277">
                  <a:extLst>
                    <a:ext uri="{FF2B5EF4-FFF2-40B4-BE49-F238E27FC236}">
                      <a16:creationId xmlns:a16="http://schemas.microsoft.com/office/drawing/2014/main" id="{0C223F95-F974-4A7C-A718-7C3F21EF0662}"/>
                    </a:ext>
                  </a:extLst>
                </p:cNvPr>
                <p:cNvCxnSpPr>
                  <a:cxnSpLocks/>
                </p:cNvCxnSpPr>
                <p:nvPr/>
              </p:nvCxnSpPr>
              <p:spPr>
                <a:xfrm>
                  <a:off x="5788144" y="1965325"/>
                  <a:ext cx="0" cy="37738"/>
                </a:xfrm>
                <a:prstGeom prst="line">
                  <a:avLst/>
                </a:prstGeom>
                <a:noFill/>
                <a:ln w="9525" cap="flat" cmpd="sng" algn="ctr">
                  <a:solidFill>
                    <a:sysClr val="windowText" lastClr="000000"/>
                  </a:solidFill>
                  <a:prstDash val="solid"/>
                  <a:miter lim="800000"/>
                  <a:tailEnd type="none"/>
                </a:ln>
                <a:effectLst/>
              </p:spPr>
            </p:cxnSp>
            <p:cxnSp>
              <p:nvCxnSpPr>
                <p:cNvPr id="279" name="Straight Connector 278">
                  <a:extLst>
                    <a:ext uri="{FF2B5EF4-FFF2-40B4-BE49-F238E27FC236}">
                      <a16:creationId xmlns:a16="http://schemas.microsoft.com/office/drawing/2014/main" id="{E1635242-92B1-4532-B25B-563C25B08A49}"/>
                    </a:ext>
                  </a:extLst>
                </p:cNvPr>
                <p:cNvCxnSpPr>
                  <a:cxnSpLocks/>
                </p:cNvCxnSpPr>
                <p:nvPr/>
              </p:nvCxnSpPr>
              <p:spPr>
                <a:xfrm>
                  <a:off x="5830054" y="1994535"/>
                  <a:ext cx="0" cy="37738"/>
                </a:xfrm>
                <a:prstGeom prst="line">
                  <a:avLst/>
                </a:prstGeom>
                <a:noFill/>
                <a:ln w="9525" cap="flat" cmpd="sng" algn="ctr">
                  <a:solidFill>
                    <a:sysClr val="windowText" lastClr="000000"/>
                  </a:solidFill>
                  <a:prstDash val="solid"/>
                  <a:miter lim="800000"/>
                  <a:tailEnd type="none"/>
                </a:ln>
                <a:effectLst/>
              </p:spPr>
            </p:cxnSp>
            <p:cxnSp>
              <p:nvCxnSpPr>
                <p:cNvPr id="280" name="Straight Connector 279">
                  <a:extLst>
                    <a:ext uri="{FF2B5EF4-FFF2-40B4-BE49-F238E27FC236}">
                      <a16:creationId xmlns:a16="http://schemas.microsoft.com/office/drawing/2014/main" id="{84D45F65-4C1B-4AA8-B4C4-1FA49348AC0D}"/>
                    </a:ext>
                  </a:extLst>
                </p:cNvPr>
                <p:cNvCxnSpPr>
                  <a:cxnSpLocks/>
                </p:cNvCxnSpPr>
                <p:nvPr/>
              </p:nvCxnSpPr>
              <p:spPr>
                <a:xfrm>
                  <a:off x="5860534" y="2015490"/>
                  <a:ext cx="0" cy="37738"/>
                </a:xfrm>
                <a:prstGeom prst="line">
                  <a:avLst/>
                </a:prstGeom>
                <a:noFill/>
                <a:ln w="9525" cap="flat" cmpd="sng" algn="ctr">
                  <a:solidFill>
                    <a:sysClr val="windowText" lastClr="000000"/>
                  </a:solidFill>
                  <a:prstDash val="solid"/>
                  <a:miter lim="800000"/>
                  <a:tailEnd type="none"/>
                </a:ln>
                <a:effectLst/>
              </p:spPr>
            </p:cxnSp>
            <p:cxnSp>
              <p:nvCxnSpPr>
                <p:cNvPr id="281" name="Straight Connector 280">
                  <a:extLst>
                    <a:ext uri="{FF2B5EF4-FFF2-40B4-BE49-F238E27FC236}">
                      <a16:creationId xmlns:a16="http://schemas.microsoft.com/office/drawing/2014/main" id="{10A907AE-B3B0-4247-915A-467514C78E1B}"/>
                    </a:ext>
                  </a:extLst>
                </p:cNvPr>
                <p:cNvCxnSpPr>
                  <a:cxnSpLocks/>
                </p:cNvCxnSpPr>
                <p:nvPr/>
              </p:nvCxnSpPr>
              <p:spPr>
                <a:xfrm>
                  <a:off x="5931019" y="2055495"/>
                  <a:ext cx="0" cy="37738"/>
                </a:xfrm>
                <a:prstGeom prst="line">
                  <a:avLst/>
                </a:prstGeom>
                <a:noFill/>
                <a:ln w="9525" cap="flat" cmpd="sng" algn="ctr">
                  <a:solidFill>
                    <a:sysClr val="windowText" lastClr="000000"/>
                  </a:solidFill>
                  <a:prstDash val="solid"/>
                  <a:miter lim="800000"/>
                  <a:tailEnd type="none"/>
                </a:ln>
                <a:effectLst/>
              </p:spPr>
            </p:cxnSp>
            <p:cxnSp>
              <p:nvCxnSpPr>
                <p:cNvPr id="282" name="Straight Connector 281">
                  <a:extLst>
                    <a:ext uri="{FF2B5EF4-FFF2-40B4-BE49-F238E27FC236}">
                      <a16:creationId xmlns:a16="http://schemas.microsoft.com/office/drawing/2014/main" id="{5E9FFBB8-58ED-4E93-9294-239180DBE4EA}"/>
                    </a:ext>
                  </a:extLst>
                </p:cNvPr>
                <p:cNvCxnSpPr>
                  <a:cxnSpLocks/>
                </p:cNvCxnSpPr>
                <p:nvPr/>
              </p:nvCxnSpPr>
              <p:spPr>
                <a:xfrm>
                  <a:off x="5955784" y="2055495"/>
                  <a:ext cx="0" cy="37738"/>
                </a:xfrm>
                <a:prstGeom prst="line">
                  <a:avLst/>
                </a:prstGeom>
                <a:noFill/>
                <a:ln w="9525" cap="flat" cmpd="sng" algn="ctr">
                  <a:solidFill>
                    <a:sysClr val="windowText" lastClr="000000"/>
                  </a:solidFill>
                  <a:prstDash val="solid"/>
                  <a:miter lim="800000"/>
                  <a:tailEnd type="none"/>
                </a:ln>
                <a:effectLst/>
              </p:spPr>
            </p:cxnSp>
            <p:cxnSp>
              <p:nvCxnSpPr>
                <p:cNvPr id="283" name="Straight Connector 282">
                  <a:extLst>
                    <a:ext uri="{FF2B5EF4-FFF2-40B4-BE49-F238E27FC236}">
                      <a16:creationId xmlns:a16="http://schemas.microsoft.com/office/drawing/2014/main" id="{D5B21EAD-71C2-44B3-8223-D6C259151A2D}"/>
                    </a:ext>
                  </a:extLst>
                </p:cNvPr>
                <p:cNvCxnSpPr>
                  <a:cxnSpLocks/>
                </p:cNvCxnSpPr>
                <p:nvPr/>
              </p:nvCxnSpPr>
              <p:spPr>
                <a:xfrm>
                  <a:off x="6136759" y="2112645"/>
                  <a:ext cx="0" cy="37738"/>
                </a:xfrm>
                <a:prstGeom prst="line">
                  <a:avLst/>
                </a:prstGeom>
                <a:noFill/>
                <a:ln w="9525" cap="flat" cmpd="sng" algn="ctr">
                  <a:solidFill>
                    <a:sysClr val="windowText" lastClr="000000"/>
                  </a:solidFill>
                  <a:prstDash val="solid"/>
                  <a:miter lim="800000"/>
                  <a:tailEnd type="none"/>
                </a:ln>
                <a:effectLst/>
              </p:spPr>
            </p:cxnSp>
            <p:cxnSp>
              <p:nvCxnSpPr>
                <p:cNvPr id="284" name="Straight Connector 283">
                  <a:extLst>
                    <a:ext uri="{FF2B5EF4-FFF2-40B4-BE49-F238E27FC236}">
                      <a16:creationId xmlns:a16="http://schemas.microsoft.com/office/drawing/2014/main" id="{61716D7F-E584-4B80-94DF-1620E8E4BA51}"/>
                    </a:ext>
                  </a:extLst>
                </p:cNvPr>
                <p:cNvCxnSpPr>
                  <a:cxnSpLocks/>
                </p:cNvCxnSpPr>
                <p:nvPr/>
              </p:nvCxnSpPr>
              <p:spPr>
                <a:xfrm>
                  <a:off x="6144379" y="2145030"/>
                  <a:ext cx="0" cy="37738"/>
                </a:xfrm>
                <a:prstGeom prst="line">
                  <a:avLst/>
                </a:prstGeom>
                <a:noFill/>
                <a:ln w="9525" cap="flat" cmpd="sng" algn="ctr">
                  <a:solidFill>
                    <a:sysClr val="windowText" lastClr="000000"/>
                  </a:solidFill>
                  <a:prstDash val="solid"/>
                  <a:miter lim="800000"/>
                  <a:tailEnd type="none"/>
                </a:ln>
                <a:effectLst/>
              </p:spPr>
            </p:cxnSp>
            <p:cxnSp>
              <p:nvCxnSpPr>
                <p:cNvPr id="285" name="Straight Connector 284">
                  <a:extLst>
                    <a:ext uri="{FF2B5EF4-FFF2-40B4-BE49-F238E27FC236}">
                      <a16:creationId xmlns:a16="http://schemas.microsoft.com/office/drawing/2014/main" id="{A6C1397A-8DAE-48D8-AEDA-A3084EB1CFF2}"/>
                    </a:ext>
                  </a:extLst>
                </p:cNvPr>
                <p:cNvCxnSpPr>
                  <a:cxnSpLocks/>
                </p:cNvCxnSpPr>
                <p:nvPr/>
              </p:nvCxnSpPr>
              <p:spPr>
                <a:xfrm>
                  <a:off x="6157714" y="2145030"/>
                  <a:ext cx="0" cy="37738"/>
                </a:xfrm>
                <a:prstGeom prst="line">
                  <a:avLst/>
                </a:prstGeom>
                <a:noFill/>
                <a:ln w="9525" cap="flat" cmpd="sng" algn="ctr">
                  <a:solidFill>
                    <a:sysClr val="windowText" lastClr="000000"/>
                  </a:solidFill>
                  <a:prstDash val="solid"/>
                  <a:miter lim="800000"/>
                  <a:tailEnd type="none"/>
                </a:ln>
                <a:effectLst/>
              </p:spPr>
            </p:cxnSp>
            <p:cxnSp>
              <p:nvCxnSpPr>
                <p:cNvPr id="286" name="Straight Connector 285">
                  <a:extLst>
                    <a:ext uri="{FF2B5EF4-FFF2-40B4-BE49-F238E27FC236}">
                      <a16:creationId xmlns:a16="http://schemas.microsoft.com/office/drawing/2014/main" id="{6511B450-4024-4293-AA6F-C1CF06CEAB30}"/>
                    </a:ext>
                  </a:extLst>
                </p:cNvPr>
                <p:cNvCxnSpPr>
                  <a:cxnSpLocks/>
                </p:cNvCxnSpPr>
                <p:nvPr/>
              </p:nvCxnSpPr>
              <p:spPr>
                <a:xfrm>
                  <a:off x="6182479" y="2145030"/>
                  <a:ext cx="0" cy="37738"/>
                </a:xfrm>
                <a:prstGeom prst="line">
                  <a:avLst/>
                </a:prstGeom>
                <a:noFill/>
                <a:ln w="9525" cap="flat" cmpd="sng" algn="ctr">
                  <a:solidFill>
                    <a:sysClr val="windowText" lastClr="000000"/>
                  </a:solidFill>
                  <a:prstDash val="solid"/>
                  <a:miter lim="800000"/>
                  <a:tailEnd type="none"/>
                </a:ln>
                <a:effectLst/>
              </p:spPr>
            </p:cxnSp>
            <p:cxnSp>
              <p:nvCxnSpPr>
                <p:cNvPr id="287" name="Straight Connector 286">
                  <a:extLst>
                    <a:ext uri="{FF2B5EF4-FFF2-40B4-BE49-F238E27FC236}">
                      <a16:creationId xmlns:a16="http://schemas.microsoft.com/office/drawing/2014/main" id="{FC3D994A-2861-4972-9837-4687723A43E7}"/>
                    </a:ext>
                  </a:extLst>
                </p:cNvPr>
                <p:cNvCxnSpPr>
                  <a:cxnSpLocks/>
                </p:cNvCxnSpPr>
                <p:nvPr/>
              </p:nvCxnSpPr>
              <p:spPr>
                <a:xfrm>
                  <a:off x="6212959" y="2179320"/>
                  <a:ext cx="0" cy="37738"/>
                </a:xfrm>
                <a:prstGeom prst="line">
                  <a:avLst/>
                </a:prstGeom>
                <a:noFill/>
                <a:ln w="9525" cap="flat" cmpd="sng" algn="ctr">
                  <a:solidFill>
                    <a:sysClr val="windowText" lastClr="000000"/>
                  </a:solidFill>
                  <a:prstDash val="solid"/>
                  <a:miter lim="800000"/>
                  <a:tailEnd type="none"/>
                </a:ln>
                <a:effectLst/>
              </p:spPr>
            </p:cxnSp>
            <p:cxnSp>
              <p:nvCxnSpPr>
                <p:cNvPr id="288" name="Straight Connector 287">
                  <a:extLst>
                    <a:ext uri="{FF2B5EF4-FFF2-40B4-BE49-F238E27FC236}">
                      <a16:creationId xmlns:a16="http://schemas.microsoft.com/office/drawing/2014/main" id="{CED79422-F024-4937-99BC-C988CFE4AABE}"/>
                    </a:ext>
                  </a:extLst>
                </p:cNvPr>
                <p:cNvCxnSpPr>
                  <a:cxnSpLocks/>
                </p:cNvCxnSpPr>
                <p:nvPr/>
              </p:nvCxnSpPr>
              <p:spPr>
                <a:xfrm>
                  <a:off x="6201529" y="2179320"/>
                  <a:ext cx="0" cy="37738"/>
                </a:xfrm>
                <a:prstGeom prst="line">
                  <a:avLst/>
                </a:prstGeom>
                <a:noFill/>
                <a:ln w="9525" cap="flat" cmpd="sng" algn="ctr">
                  <a:solidFill>
                    <a:sysClr val="windowText" lastClr="000000"/>
                  </a:solidFill>
                  <a:prstDash val="solid"/>
                  <a:miter lim="800000"/>
                  <a:tailEnd type="none"/>
                </a:ln>
                <a:effectLst/>
              </p:spPr>
            </p:cxnSp>
            <p:cxnSp>
              <p:nvCxnSpPr>
                <p:cNvPr id="289" name="Straight Connector 288">
                  <a:extLst>
                    <a:ext uri="{FF2B5EF4-FFF2-40B4-BE49-F238E27FC236}">
                      <a16:creationId xmlns:a16="http://schemas.microsoft.com/office/drawing/2014/main" id="{AB9A0816-4F20-4060-B674-DEAE9843FE92}"/>
                    </a:ext>
                  </a:extLst>
                </p:cNvPr>
                <p:cNvCxnSpPr>
                  <a:cxnSpLocks/>
                </p:cNvCxnSpPr>
                <p:nvPr/>
              </p:nvCxnSpPr>
              <p:spPr>
                <a:xfrm>
                  <a:off x="6258679" y="2213610"/>
                  <a:ext cx="0" cy="37738"/>
                </a:xfrm>
                <a:prstGeom prst="line">
                  <a:avLst/>
                </a:prstGeom>
                <a:noFill/>
                <a:ln w="9525" cap="flat" cmpd="sng" algn="ctr">
                  <a:solidFill>
                    <a:sysClr val="windowText" lastClr="000000"/>
                  </a:solidFill>
                  <a:prstDash val="solid"/>
                  <a:miter lim="800000"/>
                  <a:tailEnd type="none"/>
                </a:ln>
                <a:effectLst/>
              </p:spPr>
            </p:cxnSp>
            <p:cxnSp>
              <p:nvCxnSpPr>
                <p:cNvPr id="290" name="Straight Connector 289">
                  <a:extLst>
                    <a:ext uri="{FF2B5EF4-FFF2-40B4-BE49-F238E27FC236}">
                      <a16:creationId xmlns:a16="http://schemas.microsoft.com/office/drawing/2014/main" id="{EE24AB31-AF77-4E1C-AAD4-8A572594FE74}"/>
                    </a:ext>
                  </a:extLst>
                </p:cNvPr>
                <p:cNvCxnSpPr>
                  <a:cxnSpLocks/>
                </p:cNvCxnSpPr>
                <p:nvPr/>
              </p:nvCxnSpPr>
              <p:spPr>
                <a:xfrm>
                  <a:off x="6273919" y="2213610"/>
                  <a:ext cx="0" cy="37738"/>
                </a:xfrm>
                <a:prstGeom prst="line">
                  <a:avLst/>
                </a:prstGeom>
                <a:noFill/>
                <a:ln w="9525" cap="flat" cmpd="sng" algn="ctr">
                  <a:solidFill>
                    <a:sysClr val="windowText" lastClr="000000"/>
                  </a:solidFill>
                  <a:prstDash val="solid"/>
                  <a:miter lim="800000"/>
                  <a:tailEnd type="none"/>
                </a:ln>
                <a:effectLst/>
              </p:spPr>
            </p:cxnSp>
            <p:cxnSp>
              <p:nvCxnSpPr>
                <p:cNvPr id="291" name="Straight Connector 290">
                  <a:extLst>
                    <a:ext uri="{FF2B5EF4-FFF2-40B4-BE49-F238E27FC236}">
                      <a16:creationId xmlns:a16="http://schemas.microsoft.com/office/drawing/2014/main" id="{D13A07E6-75F1-4D04-896A-F8781AD4D695}"/>
                    </a:ext>
                  </a:extLst>
                </p:cNvPr>
                <p:cNvCxnSpPr>
                  <a:cxnSpLocks/>
                </p:cNvCxnSpPr>
                <p:nvPr/>
              </p:nvCxnSpPr>
              <p:spPr>
                <a:xfrm>
                  <a:off x="6321544" y="2251710"/>
                  <a:ext cx="0" cy="37738"/>
                </a:xfrm>
                <a:prstGeom prst="line">
                  <a:avLst/>
                </a:prstGeom>
                <a:noFill/>
                <a:ln w="9525" cap="flat" cmpd="sng" algn="ctr">
                  <a:solidFill>
                    <a:sysClr val="windowText" lastClr="000000"/>
                  </a:solidFill>
                  <a:prstDash val="solid"/>
                  <a:miter lim="800000"/>
                  <a:tailEnd type="none"/>
                </a:ln>
                <a:effectLst/>
              </p:spPr>
            </p:cxnSp>
            <p:cxnSp>
              <p:nvCxnSpPr>
                <p:cNvPr id="292" name="Straight Connector 291">
                  <a:extLst>
                    <a:ext uri="{FF2B5EF4-FFF2-40B4-BE49-F238E27FC236}">
                      <a16:creationId xmlns:a16="http://schemas.microsoft.com/office/drawing/2014/main" id="{4600E5A4-824D-4FF5-BDC8-FC26A3870681}"/>
                    </a:ext>
                  </a:extLst>
                </p:cNvPr>
                <p:cNvCxnSpPr>
                  <a:cxnSpLocks/>
                </p:cNvCxnSpPr>
                <p:nvPr/>
              </p:nvCxnSpPr>
              <p:spPr>
                <a:xfrm>
                  <a:off x="6403459" y="2251710"/>
                  <a:ext cx="0" cy="37738"/>
                </a:xfrm>
                <a:prstGeom prst="line">
                  <a:avLst/>
                </a:prstGeom>
                <a:noFill/>
                <a:ln w="9525" cap="flat" cmpd="sng" algn="ctr">
                  <a:solidFill>
                    <a:sysClr val="windowText" lastClr="000000"/>
                  </a:solidFill>
                  <a:prstDash val="solid"/>
                  <a:miter lim="800000"/>
                  <a:tailEnd type="none"/>
                </a:ln>
                <a:effectLst/>
              </p:spPr>
            </p:cxnSp>
            <p:cxnSp>
              <p:nvCxnSpPr>
                <p:cNvPr id="293" name="Straight Connector 292">
                  <a:extLst>
                    <a:ext uri="{FF2B5EF4-FFF2-40B4-BE49-F238E27FC236}">
                      <a16:creationId xmlns:a16="http://schemas.microsoft.com/office/drawing/2014/main" id="{FEA68F23-2246-4720-85A4-6C8C1B444A72}"/>
                    </a:ext>
                  </a:extLst>
                </p:cNvPr>
                <p:cNvCxnSpPr>
                  <a:cxnSpLocks/>
                </p:cNvCxnSpPr>
                <p:nvPr/>
              </p:nvCxnSpPr>
              <p:spPr>
                <a:xfrm>
                  <a:off x="6475849" y="2333625"/>
                  <a:ext cx="0" cy="37738"/>
                </a:xfrm>
                <a:prstGeom prst="line">
                  <a:avLst/>
                </a:prstGeom>
                <a:noFill/>
                <a:ln w="9525" cap="flat" cmpd="sng" algn="ctr">
                  <a:solidFill>
                    <a:sysClr val="windowText" lastClr="000000"/>
                  </a:solidFill>
                  <a:prstDash val="solid"/>
                  <a:miter lim="800000"/>
                  <a:tailEnd type="none"/>
                </a:ln>
                <a:effectLst/>
              </p:spPr>
            </p:cxnSp>
            <p:cxnSp>
              <p:nvCxnSpPr>
                <p:cNvPr id="294" name="Straight Connector 293">
                  <a:extLst>
                    <a:ext uri="{FF2B5EF4-FFF2-40B4-BE49-F238E27FC236}">
                      <a16:creationId xmlns:a16="http://schemas.microsoft.com/office/drawing/2014/main" id="{B1CC1BC0-A3B4-480D-92EA-967BAB80436D}"/>
                    </a:ext>
                  </a:extLst>
                </p:cNvPr>
                <p:cNvCxnSpPr>
                  <a:cxnSpLocks/>
                </p:cNvCxnSpPr>
                <p:nvPr/>
              </p:nvCxnSpPr>
              <p:spPr>
                <a:xfrm>
                  <a:off x="6502519" y="2333625"/>
                  <a:ext cx="0" cy="37738"/>
                </a:xfrm>
                <a:prstGeom prst="line">
                  <a:avLst/>
                </a:prstGeom>
                <a:noFill/>
                <a:ln w="9525" cap="flat" cmpd="sng" algn="ctr">
                  <a:solidFill>
                    <a:sysClr val="windowText" lastClr="000000"/>
                  </a:solidFill>
                  <a:prstDash val="solid"/>
                  <a:miter lim="800000"/>
                  <a:tailEnd type="none"/>
                </a:ln>
                <a:effectLst/>
              </p:spPr>
            </p:cxnSp>
            <p:cxnSp>
              <p:nvCxnSpPr>
                <p:cNvPr id="295" name="Straight Connector 294">
                  <a:extLst>
                    <a:ext uri="{FF2B5EF4-FFF2-40B4-BE49-F238E27FC236}">
                      <a16:creationId xmlns:a16="http://schemas.microsoft.com/office/drawing/2014/main" id="{24FB9006-B12D-484D-8396-164003B8348A}"/>
                    </a:ext>
                  </a:extLst>
                </p:cNvPr>
                <p:cNvCxnSpPr>
                  <a:cxnSpLocks/>
                </p:cNvCxnSpPr>
                <p:nvPr/>
              </p:nvCxnSpPr>
              <p:spPr>
                <a:xfrm>
                  <a:off x="6561574" y="2377440"/>
                  <a:ext cx="0" cy="37738"/>
                </a:xfrm>
                <a:prstGeom prst="line">
                  <a:avLst/>
                </a:prstGeom>
                <a:noFill/>
                <a:ln w="9525" cap="flat" cmpd="sng" algn="ctr">
                  <a:solidFill>
                    <a:sysClr val="windowText" lastClr="000000"/>
                  </a:solidFill>
                  <a:prstDash val="solid"/>
                  <a:miter lim="800000"/>
                  <a:tailEnd type="none"/>
                </a:ln>
                <a:effectLst/>
              </p:spPr>
            </p:cxnSp>
            <p:cxnSp>
              <p:nvCxnSpPr>
                <p:cNvPr id="296" name="Straight Connector 295">
                  <a:extLst>
                    <a:ext uri="{FF2B5EF4-FFF2-40B4-BE49-F238E27FC236}">
                      <a16:creationId xmlns:a16="http://schemas.microsoft.com/office/drawing/2014/main" id="{05F815A9-0C7A-4D15-8A26-AC376FFC34EF}"/>
                    </a:ext>
                  </a:extLst>
                </p:cNvPr>
                <p:cNvCxnSpPr>
                  <a:cxnSpLocks/>
                </p:cNvCxnSpPr>
                <p:nvPr/>
              </p:nvCxnSpPr>
              <p:spPr>
                <a:xfrm>
                  <a:off x="6626344" y="2377440"/>
                  <a:ext cx="0" cy="37738"/>
                </a:xfrm>
                <a:prstGeom prst="line">
                  <a:avLst/>
                </a:prstGeom>
                <a:noFill/>
                <a:ln w="9525" cap="flat" cmpd="sng" algn="ctr">
                  <a:solidFill>
                    <a:sysClr val="windowText" lastClr="000000"/>
                  </a:solidFill>
                  <a:prstDash val="solid"/>
                  <a:miter lim="800000"/>
                  <a:tailEnd type="none"/>
                </a:ln>
                <a:effectLst/>
              </p:spPr>
            </p:cxnSp>
            <p:cxnSp>
              <p:nvCxnSpPr>
                <p:cNvPr id="297" name="Straight Connector 296">
                  <a:extLst>
                    <a:ext uri="{FF2B5EF4-FFF2-40B4-BE49-F238E27FC236}">
                      <a16:creationId xmlns:a16="http://schemas.microsoft.com/office/drawing/2014/main" id="{5BC97045-4D38-4A6F-B691-6A734B704897}"/>
                    </a:ext>
                  </a:extLst>
                </p:cNvPr>
                <p:cNvCxnSpPr>
                  <a:cxnSpLocks/>
                </p:cNvCxnSpPr>
                <p:nvPr/>
              </p:nvCxnSpPr>
              <p:spPr>
                <a:xfrm>
                  <a:off x="6691114" y="2425065"/>
                  <a:ext cx="0" cy="37738"/>
                </a:xfrm>
                <a:prstGeom prst="line">
                  <a:avLst/>
                </a:prstGeom>
                <a:noFill/>
                <a:ln w="9525" cap="flat" cmpd="sng" algn="ctr">
                  <a:solidFill>
                    <a:sysClr val="windowText" lastClr="000000"/>
                  </a:solidFill>
                  <a:prstDash val="solid"/>
                  <a:miter lim="800000"/>
                  <a:tailEnd type="none"/>
                </a:ln>
                <a:effectLst/>
              </p:spPr>
            </p:cxnSp>
            <p:cxnSp>
              <p:nvCxnSpPr>
                <p:cNvPr id="298" name="Straight Connector 297">
                  <a:extLst>
                    <a:ext uri="{FF2B5EF4-FFF2-40B4-BE49-F238E27FC236}">
                      <a16:creationId xmlns:a16="http://schemas.microsoft.com/office/drawing/2014/main" id="{5E183E37-7705-44A3-8972-CC5F1270897F}"/>
                    </a:ext>
                  </a:extLst>
                </p:cNvPr>
                <p:cNvCxnSpPr>
                  <a:cxnSpLocks/>
                </p:cNvCxnSpPr>
                <p:nvPr/>
              </p:nvCxnSpPr>
              <p:spPr>
                <a:xfrm>
                  <a:off x="6769219" y="2472690"/>
                  <a:ext cx="0" cy="37738"/>
                </a:xfrm>
                <a:prstGeom prst="line">
                  <a:avLst/>
                </a:prstGeom>
                <a:noFill/>
                <a:ln w="9525" cap="flat" cmpd="sng" algn="ctr">
                  <a:solidFill>
                    <a:sysClr val="windowText" lastClr="000000"/>
                  </a:solidFill>
                  <a:prstDash val="solid"/>
                  <a:miter lim="800000"/>
                  <a:tailEnd type="none"/>
                </a:ln>
                <a:effectLst/>
              </p:spPr>
            </p:cxnSp>
            <p:cxnSp>
              <p:nvCxnSpPr>
                <p:cNvPr id="299" name="Straight Connector 298">
                  <a:extLst>
                    <a:ext uri="{FF2B5EF4-FFF2-40B4-BE49-F238E27FC236}">
                      <a16:creationId xmlns:a16="http://schemas.microsoft.com/office/drawing/2014/main" id="{917B032C-F286-453A-94F3-B81D4FED31CE}"/>
                    </a:ext>
                  </a:extLst>
                </p:cNvPr>
                <p:cNvCxnSpPr>
                  <a:cxnSpLocks/>
                </p:cNvCxnSpPr>
                <p:nvPr/>
              </p:nvCxnSpPr>
              <p:spPr>
                <a:xfrm>
                  <a:off x="6795889" y="2514600"/>
                  <a:ext cx="0" cy="37738"/>
                </a:xfrm>
                <a:prstGeom prst="line">
                  <a:avLst/>
                </a:prstGeom>
                <a:noFill/>
                <a:ln w="9525" cap="flat" cmpd="sng" algn="ctr">
                  <a:solidFill>
                    <a:sysClr val="windowText" lastClr="000000"/>
                  </a:solidFill>
                  <a:prstDash val="solid"/>
                  <a:miter lim="800000"/>
                  <a:tailEnd type="none"/>
                </a:ln>
                <a:effectLst/>
              </p:spPr>
            </p:cxnSp>
            <p:cxnSp>
              <p:nvCxnSpPr>
                <p:cNvPr id="300" name="Straight Connector 299">
                  <a:extLst>
                    <a:ext uri="{FF2B5EF4-FFF2-40B4-BE49-F238E27FC236}">
                      <a16:creationId xmlns:a16="http://schemas.microsoft.com/office/drawing/2014/main" id="{C78D71A6-D868-46A3-B927-8CF15A9DC97B}"/>
                    </a:ext>
                  </a:extLst>
                </p:cNvPr>
                <p:cNvCxnSpPr>
                  <a:cxnSpLocks/>
                </p:cNvCxnSpPr>
                <p:nvPr/>
              </p:nvCxnSpPr>
              <p:spPr>
                <a:xfrm>
                  <a:off x="6854944" y="2567940"/>
                  <a:ext cx="0" cy="37738"/>
                </a:xfrm>
                <a:prstGeom prst="line">
                  <a:avLst/>
                </a:prstGeom>
                <a:noFill/>
                <a:ln w="9525" cap="flat" cmpd="sng" algn="ctr">
                  <a:solidFill>
                    <a:sysClr val="windowText" lastClr="000000"/>
                  </a:solidFill>
                  <a:prstDash val="solid"/>
                  <a:miter lim="800000"/>
                  <a:tailEnd type="none"/>
                </a:ln>
                <a:effectLst/>
              </p:spPr>
            </p:cxnSp>
            <p:cxnSp>
              <p:nvCxnSpPr>
                <p:cNvPr id="301" name="Straight Connector 300">
                  <a:extLst>
                    <a:ext uri="{FF2B5EF4-FFF2-40B4-BE49-F238E27FC236}">
                      <a16:creationId xmlns:a16="http://schemas.microsoft.com/office/drawing/2014/main" id="{D2E29AC5-BF49-4D9D-97D1-4E91DAB538DD}"/>
                    </a:ext>
                  </a:extLst>
                </p:cNvPr>
                <p:cNvCxnSpPr>
                  <a:cxnSpLocks/>
                </p:cNvCxnSpPr>
                <p:nvPr/>
              </p:nvCxnSpPr>
              <p:spPr>
                <a:xfrm>
                  <a:off x="6894949" y="2567940"/>
                  <a:ext cx="0" cy="37738"/>
                </a:xfrm>
                <a:prstGeom prst="line">
                  <a:avLst/>
                </a:prstGeom>
                <a:noFill/>
                <a:ln w="9525" cap="flat" cmpd="sng" algn="ctr">
                  <a:solidFill>
                    <a:sysClr val="windowText" lastClr="000000"/>
                  </a:solidFill>
                  <a:prstDash val="solid"/>
                  <a:miter lim="800000"/>
                  <a:tailEnd type="none"/>
                </a:ln>
                <a:effectLst/>
              </p:spPr>
            </p:cxnSp>
            <p:cxnSp>
              <p:nvCxnSpPr>
                <p:cNvPr id="302" name="Straight Connector 301">
                  <a:extLst>
                    <a:ext uri="{FF2B5EF4-FFF2-40B4-BE49-F238E27FC236}">
                      <a16:creationId xmlns:a16="http://schemas.microsoft.com/office/drawing/2014/main" id="{9F2686D8-444A-4773-9B4D-A52250350240}"/>
                    </a:ext>
                  </a:extLst>
                </p:cNvPr>
                <p:cNvCxnSpPr>
                  <a:cxnSpLocks/>
                </p:cNvCxnSpPr>
                <p:nvPr/>
              </p:nvCxnSpPr>
              <p:spPr>
                <a:xfrm>
                  <a:off x="6912094" y="2625090"/>
                  <a:ext cx="0" cy="37738"/>
                </a:xfrm>
                <a:prstGeom prst="line">
                  <a:avLst/>
                </a:prstGeom>
                <a:noFill/>
                <a:ln w="9525" cap="flat" cmpd="sng" algn="ctr">
                  <a:solidFill>
                    <a:sysClr val="windowText" lastClr="000000"/>
                  </a:solidFill>
                  <a:prstDash val="solid"/>
                  <a:miter lim="800000"/>
                  <a:tailEnd type="none"/>
                </a:ln>
                <a:effectLst/>
              </p:spPr>
            </p:cxnSp>
            <p:cxnSp>
              <p:nvCxnSpPr>
                <p:cNvPr id="303" name="Straight Connector 302">
                  <a:extLst>
                    <a:ext uri="{FF2B5EF4-FFF2-40B4-BE49-F238E27FC236}">
                      <a16:creationId xmlns:a16="http://schemas.microsoft.com/office/drawing/2014/main" id="{011E2F3F-7F6F-42D6-907B-03FED4A581B1}"/>
                    </a:ext>
                  </a:extLst>
                </p:cNvPr>
                <p:cNvCxnSpPr>
                  <a:cxnSpLocks/>
                </p:cNvCxnSpPr>
                <p:nvPr/>
              </p:nvCxnSpPr>
              <p:spPr>
                <a:xfrm>
                  <a:off x="6942574" y="2735580"/>
                  <a:ext cx="0" cy="37738"/>
                </a:xfrm>
                <a:prstGeom prst="line">
                  <a:avLst/>
                </a:prstGeom>
                <a:noFill/>
                <a:ln w="9525" cap="flat" cmpd="sng" algn="ctr">
                  <a:solidFill>
                    <a:sysClr val="windowText" lastClr="000000"/>
                  </a:solidFill>
                  <a:prstDash val="solid"/>
                  <a:miter lim="800000"/>
                  <a:tailEnd type="none"/>
                </a:ln>
                <a:effectLst/>
              </p:spPr>
            </p:cxnSp>
            <p:cxnSp>
              <p:nvCxnSpPr>
                <p:cNvPr id="304" name="Straight Connector 303">
                  <a:extLst>
                    <a:ext uri="{FF2B5EF4-FFF2-40B4-BE49-F238E27FC236}">
                      <a16:creationId xmlns:a16="http://schemas.microsoft.com/office/drawing/2014/main" id="{0BF22DD5-4A00-4853-9A17-2F79ECE5E18D}"/>
                    </a:ext>
                  </a:extLst>
                </p:cNvPr>
                <p:cNvCxnSpPr>
                  <a:cxnSpLocks/>
                </p:cNvCxnSpPr>
                <p:nvPr/>
              </p:nvCxnSpPr>
              <p:spPr>
                <a:xfrm>
                  <a:off x="6971149" y="2735580"/>
                  <a:ext cx="0" cy="37738"/>
                </a:xfrm>
                <a:prstGeom prst="line">
                  <a:avLst/>
                </a:prstGeom>
                <a:noFill/>
                <a:ln w="9525" cap="flat" cmpd="sng" algn="ctr">
                  <a:solidFill>
                    <a:sysClr val="windowText" lastClr="000000"/>
                  </a:solidFill>
                  <a:prstDash val="solid"/>
                  <a:miter lim="800000"/>
                  <a:tailEnd type="none"/>
                </a:ln>
                <a:effectLst/>
              </p:spPr>
            </p:cxnSp>
            <p:cxnSp>
              <p:nvCxnSpPr>
                <p:cNvPr id="305" name="Straight Connector 304">
                  <a:extLst>
                    <a:ext uri="{FF2B5EF4-FFF2-40B4-BE49-F238E27FC236}">
                      <a16:creationId xmlns:a16="http://schemas.microsoft.com/office/drawing/2014/main" id="{D85AB5C8-64AA-418D-92AD-C6AA86405E8C}"/>
                    </a:ext>
                  </a:extLst>
                </p:cNvPr>
                <p:cNvCxnSpPr>
                  <a:cxnSpLocks/>
                </p:cNvCxnSpPr>
                <p:nvPr/>
              </p:nvCxnSpPr>
              <p:spPr>
                <a:xfrm>
                  <a:off x="7026394" y="2735580"/>
                  <a:ext cx="0" cy="37738"/>
                </a:xfrm>
                <a:prstGeom prst="line">
                  <a:avLst/>
                </a:prstGeom>
                <a:noFill/>
                <a:ln w="9525" cap="flat" cmpd="sng" algn="ctr">
                  <a:solidFill>
                    <a:sysClr val="windowText" lastClr="000000"/>
                  </a:solidFill>
                  <a:prstDash val="solid"/>
                  <a:miter lim="800000"/>
                  <a:tailEnd type="none"/>
                </a:ln>
                <a:effectLst/>
              </p:spPr>
            </p:cxnSp>
            <p:cxnSp>
              <p:nvCxnSpPr>
                <p:cNvPr id="306" name="Straight Connector 305">
                  <a:extLst>
                    <a:ext uri="{FF2B5EF4-FFF2-40B4-BE49-F238E27FC236}">
                      <a16:creationId xmlns:a16="http://schemas.microsoft.com/office/drawing/2014/main" id="{B72C30E7-AC59-41C4-A88E-12F06B8AC67E}"/>
                    </a:ext>
                  </a:extLst>
                </p:cNvPr>
                <p:cNvCxnSpPr>
                  <a:cxnSpLocks/>
                </p:cNvCxnSpPr>
                <p:nvPr/>
              </p:nvCxnSpPr>
              <p:spPr>
                <a:xfrm>
                  <a:off x="7070209" y="2735580"/>
                  <a:ext cx="0" cy="37738"/>
                </a:xfrm>
                <a:prstGeom prst="line">
                  <a:avLst/>
                </a:prstGeom>
                <a:noFill/>
                <a:ln w="9525" cap="flat" cmpd="sng" algn="ctr">
                  <a:solidFill>
                    <a:sysClr val="windowText" lastClr="000000"/>
                  </a:solidFill>
                  <a:prstDash val="solid"/>
                  <a:miter lim="800000"/>
                  <a:tailEnd type="none"/>
                </a:ln>
                <a:effectLst/>
              </p:spPr>
            </p:cxnSp>
            <p:cxnSp>
              <p:nvCxnSpPr>
                <p:cNvPr id="307" name="Straight Connector 306">
                  <a:extLst>
                    <a:ext uri="{FF2B5EF4-FFF2-40B4-BE49-F238E27FC236}">
                      <a16:creationId xmlns:a16="http://schemas.microsoft.com/office/drawing/2014/main" id="{B1A74A3C-85C7-4C83-88AD-779B369271E1}"/>
                    </a:ext>
                  </a:extLst>
                </p:cNvPr>
                <p:cNvCxnSpPr>
                  <a:cxnSpLocks/>
                </p:cNvCxnSpPr>
                <p:nvPr/>
              </p:nvCxnSpPr>
              <p:spPr>
                <a:xfrm>
                  <a:off x="7152124" y="2813050"/>
                  <a:ext cx="0" cy="37738"/>
                </a:xfrm>
                <a:prstGeom prst="line">
                  <a:avLst/>
                </a:prstGeom>
                <a:noFill/>
                <a:ln w="9525" cap="flat" cmpd="sng" algn="ctr">
                  <a:solidFill>
                    <a:sysClr val="windowText" lastClr="000000"/>
                  </a:solidFill>
                  <a:prstDash val="solid"/>
                  <a:miter lim="800000"/>
                  <a:tailEnd type="none"/>
                </a:ln>
                <a:effectLst/>
              </p:spPr>
            </p:cxnSp>
            <p:cxnSp>
              <p:nvCxnSpPr>
                <p:cNvPr id="308" name="Straight Connector 307">
                  <a:extLst>
                    <a:ext uri="{FF2B5EF4-FFF2-40B4-BE49-F238E27FC236}">
                      <a16:creationId xmlns:a16="http://schemas.microsoft.com/office/drawing/2014/main" id="{29C1B2CE-56EC-4A99-BD4D-2553D2ECB9AA}"/>
                    </a:ext>
                  </a:extLst>
                </p:cNvPr>
                <p:cNvCxnSpPr>
                  <a:cxnSpLocks/>
                </p:cNvCxnSpPr>
                <p:nvPr/>
              </p:nvCxnSpPr>
              <p:spPr>
                <a:xfrm>
                  <a:off x="7321669" y="2813050"/>
                  <a:ext cx="0" cy="37738"/>
                </a:xfrm>
                <a:prstGeom prst="line">
                  <a:avLst/>
                </a:prstGeom>
                <a:noFill/>
                <a:ln w="9525" cap="flat" cmpd="sng" algn="ctr">
                  <a:solidFill>
                    <a:sysClr val="windowText" lastClr="000000"/>
                  </a:solidFill>
                  <a:prstDash val="solid"/>
                  <a:miter lim="800000"/>
                  <a:tailEnd type="none"/>
                </a:ln>
                <a:effectLst/>
              </p:spPr>
            </p:cxnSp>
            <p:cxnSp>
              <p:nvCxnSpPr>
                <p:cNvPr id="309" name="Straight Connector 308">
                  <a:extLst>
                    <a:ext uri="{FF2B5EF4-FFF2-40B4-BE49-F238E27FC236}">
                      <a16:creationId xmlns:a16="http://schemas.microsoft.com/office/drawing/2014/main" id="{0CBBF31C-E7CF-400B-9960-4720A019BC85}"/>
                    </a:ext>
                  </a:extLst>
                </p:cNvPr>
                <p:cNvCxnSpPr>
                  <a:cxnSpLocks/>
                </p:cNvCxnSpPr>
                <p:nvPr/>
              </p:nvCxnSpPr>
              <p:spPr>
                <a:xfrm>
                  <a:off x="7384534" y="2924175"/>
                  <a:ext cx="0" cy="37738"/>
                </a:xfrm>
                <a:prstGeom prst="line">
                  <a:avLst/>
                </a:prstGeom>
                <a:noFill/>
                <a:ln w="9525" cap="flat" cmpd="sng" algn="ctr">
                  <a:solidFill>
                    <a:sysClr val="windowText" lastClr="000000"/>
                  </a:solidFill>
                  <a:prstDash val="solid"/>
                  <a:miter lim="800000"/>
                  <a:tailEnd type="none"/>
                </a:ln>
                <a:effectLst/>
              </p:spPr>
            </p:cxnSp>
            <p:cxnSp>
              <p:nvCxnSpPr>
                <p:cNvPr id="310" name="Straight Connector 309">
                  <a:extLst>
                    <a:ext uri="{FF2B5EF4-FFF2-40B4-BE49-F238E27FC236}">
                      <a16:creationId xmlns:a16="http://schemas.microsoft.com/office/drawing/2014/main" id="{1F549A9E-D4B1-4A41-8F3B-1FA5C585860A}"/>
                    </a:ext>
                  </a:extLst>
                </p:cNvPr>
                <p:cNvCxnSpPr>
                  <a:cxnSpLocks/>
                </p:cNvCxnSpPr>
                <p:nvPr/>
              </p:nvCxnSpPr>
              <p:spPr>
                <a:xfrm>
                  <a:off x="7394059" y="2924175"/>
                  <a:ext cx="0" cy="37738"/>
                </a:xfrm>
                <a:prstGeom prst="line">
                  <a:avLst/>
                </a:prstGeom>
                <a:noFill/>
                <a:ln w="9525" cap="flat" cmpd="sng" algn="ctr">
                  <a:solidFill>
                    <a:sysClr val="windowText" lastClr="000000"/>
                  </a:solidFill>
                  <a:prstDash val="solid"/>
                  <a:miter lim="800000"/>
                  <a:tailEnd type="none"/>
                </a:ln>
                <a:effectLst/>
              </p:spPr>
            </p:cxnSp>
            <p:cxnSp>
              <p:nvCxnSpPr>
                <p:cNvPr id="311" name="Straight Connector 310">
                  <a:extLst>
                    <a:ext uri="{FF2B5EF4-FFF2-40B4-BE49-F238E27FC236}">
                      <a16:creationId xmlns:a16="http://schemas.microsoft.com/office/drawing/2014/main" id="{E13AE2E4-0991-40EF-ACCB-D2BC7DC56AA8}"/>
                    </a:ext>
                  </a:extLst>
                </p:cNvPr>
                <p:cNvCxnSpPr>
                  <a:cxnSpLocks/>
                </p:cNvCxnSpPr>
                <p:nvPr/>
              </p:nvCxnSpPr>
              <p:spPr>
                <a:xfrm>
                  <a:off x="7510264" y="3070860"/>
                  <a:ext cx="0" cy="37738"/>
                </a:xfrm>
                <a:prstGeom prst="line">
                  <a:avLst/>
                </a:prstGeom>
                <a:noFill/>
                <a:ln w="9525" cap="flat" cmpd="sng" algn="ctr">
                  <a:solidFill>
                    <a:sysClr val="windowText" lastClr="000000"/>
                  </a:solidFill>
                  <a:prstDash val="solid"/>
                  <a:miter lim="800000"/>
                  <a:tailEnd type="none"/>
                </a:ln>
                <a:effectLst/>
              </p:spPr>
            </p:cxnSp>
          </p:grpSp>
          <p:grpSp>
            <p:nvGrpSpPr>
              <p:cNvPr id="153" name="Group 152">
                <a:extLst>
                  <a:ext uri="{FF2B5EF4-FFF2-40B4-BE49-F238E27FC236}">
                    <a16:creationId xmlns:a16="http://schemas.microsoft.com/office/drawing/2014/main" id="{6A70C242-954F-4E61-8735-63735B231EDA}"/>
                  </a:ext>
                </a:extLst>
              </p:cNvPr>
              <p:cNvGrpSpPr/>
              <p:nvPr/>
            </p:nvGrpSpPr>
            <p:grpSpPr>
              <a:xfrm>
                <a:off x="5128260" y="1889760"/>
                <a:ext cx="2914650" cy="1571625"/>
                <a:chOff x="5128260" y="1889760"/>
                <a:chExt cx="2914650" cy="1571625"/>
              </a:xfrm>
            </p:grpSpPr>
            <p:sp>
              <p:nvSpPr>
                <p:cNvPr id="206" name="Freeform: Shape 205">
                  <a:extLst>
                    <a:ext uri="{FF2B5EF4-FFF2-40B4-BE49-F238E27FC236}">
                      <a16:creationId xmlns:a16="http://schemas.microsoft.com/office/drawing/2014/main" id="{4F874735-C513-4E0A-92F3-50EDB49AC052}"/>
                    </a:ext>
                  </a:extLst>
                </p:cNvPr>
                <p:cNvSpPr/>
                <p:nvPr/>
              </p:nvSpPr>
              <p:spPr>
                <a:xfrm>
                  <a:off x="5128260" y="1889760"/>
                  <a:ext cx="2425065" cy="1314450"/>
                </a:xfrm>
                <a:custGeom>
                  <a:avLst/>
                  <a:gdLst>
                    <a:gd name="connsiteX0" fmla="*/ 0 w 2425065"/>
                    <a:gd name="connsiteY0" fmla="*/ 0 h 1314450"/>
                    <a:gd name="connsiteX1" fmla="*/ 222885 w 2425065"/>
                    <a:gd name="connsiteY1" fmla="*/ 0 h 1314450"/>
                    <a:gd name="connsiteX2" fmla="*/ 222885 w 2425065"/>
                    <a:gd name="connsiteY2" fmla="*/ 24765 h 1314450"/>
                    <a:gd name="connsiteX3" fmla="*/ 238125 w 2425065"/>
                    <a:gd name="connsiteY3" fmla="*/ 24765 h 1314450"/>
                    <a:gd name="connsiteX4" fmla="*/ 238125 w 2425065"/>
                    <a:gd name="connsiteY4" fmla="*/ 45720 h 1314450"/>
                    <a:gd name="connsiteX5" fmla="*/ 264795 w 2425065"/>
                    <a:gd name="connsiteY5" fmla="*/ 45720 h 1314450"/>
                    <a:gd name="connsiteX6" fmla="*/ 264795 w 2425065"/>
                    <a:gd name="connsiteY6" fmla="*/ 70485 h 1314450"/>
                    <a:gd name="connsiteX7" fmla="*/ 339090 w 2425065"/>
                    <a:gd name="connsiteY7" fmla="*/ 70485 h 1314450"/>
                    <a:gd name="connsiteX8" fmla="*/ 339090 w 2425065"/>
                    <a:gd name="connsiteY8" fmla="*/ 95250 h 1314450"/>
                    <a:gd name="connsiteX9" fmla="*/ 445770 w 2425065"/>
                    <a:gd name="connsiteY9" fmla="*/ 95250 h 1314450"/>
                    <a:gd name="connsiteX10" fmla="*/ 445770 w 2425065"/>
                    <a:gd name="connsiteY10" fmla="*/ 116205 h 1314450"/>
                    <a:gd name="connsiteX11" fmla="*/ 659130 w 2425065"/>
                    <a:gd name="connsiteY11" fmla="*/ 116205 h 1314450"/>
                    <a:gd name="connsiteX12" fmla="*/ 659130 w 2425065"/>
                    <a:gd name="connsiteY12" fmla="*/ 142875 h 1314450"/>
                    <a:gd name="connsiteX13" fmla="*/ 701040 w 2425065"/>
                    <a:gd name="connsiteY13" fmla="*/ 142875 h 1314450"/>
                    <a:gd name="connsiteX14" fmla="*/ 701040 w 2425065"/>
                    <a:gd name="connsiteY14" fmla="*/ 169545 h 1314450"/>
                    <a:gd name="connsiteX15" fmla="*/ 756285 w 2425065"/>
                    <a:gd name="connsiteY15" fmla="*/ 169545 h 1314450"/>
                    <a:gd name="connsiteX16" fmla="*/ 756285 w 2425065"/>
                    <a:gd name="connsiteY16" fmla="*/ 203835 h 1314450"/>
                    <a:gd name="connsiteX17" fmla="*/ 878205 w 2425065"/>
                    <a:gd name="connsiteY17" fmla="*/ 203835 h 1314450"/>
                    <a:gd name="connsiteX18" fmla="*/ 878205 w 2425065"/>
                    <a:gd name="connsiteY18" fmla="*/ 232410 h 1314450"/>
                    <a:gd name="connsiteX19" fmla="*/ 908685 w 2425065"/>
                    <a:gd name="connsiteY19" fmla="*/ 232410 h 1314450"/>
                    <a:gd name="connsiteX20" fmla="*/ 908685 w 2425065"/>
                    <a:gd name="connsiteY20" fmla="*/ 262890 h 1314450"/>
                    <a:gd name="connsiteX21" fmla="*/ 1009650 w 2425065"/>
                    <a:gd name="connsiteY21" fmla="*/ 262890 h 1314450"/>
                    <a:gd name="connsiteX22" fmla="*/ 1009650 w 2425065"/>
                    <a:gd name="connsiteY22" fmla="*/ 297180 h 1314450"/>
                    <a:gd name="connsiteX23" fmla="*/ 1057275 w 2425065"/>
                    <a:gd name="connsiteY23" fmla="*/ 297180 h 1314450"/>
                    <a:gd name="connsiteX24" fmla="*/ 1057275 w 2425065"/>
                    <a:gd name="connsiteY24" fmla="*/ 327660 h 1314450"/>
                    <a:gd name="connsiteX25" fmla="*/ 1116330 w 2425065"/>
                    <a:gd name="connsiteY25" fmla="*/ 327660 h 1314450"/>
                    <a:gd name="connsiteX26" fmla="*/ 1116330 w 2425065"/>
                    <a:gd name="connsiteY26" fmla="*/ 365760 h 1314450"/>
                    <a:gd name="connsiteX27" fmla="*/ 1181100 w 2425065"/>
                    <a:gd name="connsiteY27" fmla="*/ 365760 h 1314450"/>
                    <a:gd name="connsiteX28" fmla="*/ 1181100 w 2425065"/>
                    <a:gd name="connsiteY28" fmla="*/ 398145 h 1314450"/>
                    <a:gd name="connsiteX29" fmla="*/ 1314450 w 2425065"/>
                    <a:gd name="connsiteY29" fmla="*/ 398145 h 1314450"/>
                    <a:gd name="connsiteX30" fmla="*/ 1314450 w 2425065"/>
                    <a:gd name="connsiteY30" fmla="*/ 443865 h 1314450"/>
                    <a:gd name="connsiteX31" fmla="*/ 1335405 w 2425065"/>
                    <a:gd name="connsiteY31" fmla="*/ 443865 h 1314450"/>
                    <a:gd name="connsiteX32" fmla="*/ 1335405 w 2425065"/>
                    <a:gd name="connsiteY32" fmla="*/ 478155 h 1314450"/>
                    <a:gd name="connsiteX33" fmla="*/ 1396365 w 2425065"/>
                    <a:gd name="connsiteY33" fmla="*/ 478155 h 1314450"/>
                    <a:gd name="connsiteX34" fmla="*/ 1396365 w 2425065"/>
                    <a:gd name="connsiteY34" fmla="*/ 523875 h 1314450"/>
                    <a:gd name="connsiteX35" fmla="*/ 1554480 w 2425065"/>
                    <a:gd name="connsiteY35" fmla="*/ 523875 h 1314450"/>
                    <a:gd name="connsiteX36" fmla="*/ 1554480 w 2425065"/>
                    <a:gd name="connsiteY36" fmla="*/ 569595 h 1314450"/>
                    <a:gd name="connsiteX37" fmla="*/ 1577340 w 2425065"/>
                    <a:gd name="connsiteY37" fmla="*/ 569595 h 1314450"/>
                    <a:gd name="connsiteX38" fmla="*/ 1577340 w 2425065"/>
                    <a:gd name="connsiteY38" fmla="*/ 615315 h 1314450"/>
                    <a:gd name="connsiteX39" fmla="*/ 1642110 w 2425065"/>
                    <a:gd name="connsiteY39" fmla="*/ 615315 h 1314450"/>
                    <a:gd name="connsiteX40" fmla="*/ 1642110 w 2425065"/>
                    <a:gd name="connsiteY40" fmla="*/ 668655 h 1314450"/>
                    <a:gd name="connsiteX41" fmla="*/ 1682115 w 2425065"/>
                    <a:gd name="connsiteY41" fmla="*/ 668655 h 1314450"/>
                    <a:gd name="connsiteX42" fmla="*/ 1682115 w 2425065"/>
                    <a:gd name="connsiteY42" fmla="*/ 721995 h 1314450"/>
                    <a:gd name="connsiteX43" fmla="*/ 1765935 w 2425065"/>
                    <a:gd name="connsiteY43" fmla="*/ 721995 h 1314450"/>
                    <a:gd name="connsiteX44" fmla="*/ 1765935 w 2425065"/>
                    <a:gd name="connsiteY44" fmla="*/ 773430 h 1314450"/>
                    <a:gd name="connsiteX45" fmla="*/ 1800225 w 2425065"/>
                    <a:gd name="connsiteY45" fmla="*/ 773430 h 1314450"/>
                    <a:gd name="connsiteX46" fmla="*/ 1800225 w 2425065"/>
                    <a:gd name="connsiteY46" fmla="*/ 824865 h 1314450"/>
                    <a:gd name="connsiteX47" fmla="*/ 1807845 w 2425065"/>
                    <a:gd name="connsiteY47" fmla="*/ 824865 h 1314450"/>
                    <a:gd name="connsiteX48" fmla="*/ 1807845 w 2425065"/>
                    <a:gd name="connsiteY48" fmla="*/ 883920 h 1314450"/>
                    <a:gd name="connsiteX49" fmla="*/ 1990725 w 2425065"/>
                    <a:gd name="connsiteY49" fmla="*/ 883920 h 1314450"/>
                    <a:gd name="connsiteX50" fmla="*/ 1990725 w 2425065"/>
                    <a:gd name="connsiteY50" fmla="*/ 963930 h 1314450"/>
                    <a:gd name="connsiteX51" fmla="*/ 2207895 w 2425065"/>
                    <a:gd name="connsiteY51" fmla="*/ 963930 h 1314450"/>
                    <a:gd name="connsiteX52" fmla="*/ 2207895 w 2425065"/>
                    <a:gd name="connsiteY52" fmla="*/ 1076325 h 1314450"/>
                    <a:gd name="connsiteX53" fmla="*/ 2341245 w 2425065"/>
                    <a:gd name="connsiteY53" fmla="*/ 1076325 h 1314450"/>
                    <a:gd name="connsiteX54" fmla="*/ 2341245 w 2425065"/>
                    <a:gd name="connsiteY54" fmla="*/ 1224915 h 1314450"/>
                    <a:gd name="connsiteX55" fmla="*/ 2425065 w 2425065"/>
                    <a:gd name="connsiteY55" fmla="*/ 1224915 h 1314450"/>
                    <a:gd name="connsiteX56" fmla="*/ 2425065 w 2425065"/>
                    <a:gd name="connsiteY5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25065" h="1314450">
                      <a:moveTo>
                        <a:pt x="0" y="0"/>
                      </a:moveTo>
                      <a:lnTo>
                        <a:pt x="222885" y="0"/>
                      </a:lnTo>
                      <a:lnTo>
                        <a:pt x="222885" y="24765"/>
                      </a:lnTo>
                      <a:lnTo>
                        <a:pt x="238125" y="24765"/>
                      </a:lnTo>
                      <a:lnTo>
                        <a:pt x="238125" y="45720"/>
                      </a:lnTo>
                      <a:lnTo>
                        <a:pt x="264795" y="45720"/>
                      </a:lnTo>
                      <a:lnTo>
                        <a:pt x="264795" y="70485"/>
                      </a:lnTo>
                      <a:lnTo>
                        <a:pt x="339090" y="70485"/>
                      </a:lnTo>
                      <a:lnTo>
                        <a:pt x="339090" y="95250"/>
                      </a:lnTo>
                      <a:lnTo>
                        <a:pt x="445770" y="95250"/>
                      </a:lnTo>
                      <a:lnTo>
                        <a:pt x="445770" y="116205"/>
                      </a:lnTo>
                      <a:lnTo>
                        <a:pt x="659130" y="116205"/>
                      </a:lnTo>
                      <a:lnTo>
                        <a:pt x="659130" y="142875"/>
                      </a:lnTo>
                      <a:lnTo>
                        <a:pt x="701040" y="142875"/>
                      </a:lnTo>
                      <a:lnTo>
                        <a:pt x="701040" y="169545"/>
                      </a:lnTo>
                      <a:lnTo>
                        <a:pt x="756285" y="169545"/>
                      </a:lnTo>
                      <a:lnTo>
                        <a:pt x="756285" y="203835"/>
                      </a:lnTo>
                      <a:lnTo>
                        <a:pt x="878205" y="203835"/>
                      </a:lnTo>
                      <a:lnTo>
                        <a:pt x="878205" y="232410"/>
                      </a:lnTo>
                      <a:lnTo>
                        <a:pt x="908685" y="232410"/>
                      </a:lnTo>
                      <a:lnTo>
                        <a:pt x="908685" y="262890"/>
                      </a:lnTo>
                      <a:lnTo>
                        <a:pt x="1009650" y="262890"/>
                      </a:lnTo>
                      <a:lnTo>
                        <a:pt x="1009650" y="297180"/>
                      </a:lnTo>
                      <a:lnTo>
                        <a:pt x="1057275" y="297180"/>
                      </a:lnTo>
                      <a:lnTo>
                        <a:pt x="1057275" y="327660"/>
                      </a:lnTo>
                      <a:lnTo>
                        <a:pt x="1116330" y="327660"/>
                      </a:lnTo>
                      <a:lnTo>
                        <a:pt x="1116330" y="365760"/>
                      </a:lnTo>
                      <a:lnTo>
                        <a:pt x="1181100" y="365760"/>
                      </a:lnTo>
                      <a:lnTo>
                        <a:pt x="1181100" y="398145"/>
                      </a:lnTo>
                      <a:lnTo>
                        <a:pt x="1314450" y="398145"/>
                      </a:lnTo>
                      <a:lnTo>
                        <a:pt x="1314450" y="443865"/>
                      </a:lnTo>
                      <a:lnTo>
                        <a:pt x="1335405" y="443865"/>
                      </a:lnTo>
                      <a:lnTo>
                        <a:pt x="1335405" y="478155"/>
                      </a:lnTo>
                      <a:lnTo>
                        <a:pt x="1396365" y="478155"/>
                      </a:lnTo>
                      <a:lnTo>
                        <a:pt x="1396365" y="523875"/>
                      </a:lnTo>
                      <a:lnTo>
                        <a:pt x="1554480" y="523875"/>
                      </a:lnTo>
                      <a:lnTo>
                        <a:pt x="1554480" y="569595"/>
                      </a:lnTo>
                      <a:lnTo>
                        <a:pt x="1577340" y="569595"/>
                      </a:lnTo>
                      <a:lnTo>
                        <a:pt x="1577340" y="615315"/>
                      </a:lnTo>
                      <a:lnTo>
                        <a:pt x="1642110" y="615315"/>
                      </a:lnTo>
                      <a:lnTo>
                        <a:pt x="1642110" y="668655"/>
                      </a:lnTo>
                      <a:lnTo>
                        <a:pt x="1682115" y="668655"/>
                      </a:lnTo>
                      <a:lnTo>
                        <a:pt x="1682115" y="721995"/>
                      </a:lnTo>
                      <a:lnTo>
                        <a:pt x="1765935" y="721995"/>
                      </a:lnTo>
                      <a:lnTo>
                        <a:pt x="1765935" y="773430"/>
                      </a:lnTo>
                      <a:lnTo>
                        <a:pt x="1800225" y="773430"/>
                      </a:lnTo>
                      <a:lnTo>
                        <a:pt x="1800225" y="824865"/>
                      </a:lnTo>
                      <a:lnTo>
                        <a:pt x="1807845" y="824865"/>
                      </a:lnTo>
                      <a:lnTo>
                        <a:pt x="1807845" y="883920"/>
                      </a:lnTo>
                      <a:lnTo>
                        <a:pt x="1990725" y="883920"/>
                      </a:lnTo>
                      <a:lnTo>
                        <a:pt x="1990725" y="963930"/>
                      </a:lnTo>
                      <a:lnTo>
                        <a:pt x="2207895" y="963930"/>
                      </a:lnTo>
                      <a:lnTo>
                        <a:pt x="2207895" y="1076325"/>
                      </a:lnTo>
                      <a:lnTo>
                        <a:pt x="2341245" y="1076325"/>
                      </a:lnTo>
                      <a:lnTo>
                        <a:pt x="2341245" y="1224915"/>
                      </a:lnTo>
                      <a:lnTo>
                        <a:pt x="2425065" y="1224915"/>
                      </a:lnTo>
                      <a:lnTo>
                        <a:pt x="2425065" y="131445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7" name="Freeform: Shape 206">
                  <a:extLst>
                    <a:ext uri="{FF2B5EF4-FFF2-40B4-BE49-F238E27FC236}">
                      <a16:creationId xmlns:a16="http://schemas.microsoft.com/office/drawing/2014/main" id="{03F7D054-DDA2-4765-9C2F-78FFF3A8208A}"/>
                    </a:ext>
                  </a:extLst>
                </p:cNvPr>
                <p:cNvSpPr/>
                <p:nvPr/>
              </p:nvSpPr>
              <p:spPr>
                <a:xfrm>
                  <a:off x="7553325" y="3164205"/>
                  <a:ext cx="489585" cy="297180"/>
                </a:xfrm>
                <a:custGeom>
                  <a:avLst/>
                  <a:gdLst>
                    <a:gd name="connsiteX0" fmla="*/ 0 w 504825"/>
                    <a:gd name="connsiteY0" fmla="*/ 0 h 295275"/>
                    <a:gd name="connsiteX1" fmla="*/ 0 w 504825"/>
                    <a:gd name="connsiteY1" fmla="*/ 118110 h 295275"/>
                    <a:gd name="connsiteX2" fmla="*/ 36195 w 504825"/>
                    <a:gd name="connsiteY2" fmla="*/ 118110 h 295275"/>
                    <a:gd name="connsiteX3" fmla="*/ 36195 w 504825"/>
                    <a:gd name="connsiteY3" fmla="*/ 295275 h 295275"/>
                    <a:gd name="connsiteX4" fmla="*/ 504825 w 504825"/>
                    <a:gd name="connsiteY4" fmla="*/ 295275 h 295275"/>
                    <a:gd name="connsiteX0" fmla="*/ 0 w 485775"/>
                    <a:gd name="connsiteY0" fmla="*/ 0 h 299085"/>
                    <a:gd name="connsiteX1" fmla="*/ 0 w 485775"/>
                    <a:gd name="connsiteY1" fmla="*/ 118110 h 299085"/>
                    <a:gd name="connsiteX2" fmla="*/ 36195 w 485775"/>
                    <a:gd name="connsiteY2" fmla="*/ 118110 h 299085"/>
                    <a:gd name="connsiteX3" fmla="*/ 36195 w 485775"/>
                    <a:gd name="connsiteY3" fmla="*/ 295275 h 299085"/>
                    <a:gd name="connsiteX4" fmla="*/ 485775 w 485775"/>
                    <a:gd name="connsiteY4" fmla="*/ 299085 h 299085"/>
                    <a:gd name="connsiteX0" fmla="*/ 0 w 483870"/>
                    <a:gd name="connsiteY0" fmla="*/ 0 h 297180"/>
                    <a:gd name="connsiteX1" fmla="*/ 0 w 483870"/>
                    <a:gd name="connsiteY1" fmla="*/ 118110 h 297180"/>
                    <a:gd name="connsiteX2" fmla="*/ 36195 w 483870"/>
                    <a:gd name="connsiteY2" fmla="*/ 118110 h 297180"/>
                    <a:gd name="connsiteX3" fmla="*/ 36195 w 483870"/>
                    <a:gd name="connsiteY3" fmla="*/ 295275 h 297180"/>
                    <a:gd name="connsiteX4" fmla="*/ 483870 w 483870"/>
                    <a:gd name="connsiteY4" fmla="*/ 297180 h 297180"/>
                    <a:gd name="connsiteX0" fmla="*/ 0 w 489585"/>
                    <a:gd name="connsiteY0" fmla="*/ 0 h 297180"/>
                    <a:gd name="connsiteX1" fmla="*/ 0 w 489585"/>
                    <a:gd name="connsiteY1" fmla="*/ 118110 h 297180"/>
                    <a:gd name="connsiteX2" fmla="*/ 36195 w 489585"/>
                    <a:gd name="connsiteY2" fmla="*/ 118110 h 297180"/>
                    <a:gd name="connsiteX3" fmla="*/ 36195 w 489585"/>
                    <a:gd name="connsiteY3" fmla="*/ 295275 h 297180"/>
                    <a:gd name="connsiteX4" fmla="*/ 489585 w 489585"/>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5" h="297180">
                      <a:moveTo>
                        <a:pt x="0" y="0"/>
                      </a:moveTo>
                      <a:lnTo>
                        <a:pt x="0" y="118110"/>
                      </a:lnTo>
                      <a:lnTo>
                        <a:pt x="36195" y="118110"/>
                      </a:lnTo>
                      <a:lnTo>
                        <a:pt x="36195" y="295275"/>
                      </a:lnTo>
                      <a:lnTo>
                        <a:pt x="489585" y="29718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54" name="Freeform: Shape 153">
                <a:extLst>
                  <a:ext uri="{FF2B5EF4-FFF2-40B4-BE49-F238E27FC236}">
                    <a16:creationId xmlns:a16="http://schemas.microsoft.com/office/drawing/2014/main" id="{C1F15621-0A0E-408C-9339-B6B47BC24E20}"/>
                  </a:ext>
                </a:extLst>
              </p:cNvPr>
              <p:cNvSpPr/>
              <p:nvPr/>
            </p:nvSpPr>
            <p:spPr>
              <a:xfrm>
                <a:off x="5130165" y="1889760"/>
                <a:ext cx="2987040" cy="561975"/>
              </a:xfrm>
              <a:custGeom>
                <a:avLst/>
                <a:gdLst>
                  <a:gd name="connsiteX0" fmla="*/ 0 w 2987040"/>
                  <a:gd name="connsiteY0" fmla="*/ 0 h 561975"/>
                  <a:gd name="connsiteX1" fmla="*/ 1042035 w 2987040"/>
                  <a:gd name="connsiteY1" fmla="*/ 0 h 561975"/>
                  <a:gd name="connsiteX2" fmla="*/ 1042035 w 2987040"/>
                  <a:gd name="connsiteY2" fmla="*/ 20955 h 561975"/>
                  <a:gd name="connsiteX3" fmla="*/ 1061085 w 2987040"/>
                  <a:gd name="connsiteY3" fmla="*/ 20955 h 561975"/>
                  <a:gd name="connsiteX4" fmla="*/ 1061085 w 2987040"/>
                  <a:gd name="connsiteY4" fmla="*/ 62865 h 561975"/>
                  <a:gd name="connsiteX5" fmla="*/ 1223010 w 2987040"/>
                  <a:gd name="connsiteY5" fmla="*/ 62865 h 561975"/>
                  <a:gd name="connsiteX6" fmla="*/ 1223010 w 2987040"/>
                  <a:gd name="connsiteY6" fmla="*/ 137160 h 561975"/>
                  <a:gd name="connsiteX7" fmla="*/ 1363980 w 2987040"/>
                  <a:gd name="connsiteY7" fmla="*/ 137160 h 561975"/>
                  <a:gd name="connsiteX8" fmla="*/ 1363980 w 2987040"/>
                  <a:gd name="connsiteY8" fmla="*/ 249555 h 561975"/>
                  <a:gd name="connsiteX9" fmla="*/ 1644015 w 2987040"/>
                  <a:gd name="connsiteY9" fmla="*/ 249555 h 561975"/>
                  <a:gd name="connsiteX10" fmla="*/ 1644015 w 2987040"/>
                  <a:gd name="connsiteY10" fmla="*/ 392430 h 561975"/>
                  <a:gd name="connsiteX11" fmla="*/ 1975485 w 2987040"/>
                  <a:gd name="connsiteY11" fmla="*/ 392430 h 561975"/>
                  <a:gd name="connsiteX12" fmla="*/ 1975485 w 2987040"/>
                  <a:gd name="connsiteY12" fmla="*/ 561975 h 561975"/>
                  <a:gd name="connsiteX13" fmla="*/ 2987040 w 2987040"/>
                  <a:gd name="connsiteY13"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040" h="561975">
                    <a:moveTo>
                      <a:pt x="0" y="0"/>
                    </a:moveTo>
                    <a:lnTo>
                      <a:pt x="1042035" y="0"/>
                    </a:lnTo>
                    <a:lnTo>
                      <a:pt x="1042035" y="20955"/>
                    </a:lnTo>
                    <a:lnTo>
                      <a:pt x="1061085" y="20955"/>
                    </a:lnTo>
                    <a:lnTo>
                      <a:pt x="1061085" y="62865"/>
                    </a:lnTo>
                    <a:lnTo>
                      <a:pt x="1223010" y="62865"/>
                    </a:lnTo>
                    <a:lnTo>
                      <a:pt x="1223010" y="137160"/>
                    </a:lnTo>
                    <a:lnTo>
                      <a:pt x="1363980" y="137160"/>
                    </a:lnTo>
                    <a:lnTo>
                      <a:pt x="1363980" y="249555"/>
                    </a:lnTo>
                    <a:lnTo>
                      <a:pt x="1644015" y="249555"/>
                    </a:lnTo>
                    <a:lnTo>
                      <a:pt x="1644015" y="392430"/>
                    </a:lnTo>
                    <a:lnTo>
                      <a:pt x="1975485" y="392430"/>
                    </a:lnTo>
                    <a:lnTo>
                      <a:pt x="1975485" y="561975"/>
                    </a:lnTo>
                    <a:lnTo>
                      <a:pt x="2987040" y="561975"/>
                    </a:lnTo>
                  </a:path>
                </a:pathLst>
              </a:custGeom>
              <a:noFill/>
              <a:ln w="28575" cap="flat" cmpd="sng" algn="ctr">
                <a:solidFill>
                  <a:srgbClr val="F5AF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sp>
        <p:nvSpPr>
          <p:cNvPr id="4" name="Content Placeholder 3">
            <a:extLst>
              <a:ext uri="{FF2B5EF4-FFF2-40B4-BE49-F238E27FC236}">
                <a16:creationId xmlns:a16="http://schemas.microsoft.com/office/drawing/2014/main" id="{6BF184D4-9AB0-468F-9B41-762DD1AFF5C2}"/>
              </a:ext>
            </a:extLst>
          </p:cNvPr>
          <p:cNvSpPr>
            <a:spLocks noGrp="1"/>
          </p:cNvSpPr>
          <p:nvPr>
            <p:ph sz="half" idx="1"/>
          </p:nvPr>
        </p:nvSpPr>
        <p:spPr/>
        <p:txBody>
          <a:bodyPr>
            <a:noAutofit/>
          </a:bodyPr>
          <a:lstStyle/>
          <a:p>
            <a:r>
              <a:rPr lang="en-GB" sz="1800" dirty="0"/>
              <a:t>Dominant strictures associated with:</a:t>
            </a:r>
          </a:p>
          <a:p>
            <a:pPr lvl="1"/>
            <a:r>
              <a:rPr lang="en-GB" sz="1600" dirty="0"/>
              <a:t>Pruritus, jaundice, recurrent cholangitis</a:t>
            </a:r>
            <a:r>
              <a:rPr lang="en-GB" sz="1600" baseline="30000" dirty="0"/>
              <a:t>1</a:t>
            </a:r>
          </a:p>
          <a:p>
            <a:pPr lvl="1"/>
            <a:r>
              <a:rPr lang="en-GB" sz="1600" dirty="0"/>
              <a:t>More advanced histology</a:t>
            </a:r>
            <a:r>
              <a:rPr lang="en-GB" sz="1600" baseline="30000" dirty="0"/>
              <a:t>1</a:t>
            </a:r>
          </a:p>
          <a:p>
            <a:pPr lvl="1"/>
            <a:r>
              <a:rPr lang="en-GB" sz="1600" dirty="0"/>
              <a:t>Increased risk of CCA</a:t>
            </a:r>
            <a:r>
              <a:rPr lang="en-GB" sz="1600" baseline="30000" dirty="0"/>
              <a:t>1</a:t>
            </a:r>
            <a:endParaRPr lang="en-GB" sz="1600" dirty="0"/>
          </a:p>
          <a:p>
            <a:pPr lvl="1"/>
            <a:r>
              <a:rPr lang="en-GB" sz="1600" dirty="0"/>
              <a:t>Increased risk of biliary, gallbladder and colorectal carcinoma, when associated with IBD</a:t>
            </a:r>
            <a:r>
              <a:rPr lang="en-GB" sz="1600" baseline="30000" dirty="0"/>
              <a:t>2</a:t>
            </a:r>
          </a:p>
          <a:p>
            <a:pPr lvl="1"/>
            <a:r>
              <a:rPr lang="en-GB" sz="1600" dirty="0"/>
              <a:t>Reduced OLT-free survival</a:t>
            </a:r>
            <a:r>
              <a:rPr lang="en-GB" sz="1600" baseline="30000" dirty="0"/>
              <a:t>3</a:t>
            </a:r>
          </a:p>
          <a:p>
            <a:r>
              <a:rPr lang="en-GB" sz="1800" dirty="0"/>
              <a:t>Multiple dominant structures can be found in the same patients</a:t>
            </a:r>
          </a:p>
        </p:txBody>
      </p:sp>
      <p:sp>
        <p:nvSpPr>
          <p:cNvPr id="2" name="Title 1">
            <a:extLst>
              <a:ext uri="{FF2B5EF4-FFF2-40B4-BE49-F238E27FC236}">
                <a16:creationId xmlns:a16="http://schemas.microsoft.com/office/drawing/2014/main" id="{A98E4918-51CB-49B5-94A0-1A04CA590BF2}"/>
              </a:ext>
            </a:extLst>
          </p:cNvPr>
          <p:cNvSpPr>
            <a:spLocks noGrp="1"/>
          </p:cNvSpPr>
          <p:nvPr>
            <p:ph type="title"/>
          </p:nvPr>
        </p:nvSpPr>
        <p:spPr/>
        <p:txBody>
          <a:bodyPr>
            <a:noAutofit/>
          </a:bodyPr>
          <a:lstStyle/>
          <a:p>
            <a:r>
              <a:rPr lang="en-GB" dirty="0"/>
              <a:t>ERCP in confirmed PSC: Relevance of dominant strictures</a:t>
            </a:r>
          </a:p>
        </p:txBody>
      </p:sp>
      <p:sp>
        <p:nvSpPr>
          <p:cNvPr id="3" name="Text Placeholder 2">
            <a:extLst>
              <a:ext uri="{FF2B5EF4-FFF2-40B4-BE49-F238E27FC236}">
                <a16:creationId xmlns:a16="http://schemas.microsoft.com/office/drawing/2014/main" id="{ADB98B77-7FB1-46A6-8568-9D55217A47CA}"/>
              </a:ext>
            </a:extLst>
          </p:cNvPr>
          <p:cNvSpPr>
            <a:spLocks noGrp="1"/>
          </p:cNvSpPr>
          <p:nvPr>
            <p:ph type="body" sz="quarter" idx="10"/>
          </p:nvPr>
        </p:nvSpPr>
        <p:spPr/>
        <p:txBody>
          <a:bodyPr/>
          <a:lstStyle/>
          <a:p>
            <a:r>
              <a:rPr lang="en-GB" dirty="0"/>
              <a:t>1. Chapman MH, et al. Eur J Gastroenterol </a:t>
            </a:r>
            <a:r>
              <a:rPr lang="en-GB" dirty="0" err="1"/>
              <a:t>Hepatol</a:t>
            </a:r>
            <a:r>
              <a:rPr lang="en-GB" dirty="0"/>
              <a:t> 2012;24:1051–8;</a:t>
            </a:r>
            <a:br>
              <a:rPr lang="en-GB" dirty="0"/>
            </a:br>
            <a:r>
              <a:rPr lang="en-GB" dirty="0"/>
              <a:t>2. Rudolph G, et al. J </a:t>
            </a:r>
            <a:r>
              <a:rPr lang="en-GB" dirty="0" err="1"/>
              <a:t>Hepatol</a:t>
            </a:r>
            <a:r>
              <a:rPr lang="en-GB" dirty="0"/>
              <a:t> 2010;53:313</a:t>
            </a:r>
            <a:r>
              <a:rPr lang="en-GB" dirty="0">
                <a:sym typeface="Symbol" panose="05050102010706020507" pitchFamily="18" charset="2"/>
              </a:rPr>
              <a:t></a:t>
            </a:r>
            <a:r>
              <a:rPr lang="en-GB" dirty="0"/>
              <a:t>7; 3. Rudolph G, et al. J </a:t>
            </a:r>
            <a:r>
              <a:rPr lang="en-GB" dirty="0" err="1"/>
              <a:t>Hepatol</a:t>
            </a:r>
            <a:r>
              <a:rPr lang="en-GB" dirty="0"/>
              <a:t> 2009;51:149–55;</a:t>
            </a:r>
            <a:br>
              <a:rPr lang="en-GB" dirty="0"/>
            </a:br>
            <a:r>
              <a:rPr lang="en-GB" dirty="0"/>
              <a:t>ESGE/EASL CPG Endoscopy in PSC. J </a:t>
            </a:r>
            <a:r>
              <a:rPr lang="en-GB" dirty="0" err="1"/>
              <a:t>Hepatol</a:t>
            </a:r>
            <a:r>
              <a:rPr lang="en-GB" dirty="0"/>
              <a:t> 2017;66:1265–81</a:t>
            </a:r>
          </a:p>
        </p:txBody>
      </p:sp>
      <p:sp>
        <p:nvSpPr>
          <p:cNvPr id="142" name="TextBox 141">
            <a:extLst>
              <a:ext uri="{FF2B5EF4-FFF2-40B4-BE49-F238E27FC236}">
                <a16:creationId xmlns:a16="http://schemas.microsoft.com/office/drawing/2014/main" id="{236D6BFD-2BE6-41F6-9008-C7DA6A2A7D2B}"/>
              </a:ext>
            </a:extLst>
          </p:cNvPr>
          <p:cNvSpPr txBox="1"/>
          <p:nvPr/>
        </p:nvSpPr>
        <p:spPr>
          <a:xfrm>
            <a:off x="1949373" y="3565466"/>
            <a:ext cx="8064000" cy="1015663"/>
          </a:xfrm>
          <a:prstGeom prst="rect">
            <a:avLst/>
          </a:prstGeom>
          <a:solidFill>
            <a:srgbClr val="F3A279"/>
          </a:solidFill>
          <a:ln w="12700">
            <a:solidFill>
              <a:schemeClr val="accent1"/>
            </a:solidFill>
          </a:ln>
        </p:spPr>
        <p:txBody>
          <a:bodyPr wrap="none" rtlCol="0">
            <a:spAutoFit/>
          </a:bodyPr>
          <a:lstStyle/>
          <a:p>
            <a:pPr algn="ctr"/>
            <a:r>
              <a:rPr lang="en-GB" sz="2000" dirty="0"/>
              <a:t>Clinical and therapeutic decisions regarding endoscopic interventions</a:t>
            </a:r>
          </a:p>
          <a:p>
            <a:pPr algn="ctr"/>
            <a:r>
              <a:rPr lang="en-GB" sz="2000" dirty="0"/>
              <a:t>should not be based on the definition of dominant stricture(s) alone</a:t>
            </a:r>
          </a:p>
          <a:p>
            <a:pPr algn="ctr"/>
            <a:r>
              <a:rPr lang="en-GB" sz="2000" dirty="0"/>
              <a:t>but considered as a </a:t>
            </a:r>
            <a:r>
              <a:rPr lang="en-GB" sz="2000" b="1" dirty="0"/>
              <a:t>compound clinical decision</a:t>
            </a:r>
          </a:p>
        </p:txBody>
      </p:sp>
      <p:graphicFrame>
        <p:nvGraphicFramePr>
          <p:cNvPr id="143" name="Table 142">
            <a:extLst>
              <a:ext uri="{FF2B5EF4-FFF2-40B4-BE49-F238E27FC236}">
                <a16:creationId xmlns:a16="http://schemas.microsoft.com/office/drawing/2014/main" id="{30E200F1-3253-4A3F-9646-B8E747C008C1}"/>
              </a:ext>
            </a:extLst>
          </p:cNvPr>
          <p:cNvGraphicFramePr>
            <a:graphicFrameLocks noGrp="1"/>
          </p:cNvGraphicFramePr>
          <p:nvPr>
            <p:extLst>
              <p:ext uri="{D42A27DB-BD31-4B8C-83A1-F6EECF244321}">
                <p14:modId xmlns:p14="http://schemas.microsoft.com/office/powerpoint/2010/main" val="1292510907"/>
              </p:ext>
            </p:extLst>
          </p:nvPr>
        </p:nvGraphicFramePr>
        <p:xfrm>
          <a:off x="604838" y="4653136"/>
          <a:ext cx="10982325" cy="8229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0" dirty="0">
                          <a:solidFill>
                            <a:schemeClr val="tx1"/>
                          </a:solidFill>
                          <a:latin typeface="Arial" panose="020B0604020202020204" pitchFamily="34" charset="0"/>
                          <a:cs typeface="Arial" panose="020B0604020202020204" pitchFamily="34" charset="0"/>
                        </a:rPr>
                        <a:t>A dominant stricture at ERCP should be defined as a stenosis with a diameter of ≤1.5 mm in the common bile duct and/or ≤1.0 mm in a hepatic duct within 2 cm of the main hepatic confluence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4" name="Group 143">
            <a:extLst>
              <a:ext uri="{FF2B5EF4-FFF2-40B4-BE49-F238E27FC236}">
                <a16:creationId xmlns:a16="http://schemas.microsoft.com/office/drawing/2014/main" id="{44C8CA2C-DE51-4119-A3AA-503010E6ED0E}"/>
              </a:ext>
            </a:extLst>
          </p:cNvPr>
          <p:cNvGrpSpPr/>
          <p:nvPr/>
        </p:nvGrpSpPr>
        <p:grpSpPr>
          <a:xfrm>
            <a:off x="7567107" y="4645459"/>
            <a:ext cx="3901771" cy="276999"/>
            <a:chOff x="3576910" y="3212976"/>
            <a:chExt cx="3901771" cy="276999"/>
          </a:xfrm>
        </p:grpSpPr>
        <p:sp>
          <p:nvSpPr>
            <p:cNvPr id="145" name="Rectangle 144">
              <a:extLst>
                <a:ext uri="{FF2B5EF4-FFF2-40B4-BE49-F238E27FC236}">
                  <a16:creationId xmlns:a16="http://schemas.microsoft.com/office/drawing/2014/main" id="{801A0E4A-2440-477A-ADA9-CC47096541AD}"/>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6" name="Rectangle 145">
              <a:extLst>
                <a:ext uri="{FF2B5EF4-FFF2-40B4-BE49-F238E27FC236}">
                  <a16:creationId xmlns:a16="http://schemas.microsoft.com/office/drawing/2014/main" id="{87CC4E92-ED6B-4E1A-A6E3-6DA55BE7E6A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7" name="TextBox 146">
              <a:extLst>
                <a:ext uri="{FF2B5EF4-FFF2-40B4-BE49-F238E27FC236}">
                  <a16:creationId xmlns:a16="http://schemas.microsoft.com/office/drawing/2014/main" id="{F3118807-1901-4967-AABF-E5632AD38276}"/>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48" name="TextBox 147">
              <a:extLst>
                <a:ext uri="{FF2B5EF4-FFF2-40B4-BE49-F238E27FC236}">
                  <a16:creationId xmlns:a16="http://schemas.microsoft.com/office/drawing/2014/main" id="{C31A01FB-18EB-45E4-82FB-B5E329302724}"/>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349" name="Picture 348">
            <a:hlinkClick r:id="rId3" action="ppaction://hlinksldjump"/>
            <a:extLst>
              <a:ext uri="{FF2B5EF4-FFF2-40B4-BE49-F238E27FC236}">
                <a16:creationId xmlns:a16="http://schemas.microsoft.com/office/drawing/2014/main" id="{171ED08C-58A7-4055-9E8E-E70B8C2C2AC5}"/>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61790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DB4E-21BF-4188-9DB9-3A6BB5CAC93C}"/>
              </a:ext>
            </a:extLst>
          </p:cNvPr>
          <p:cNvSpPr>
            <a:spLocks noGrp="1"/>
          </p:cNvSpPr>
          <p:nvPr>
            <p:ph type="title"/>
          </p:nvPr>
        </p:nvSpPr>
        <p:spPr/>
        <p:txBody>
          <a:bodyPr>
            <a:noAutofit/>
          </a:bodyPr>
          <a:lstStyle/>
          <a:p>
            <a:r>
              <a:rPr lang="en-GB" sz="2500" dirty="0"/>
              <a:t>ERCP in confirmed PSC: Assessing risk of CCA</a:t>
            </a:r>
          </a:p>
        </p:txBody>
      </p:sp>
      <p:sp>
        <p:nvSpPr>
          <p:cNvPr id="3" name="Text Placeholder 2">
            <a:extLst>
              <a:ext uri="{FF2B5EF4-FFF2-40B4-BE49-F238E27FC236}">
                <a16:creationId xmlns:a16="http://schemas.microsoft.com/office/drawing/2014/main" id="{D485B554-09F5-43AC-9D9B-D97831F249D3}"/>
              </a:ext>
            </a:extLst>
          </p:cNvPr>
          <p:cNvSpPr>
            <a:spLocks noGrp="1"/>
          </p:cNvSpPr>
          <p:nvPr>
            <p:ph type="body" sz="quarter" idx="10"/>
          </p:nvPr>
        </p:nvSpPr>
        <p:spPr/>
        <p:txBody>
          <a:bodyPr/>
          <a:lstStyle/>
          <a:p>
            <a:r>
              <a:rPr lang="en-GB" dirty="0"/>
              <a:t>*Not related to liver failure; </a:t>
            </a:r>
            <a:r>
              <a:rPr lang="ca-ES" baseline="30000" dirty="0"/>
              <a:t>†</a:t>
            </a:r>
            <a:r>
              <a:rPr lang="en-GB" dirty="0"/>
              <a:t>Especially in patients with a diagnosis of clinically significant hilar or extrahepatic strictures on MRC</a:t>
            </a:r>
          </a:p>
          <a:p>
            <a:r>
              <a:rPr lang="en-GB" dirty="0"/>
              <a:t>ESGE/EASL CPG Endoscopy in PSC. J </a:t>
            </a:r>
            <a:r>
              <a:rPr lang="en-GB" dirty="0" err="1"/>
              <a:t>Hepatol</a:t>
            </a:r>
            <a:r>
              <a:rPr lang="en-GB" dirty="0"/>
              <a:t> 2017;66:1265–81</a:t>
            </a:r>
          </a:p>
        </p:txBody>
      </p:sp>
      <p:sp>
        <p:nvSpPr>
          <p:cNvPr id="12" name="Content Placeholder 11">
            <a:extLst>
              <a:ext uri="{FF2B5EF4-FFF2-40B4-BE49-F238E27FC236}">
                <a16:creationId xmlns:a16="http://schemas.microsoft.com/office/drawing/2014/main" id="{CB54DECD-1D47-4C00-9892-0917DCBBEF76}"/>
              </a:ext>
            </a:extLst>
          </p:cNvPr>
          <p:cNvSpPr>
            <a:spLocks noGrp="1"/>
          </p:cNvSpPr>
          <p:nvPr>
            <p:ph sz="half" idx="1"/>
          </p:nvPr>
        </p:nvSpPr>
        <p:spPr/>
        <p:txBody>
          <a:bodyPr>
            <a:normAutofit/>
          </a:bodyPr>
          <a:lstStyle/>
          <a:p>
            <a:r>
              <a:rPr lang="en-GB" sz="1800" dirty="0"/>
              <a:t>ERCP may be indicated in confirmed PSC and changes in:</a:t>
            </a:r>
          </a:p>
          <a:p>
            <a:pPr lvl="1"/>
            <a:r>
              <a:rPr lang="en-GB" sz="1600" dirty="0"/>
              <a:t>Clinical events</a:t>
            </a:r>
          </a:p>
          <a:p>
            <a:pPr lvl="2"/>
            <a:r>
              <a:rPr lang="en-GB" sz="1400" dirty="0"/>
              <a:t>Exacerbation of jaundice*</a:t>
            </a:r>
          </a:p>
          <a:p>
            <a:pPr lvl="2"/>
            <a:r>
              <a:rPr lang="en-GB" sz="1400" dirty="0"/>
              <a:t>Episodes of fever and chills suggestive of cholangitis</a:t>
            </a:r>
          </a:p>
          <a:p>
            <a:pPr lvl="2"/>
            <a:r>
              <a:rPr lang="en-GB" sz="1400" dirty="0"/>
              <a:t>Worsening of pruritus </a:t>
            </a:r>
          </a:p>
          <a:p>
            <a:pPr lvl="2"/>
            <a:r>
              <a:rPr lang="en-GB" sz="1400" dirty="0"/>
              <a:t>Worsening pain in right upper abdominal quadrant, fatigue, and weight loss</a:t>
            </a:r>
          </a:p>
          <a:p>
            <a:pPr lvl="1"/>
            <a:r>
              <a:rPr lang="en-GB" sz="1600" dirty="0"/>
              <a:t>Laboratory abnormalities</a:t>
            </a:r>
          </a:p>
          <a:p>
            <a:pPr lvl="2"/>
            <a:r>
              <a:rPr lang="en-GB" sz="1400" dirty="0"/>
              <a:t>Rapid increase in serum bilirubin levels and/or cholestatic liver enzymes</a:t>
            </a:r>
            <a:r>
              <a:rPr lang="ca-ES" sz="1400" baseline="30000" dirty="0"/>
              <a:t>†</a:t>
            </a:r>
            <a:endParaRPr lang="en-GB" sz="1400" baseline="30000" dirty="0"/>
          </a:p>
          <a:p>
            <a:pPr lvl="1"/>
            <a:r>
              <a:rPr lang="en-GB" sz="1600" dirty="0"/>
              <a:t>Clinically significant strictures on US or MRC</a:t>
            </a:r>
          </a:p>
          <a:p>
            <a:pPr lvl="2"/>
            <a:r>
              <a:rPr lang="en-GB" sz="1400" dirty="0"/>
              <a:t>New onset or progressive intrahepatic or extrahepatic bile duct dilatation</a:t>
            </a:r>
          </a:p>
          <a:p>
            <a:pPr lvl="1"/>
            <a:endParaRPr lang="en-GB" sz="1600" dirty="0"/>
          </a:p>
          <a:p>
            <a:endParaRPr lang="en-GB" sz="1800" dirty="0"/>
          </a:p>
        </p:txBody>
      </p:sp>
      <p:graphicFrame>
        <p:nvGraphicFramePr>
          <p:cNvPr id="9" name="Table 8">
            <a:extLst>
              <a:ext uri="{FF2B5EF4-FFF2-40B4-BE49-F238E27FC236}">
                <a16:creationId xmlns:a16="http://schemas.microsoft.com/office/drawing/2014/main" id="{6117EB44-05EE-40C1-9E5E-0D3754DB42B9}"/>
              </a:ext>
            </a:extLst>
          </p:cNvPr>
          <p:cNvGraphicFramePr>
            <a:graphicFrameLocks noGrp="1"/>
          </p:cNvGraphicFramePr>
          <p:nvPr>
            <p:extLst>
              <p:ext uri="{D42A27DB-BD31-4B8C-83A1-F6EECF244321}">
                <p14:modId xmlns:p14="http://schemas.microsoft.com/office/powerpoint/2010/main" val="253567851"/>
              </p:ext>
            </p:extLst>
          </p:nvPr>
        </p:nvGraphicFramePr>
        <p:xfrm>
          <a:off x="604838" y="4221088"/>
          <a:ext cx="10982325" cy="146304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and ductal sampling should be considered in confirmed PSC in the case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Clinically relevant or worsening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increase of cholestatic enzyme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dominant stricture or progression of existing dominant strictures identified at MRC in appropriate clinical context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CB35E751-A075-457D-9EF7-85921D51BFD9}"/>
              </a:ext>
            </a:extLst>
          </p:cNvPr>
          <p:cNvGrpSpPr/>
          <p:nvPr/>
        </p:nvGrpSpPr>
        <p:grpSpPr>
          <a:xfrm>
            <a:off x="7579502" y="4224986"/>
            <a:ext cx="3901771" cy="276999"/>
            <a:chOff x="3576910" y="3212976"/>
            <a:chExt cx="3901771" cy="276999"/>
          </a:xfrm>
        </p:grpSpPr>
        <p:sp>
          <p:nvSpPr>
            <p:cNvPr id="11" name="Rectangle 10">
              <a:extLst>
                <a:ext uri="{FF2B5EF4-FFF2-40B4-BE49-F238E27FC236}">
                  <a16:creationId xmlns:a16="http://schemas.microsoft.com/office/drawing/2014/main" id="{90C625D2-AA43-47EA-B4C7-6F84D11592A2}"/>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0109820D-8807-42C6-99A2-2386C3C2FD2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E9B5CA55-7609-4437-9AB9-B619CDF9ED35}"/>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5" name="TextBox 14">
              <a:extLst>
                <a:ext uri="{FF2B5EF4-FFF2-40B4-BE49-F238E27FC236}">
                  <a16:creationId xmlns:a16="http://schemas.microsoft.com/office/drawing/2014/main" id="{04F58F09-20E0-4624-85F0-847C60CAED56}"/>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6" name="Picture 15">
            <a:hlinkClick r:id="rId3" action="ppaction://hlinksldjump"/>
            <a:extLst>
              <a:ext uri="{FF2B5EF4-FFF2-40B4-BE49-F238E27FC236}">
                <a16:creationId xmlns:a16="http://schemas.microsoft.com/office/drawing/2014/main" id="{B71457E8-D0BB-4F40-8235-BC0CFE749A2B}"/>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61349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a:bodyPr>
          <a:lstStyle/>
          <a:p>
            <a:r>
              <a:rPr lang="en-GB" dirty="0"/>
              <a:t>ERCP in confirmed PSC: Assessing risk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TextBox 4">
            <a:extLst>
              <a:ext uri="{FF2B5EF4-FFF2-40B4-BE49-F238E27FC236}">
                <a16:creationId xmlns:a16="http://schemas.microsoft.com/office/drawing/2014/main" id="{C8F325C4-7697-424B-8077-0852EA4CDC6F}"/>
              </a:ext>
            </a:extLst>
          </p:cNvPr>
          <p:cNvSpPr txBox="1"/>
          <p:nvPr/>
        </p:nvSpPr>
        <p:spPr>
          <a:xfrm>
            <a:off x="7909866" y="3561938"/>
            <a:ext cx="2592288" cy="1200329"/>
          </a:xfrm>
          <a:prstGeom prst="rect">
            <a:avLst/>
          </a:prstGeom>
          <a:noFill/>
          <a:ln w="19050">
            <a:solidFill>
              <a:schemeClr val="tx2"/>
            </a:solidFill>
          </a:ln>
        </p:spPr>
        <p:txBody>
          <a:bodyPr wrap="square" rtlCol="0">
            <a:spAutoFit/>
          </a:bodyPr>
          <a:lstStyle/>
          <a:p>
            <a:pPr algn="ctr"/>
            <a:r>
              <a:rPr lang="en-GB" b="1" dirty="0"/>
              <a:t>Disproportionately severe stricture and concomitant biliary filling defects</a:t>
            </a:r>
            <a:endParaRPr lang="en-GB" dirty="0"/>
          </a:p>
        </p:txBody>
      </p:sp>
      <p:sp>
        <p:nvSpPr>
          <p:cNvPr id="6" name="TextBox 5">
            <a:extLst>
              <a:ext uri="{FF2B5EF4-FFF2-40B4-BE49-F238E27FC236}">
                <a16:creationId xmlns:a16="http://schemas.microsoft.com/office/drawing/2014/main" id="{A3C9B4F3-6A61-4B14-94EA-028C8E23B3A5}"/>
              </a:ext>
            </a:extLst>
          </p:cNvPr>
          <p:cNvSpPr txBox="1"/>
          <p:nvPr/>
        </p:nvSpPr>
        <p:spPr>
          <a:xfrm>
            <a:off x="4129446" y="1709536"/>
            <a:ext cx="3960000" cy="1200329"/>
          </a:xfrm>
          <a:prstGeom prst="rect">
            <a:avLst/>
          </a:prstGeom>
          <a:noFill/>
          <a:ln w="19050">
            <a:solidFill>
              <a:schemeClr val="tx2"/>
            </a:solidFill>
          </a:ln>
        </p:spPr>
        <p:txBody>
          <a:bodyPr wrap="square" rtlCol="0">
            <a:spAutoFit/>
          </a:bodyPr>
          <a:lstStyle/>
          <a:p>
            <a:pPr algn="ctr"/>
            <a:r>
              <a:rPr lang="en-GB" b="1" dirty="0"/>
              <a:t>Marked biliary dilatation</a:t>
            </a:r>
          </a:p>
          <a:p>
            <a:pPr algn="ctr"/>
            <a:r>
              <a:rPr lang="en-GB" dirty="0"/>
              <a:t>Common bile duct ≤2 cm </a:t>
            </a:r>
            <a:br>
              <a:rPr lang="en-GB" dirty="0"/>
            </a:br>
            <a:r>
              <a:rPr lang="en-GB" dirty="0"/>
              <a:t>Right or left intrahepatic ducts ≤1 cm </a:t>
            </a:r>
          </a:p>
          <a:p>
            <a:pPr algn="ctr"/>
            <a:r>
              <a:rPr lang="en-GB" dirty="0"/>
              <a:t>Other intrahepatic ducts ≤5 mm</a:t>
            </a:r>
          </a:p>
        </p:txBody>
      </p:sp>
      <p:sp>
        <p:nvSpPr>
          <p:cNvPr id="7" name="TextBox 6">
            <a:extLst>
              <a:ext uri="{FF2B5EF4-FFF2-40B4-BE49-F238E27FC236}">
                <a16:creationId xmlns:a16="http://schemas.microsoft.com/office/drawing/2014/main" id="{22052F9B-E183-47A4-9E24-6E5DC38F2C0B}"/>
              </a:ext>
            </a:extLst>
          </p:cNvPr>
          <p:cNvSpPr txBox="1"/>
          <p:nvPr/>
        </p:nvSpPr>
        <p:spPr>
          <a:xfrm>
            <a:off x="4273242" y="5373216"/>
            <a:ext cx="3672408" cy="923330"/>
          </a:xfrm>
          <a:prstGeom prst="rect">
            <a:avLst/>
          </a:prstGeom>
          <a:solidFill>
            <a:schemeClr val="tx2">
              <a:alpha val="60000"/>
            </a:schemeClr>
          </a:solidFill>
          <a:ln w="19050">
            <a:solidFill>
              <a:schemeClr val="tx2"/>
            </a:solidFill>
          </a:ln>
        </p:spPr>
        <p:txBody>
          <a:bodyPr wrap="square" rtlCol="0">
            <a:spAutoFit/>
          </a:bodyPr>
          <a:lstStyle/>
          <a:p>
            <a:pPr algn="ctr"/>
            <a:r>
              <a:rPr lang="en-GB" b="1" dirty="0">
                <a:solidFill>
                  <a:schemeClr val="bg2"/>
                </a:solidFill>
              </a:rPr>
              <a:t>Abnormal cytological findings </a:t>
            </a:r>
            <a:r>
              <a:rPr lang="en-GB" dirty="0">
                <a:solidFill>
                  <a:schemeClr val="bg2"/>
                </a:solidFill>
              </a:rPr>
              <a:t>Suspicion of malignancy</a:t>
            </a:r>
          </a:p>
          <a:p>
            <a:pPr algn="ctr"/>
            <a:r>
              <a:rPr lang="en-GB" dirty="0">
                <a:solidFill>
                  <a:schemeClr val="bg2"/>
                </a:solidFill>
              </a:rPr>
              <a:t>Aneuploid DNA</a:t>
            </a:r>
          </a:p>
        </p:txBody>
      </p:sp>
      <p:sp>
        <p:nvSpPr>
          <p:cNvPr id="8" name="TextBox 7">
            <a:extLst>
              <a:ext uri="{FF2B5EF4-FFF2-40B4-BE49-F238E27FC236}">
                <a16:creationId xmlns:a16="http://schemas.microsoft.com/office/drawing/2014/main" id="{35358A6E-B298-4805-B13A-51570E910E71}"/>
              </a:ext>
            </a:extLst>
          </p:cNvPr>
          <p:cNvSpPr txBox="1"/>
          <p:nvPr/>
        </p:nvSpPr>
        <p:spPr>
          <a:xfrm>
            <a:off x="1689255" y="3838937"/>
            <a:ext cx="2558391" cy="646331"/>
          </a:xfrm>
          <a:prstGeom prst="rect">
            <a:avLst/>
          </a:prstGeom>
          <a:noFill/>
          <a:ln w="19050">
            <a:solidFill>
              <a:schemeClr val="tx2"/>
            </a:solidFill>
          </a:ln>
        </p:spPr>
        <p:txBody>
          <a:bodyPr wrap="square" rtlCol="0">
            <a:spAutoFit/>
          </a:bodyPr>
          <a:lstStyle/>
          <a:p>
            <a:pPr algn="ctr"/>
            <a:r>
              <a:rPr lang="en-GB" b="1" dirty="0"/>
              <a:t>New-onset dominant stricture(s)</a:t>
            </a:r>
          </a:p>
        </p:txBody>
      </p:sp>
      <p:sp>
        <p:nvSpPr>
          <p:cNvPr id="9" name="TextBox 8">
            <a:extLst>
              <a:ext uri="{FF2B5EF4-FFF2-40B4-BE49-F238E27FC236}">
                <a16:creationId xmlns:a16="http://schemas.microsoft.com/office/drawing/2014/main" id="{FAE80908-7EF9-4B2B-BB8A-4FDC871FB605}"/>
              </a:ext>
            </a:extLst>
          </p:cNvPr>
          <p:cNvSpPr txBox="1"/>
          <p:nvPr/>
        </p:nvSpPr>
        <p:spPr>
          <a:xfrm>
            <a:off x="4704238" y="3561938"/>
            <a:ext cx="2810419" cy="1200329"/>
          </a:xfrm>
          <a:prstGeom prst="rect">
            <a:avLst/>
          </a:prstGeom>
          <a:solidFill>
            <a:schemeClr val="tx2"/>
          </a:solidFill>
          <a:ln w="38100">
            <a:solidFill>
              <a:srgbClr val="EB5F17"/>
            </a:solidFill>
          </a:ln>
        </p:spPr>
        <p:txBody>
          <a:bodyPr wrap="square" rtlCol="0">
            <a:spAutoFit/>
          </a:bodyPr>
          <a:lstStyle/>
          <a:p>
            <a:pPr algn="ctr"/>
            <a:r>
              <a:rPr lang="en-GB" sz="2400" b="1" dirty="0">
                <a:solidFill>
                  <a:schemeClr val="bg2"/>
                </a:solidFill>
              </a:rPr>
              <a:t>SUGGESTS CCA </a:t>
            </a:r>
          </a:p>
          <a:p>
            <a:pPr algn="ctr"/>
            <a:r>
              <a:rPr lang="en-GB" sz="2400" b="1" dirty="0">
                <a:solidFill>
                  <a:schemeClr val="bg2"/>
                </a:solidFill>
              </a:rPr>
              <a:t>↓ </a:t>
            </a:r>
          </a:p>
          <a:p>
            <a:pPr algn="ctr"/>
            <a:r>
              <a:rPr lang="en-GB" sz="2400" b="1" dirty="0">
                <a:solidFill>
                  <a:schemeClr val="bg2"/>
                </a:solidFill>
              </a:rPr>
              <a:t>ERCP</a:t>
            </a:r>
          </a:p>
        </p:txBody>
      </p:sp>
      <p:sp>
        <p:nvSpPr>
          <p:cNvPr id="12" name="TextBox 11">
            <a:extLst>
              <a:ext uri="{FF2B5EF4-FFF2-40B4-BE49-F238E27FC236}">
                <a16:creationId xmlns:a16="http://schemas.microsoft.com/office/drawing/2014/main" id="{A8367863-3EC4-422F-883E-2F3C306C5A45}"/>
              </a:ext>
            </a:extLst>
          </p:cNvPr>
          <p:cNvSpPr txBox="1"/>
          <p:nvPr/>
        </p:nvSpPr>
        <p:spPr>
          <a:xfrm>
            <a:off x="5080961" y="1197347"/>
            <a:ext cx="2056973" cy="369332"/>
          </a:xfrm>
          <a:prstGeom prst="rect">
            <a:avLst/>
          </a:prstGeom>
          <a:noFill/>
          <a:ln w="19050">
            <a:solidFill>
              <a:schemeClr val="bg1"/>
            </a:solidFill>
          </a:ln>
        </p:spPr>
        <p:txBody>
          <a:bodyPr wrap="none" rtlCol="0">
            <a:spAutoFit/>
          </a:bodyPr>
          <a:lstStyle/>
          <a:p>
            <a:r>
              <a:rPr lang="en-GB" b="1" dirty="0"/>
              <a:t>US/MRC findings</a:t>
            </a:r>
          </a:p>
        </p:txBody>
      </p:sp>
      <p:cxnSp>
        <p:nvCxnSpPr>
          <p:cNvPr id="13" name="Straight Arrow Connector 12"/>
          <p:cNvCxnSpPr>
            <a:stCxn id="8" idx="3"/>
            <a:endCxn id="9" idx="1"/>
          </p:cNvCxnSpPr>
          <p:nvPr/>
        </p:nvCxnSpPr>
        <p:spPr>
          <a:xfrm>
            <a:off x="4247645" y="4162102"/>
            <a:ext cx="4565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9" idx="3"/>
          </p:cNvCxnSpPr>
          <p:nvPr/>
        </p:nvCxnSpPr>
        <p:spPr>
          <a:xfrm flipH="1">
            <a:off x="7514656" y="4162102"/>
            <a:ext cx="3952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9" idx="0"/>
          </p:cNvCxnSpPr>
          <p:nvPr/>
        </p:nvCxnSpPr>
        <p:spPr>
          <a:xfrm>
            <a:off x="6109447" y="2909865"/>
            <a:ext cx="1" cy="652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9" idx="2"/>
          </p:cNvCxnSpPr>
          <p:nvPr/>
        </p:nvCxnSpPr>
        <p:spPr>
          <a:xfrm flipV="1">
            <a:off x="6109447" y="4762266"/>
            <a:ext cx="1" cy="610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rId3" action="ppaction://hlinksldjump"/>
            <a:extLst>
              <a:ext uri="{FF2B5EF4-FFF2-40B4-BE49-F238E27FC236}">
                <a16:creationId xmlns:a16="http://schemas.microsoft.com/office/drawing/2014/main" id="{2F44E70C-ED3A-4CE6-BA82-4ED505E1EA0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788105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Therapeutic ERCP in selected patients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*Strength of recommendation, weak; quality of evidence, low</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Autofit/>
          </a:bodyPr>
          <a:lstStyle/>
          <a:p>
            <a:r>
              <a:rPr lang="en-GB" dirty="0"/>
              <a:t>In patients with confirmed PSC, MRC should be considered prior to</a:t>
            </a:r>
            <a:br>
              <a:rPr lang="en-GB" dirty="0"/>
            </a:br>
            <a:r>
              <a:rPr lang="en-GB" dirty="0"/>
              <a:t>therapeutic ERCP to confirm the indication*</a:t>
            </a:r>
          </a:p>
          <a:p>
            <a:pPr lvl="1"/>
            <a:r>
              <a:rPr lang="en-GB" dirty="0"/>
              <a:t>Exclude focal parenchymal changes</a:t>
            </a:r>
          </a:p>
          <a:p>
            <a:pPr lvl="1"/>
            <a:r>
              <a:rPr lang="en-GB" dirty="0"/>
              <a:t>Guide clinicians performing the ERCP to minimize the risk of complications</a:t>
            </a:r>
          </a:p>
          <a:p>
            <a:r>
              <a:rPr lang="en-GB" dirty="0"/>
              <a:t>Potential benefits must be weighed against known risks in patients</a:t>
            </a:r>
            <a:br>
              <a:rPr lang="en-GB" dirty="0"/>
            </a:br>
            <a:r>
              <a:rPr lang="en-GB" dirty="0"/>
              <a:t>with no other therapeutic option except </a:t>
            </a:r>
            <a:r>
              <a:rPr lang="en-GB" dirty="0" err="1"/>
              <a:t>LTx</a:t>
            </a:r>
            <a:endParaRPr lang="en-GB" dirty="0"/>
          </a:p>
          <a:p>
            <a:pPr lvl="1"/>
            <a:r>
              <a:rPr lang="en-GB" dirty="0"/>
              <a:t>Following dominant stricture treatment:</a:t>
            </a:r>
          </a:p>
          <a:p>
            <a:pPr lvl="2"/>
            <a:r>
              <a:rPr lang="en-GB" dirty="0"/>
              <a:t>In patients with a significant (≤20%) increase in cholestasis, cholestasis, pruritus, pain, cholangitis, and jaundice are likely to improve</a:t>
            </a:r>
          </a:p>
          <a:p>
            <a:pPr lvl="2"/>
            <a:r>
              <a:rPr lang="en-GB" dirty="0"/>
              <a:t>In patients with ESLD, only cholangitis is expected to improve</a:t>
            </a:r>
            <a:endParaRPr lang="en-GB" sz="2200" dirty="0"/>
          </a:p>
        </p:txBody>
      </p:sp>
      <p:graphicFrame>
        <p:nvGraphicFramePr>
          <p:cNvPr id="14" name="Table 13">
            <a:extLst>
              <a:ext uri="{FF2B5EF4-FFF2-40B4-BE49-F238E27FC236}">
                <a16:creationId xmlns:a16="http://schemas.microsoft.com/office/drawing/2014/main" id="{38EBEBD8-533E-498D-A9EA-0EF2469372E2}"/>
              </a:ext>
            </a:extLst>
          </p:cNvPr>
          <p:cNvGraphicFramePr>
            <a:graphicFrameLocks noGrp="1"/>
          </p:cNvGraphicFramePr>
          <p:nvPr>
            <p:extLst>
              <p:ext uri="{D42A27DB-BD31-4B8C-83A1-F6EECF244321}">
                <p14:modId xmlns:p14="http://schemas.microsoft.com/office/powerpoint/2010/main" val="2166569877"/>
              </p:ext>
            </p:extLst>
          </p:nvPr>
        </p:nvGraphicFramePr>
        <p:xfrm>
          <a:off x="604838" y="4673054"/>
          <a:ext cx="10982325" cy="1036320"/>
        </p:xfrm>
        <a:graphic>
          <a:graphicData uri="http://schemas.openxmlformats.org/drawingml/2006/table">
            <a:tbl>
              <a:tblPr firstRow="1" bandRow="1">
                <a:tableStyleId>{5C22544A-7EE6-4342-B048-85BDC9FD1C3A}</a:tableStyleId>
              </a:tblPr>
              <a:tblGrid>
                <a:gridCol w="8029487">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Endoscopic treatment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concomitant ductal sampling of suspected dominant strictures </a:t>
                      </a:r>
                      <a:r>
                        <a:rPr kumimoji="0" lang="en-GB"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is suggested in patients presenting with symptoms likely to improve following endoscopic treatment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4FBBE4C9-14E4-4C2C-A475-2C204BCF0FAD}"/>
              </a:ext>
            </a:extLst>
          </p:cNvPr>
          <p:cNvGrpSpPr/>
          <p:nvPr/>
        </p:nvGrpSpPr>
        <p:grpSpPr>
          <a:xfrm>
            <a:off x="7566490" y="4676952"/>
            <a:ext cx="3901771" cy="276999"/>
            <a:chOff x="3576910" y="3212976"/>
            <a:chExt cx="3901771" cy="276999"/>
          </a:xfrm>
        </p:grpSpPr>
        <p:sp>
          <p:nvSpPr>
            <p:cNvPr id="16" name="Rectangle 15">
              <a:extLst>
                <a:ext uri="{FF2B5EF4-FFF2-40B4-BE49-F238E27FC236}">
                  <a16:creationId xmlns:a16="http://schemas.microsoft.com/office/drawing/2014/main" id="{CCB7DD90-D217-4381-9599-ADC4EF05F103}"/>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C59900C8-1471-4917-B2F2-3A2C76FB386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9E4AFD52-6DE6-4789-8344-F2E817920427}"/>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20" name="TextBox 19">
              <a:extLst>
                <a:ext uri="{FF2B5EF4-FFF2-40B4-BE49-F238E27FC236}">
                  <a16:creationId xmlns:a16="http://schemas.microsoft.com/office/drawing/2014/main" id="{A4866520-4768-483B-BCA3-5272E7F08A4A}"/>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2" name="Picture 11">
            <a:hlinkClick r:id="rId3" action="ppaction://hlinksldjump"/>
            <a:extLst>
              <a:ext uri="{FF2B5EF4-FFF2-40B4-BE49-F238E27FC236}">
                <a16:creationId xmlns:a16="http://schemas.microsoft.com/office/drawing/2014/main" id="{EDA4B6D4-5945-4CD8-A4ED-E684538CE3C8}"/>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31358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GB" dirty="0"/>
              <a:t>106 patients treated for up to </a:t>
            </a:r>
            <a:br>
              <a:rPr lang="en-GB" dirty="0"/>
            </a:br>
            <a:r>
              <a:rPr lang="en-GB" dirty="0"/>
              <a:t>13 years with UDCA</a:t>
            </a:r>
          </a:p>
          <a:p>
            <a:pPr lvl="1"/>
            <a:r>
              <a:rPr lang="en-GB" dirty="0"/>
              <a:t>57 with dominant strictures treated endoscopically</a:t>
            </a:r>
          </a:p>
          <a:p>
            <a:pPr lvl="2"/>
            <a:r>
              <a:rPr lang="en-GB" dirty="0"/>
              <a:t>52 repeated balloon dilations</a:t>
            </a:r>
          </a:p>
          <a:p>
            <a:pPr lvl="2"/>
            <a:r>
              <a:rPr lang="en-GB" dirty="0"/>
              <a:t>5 temporary stenting</a:t>
            </a:r>
          </a:p>
          <a:p>
            <a:r>
              <a:rPr lang="en-GB" dirty="0"/>
              <a:t>KM survival rates free of </a:t>
            </a:r>
            <a:r>
              <a:rPr lang="en-GB" dirty="0" err="1"/>
              <a:t>LTx</a:t>
            </a:r>
            <a:br>
              <a:rPr lang="en-GB" dirty="0"/>
            </a:br>
            <a:r>
              <a:rPr lang="en-GB" dirty="0"/>
              <a:t>5 years after first dilation</a:t>
            </a:r>
          </a:p>
          <a:p>
            <a:pPr lvl="1"/>
            <a:r>
              <a:rPr lang="en-GB" dirty="0"/>
              <a:t>Stage 2: 100%</a:t>
            </a:r>
          </a:p>
          <a:p>
            <a:pPr lvl="1"/>
            <a:r>
              <a:rPr lang="en-GB" dirty="0"/>
              <a:t>Stage 3: 72%</a:t>
            </a:r>
          </a:p>
          <a:p>
            <a:pPr lvl="1"/>
            <a:r>
              <a:rPr lang="en-GB" dirty="0"/>
              <a:t>Stage 4: 50%</a:t>
            </a:r>
          </a:p>
        </p:txBody>
      </p:sp>
      <p:sp>
        <p:nvSpPr>
          <p:cNvPr id="2" name="Title 1"/>
          <p:cNvSpPr>
            <a:spLocks noGrp="1"/>
          </p:cNvSpPr>
          <p:nvPr>
            <p:ph type="title"/>
          </p:nvPr>
        </p:nvSpPr>
        <p:spPr/>
        <p:txBody>
          <a:bodyPr/>
          <a:lstStyle/>
          <a:p>
            <a:r>
              <a:rPr lang="en-GB" dirty="0"/>
              <a:t>Therapeutic ERCP: Overall outcomes</a:t>
            </a:r>
            <a:endParaRPr lang="en-GB" baseline="30000"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err="1"/>
              <a:t>Stiehl</a:t>
            </a:r>
            <a:r>
              <a:rPr lang="en-GB" dirty="0"/>
              <a:t> A, et al. J </a:t>
            </a:r>
            <a:r>
              <a:rPr lang="en-GB" dirty="0" err="1"/>
              <a:t>Hepatol</a:t>
            </a:r>
            <a:r>
              <a:rPr lang="en-GB" dirty="0"/>
              <a:t> 2002;51:151–6</a:t>
            </a:r>
          </a:p>
        </p:txBody>
      </p:sp>
      <p:sp>
        <p:nvSpPr>
          <p:cNvPr id="20" name="TextBox 19">
            <a:extLst>
              <a:ext uri="{FF2B5EF4-FFF2-40B4-BE49-F238E27FC236}">
                <a16:creationId xmlns:a16="http://schemas.microsoft.com/office/drawing/2014/main" id="{FAE80908-7EF9-4B2B-BB8A-4FDC871FB605}"/>
              </a:ext>
            </a:extLst>
          </p:cNvPr>
          <p:cNvSpPr txBox="1"/>
          <p:nvPr/>
        </p:nvSpPr>
        <p:spPr>
          <a:xfrm>
            <a:off x="615393" y="5021223"/>
            <a:ext cx="3312368" cy="923330"/>
          </a:xfrm>
          <a:prstGeom prst="rect">
            <a:avLst/>
          </a:prstGeom>
          <a:solidFill>
            <a:schemeClr val="tx2"/>
          </a:solidFill>
          <a:ln w="38100">
            <a:solidFill>
              <a:srgbClr val="EB5F17"/>
            </a:solidFill>
          </a:ln>
        </p:spPr>
        <p:txBody>
          <a:bodyPr wrap="square" rtlCol="0">
            <a:spAutoFit/>
          </a:bodyPr>
          <a:lstStyle/>
          <a:p>
            <a:pPr algn="ctr"/>
            <a:r>
              <a:rPr lang="en-GB" dirty="0">
                <a:solidFill>
                  <a:schemeClr val="bg2"/>
                </a:solidFill>
              </a:rPr>
              <a:t>Overall survival improved vs. Mayo prognostic model (p&lt;0.001)</a:t>
            </a:r>
          </a:p>
        </p:txBody>
      </p:sp>
      <p:sp>
        <p:nvSpPr>
          <p:cNvPr id="28" name="TextBox 27"/>
          <p:cNvSpPr txBox="1"/>
          <p:nvPr/>
        </p:nvSpPr>
        <p:spPr>
          <a:xfrm>
            <a:off x="6011274" y="5301209"/>
            <a:ext cx="4137671" cy="584775"/>
          </a:xfrm>
          <a:prstGeom prst="rect">
            <a:avLst/>
          </a:prstGeom>
          <a:solidFill>
            <a:schemeClr val="bg1"/>
          </a:solidFill>
          <a:ln>
            <a:solidFill>
              <a:schemeClr val="tx2"/>
            </a:solidFill>
          </a:ln>
        </p:spPr>
        <p:txBody>
          <a:bodyPr wrap="none" rtlCol="0">
            <a:spAutoFit/>
          </a:bodyPr>
          <a:lstStyle/>
          <a:p>
            <a:r>
              <a:rPr lang="en-GB" sz="1600" b="1" dirty="0">
                <a:solidFill>
                  <a:schemeClr val="tx2"/>
                </a:solidFill>
              </a:rPr>
              <a:t>Stage 1 and Stage 2 vs. Stage 3: p&lt;0.01</a:t>
            </a:r>
          </a:p>
          <a:p>
            <a:r>
              <a:rPr lang="en-GB" sz="1600" b="1" dirty="0">
                <a:solidFill>
                  <a:schemeClr val="tx2"/>
                </a:solidFill>
              </a:rPr>
              <a:t>Stage 1 and Stage 2 vs. Stage 4: p&lt;0.001</a:t>
            </a:r>
          </a:p>
        </p:txBody>
      </p:sp>
      <p:grpSp>
        <p:nvGrpSpPr>
          <p:cNvPr id="3" name="Group 2">
            <a:extLst>
              <a:ext uri="{FF2B5EF4-FFF2-40B4-BE49-F238E27FC236}">
                <a16:creationId xmlns:a16="http://schemas.microsoft.com/office/drawing/2014/main" id="{142AC926-41A0-44B3-A378-919770D5EC1B}"/>
              </a:ext>
            </a:extLst>
          </p:cNvPr>
          <p:cNvGrpSpPr/>
          <p:nvPr/>
        </p:nvGrpSpPr>
        <p:grpSpPr>
          <a:xfrm>
            <a:off x="6156641" y="1916832"/>
            <a:ext cx="4217897" cy="2961260"/>
            <a:chOff x="6377867" y="1916832"/>
            <a:chExt cx="4217897" cy="2961260"/>
          </a:xfrm>
        </p:grpSpPr>
        <p:grpSp>
          <p:nvGrpSpPr>
            <p:cNvPr id="71" name="Data">
              <a:extLst>
                <a:ext uri="{FF2B5EF4-FFF2-40B4-BE49-F238E27FC236}">
                  <a16:creationId xmlns:a16="http://schemas.microsoft.com/office/drawing/2014/main" id="{3DC81F7F-2767-43F8-A4E2-0E883F795DB2}"/>
                </a:ext>
              </a:extLst>
            </p:cNvPr>
            <p:cNvGrpSpPr/>
            <p:nvPr/>
          </p:nvGrpSpPr>
          <p:grpSpPr>
            <a:xfrm>
              <a:off x="7001879" y="2297482"/>
              <a:ext cx="3593885" cy="1678474"/>
              <a:chOff x="5069840" y="2297482"/>
              <a:chExt cx="3593885" cy="1678474"/>
            </a:xfrm>
          </p:grpSpPr>
          <p:sp>
            <p:nvSpPr>
              <p:cNvPr id="74" name="TextBox 73">
                <a:extLst>
                  <a:ext uri="{FF2B5EF4-FFF2-40B4-BE49-F238E27FC236}">
                    <a16:creationId xmlns:a16="http://schemas.microsoft.com/office/drawing/2014/main" id="{3C7AF837-9B90-4DF6-B78A-87AACAC6D50F}"/>
                  </a:ext>
                </a:extLst>
              </p:cNvPr>
              <p:cNvSpPr txBox="1"/>
              <p:nvPr/>
            </p:nvSpPr>
            <p:spPr>
              <a:xfrm>
                <a:off x="7362709" y="2297482"/>
                <a:ext cx="801823" cy="27979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Stage 1</a:t>
                </a:r>
              </a:p>
            </p:txBody>
          </p:sp>
          <p:sp>
            <p:nvSpPr>
              <p:cNvPr id="76" name="TextBox 75">
                <a:extLst>
                  <a:ext uri="{FF2B5EF4-FFF2-40B4-BE49-F238E27FC236}">
                    <a16:creationId xmlns:a16="http://schemas.microsoft.com/office/drawing/2014/main" id="{82D89815-8679-48BE-8AB9-8400ABDC1FB4}"/>
                  </a:ext>
                </a:extLst>
              </p:cNvPr>
              <p:cNvSpPr txBox="1"/>
              <p:nvPr/>
            </p:nvSpPr>
            <p:spPr>
              <a:xfrm>
                <a:off x="7861902" y="2669943"/>
                <a:ext cx="801823"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Stage 2</a:t>
                </a:r>
              </a:p>
            </p:txBody>
          </p:sp>
          <p:sp>
            <p:nvSpPr>
              <p:cNvPr id="78" name="TextBox 77">
                <a:extLst>
                  <a:ext uri="{FF2B5EF4-FFF2-40B4-BE49-F238E27FC236}">
                    <a16:creationId xmlns:a16="http://schemas.microsoft.com/office/drawing/2014/main" id="{65A18FCB-6CF7-4E8D-84CC-93185C4183CC}"/>
                  </a:ext>
                </a:extLst>
              </p:cNvPr>
              <p:cNvSpPr txBox="1"/>
              <p:nvPr/>
            </p:nvSpPr>
            <p:spPr>
              <a:xfrm>
                <a:off x="7706359" y="3314783"/>
                <a:ext cx="801823"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Stage 3</a:t>
                </a:r>
              </a:p>
            </p:txBody>
          </p:sp>
          <p:sp>
            <p:nvSpPr>
              <p:cNvPr id="80" name="TextBox 79">
                <a:extLst>
                  <a:ext uri="{FF2B5EF4-FFF2-40B4-BE49-F238E27FC236}">
                    <a16:creationId xmlns:a16="http://schemas.microsoft.com/office/drawing/2014/main" id="{4BC14190-28C0-4C4B-89CF-F4D0C53D4FA5}"/>
                  </a:ext>
                </a:extLst>
              </p:cNvPr>
              <p:cNvSpPr txBox="1"/>
              <p:nvPr/>
            </p:nvSpPr>
            <p:spPr>
              <a:xfrm>
                <a:off x="7200735" y="3668179"/>
                <a:ext cx="801823"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Stage 4</a:t>
                </a:r>
              </a:p>
            </p:txBody>
          </p:sp>
          <p:sp>
            <p:nvSpPr>
              <p:cNvPr id="81" name="TextBox 80">
                <a:extLst>
                  <a:ext uri="{FF2B5EF4-FFF2-40B4-BE49-F238E27FC236}">
                    <a16:creationId xmlns:a16="http://schemas.microsoft.com/office/drawing/2014/main" id="{98B4F67D-DDAB-43E3-99D8-2F2667CD900C}"/>
                  </a:ext>
                </a:extLst>
              </p:cNvPr>
              <p:cNvSpPr txBox="1"/>
              <p:nvPr/>
            </p:nvSpPr>
            <p:spPr>
              <a:xfrm>
                <a:off x="7776872" y="3016465"/>
                <a:ext cx="752129"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Overall</a:t>
                </a:r>
              </a:p>
            </p:txBody>
          </p:sp>
          <p:sp>
            <p:nvSpPr>
              <p:cNvPr id="82" name="Freeform: Shape 81">
                <a:extLst>
                  <a:ext uri="{FF2B5EF4-FFF2-40B4-BE49-F238E27FC236}">
                    <a16:creationId xmlns:a16="http://schemas.microsoft.com/office/drawing/2014/main" id="{38EE3E8C-ABE6-4F95-97C4-1E6B8B6B1F7B}"/>
                  </a:ext>
                </a:extLst>
              </p:cNvPr>
              <p:cNvSpPr/>
              <p:nvPr/>
            </p:nvSpPr>
            <p:spPr>
              <a:xfrm>
                <a:off x="5069840" y="2465070"/>
                <a:ext cx="2293620" cy="0"/>
              </a:xfrm>
              <a:custGeom>
                <a:avLst/>
                <a:gdLst>
                  <a:gd name="connsiteX0" fmla="*/ 0 w 2293620"/>
                  <a:gd name="connsiteY0" fmla="*/ 0 h 0"/>
                  <a:gd name="connsiteX1" fmla="*/ 2293620 w 2293620"/>
                  <a:gd name="connsiteY1" fmla="*/ 0 h 0"/>
                </a:gdLst>
                <a:ahLst/>
                <a:cxnLst>
                  <a:cxn ang="0">
                    <a:pos x="connsiteX0" y="connsiteY0"/>
                  </a:cxn>
                  <a:cxn ang="0">
                    <a:pos x="connsiteX1" y="connsiteY1"/>
                  </a:cxn>
                </a:cxnLst>
                <a:rect l="l" t="t" r="r" b="b"/>
                <a:pathLst>
                  <a:path w="2293620">
                    <a:moveTo>
                      <a:pt x="0" y="0"/>
                    </a:moveTo>
                    <a:lnTo>
                      <a:pt x="2293620" y="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3" name="Freeform: Shape 82">
                <a:extLst>
                  <a:ext uri="{FF2B5EF4-FFF2-40B4-BE49-F238E27FC236}">
                    <a16:creationId xmlns:a16="http://schemas.microsoft.com/office/drawing/2014/main" id="{7220C96E-20CD-49DE-838A-F924938C91BD}"/>
                  </a:ext>
                </a:extLst>
              </p:cNvPr>
              <p:cNvSpPr/>
              <p:nvPr/>
            </p:nvSpPr>
            <p:spPr>
              <a:xfrm>
                <a:off x="5071745" y="2463165"/>
                <a:ext cx="2773680" cy="360045"/>
              </a:xfrm>
              <a:custGeom>
                <a:avLst/>
                <a:gdLst>
                  <a:gd name="connsiteX0" fmla="*/ 0 w 2773680"/>
                  <a:gd name="connsiteY0" fmla="*/ 0 h 360045"/>
                  <a:gd name="connsiteX1" fmla="*/ 1630680 w 2773680"/>
                  <a:gd name="connsiteY1" fmla="*/ 0 h 360045"/>
                  <a:gd name="connsiteX2" fmla="*/ 1630680 w 2773680"/>
                  <a:gd name="connsiteY2" fmla="*/ 100965 h 360045"/>
                  <a:gd name="connsiteX3" fmla="*/ 2141220 w 2773680"/>
                  <a:gd name="connsiteY3" fmla="*/ 100965 h 360045"/>
                  <a:gd name="connsiteX4" fmla="*/ 2141220 w 2773680"/>
                  <a:gd name="connsiteY4" fmla="*/ 360045 h 360045"/>
                  <a:gd name="connsiteX5" fmla="*/ 2773680 w 2773680"/>
                  <a:gd name="connsiteY5"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680" h="360045">
                    <a:moveTo>
                      <a:pt x="0" y="0"/>
                    </a:moveTo>
                    <a:lnTo>
                      <a:pt x="1630680" y="0"/>
                    </a:lnTo>
                    <a:lnTo>
                      <a:pt x="1630680" y="100965"/>
                    </a:lnTo>
                    <a:lnTo>
                      <a:pt x="2141220" y="100965"/>
                    </a:lnTo>
                    <a:lnTo>
                      <a:pt x="2141220" y="360045"/>
                    </a:lnTo>
                    <a:lnTo>
                      <a:pt x="2773680" y="360045"/>
                    </a:lnTo>
                  </a:path>
                </a:pathLst>
              </a:custGeom>
              <a:noFill/>
              <a:ln w="28575" cap="flat" cmpd="sng" algn="ctr">
                <a:solidFill>
                  <a:srgbClr val="F5AF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4" name="Freeform: Shape 83">
                <a:extLst>
                  <a:ext uri="{FF2B5EF4-FFF2-40B4-BE49-F238E27FC236}">
                    <a16:creationId xmlns:a16="http://schemas.microsoft.com/office/drawing/2014/main" id="{662B3367-FECE-4967-8E34-CDFA16A9168F}"/>
                  </a:ext>
                </a:extLst>
              </p:cNvPr>
              <p:cNvSpPr/>
              <p:nvPr/>
            </p:nvSpPr>
            <p:spPr>
              <a:xfrm>
                <a:off x="5069840" y="2461260"/>
                <a:ext cx="2646045" cy="1007745"/>
              </a:xfrm>
              <a:custGeom>
                <a:avLst/>
                <a:gdLst>
                  <a:gd name="connsiteX0" fmla="*/ 0 w 2646045"/>
                  <a:gd name="connsiteY0" fmla="*/ 0 h 1007745"/>
                  <a:gd name="connsiteX1" fmla="*/ 396240 w 2646045"/>
                  <a:gd name="connsiteY1" fmla="*/ 0 h 1007745"/>
                  <a:gd name="connsiteX2" fmla="*/ 396240 w 2646045"/>
                  <a:gd name="connsiteY2" fmla="*/ 100965 h 1007745"/>
                  <a:gd name="connsiteX3" fmla="*/ 906780 w 2646045"/>
                  <a:gd name="connsiteY3" fmla="*/ 100965 h 1007745"/>
                  <a:gd name="connsiteX4" fmla="*/ 906780 w 2646045"/>
                  <a:gd name="connsiteY4" fmla="*/ 264795 h 1007745"/>
                  <a:gd name="connsiteX5" fmla="*/ 973455 w 2646045"/>
                  <a:gd name="connsiteY5" fmla="*/ 264795 h 1007745"/>
                  <a:gd name="connsiteX6" fmla="*/ 973455 w 2646045"/>
                  <a:gd name="connsiteY6" fmla="*/ 438150 h 1007745"/>
                  <a:gd name="connsiteX7" fmla="*/ 1219200 w 2646045"/>
                  <a:gd name="connsiteY7" fmla="*/ 438150 h 1007745"/>
                  <a:gd name="connsiteX8" fmla="*/ 1219200 w 2646045"/>
                  <a:gd name="connsiteY8" fmla="*/ 613410 h 1007745"/>
                  <a:gd name="connsiteX9" fmla="*/ 1253490 w 2646045"/>
                  <a:gd name="connsiteY9" fmla="*/ 613410 h 1007745"/>
                  <a:gd name="connsiteX10" fmla="*/ 1253490 w 2646045"/>
                  <a:gd name="connsiteY10" fmla="*/ 788670 h 1007745"/>
                  <a:gd name="connsiteX11" fmla="*/ 1792605 w 2646045"/>
                  <a:gd name="connsiteY11" fmla="*/ 788670 h 1007745"/>
                  <a:gd name="connsiteX12" fmla="*/ 1792605 w 2646045"/>
                  <a:gd name="connsiteY12" fmla="*/ 1007745 h 1007745"/>
                  <a:gd name="connsiteX13" fmla="*/ 2646045 w 2646045"/>
                  <a:gd name="connsiteY13" fmla="*/ 1007745 h 10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045" h="1007745">
                    <a:moveTo>
                      <a:pt x="0" y="0"/>
                    </a:moveTo>
                    <a:lnTo>
                      <a:pt x="396240" y="0"/>
                    </a:lnTo>
                    <a:lnTo>
                      <a:pt x="396240" y="100965"/>
                    </a:lnTo>
                    <a:lnTo>
                      <a:pt x="906780" y="100965"/>
                    </a:lnTo>
                    <a:lnTo>
                      <a:pt x="906780" y="264795"/>
                    </a:lnTo>
                    <a:lnTo>
                      <a:pt x="973455" y="264795"/>
                    </a:lnTo>
                    <a:lnTo>
                      <a:pt x="973455" y="438150"/>
                    </a:lnTo>
                    <a:lnTo>
                      <a:pt x="1219200" y="438150"/>
                    </a:lnTo>
                    <a:lnTo>
                      <a:pt x="1219200" y="613410"/>
                    </a:lnTo>
                    <a:lnTo>
                      <a:pt x="1253490" y="613410"/>
                    </a:lnTo>
                    <a:lnTo>
                      <a:pt x="1253490" y="788670"/>
                    </a:lnTo>
                    <a:lnTo>
                      <a:pt x="1792605" y="788670"/>
                    </a:lnTo>
                    <a:lnTo>
                      <a:pt x="1792605" y="1007745"/>
                    </a:lnTo>
                    <a:lnTo>
                      <a:pt x="2646045" y="1007745"/>
                    </a:lnTo>
                  </a:path>
                </a:pathLst>
              </a:custGeom>
              <a:noFill/>
              <a:ln w="28575" cap="flat" cmpd="sng" algn="ctr">
                <a:solidFill>
                  <a:srgbClr val="2537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5" name="Freeform: Shape 84">
                <a:extLst>
                  <a:ext uri="{FF2B5EF4-FFF2-40B4-BE49-F238E27FC236}">
                    <a16:creationId xmlns:a16="http://schemas.microsoft.com/office/drawing/2014/main" id="{8CDD215B-2F88-4F35-A261-1C7F974473A4}"/>
                  </a:ext>
                </a:extLst>
              </p:cNvPr>
              <p:cNvSpPr/>
              <p:nvPr/>
            </p:nvSpPr>
            <p:spPr>
              <a:xfrm>
                <a:off x="5073650" y="2461260"/>
                <a:ext cx="2124075" cy="1381125"/>
              </a:xfrm>
              <a:custGeom>
                <a:avLst/>
                <a:gdLst>
                  <a:gd name="connsiteX0" fmla="*/ 0 w 2124075"/>
                  <a:gd name="connsiteY0" fmla="*/ 0 h 1381125"/>
                  <a:gd name="connsiteX1" fmla="*/ 350520 w 2124075"/>
                  <a:gd name="connsiteY1" fmla="*/ 0 h 1381125"/>
                  <a:gd name="connsiteX2" fmla="*/ 350520 w 2124075"/>
                  <a:gd name="connsiteY2" fmla="*/ 114300 h 1381125"/>
                  <a:gd name="connsiteX3" fmla="*/ 624840 w 2124075"/>
                  <a:gd name="connsiteY3" fmla="*/ 114300 h 1381125"/>
                  <a:gd name="connsiteX4" fmla="*/ 624840 w 2124075"/>
                  <a:gd name="connsiteY4" fmla="*/ 249555 h 1381125"/>
                  <a:gd name="connsiteX5" fmla="*/ 906780 w 2124075"/>
                  <a:gd name="connsiteY5" fmla="*/ 249555 h 1381125"/>
                  <a:gd name="connsiteX6" fmla="*/ 906780 w 2124075"/>
                  <a:gd name="connsiteY6" fmla="*/ 390525 h 1381125"/>
                  <a:gd name="connsiteX7" fmla="*/ 1798320 w 2124075"/>
                  <a:gd name="connsiteY7" fmla="*/ 390525 h 1381125"/>
                  <a:gd name="connsiteX8" fmla="*/ 1798320 w 2124075"/>
                  <a:gd name="connsiteY8" fmla="*/ 710565 h 1381125"/>
                  <a:gd name="connsiteX9" fmla="*/ 1912620 w 2124075"/>
                  <a:gd name="connsiteY9" fmla="*/ 710565 h 1381125"/>
                  <a:gd name="connsiteX10" fmla="*/ 1912620 w 2124075"/>
                  <a:gd name="connsiteY10" fmla="*/ 1194435 h 1381125"/>
                  <a:gd name="connsiteX11" fmla="*/ 2124075 w 2124075"/>
                  <a:gd name="connsiteY11" fmla="*/ 1194435 h 1381125"/>
                  <a:gd name="connsiteX12" fmla="*/ 2124075 w 2124075"/>
                  <a:gd name="connsiteY12" fmla="*/ 1381125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075" h="1381125">
                    <a:moveTo>
                      <a:pt x="0" y="0"/>
                    </a:moveTo>
                    <a:lnTo>
                      <a:pt x="350520" y="0"/>
                    </a:lnTo>
                    <a:lnTo>
                      <a:pt x="350520" y="114300"/>
                    </a:lnTo>
                    <a:lnTo>
                      <a:pt x="624840" y="114300"/>
                    </a:lnTo>
                    <a:lnTo>
                      <a:pt x="624840" y="249555"/>
                    </a:lnTo>
                    <a:lnTo>
                      <a:pt x="906780" y="249555"/>
                    </a:lnTo>
                    <a:lnTo>
                      <a:pt x="906780" y="390525"/>
                    </a:lnTo>
                    <a:lnTo>
                      <a:pt x="1798320" y="390525"/>
                    </a:lnTo>
                    <a:lnTo>
                      <a:pt x="1798320" y="710565"/>
                    </a:lnTo>
                    <a:lnTo>
                      <a:pt x="1912620" y="710565"/>
                    </a:lnTo>
                    <a:lnTo>
                      <a:pt x="1912620" y="1194435"/>
                    </a:lnTo>
                    <a:lnTo>
                      <a:pt x="2124075" y="1194435"/>
                    </a:lnTo>
                    <a:lnTo>
                      <a:pt x="2124075" y="1381125"/>
                    </a:lnTo>
                  </a:path>
                </a:pathLst>
              </a:custGeom>
              <a:noFill/>
              <a:ln w="28575" cap="flat" cmpd="sng" algn="ctr">
                <a:solidFill>
                  <a:srgbClr val="976C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6252C529-2AC3-4F0A-B61B-2B8B3E3419FE}"/>
                  </a:ext>
                </a:extLst>
              </p:cNvPr>
              <p:cNvSpPr/>
              <p:nvPr/>
            </p:nvSpPr>
            <p:spPr>
              <a:xfrm>
                <a:off x="5069840" y="2459355"/>
                <a:ext cx="2674620" cy="714375"/>
              </a:xfrm>
              <a:custGeom>
                <a:avLst/>
                <a:gdLst>
                  <a:gd name="connsiteX0" fmla="*/ 0 w 2674620"/>
                  <a:gd name="connsiteY0" fmla="*/ 0 h 714375"/>
                  <a:gd name="connsiteX1" fmla="*/ 335280 w 2674620"/>
                  <a:gd name="connsiteY1" fmla="*/ 0 h 714375"/>
                  <a:gd name="connsiteX2" fmla="*/ 335280 w 2674620"/>
                  <a:gd name="connsiteY2" fmla="*/ 15240 h 714375"/>
                  <a:gd name="connsiteX3" fmla="*/ 386715 w 2674620"/>
                  <a:gd name="connsiteY3" fmla="*/ 15240 h 714375"/>
                  <a:gd name="connsiteX4" fmla="*/ 386715 w 2674620"/>
                  <a:gd name="connsiteY4" fmla="*/ 41910 h 714375"/>
                  <a:gd name="connsiteX5" fmla="*/ 619125 w 2674620"/>
                  <a:gd name="connsiteY5" fmla="*/ 41910 h 714375"/>
                  <a:gd name="connsiteX6" fmla="*/ 619125 w 2674620"/>
                  <a:gd name="connsiteY6" fmla="*/ 62865 h 714375"/>
                  <a:gd name="connsiteX7" fmla="*/ 861060 w 2674620"/>
                  <a:gd name="connsiteY7" fmla="*/ 62865 h 714375"/>
                  <a:gd name="connsiteX8" fmla="*/ 861060 w 2674620"/>
                  <a:gd name="connsiteY8" fmla="*/ 80010 h 714375"/>
                  <a:gd name="connsiteX9" fmla="*/ 916305 w 2674620"/>
                  <a:gd name="connsiteY9" fmla="*/ 80010 h 714375"/>
                  <a:gd name="connsiteX10" fmla="*/ 916305 w 2674620"/>
                  <a:gd name="connsiteY10" fmla="*/ 120015 h 714375"/>
                  <a:gd name="connsiteX11" fmla="*/ 950595 w 2674620"/>
                  <a:gd name="connsiteY11" fmla="*/ 120015 h 714375"/>
                  <a:gd name="connsiteX12" fmla="*/ 950595 w 2674620"/>
                  <a:gd name="connsiteY12" fmla="*/ 135255 h 714375"/>
                  <a:gd name="connsiteX13" fmla="*/ 1205865 w 2674620"/>
                  <a:gd name="connsiteY13" fmla="*/ 135255 h 714375"/>
                  <a:gd name="connsiteX14" fmla="*/ 1205865 w 2674620"/>
                  <a:gd name="connsiteY14" fmla="*/ 156210 h 714375"/>
                  <a:gd name="connsiteX15" fmla="*/ 1228725 w 2674620"/>
                  <a:gd name="connsiteY15" fmla="*/ 156210 h 714375"/>
                  <a:gd name="connsiteX16" fmla="*/ 1228725 w 2674620"/>
                  <a:gd name="connsiteY16" fmla="*/ 179070 h 714375"/>
                  <a:gd name="connsiteX17" fmla="*/ 1247775 w 2674620"/>
                  <a:gd name="connsiteY17" fmla="*/ 179070 h 714375"/>
                  <a:gd name="connsiteX18" fmla="*/ 1247775 w 2674620"/>
                  <a:gd name="connsiteY18" fmla="*/ 198120 h 714375"/>
                  <a:gd name="connsiteX19" fmla="*/ 1282065 w 2674620"/>
                  <a:gd name="connsiteY19" fmla="*/ 198120 h 714375"/>
                  <a:gd name="connsiteX20" fmla="*/ 1282065 w 2674620"/>
                  <a:gd name="connsiteY20" fmla="*/ 213360 h 714375"/>
                  <a:gd name="connsiteX21" fmla="*/ 1594485 w 2674620"/>
                  <a:gd name="connsiteY21" fmla="*/ 213360 h 714375"/>
                  <a:gd name="connsiteX22" fmla="*/ 1594485 w 2674620"/>
                  <a:gd name="connsiteY22" fmla="*/ 222885 h 714375"/>
                  <a:gd name="connsiteX23" fmla="*/ 1632585 w 2674620"/>
                  <a:gd name="connsiteY23" fmla="*/ 222885 h 714375"/>
                  <a:gd name="connsiteX24" fmla="*/ 1632585 w 2674620"/>
                  <a:gd name="connsiteY24" fmla="*/ 262890 h 714375"/>
                  <a:gd name="connsiteX25" fmla="*/ 1783080 w 2674620"/>
                  <a:gd name="connsiteY25" fmla="*/ 262890 h 714375"/>
                  <a:gd name="connsiteX26" fmla="*/ 1783080 w 2674620"/>
                  <a:gd name="connsiteY26" fmla="*/ 339090 h 714375"/>
                  <a:gd name="connsiteX27" fmla="*/ 1819275 w 2674620"/>
                  <a:gd name="connsiteY27" fmla="*/ 339090 h 714375"/>
                  <a:gd name="connsiteX28" fmla="*/ 1819275 w 2674620"/>
                  <a:gd name="connsiteY28" fmla="*/ 394335 h 714375"/>
                  <a:gd name="connsiteX29" fmla="*/ 1908810 w 2674620"/>
                  <a:gd name="connsiteY29" fmla="*/ 394335 h 714375"/>
                  <a:gd name="connsiteX30" fmla="*/ 1908810 w 2674620"/>
                  <a:gd name="connsiteY30" fmla="*/ 451485 h 714375"/>
                  <a:gd name="connsiteX31" fmla="*/ 1931670 w 2674620"/>
                  <a:gd name="connsiteY31" fmla="*/ 451485 h 714375"/>
                  <a:gd name="connsiteX32" fmla="*/ 1931670 w 2674620"/>
                  <a:gd name="connsiteY32" fmla="*/ 480060 h 714375"/>
                  <a:gd name="connsiteX33" fmla="*/ 2124075 w 2674620"/>
                  <a:gd name="connsiteY33" fmla="*/ 480060 h 714375"/>
                  <a:gd name="connsiteX34" fmla="*/ 2124075 w 2674620"/>
                  <a:gd name="connsiteY34" fmla="*/ 598170 h 714375"/>
                  <a:gd name="connsiteX35" fmla="*/ 2152650 w 2674620"/>
                  <a:gd name="connsiteY35" fmla="*/ 598170 h 714375"/>
                  <a:gd name="connsiteX36" fmla="*/ 2152650 w 2674620"/>
                  <a:gd name="connsiteY36" fmla="*/ 714375 h 714375"/>
                  <a:gd name="connsiteX37" fmla="*/ 2674620 w 2674620"/>
                  <a:gd name="connsiteY37"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74620" h="714375">
                    <a:moveTo>
                      <a:pt x="0" y="0"/>
                    </a:moveTo>
                    <a:lnTo>
                      <a:pt x="335280" y="0"/>
                    </a:lnTo>
                    <a:lnTo>
                      <a:pt x="335280" y="15240"/>
                    </a:lnTo>
                    <a:lnTo>
                      <a:pt x="386715" y="15240"/>
                    </a:lnTo>
                    <a:lnTo>
                      <a:pt x="386715" y="41910"/>
                    </a:lnTo>
                    <a:lnTo>
                      <a:pt x="619125" y="41910"/>
                    </a:lnTo>
                    <a:lnTo>
                      <a:pt x="619125" y="62865"/>
                    </a:lnTo>
                    <a:lnTo>
                      <a:pt x="861060" y="62865"/>
                    </a:lnTo>
                    <a:lnTo>
                      <a:pt x="861060" y="80010"/>
                    </a:lnTo>
                    <a:lnTo>
                      <a:pt x="916305" y="80010"/>
                    </a:lnTo>
                    <a:lnTo>
                      <a:pt x="916305" y="120015"/>
                    </a:lnTo>
                    <a:lnTo>
                      <a:pt x="950595" y="120015"/>
                    </a:lnTo>
                    <a:lnTo>
                      <a:pt x="950595" y="135255"/>
                    </a:lnTo>
                    <a:lnTo>
                      <a:pt x="1205865" y="135255"/>
                    </a:lnTo>
                    <a:lnTo>
                      <a:pt x="1205865" y="156210"/>
                    </a:lnTo>
                    <a:lnTo>
                      <a:pt x="1228725" y="156210"/>
                    </a:lnTo>
                    <a:lnTo>
                      <a:pt x="1228725" y="179070"/>
                    </a:lnTo>
                    <a:lnTo>
                      <a:pt x="1247775" y="179070"/>
                    </a:lnTo>
                    <a:lnTo>
                      <a:pt x="1247775" y="198120"/>
                    </a:lnTo>
                    <a:lnTo>
                      <a:pt x="1282065" y="198120"/>
                    </a:lnTo>
                    <a:lnTo>
                      <a:pt x="1282065" y="213360"/>
                    </a:lnTo>
                    <a:lnTo>
                      <a:pt x="1594485" y="213360"/>
                    </a:lnTo>
                    <a:lnTo>
                      <a:pt x="1594485" y="222885"/>
                    </a:lnTo>
                    <a:lnTo>
                      <a:pt x="1632585" y="222885"/>
                    </a:lnTo>
                    <a:lnTo>
                      <a:pt x="1632585" y="262890"/>
                    </a:lnTo>
                    <a:lnTo>
                      <a:pt x="1783080" y="262890"/>
                    </a:lnTo>
                    <a:lnTo>
                      <a:pt x="1783080" y="339090"/>
                    </a:lnTo>
                    <a:lnTo>
                      <a:pt x="1819275" y="339090"/>
                    </a:lnTo>
                    <a:lnTo>
                      <a:pt x="1819275" y="394335"/>
                    </a:lnTo>
                    <a:lnTo>
                      <a:pt x="1908810" y="394335"/>
                    </a:lnTo>
                    <a:lnTo>
                      <a:pt x="1908810" y="451485"/>
                    </a:lnTo>
                    <a:lnTo>
                      <a:pt x="1931670" y="451485"/>
                    </a:lnTo>
                    <a:lnTo>
                      <a:pt x="1931670" y="480060"/>
                    </a:lnTo>
                    <a:lnTo>
                      <a:pt x="2124075" y="480060"/>
                    </a:lnTo>
                    <a:lnTo>
                      <a:pt x="2124075" y="598170"/>
                    </a:lnTo>
                    <a:lnTo>
                      <a:pt x="2152650" y="598170"/>
                    </a:lnTo>
                    <a:lnTo>
                      <a:pt x="2152650" y="714375"/>
                    </a:lnTo>
                    <a:lnTo>
                      <a:pt x="2674620" y="714375"/>
                    </a:lnTo>
                  </a:path>
                </a:pathLst>
              </a:custGeom>
              <a:noFill/>
              <a:ln w="28575" cap="flat" cmpd="sng" algn="ctr">
                <a:solidFill>
                  <a:srgbClr val="25AD4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87" name="Axis">
              <a:extLst>
                <a:ext uri="{FF2B5EF4-FFF2-40B4-BE49-F238E27FC236}">
                  <a16:creationId xmlns:a16="http://schemas.microsoft.com/office/drawing/2014/main" id="{1FAB1D34-3BBD-4648-8A26-7CBF2AA0F5D4}"/>
                </a:ext>
              </a:extLst>
            </p:cNvPr>
            <p:cNvGrpSpPr/>
            <p:nvPr/>
          </p:nvGrpSpPr>
          <p:grpSpPr>
            <a:xfrm>
              <a:off x="6377867" y="1916832"/>
              <a:ext cx="3664577" cy="2961260"/>
              <a:chOff x="4483991" y="1778690"/>
              <a:chExt cx="3664577" cy="2961260"/>
            </a:xfrm>
          </p:grpSpPr>
          <p:cxnSp>
            <p:nvCxnSpPr>
              <p:cNvPr id="88" name="Straight Connector 87">
                <a:extLst>
                  <a:ext uri="{FF2B5EF4-FFF2-40B4-BE49-F238E27FC236}">
                    <a16:creationId xmlns:a16="http://schemas.microsoft.com/office/drawing/2014/main" id="{BCA7C817-AF9C-4EED-BE6D-92B32E0FAADD}"/>
                  </a:ext>
                </a:extLst>
              </p:cNvPr>
              <p:cNvCxnSpPr>
                <a:cxnSpLocks/>
              </p:cNvCxnSpPr>
              <p:nvPr/>
            </p:nvCxnSpPr>
            <p:spPr>
              <a:xfrm>
                <a:off x="5062785" y="3982607"/>
                <a:ext cx="2903988" cy="0"/>
              </a:xfrm>
              <a:prstGeom prst="line">
                <a:avLst/>
              </a:prstGeom>
              <a:noFill/>
              <a:ln w="19050" cap="flat" cmpd="sng" algn="ctr">
                <a:solidFill>
                  <a:sysClr val="windowText" lastClr="000000"/>
                </a:solidFill>
                <a:prstDash val="solid"/>
              </a:ln>
              <a:effectLst/>
            </p:spPr>
          </p:cxnSp>
          <p:cxnSp>
            <p:nvCxnSpPr>
              <p:cNvPr id="89" name="Straight Connector 88">
                <a:extLst>
                  <a:ext uri="{FF2B5EF4-FFF2-40B4-BE49-F238E27FC236}">
                    <a16:creationId xmlns:a16="http://schemas.microsoft.com/office/drawing/2014/main" id="{1947E1E0-6E69-48FD-8903-E5ED81EC8261}"/>
                  </a:ext>
                </a:extLst>
              </p:cNvPr>
              <p:cNvCxnSpPr>
                <a:cxnSpLocks/>
              </p:cNvCxnSpPr>
              <p:nvPr/>
            </p:nvCxnSpPr>
            <p:spPr>
              <a:xfrm>
                <a:off x="5118581" y="2315498"/>
                <a:ext cx="0" cy="1722181"/>
              </a:xfrm>
              <a:prstGeom prst="line">
                <a:avLst/>
              </a:prstGeom>
              <a:noFill/>
              <a:ln w="19050" cap="flat" cmpd="sng" algn="ctr">
                <a:solidFill>
                  <a:sysClr val="windowText" lastClr="000000"/>
                </a:solidFill>
                <a:prstDash val="solid"/>
              </a:ln>
              <a:effectLst/>
            </p:spPr>
          </p:cxnSp>
          <p:sp>
            <p:nvSpPr>
              <p:cNvPr id="90" name="TextBox 89">
                <a:extLst>
                  <a:ext uri="{FF2B5EF4-FFF2-40B4-BE49-F238E27FC236}">
                    <a16:creationId xmlns:a16="http://schemas.microsoft.com/office/drawing/2014/main" id="{CF7CD021-C346-45AE-8FD3-96661D232F62}"/>
                  </a:ext>
                </a:extLst>
              </p:cNvPr>
              <p:cNvSpPr txBox="1"/>
              <p:nvPr/>
            </p:nvSpPr>
            <p:spPr>
              <a:xfrm>
                <a:off x="5033881" y="4037124"/>
                <a:ext cx="172090"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a:t>
                </a:r>
                <a:endParaRPr kumimoji="0" lang="en-US" sz="1400" b="0" i="0" u="none" strike="noStrike" kern="0" cap="none" spc="0" normalizeH="0" baseline="0" noProof="0" dirty="0">
                  <a:ln>
                    <a:noFill/>
                  </a:ln>
                  <a:solidFill>
                    <a:prstClr val="black"/>
                  </a:solidFill>
                  <a:effectLst/>
                  <a:uLnTx/>
                  <a:uFillTx/>
                </a:endParaRPr>
              </a:p>
            </p:txBody>
          </p:sp>
          <p:sp>
            <p:nvSpPr>
              <p:cNvPr id="91" name="TextBox 90">
                <a:extLst>
                  <a:ext uri="{FF2B5EF4-FFF2-40B4-BE49-F238E27FC236}">
                    <a16:creationId xmlns:a16="http://schemas.microsoft.com/office/drawing/2014/main" id="{4E569AE4-ED6D-4967-A279-C46DF17761B6}"/>
                  </a:ext>
                </a:extLst>
              </p:cNvPr>
              <p:cNvSpPr txBox="1"/>
              <p:nvPr/>
            </p:nvSpPr>
            <p:spPr>
              <a:xfrm>
                <a:off x="4739685" y="3873587"/>
                <a:ext cx="321168"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0.0</a:t>
                </a:r>
                <a:endParaRPr kumimoji="0" lang="en-US" sz="1400" b="0" i="0" u="none" strike="noStrike" kern="0" cap="none" spc="0" normalizeH="0" baseline="0" noProof="0" dirty="0">
                  <a:ln>
                    <a:noFill/>
                  </a:ln>
                  <a:solidFill>
                    <a:prstClr val="black"/>
                  </a:solidFill>
                  <a:effectLst/>
                  <a:uLnTx/>
                  <a:uFillTx/>
                </a:endParaRPr>
              </a:p>
            </p:txBody>
          </p:sp>
          <p:cxnSp>
            <p:nvCxnSpPr>
              <p:cNvPr id="92" name="Straight Connector 91">
                <a:extLst>
                  <a:ext uri="{FF2B5EF4-FFF2-40B4-BE49-F238E27FC236}">
                    <a16:creationId xmlns:a16="http://schemas.microsoft.com/office/drawing/2014/main" id="{D1CE0B31-756F-4BC0-B7A7-467150A3A415}"/>
                  </a:ext>
                </a:extLst>
              </p:cNvPr>
              <p:cNvCxnSpPr/>
              <p:nvPr/>
            </p:nvCxnSpPr>
            <p:spPr>
              <a:xfrm>
                <a:off x="5063717" y="3318714"/>
                <a:ext cx="54864" cy="0"/>
              </a:xfrm>
              <a:prstGeom prst="line">
                <a:avLst/>
              </a:prstGeom>
              <a:noFill/>
              <a:ln w="19050" cap="flat" cmpd="sng" algn="ctr">
                <a:solidFill>
                  <a:sysClr val="windowText" lastClr="000000"/>
                </a:solidFill>
                <a:prstDash val="solid"/>
              </a:ln>
              <a:effectLst/>
            </p:spPr>
          </p:cxnSp>
          <p:sp>
            <p:nvSpPr>
              <p:cNvPr id="93" name="TextBox 92">
                <a:extLst>
                  <a:ext uri="{FF2B5EF4-FFF2-40B4-BE49-F238E27FC236}">
                    <a16:creationId xmlns:a16="http://schemas.microsoft.com/office/drawing/2014/main" id="{DD1EEA33-05C0-49E1-9687-31FE34F332E6}"/>
                  </a:ext>
                </a:extLst>
              </p:cNvPr>
              <p:cNvSpPr txBox="1"/>
              <p:nvPr/>
            </p:nvSpPr>
            <p:spPr>
              <a:xfrm>
                <a:off x="4739684" y="3212075"/>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0.4</a:t>
                </a:r>
                <a:endParaRPr kumimoji="0" lang="en-US" sz="1400" b="0" i="0" u="none" strike="noStrike" kern="0" cap="none" spc="0" normalizeH="0" baseline="0" noProof="0" dirty="0">
                  <a:ln>
                    <a:noFill/>
                  </a:ln>
                  <a:solidFill>
                    <a:prstClr val="black"/>
                  </a:solidFill>
                  <a:effectLst/>
                  <a:uLnTx/>
                  <a:uFillTx/>
                </a:endParaRPr>
              </a:p>
            </p:txBody>
          </p:sp>
          <p:cxnSp>
            <p:nvCxnSpPr>
              <p:cNvPr id="94" name="Straight Connector 93">
                <a:extLst>
                  <a:ext uri="{FF2B5EF4-FFF2-40B4-BE49-F238E27FC236}">
                    <a16:creationId xmlns:a16="http://schemas.microsoft.com/office/drawing/2014/main" id="{19604D0F-9AA5-4F59-B0B6-E215659F28EC}"/>
                  </a:ext>
                </a:extLst>
              </p:cNvPr>
              <p:cNvCxnSpPr/>
              <p:nvPr/>
            </p:nvCxnSpPr>
            <p:spPr>
              <a:xfrm>
                <a:off x="5063717" y="2982006"/>
                <a:ext cx="54864" cy="0"/>
              </a:xfrm>
              <a:prstGeom prst="line">
                <a:avLst/>
              </a:prstGeom>
              <a:noFill/>
              <a:ln w="19050" cap="flat" cmpd="sng" algn="ctr">
                <a:solidFill>
                  <a:sysClr val="windowText" lastClr="000000"/>
                </a:solidFill>
                <a:prstDash val="solid"/>
              </a:ln>
              <a:effectLst/>
            </p:spPr>
          </p:cxnSp>
          <p:sp>
            <p:nvSpPr>
              <p:cNvPr id="95" name="TextBox 94">
                <a:extLst>
                  <a:ext uri="{FF2B5EF4-FFF2-40B4-BE49-F238E27FC236}">
                    <a16:creationId xmlns:a16="http://schemas.microsoft.com/office/drawing/2014/main" id="{B18ACCAB-5F0E-4246-BAEC-AAFBA37A5C05}"/>
                  </a:ext>
                </a:extLst>
              </p:cNvPr>
              <p:cNvSpPr txBox="1"/>
              <p:nvPr/>
            </p:nvSpPr>
            <p:spPr>
              <a:xfrm>
                <a:off x="4739684" y="287536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0.6</a:t>
                </a:r>
                <a:endParaRPr kumimoji="0" lang="en-US" sz="1400" b="0" i="0" u="none" strike="noStrike" kern="0" cap="none" spc="0" normalizeH="0" baseline="0" noProof="0" dirty="0">
                  <a:ln>
                    <a:noFill/>
                  </a:ln>
                  <a:solidFill>
                    <a:prstClr val="black"/>
                  </a:solidFill>
                  <a:effectLst/>
                  <a:uLnTx/>
                  <a:uFillTx/>
                </a:endParaRPr>
              </a:p>
            </p:txBody>
          </p:sp>
          <p:cxnSp>
            <p:nvCxnSpPr>
              <p:cNvPr id="96" name="Straight Connector 95">
                <a:extLst>
                  <a:ext uri="{FF2B5EF4-FFF2-40B4-BE49-F238E27FC236}">
                    <a16:creationId xmlns:a16="http://schemas.microsoft.com/office/drawing/2014/main" id="{81D204DB-071C-4609-B49F-5FAD58F71B46}"/>
                  </a:ext>
                </a:extLst>
              </p:cNvPr>
              <p:cNvCxnSpPr/>
              <p:nvPr/>
            </p:nvCxnSpPr>
            <p:spPr>
              <a:xfrm>
                <a:off x="5063717" y="2659585"/>
                <a:ext cx="54864" cy="0"/>
              </a:xfrm>
              <a:prstGeom prst="line">
                <a:avLst/>
              </a:prstGeom>
              <a:noFill/>
              <a:ln w="19050" cap="flat" cmpd="sng" algn="ctr">
                <a:solidFill>
                  <a:sysClr val="windowText" lastClr="000000"/>
                </a:solidFill>
                <a:prstDash val="solid"/>
              </a:ln>
              <a:effectLst/>
            </p:spPr>
          </p:cxnSp>
          <p:sp>
            <p:nvSpPr>
              <p:cNvPr id="97" name="TextBox 96">
                <a:extLst>
                  <a:ext uri="{FF2B5EF4-FFF2-40B4-BE49-F238E27FC236}">
                    <a16:creationId xmlns:a16="http://schemas.microsoft.com/office/drawing/2014/main" id="{50EB0647-35CB-4A9D-BE59-EF90465199AD}"/>
                  </a:ext>
                </a:extLst>
              </p:cNvPr>
              <p:cNvSpPr txBox="1"/>
              <p:nvPr/>
            </p:nvSpPr>
            <p:spPr>
              <a:xfrm>
                <a:off x="4739684" y="2550567"/>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0.8</a:t>
                </a:r>
                <a:endParaRPr kumimoji="0" lang="en-US" sz="1400" b="0" i="0" u="none" strike="noStrike" kern="0" cap="none" spc="0" normalizeH="0" baseline="0" noProof="0" dirty="0">
                  <a:ln>
                    <a:noFill/>
                  </a:ln>
                  <a:solidFill>
                    <a:prstClr val="black"/>
                  </a:solidFill>
                  <a:effectLst/>
                  <a:uLnTx/>
                  <a:uFillTx/>
                </a:endParaRPr>
              </a:p>
            </p:txBody>
          </p:sp>
          <p:cxnSp>
            <p:nvCxnSpPr>
              <p:cNvPr id="98" name="Straight Connector 97">
                <a:extLst>
                  <a:ext uri="{FF2B5EF4-FFF2-40B4-BE49-F238E27FC236}">
                    <a16:creationId xmlns:a16="http://schemas.microsoft.com/office/drawing/2014/main" id="{FFCB9937-54D8-4F40-8423-16915B17A2F2}"/>
                  </a:ext>
                </a:extLst>
              </p:cNvPr>
              <p:cNvCxnSpPr/>
              <p:nvPr/>
            </p:nvCxnSpPr>
            <p:spPr>
              <a:xfrm>
                <a:off x="5063717" y="2322876"/>
                <a:ext cx="54864" cy="0"/>
              </a:xfrm>
              <a:prstGeom prst="line">
                <a:avLst/>
              </a:prstGeom>
              <a:noFill/>
              <a:ln w="19050" cap="flat" cmpd="sng" algn="ctr">
                <a:solidFill>
                  <a:sysClr val="windowText" lastClr="000000"/>
                </a:solidFill>
                <a:prstDash val="solid"/>
              </a:ln>
              <a:effectLst/>
            </p:spPr>
          </p:cxnSp>
          <p:sp>
            <p:nvSpPr>
              <p:cNvPr id="99" name="TextBox 98">
                <a:extLst>
                  <a:ext uri="{FF2B5EF4-FFF2-40B4-BE49-F238E27FC236}">
                    <a16:creationId xmlns:a16="http://schemas.microsoft.com/office/drawing/2014/main" id="{59850BD0-680D-474C-9718-CA90542FCD78}"/>
                  </a:ext>
                </a:extLst>
              </p:cNvPr>
              <p:cNvSpPr txBox="1"/>
              <p:nvPr/>
            </p:nvSpPr>
            <p:spPr>
              <a:xfrm>
                <a:off x="4739684" y="2213859"/>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cxnSp>
            <p:nvCxnSpPr>
              <p:cNvPr id="100" name="Straight Connector 99">
                <a:extLst>
                  <a:ext uri="{FF2B5EF4-FFF2-40B4-BE49-F238E27FC236}">
                    <a16:creationId xmlns:a16="http://schemas.microsoft.com/office/drawing/2014/main" id="{D396DDE5-E665-4228-99E6-E57B80FC2BAA}"/>
                  </a:ext>
                </a:extLst>
              </p:cNvPr>
              <p:cNvCxnSpPr/>
              <p:nvPr/>
            </p:nvCxnSpPr>
            <p:spPr>
              <a:xfrm>
                <a:off x="5469101" y="3982607"/>
                <a:ext cx="0" cy="54000"/>
              </a:xfrm>
              <a:prstGeom prst="line">
                <a:avLst/>
              </a:prstGeom>
              <a:noFill/>
              <a:ln w="19050" cap="flat" cmpd="sng" algn="ctr">
                <a:solidFill>
                  <a:sysClr val="windowText" lastClr="000000"/>
                </a:solidFill>
                <a:prstDash val="solid"/>
              </a:ln>
              <a:effectLst/>
            </p:spPr>
          </p:cxnSp>
          <p:sp>
            <p:nvSpPr>
              <p:cNvPr id="101" name="TextBox 100">
                <a:extLst>
                  <a:ext uri="{FF2B5EF4-FFF2-40B4-BE49-F238E27FC236}">
                    <a16:creationId xmlns:a16="http://schemas.microsoft.com/office/drawing/2014/main" id="{EBD7B901-9E27-4845-A3E5-5FC32CF21F34}"/>
                  </a:ext>
                </a:extLst>
              </p:cNvPr>
              <p:cNvSpPr txBox="1"/>
              <p:nvPr/>
            </p:nvSpPr>
            <p:spPr>
              <a:xfrm>
                <a:off x="5334708"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20</a:t>
                </a:r>
                <a:endParaRPr kumimoji="0" lang="en-US" sz="1400" b="0" i="0" u="none" strike="noStrike" kern="0" cap="none" spc="0" normalizeH="0" baseline="0" noProof="0" dirty="0">
                  <a:ln>
                    <a:noFill/>
                  </a:ln>
                  <a:solidFill>
                    <a:prstClr val="black"/>
                  </a:solidFill>
                  <a:effectLst/>
                  <a:uLnTx/>
                  <a:uFillTx/>
                </a:endParaRPr>
              </a:p>
            </p:txBody>
          </p:sp>
          <p:cxnSp>
            <p:nvCxnSpPr>
              <p:cNvPr id="102" name="Straight Connector 101">
                <a:extLst>
                  <a:ext uri="{FF2B5EF4-FFF2-40B4-BE49-F238E27FC236}">
                    <a16:creationId xmlns:a16="http://schemas.microsoft.com/office/drawing/2014/main" id="{6EBEA390-0352-4FBC-8403-AE110A6177FC}"/>
                  </a:ext>
                </a:extLst>
              </p:cNvPr>
              <p:cNvCxnSpPr/>
              <p:nvPr/>
            </p:nvCxnSpPr>
            <p:spPr>
              <a:xfrm>
                <a:off x="5829622" y="3982607"/>
                <a:ext cx="0" cy="54000"/>
              </a:xfrm>
              <a:prstGeom prst="line">
                <a:avLst/>
              </a:prstGeom>
              <a:noFill/>
              <a:ln w="19050" cap="flat" cmpd="sng" algn="ctr">
                <a:solidFill>
                  <a:sysClr val="windowText" lastClr="000000"/>
                </a:solidFill>
                <a:prstDash val="solid"/>
              </a:ln>
              <a:effectLst/>
            </p:spPr>
          </p:cxnSp>
          <p:sp>
            <p:nvSpPr>
              <p:cNvPr id="103" name="TextBox 102">
                <a:extLst>
                  <a:ext uri="{FF2B5EF4-FFF2-40B4-BE49-F238E27FC236}">
                    <a16:creationId xmlns:a16="http://schemas.microsoft.com/office/drawing/2014/main" id="{D0D4FC2C-0382-4C29-AE93-9188290E285E}"/>
                  </a:ext>
                </a:extLst>
              </p:cNvPr>
              <p:cNvSpPr txBox="1"/>
              <p:nvPr/>
            </p:nvSpPr>
            <p:spPr>
              <a:xfrm>
                <a:off x="569522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40</a:t>
                </a:r>
                <a:endParaRPr kumimoji="0" lang="en-US" sz="1400" b="0" i="0" u="none" strike="noStrike" kern="0" cap="none" spc="0" normalizeH="0" baseline="0" noProof="0" dirty="0">
                  <a:ln>
                    <a:noFill/>
                  </a:ln>
                  <a:solidFill>
                    <a:prstClr val="black"/>
                  </a:solidFill>
                  <a:effectLst/>
                  <a:uLnTx/>
                  <a:uFillTx/>
                </a:endParaRPr>
              </a:p>
            </p:txBody>
          </p:sp>
          <p:cxnSp>
            <p:nvCxnSpPr>
              <p:cNvPr id="104" name="Straight Connector 103">
                <a:extLst>
                  <a:ext uri="{FF2B5EF4-FFF2-40B4-BE49-F238E27FC236}">
                    <a16:creationId xmlns:a16="http://schemas.microsoft.com/office/drawing/2014/main" id="{12A722C7-964E-4299-98E8-40FBB9B12955}"/>
                  </a:ext>
                </a:extLst>
              </p:cNvPr>
              <p:cNvCxnSpPr/>
              <p:nvPr/>
            </p:nvCxnSpPr>
            <p:spPr>
              <a:xfrm>
                <a:off x="6186809" y="3982607"/>
                <a:ext cx="0" cy="54000"/>
              </a:xfrm>
              <a:prstGeom prst="line">
                <a:avLst/>
              </a:prstGeom>
              <a:noFill/>
              <a:ln w="19050" cap="flat" cmpd="sng" algn="ctr">
                <a:solidFill>
                  <a:sysClr val="windowText" lastClr="000000"/>
                </a:solidFill>
                <a:prstDash val="solid"/>
              </a:ln>
              <a:effectLst/>
            </p:spPr>
          </p:cxnSp>
          <p:sp>
            <p:nvSpPr>
              <p:cNvPr id="105" name="TextBox 104">
                <a:extLst>
                  <a:ext uri="{FF2B5EF4-FFF2-40B4-BE49-F238E27FC236}">
                    <a16:creationId xmlns:a16="http://schemas.microsoft.com/office/drawing/2014/main" id="{726903CB-F7C8-4812-9A65-513FE77DCD5B}"/>
                  </a:ext>
                </a:extLst>
              </p:cNvPr>
              <p:cNvSpPr txBox="1"/>
              <p:nvPr/>
            </p:nvSpPr>
            <p:spPr>
              <a:xfrm>
                <a:off x="6052416"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60</a:t>
                </a:r>
                <a:endParaRPr kumimoji="0" lang="en-US" sz="1400" b="0" i="0" u="none" strike="noStrike" kern="0" cap="none" spc="0" normalizeH="0" baseline="0" noProof="0" dirty="0">
                  <a:ln>
                    <a:noFill/>
                  </a:ln>
                  <a:solidFill>
                    <a:prstClr val="black"/>
                  </a:solidFill>
                  <a:effectLst/>
                  <a:uLnTx/>
                  <a:uFillTx/>
                </a:endParaRPr>
              </a:p>
            </p:txBody>
          </p:sp>
          <p:cxnSp>
            <p:nvCxnSpPr>
              <p:cNvPr id="106" name="Straight Connector 105">
                <a:extLst>
                  <a:ext uri="{FF2B5EF4-FFF2-40B4-BE49-F238E27FC236}">
                    <a16:creationId xmlns:a16="http://schemas.microsoft.com/office/drawing/2014/main" id="{D59EF430-6855-4FCA-9750-C77DEFC4725E}"/>
                  </a:ext>
                </a:extLst>
              </p:cNvPr>
              <p:cNvCxnSpPr/>
              <p:nvPr/>
            </p:nvCxnSpPr>
            <p:spPr>
              <a:xfrm>
                <a:off x="6533042" y="3982607"/>
                <a:ext cx="0" cy="54000"/>
              </a:xfrm>
              <a:prstGeom prst="line">
                <a:avLst/>
              </a:prstGeom>
              <a:noFill/>
              <a:ln w="19050" cap="flat" cmpd="sng" algn="ctr">
                <a:solidFill>
                  <a:sysClr val="windowText" lastClr="000000"/>
                </a:solidFill>
                <a:prstDash val="solid"/>
              </a:ln>
              <a:effectLst/>
            </p:spPr>
          </p:cxnSp>
          <p:sp>
            <p:nvSpPr>
              <p:cNvPr id="107" name="TextBox 106">
                <a:extLst>
                  <a:ext uri="{FF2B5EF4-FFF2-40B4-BE49-F238E27FC236}">
                    <a16:creationId xmlns:a16="http://schemas.microsoft.com/office/drawing/2014/main" id="{82494A38-200B-4192-9FF4-D8BAA714FAA1}"/>
                  </a:ext>
                </a:extLst>
              </p:cNvPr>
              <p:cNvSpPr txBox="1"/>
              <p:nvPr/>
            </p:nvSpPr>
            <p:spPr>
              <a:xfrm>
                <a:off x="6398649" y="4037124"/>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80</a:t>
                </a:r>
                <a:endParaRPr kumimoji="0" lang="en-US" sz="1400" b="0" i="0" u="none" strike="noStrike" kern="0" cap="none" spc="0" normalizeH="0" baseline="0" noProof="0" dirty="0">
                  <a:ln>
                    <a:noFill/>
                  </a:ln>
                  <a:solidFill>
                    <a:prstClr val="black"/>
                  </a:solidFill>
                  <a:effectLst/>
                  <a:uLnTx/>
                  <a:uFillTx/>
                </a:endParaRPr>
              </a:p>
            </p:txBody>
          </p:sp>
          <p:sp>
            <p:nvSpPr>
              <p:cNvPr id="108" name="TextBox 107">
                <a:extLst>
                  <a:ext uri="{FF2B5EF4-FFF2-40B4-BE49-F238E27FC236}">
                    <a16:creationId xmlns:a16="http://schemas.microsoft.com/office/drawing/2014/main" id="{DBFCA0E6-089E-480A-A7FA-70BE35693DA2}"/>
                  </a:ext>
                </a:extLst>
              </p:cNvPr>
              <p:cNvSpPr txBox="1"/>
              <p:nvPr/>
            </p:nvSpPr>
            <p:spPr>
              <a:xfrm>
                <a:off x="5301193" y="4273409"/>
                <a:ext cx="2477987"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Time after study entry (months)</a:t>
                </a:r>
                <a:endParaRPr kumimoji="0" lang="en-US" sz="1400" b="0" i="0" u="none" strike="noStrike" kern="0" cap="none" spc="0" normalizeH="0" baseline="0" noProof="0" dirty="0">
                  <a:ln>
                    <a:noFill/>
                  </a:ln>
                  <a:solidFill>
                    <a:prstClr val="black"/>
                  </a:solidFill>
                  <a:effectLst/>
                  <a:uLnTx/>
                  <a:uFillTx/>
                </a:endParaRPr>
              </a:p>
            </p:txBody>
          </p:sp>
          <p:sp>
            <p:nvSpPr>
              <p:cNvPr id="109" name="TextBox 108">
                <a:extLst>
                  <a:ext uri="{FF2B5EF4-FFF2-40B4-BE49-F238E27FC236}">
                    <a16:creationId xmlns:a16="http://schemas.microsoft.com/office/drawing/2014/main" id="{03B1E9E5-35B8-4609-A144-119DFDD29E04}"/>
                  </a:ext>
                </a:extLst>
              </p:cNvPr>
              <p:cNvSpPr txBox="1"/>
              <p:nvPr/>
            </p:nvSpPr>
            <p:spPr>
              <a:xfrm rot="16200000">
                <a:off x="4272715" y="2880000"/>
                <a:ext cx="637995"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Survival</a:t>
                </a:r>
                <a:endParaRPr kumimoji="0" lang="en-US" sz="1400" b="0" i="0" u="none" strike="noStrike" kern="0" cap="none" spc="0" normalizeH="0" baseline="0" noProof="0" dirty="0">
                  <a:ln>
                    <a:noFill/>
                  </a:ln>
                  <a:solidFill>
                    <a:prstClr val="black"/>
                  </a:solidFill>
                  <a:effectLst/>
                  <a:uLnTx/>
                  <a:uFillTx/>
                </a:endParaRPr>
              </a:p>
            </p:txBody>
          </p:sp>
          <p:sp>
            <p:nvSpPr>
              <p:cNvPr id="110" name="TextBox 109">
                <a:extLst>
                  <a:ext uri="{FF2B5EF4-FFF2-40B4-BE49-F238E27FC236}">
                    <a16:creationId xmlns:a16="http://schemas.microsoft.com/office/drawing/2014/main" id="{FDB36526-D0B1-420D-8578-464976656842}"/>
                  </a:ext>
                </a:extLst>
              </p:cNvPr>
              <p:cNvSpPr txBox="1"/>
              <p:nvPr/>
            </p:nvSpPr>
            <p:spPr>
              <a:xfrm>
                <a:off x="5014127" y="1778690"/>
                <a:ext cx="3052118"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Survival free of liver transplantation</a:t>
                </a:r>
                <a:endParaRPr kumimoji="0" lang="en-GB" sz="1400" b="1" i="0" u="none" strike="noStrike" kern="0" cap="none" spc="0" normalizeH="0" baseline="30000" noProof="0" dirty="0">
                  <a:ln>
                    <a:noFill/>
                  </a:ln>
                  <a:solidFill>
                    <a:prstClr val="black"/>
                  </a:solidFill>
                  <a:effectLst/>
                  <a:uLnTx/>
                  <a:uFillTx/>
                </a:endParaRPr>
              </a:p>
            </p:txBody>
          </p:sp>
          <p:sp>
            <p:nvSpPr>
              <p:cNvPr id="111" name="TextBox 110">
                <a:extLst>
                  <a:ext uri="{FF2B5EF4-FFF2-40B4-BE49-F238E27FC236}">
                    <a16:creationId xmlns:a16="http://schemas.microsoft.com/office/drawing/2014/main" id="{32EF5F5B-3D2E-4442-B369-45B1417EF131}"/>
                  </a:ext>
                </a:extLst>
              </p:cNvPr>
              <p:cNvSpPr txBox="1"/>
              <p:nvPr/>
            </p:nvSpPr>
            <p:spPr>
              <a:xfrm>
                <a:off x="5061546" y="4555284"/>
                <a:ext cx="32758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106</a:t>
                </a:r>
                <a:endParaRPr kumimoji="0" lang="en-US" sz="1200" b="0" i="0" u="none" strike="noStrike" kern="0" cap="none" spc="0" normalizeH="0" baseline="0" noProof="0" dirty="0">
                  <a:ln>
                    <a:noFill/>
                  </a:ln>
                  <a:solidFill>
                    <a:prstClr val="black"/>
                  </a:solidFill>
                  <a:effectLst/>
                  <a:uLnTx/>
                  <a:uFillTx/>
                </a:endParaRPr>
              </a:p>
            </p:txBody>
          </p:sp>
          <p:sp>
            <p:nvSpPr>
              <p:cNvPr id="112" name="TextBox 111">
                <a:extLst>
                  <a:ext uri="{FF2B5EF4-FFF2-40B4-BE49-F238E27FC236}">
                    <a16:creationId xmlns:a16="http://schemas.microsoft.com/office/drawing/2014/main" id="{50BE42A7-BB71-48F3-93D6-D89F438A4E93}"/>
                  </a:ext>
                </a:extLst>
              </p:cNvPr>
              <p:cNvSpPr txBox="1"/>
              <p:nvPr/>
            </p:nvSpPr>
            <p:spPr>
              <a:xfrm>
                <a:off x="5455815" y="4555284"/>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93</a:t>
                </a:r>
                <a:endParaRPr kumimoji="0" lang="en-US" sz="1200" b="0" i="0" u="none" strike="noStrike" kern="0" cap="none" spc="0" normalizeH="0" baseline="0" noProof="0" dirty="0">
                  <a:ln>
                    <a:noFill/>
                  </a:ln>
                  <a:solidFill>
                    <a:prstClr val="black"/>
                  </a:solidFill>
                  <a:effectLst/>
                  <a:uLnTx/>
                  <a:uFillTx/>
                </a:endParaRPr>
              </a:p>
            </p:txBody>
          </p:sp>
          <p:sp>
            <p:nvSpPr>
              <p:cNvPr id="113" name="TextBox 112">
                <a:extLst>
                  <a:ext uri="{FF2B5EF4-FFF2-40B4-BE49-F238E27FC236}">
                    <a16:creationId xmlns:a16="http://schemas.microsoft.com/office/drawing/2014/main" id="{99BA070B-9B72-41A9-A39C-F4C646C77DC2}"/>
                  </a:ext>
                </a:extLst>
              </p:cNvPr>
              <p:cNvSpPr txBox="1"/>
              <p:nvPr/>
            </p:nvSpPr>
            <p:spPr>
              <a:xfrm>
                <a:off x="5870946" y="4555284"/>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67</a:t>
                </a:r>
                <a:endParaRPr kumimoji="0" lang="en-US" sz="1200" b="0" i="0" u="none" strike="noStrike" kern="0" cap="none" spc="0" normalizeH="0" baseline="0" noProof="0" dirty="0">
                  <a:ln>
                    <a:noFill/>
                  </a:ln>
                  <a:solidFill>
                    <a:prstClr val="black"/>
                  </a:solidFill>
                  <a:effectLst/>
                  <a:uLnTx/>
                  <a:uFillTx/>
                </a:endParaRPr>
              </a:p>
            </p:txBody>
          </p:sp>
          <p:sp>
            <p:nvSpPr>
              <p:cNvPr id="114" name="TextBox 113">
                <a:extLst>
                  <a:ext uri="{FF2B5EF4-FFF2-40B4-BE49-F238E27FC236}">
                    <a16:creationId xmlns:a16="http://schemas.microsoft.com/office/drawing/2014/main" id="{610DCC73-3429-4DCC-ACFE-54CD33F05714}"/>
                  </a:ext>
                </a:extLst>
              </p:cNvPr>
              <p:cNvSpPr txBox="1"/>
              <p:nvPr/>
            </p:nvSpPr>
            <p:spPr>
              <a:xfrm>
                <a:off x="6258613" y="4555284"/>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48</a:t>
                </a:r>
                <a:endParaRPr kumimoji="0" lang="en-US" sz="1200" b="0" i="0" u="none" strike="noStrike" kern="0" cap="none" spc="0" normalizeH="0" baseline="0" noProof="0" dirty="0">
                  <a:ln>
                    <a:noFill/>
                  </a:ln>
                  <a:solidFill>
                    <a:prstClr val="black"/>
                  </a:solidFill>
                  <a:effectLst/>
                  <a:uLnTx/>
                  <a:uFillTx/>
                </a:endParaRPr>
              </a:p>
            </p:txBody>
          </p:sp>
          <p:sp>
            <p:nvSpPr>
              <p:cNvPr id="115" name="TextBox 114">
                <a:extLst>
                  <a:ext uri="{FF2B5EF4-FFF2-40B4-BE49-F238E27FC236}">
                    <a16:creationId xmlns:a16="http://schemas.microsoft.com/office/drawing/2014/main" id="{7A12F6A3-EC0B-4455-A97E-77C6A0069E30}"/>
                  </a:ext>
                </a:extLst>
              </p:cNvPr>
              <p:cNvSpPr txBox="1"/>
              <p:nvPr/>
            </p:nvSpPr>
            <p:spPr>
              <a:xfrm>
                <a:off x="6673426" y="4555284"/>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26</a:t>
                </a:r>
              </a:p>
            </p:txBody>
          </p:sp>
          <p:cxnSp>
            <p:nvCxnSpPr>
              <p:cNvPr id="116" name="Straight Connector 115">
                <a:extLst>
                  <a:ext uri="{FF2B5EF4-FFF2-40B4-BE49-F238E27FC236}">
                    <a16:creationId xmlns:a16="http://schemas.microsoft.com/office/drawing/2014/main" id="{2C10A3C0-475A-4FDE-A7DD-F80C58CDC5FC}"/>
                  </a:ext>
                </a:extLst>
              </p:cNvPr>
              <p:cNvCxnSpPr/>
              <p:nvPr/>
            </p:nvCxnSpPr>
            <p:spPr>
              <a:xfrm>
                <a:off x="5063717" y="3653994"/>
                <a:ext cx="54864" cy="0"/>
              </a:xfrm>
              <a:prstGeom prst="line">
                <a:avLst/>
              </a:prstGeom>
              <a:noFill/>
              <a:ln w="19050" cap="flat" cmpd="sng" algn="ctr">
                <a:solidFill>
                  <a:sysClr val="windowText" lastClr="000000"/>
                </a:solidFill>
                <a:prstDash val="solid"/>
              </a:ln>
              <a:effectLst/>
            </p:spPr>
          </p:cxnSp>
          <p:sp>
            <p:nvSpPr>
              <p:cNvPr id="117" name="TextBox 116">
                <a:extLst>
                  <a:ext uri="{FF2B5EF4-FFF2-40B4-BE49-F238E27FC236}">
                    <a16:creationId xmlns:a16="http://schemas.microsoft.com/office/drawing/2014/main" id="{DEFCC8B6-5AC0-4317-B06E-5ADBE80DB3EF}"/>
                  </a:ext>
                </a:extLst>
              </p:cNvPr>
              <p:cNvSpPr txBox="1"/>
              <p:nvPr/>
            </p:nvSpPr>
            <p:spPr>
              <a:xfrm>
                <a:off x="4739684" y="3547355"/>
                <a:ext cx="32116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0.2</a:t>
                </a:r>
                <a:endParaRPr kumimoji="0" lang="en-US" sz="1400" b="0" i="0" u="none" strike="noStrike" kern="0" cap="none" spc="0" normalizeH="0" baseline="0" noProof="0" dirty="0">
                  <a:ln>
                    <a:noFill/>
                  </a:ln>
                  <a:solidFill>
                    <a:prstClr val="black"/>
                  </a:solidFill>
                  <a:effectLst/>
                  <a:uLnTx/>
                  <a:uFillTx/>
                </a:endParaRPr>
              </a:p>
            </p:txBody>
          </p:sp>
          <p:cxnSp>
            <p:nvCxnSpPr>
              <p:cNvPr id="118" name="Straight Connector 117">
                <a:extLst>
                  <a:ext uri="{FF2B5EF4-FFF2-40B4-BE49-F238E27FC236}">
                    <a16:creationId xmlns:a16="http://schemas.microsoft.com/office/drawing/2014/main" id="{50E0DB3C-8D9C-44DE-BDFB-49529E0E806A}"/>
                  </a:ext>
                </a:extLst>
              </p:cNvPr>
              <p:cNvCxnSpPr/>
              <p:nvPr/>
            </p:nvCxnSpPr>
            <p:spPr>
              <a:xfrm>
                <a:off x="6898802" y="3982607"/>
                <a:ext cx="0" cy="54000"/>
              </a:xfrm>
              <a:prstGeom prst="line">
                <a:avLst/>
              </a:prstGeom>
              <a:noFill/>
              <a:ln w="19050" cap="flat" cmpd="sng" algn="ctr">
                <a:solidFill>
                  <a:sysClr val="windowText" lastClr="000000"/>
                </a:solidFill>
                <a:prstDash val="solid"/>
              </a:ln>
              <a:effectLst/>
            </p:spPr>
          </p:cxnSp>
          <p:sp>
            <p:nvSpPr>
              <p:cNvPr id="119" name="TextBox 118">
                <a:extLst>
                  <a:ext uri="{FF2B5EF4-FFF2-40B4-BE49-F238E27FC236}">
                    <a16:creationId xmlns:a16="http://schemas.microsoft.com/office/drawing/2014/main" id="{F067BF3B-278A-4F82-9A50-31233B7738DC}"/>
                  </a:ext>
                </a:extLst>
              </p:cNvPr>
              <p:cNvSpPr txBox="1"/>
              <p:nvPr/>
            </p:nvSpPr>
            <p:spPr>
              <a:xfrm>
                <a:off x="6714716" y="4037124"/>
                <a:ext cx="370862"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100</a:t>
                </a:r>
                <a:endParaRPr kumimoji="0" lang="en-US" sz="1400" b="0" i="0" u="none" strike="noStrike" kern="0" cap="none" spc="0" normalizeH="0" baseline="0" noProof="0" dirty="0">
                  <a:ln>
                    <a:noFill/>
                  </a:ln>
                  <a:solidFill>
                    <a:prstClr val="black"/>
                  </a:solidFill>
                  <a:effectLst/>
                  <a:uLnTx/>
                  <a:uFillTx/>
                </a:endParaRPr>
              </a:p>
            </p:txBody>
          </p:sp>
          <p:sp>
            <p:nvSpPr>
              <p:cNvPr id="120" name="TextBox 119">
                <a:extLst>
                  <a:ext uri="{FF2B5EF4-FFF2-40B4-BE49-F238E27FC236}">
                    <a16:creationId xmlns:a16="http://schemas.microsoft.com/office/drawing/2014/main" id="{A24C199C-F138-49C2-8C69-C90CDD03DC9E}"/>
                  </a:ext>
                </a:extLst>
              </p:cNvPr>
              <p:cNvSpPr txBox="1"/>
              <p:nvPr/>
            </p:nvSpPr>
            <p:spPr>
              <a:xfrm>
                <a:off x="7179455" y="4555284"/>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7</a:t>
                </a:r>
                <a:endParaRPr kumimoji="0" lang="en-US" sz="1200" b="0" i="0" u="none" strike="noStrike" kern="0" cap="none" spc="0" normalizeH="0" baseline="0" noProof="0" dirty="0">
                  <a:ln>
                    <a:noFill/>
                  </a:ln>
                  <a:solidFill>
                    <a:prstClr val="black"/>
                  </a:solidFill>
                  <a:effectLst/>
                  <a:uLnTx/>
                  <a:uFillTx/>
                </a:endParaRPr>
              </a:p>
            </p:txBody>
          </p:sp>
          <p:cxnSp>
            <p:nvCxnSpPr>
              <p:cNvPr id="121" name="Straight Connector 120">
                <a:extLst>
                  <a:ext uri="{FF2B5EF4-FFF2-40B4-BE49-F238E27FC236}">
                    <a16:creationId xmlns:a16="http://schemas.microsoft.com/office/drawing/2014/main" id="{D628C013-F4AF-4125-99AC-C5D85024F86E}"/>
                  </a:ext>
                </a:extLst>
              </p:cNvPr>
              <p:cNvCxnSpPr/>
              <p:nvPr/>
            </p:nvCxnSpPr>
            <p:spPr>
              <a:xfrm>
                <a:off x="7260752" y="3982607"/>
                <a:ext cx="0" cy="54000"/>
              </a:xfrm>
              <a:prstGeom prst="line">
                <a:avLst/>
              </a:prstGeom>
              <a:noFill/>
              <a:ln w="19050" cap="flat" cmpd="sng" algn="ctr">
                <a:solidFill>
                  <a:sysClr val="windowText" lastClr="000000"/>
                </a:solidFill>
                <a:prstDash val="solid"/>
              </a:ln>
              <a:effectLst/>
            </p:spPr>
          </p:cxnSp>
          <p:sp>
            <p:nvSpPr>
              <p:cNvPr id="122" name="TextBox 121">
                <a:extLst>
                  <a:ext uri="{FF2B5EF4-FFF2-40B4-BE49-F238E27FC236}">
                    <a16:creationId xmlns:a16="http://schemas.microsoft.com/office/drawing/2014/main" id="{5C801087-69EC-467C-9A31-D2FE1EC76C08}"/>
                  </a:ext>
                </a:extLst>
              </p:cNvPr>
              <p:cNvSpPr txBox="1"/>
              <p:nvPr/>
            </p:nvSpPr>
            <p:spPr>
              <a:xfrm>
                <a:off x="7076666" y="4037124"/>
                <a:ext cx="370862"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120</a:t>
                </a:r>
                <a:endParaRPr kumimoji="0" lang="en-US" sz="1400" b="0" i="0" u="none" strike="noStrike" kern="0" cap="none" spc="0" normalizeH="0" baseline="0" noProof="0" dirty="0">
                  <a:ln>
                    <a:noFill/>
                  </a:ln>
                  <a:solidFill>
                    <a:prstClr val="black"/>
                  </a:solidFill>
                  <a:effectLst/>
                  <a:uLnTx/>
                  <a:uFillTx/>
                </a:endParaRPr>
              </a:p>
            </p:txBody>
          </p:sp>
          <p:sp>
            <p:nvSpPr>
              <p:cNvPr id="123" name="TextBox 122">
                <a:extLst>
                  <a:ext uri="{FF2B5EF4-FFF2-40B4-BE49-F238E27FC236}">
                    <a16:creationId xmlns:a16="http://schemas.microsoft.com/office/drawing/2014/main" id="{BDC46A45-B3FE-499F-8311-7B6A624C103D}"/>
                  </a:ext>
                </a:extLst>
              </p:cNvPr>
              <p:cNvSpPr txBox="1"/>
              <p:nvPr/>
            </p:nvSpPr>
            <p:spPr>
              <a:xfrm>
                <a:off x="7621415" y="4555284"/>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3</a:t>
                </a:r>
                <a:endParaRPr kumimoji="0" lang="en-US" sz="1200" b="0" i="0" u="none" strike="noStrike" kern="0" cap="none" spc="0" normalizeH="0" baseline="0" noProof="0" dirty="0">
                  <a:ln>
                    <a:noFill/>
                  </a:ln>
                  <a:solidFill>
                    <a:prstClr val="black"/>
                  </a:solidFill>
                  <a:effectLst/>
                  <a:uLnTx/>
                  <a:uFillTx/>
                </a:endParaRPr>
              </a:p>
            </p:txBody>
          </p:sp>
          <p:cxnSp>
            <p:nvCxnSpPr>
              <p:cNvPr id="124" name="Straight Connector 123">
                <a:extLst>
                  <a:ext uri="{FF2B5EF4-FFF2-40B4-BE49-F238E27FC236}">
                    <a16:creationId xmlns:a16="http://schemas.microsoft.com/office/drawing/2014/main" id="{CF39035B-C99D-4EAE-A340-4AFEB7BAB121}"/>
                  </a:ext>
                </a:extLst>
              </p:cNvPr>
              <p:cNvCxnSpPr/>
              <p:nvPr/>
            </p:nvCxnSpPr>
            <p:spPr>
              <a:xfrm>
                <a:off x="7607462" y="3982607"/>
                <a:ext cx="0" cy="54000"/>
              </a:xfrm>
              <a:prstGeom prst="line">
                <a:avLst/>
              </a:prstGeom>
              <a:noFill/>
              <a:ln w="19050" cap="flat" cmpd="sng" algn="ctr">
                <a:solidFill>
                  <a:sysClr val="windowText" lastClr="000000"/>
                </a:solidFill>
                <a:prstDash val="solid"/>
              </a:ln>
              <a:effectLst/>
            </p:spPr>
          </p:cxnSp>
          <p:sp>
            <p:nvSpPr>
              <p:cNvPr id="125" name="TextBox 124">
                <a:extLst>
                  <a:ext uri="{FF2B5EF4-FFF2-40B4-BE49-F238E27FC236}">
                    <a16:creationId xmlns:a16="http://schemas.microsoft.com/office/drawing/2014/main" id="{A2A18E1D-2933-47DC-9A9F-A071E82317CD}"/>
                  </a:ext>
                </a:extLst>
              </p:cNvPr>
              <p:cNvSpPr txBox="1"/>
              <p:nvPr/>
            </p:nvSpPr>
            <p:spPr>
              <a:xfrm>
                <a:off x="7423376" y="4037124"/>
                <a:ext cx="370862"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140</a:t>
                </a:r>
                <a:endParaRPr kumimoji="0" lang="en-US" sz="1400" b="0" i="0" u="none" strike="noStrike" kern="0" cap="none" spc="0" normalizeH="0" baseline="0" noProof="0" dirty="0">
                  <a:ln>
                    <a:noFill/>
                  </a:ln>
                  <a:solidFill>
                    <a:prstClr val="black"/>
                  </a:solidFill>
                  <a:effectLst/>
                  <a:uLnTx/>
                  <a:uFillTx/>
                </a:endParaRPr>
              </a:p>
            </p:txBody>
          </p:sp>
          <p:cxnSp>
            <p:nvCxnSpPr>
              <p:cNvPr id="126" name="Straight Connector 125">
                <a:extLst>
                  <a:ext uri="{FF2B5EF4-FFF2-40B4-BE49-F238E27FC236}">
                    <a16:creationId xmlns:a16="http://schemas.microsoft.com/office/drawing/2014/main" id="{09F4588F-312C-44DD-B5C3-B08BD58FD196}"/>
                  </a:ext>
                </a:extLst>
              </p:cNvPr>
              <p:cNvCxnSpPr/>
              <p:nvPr/>
            </p:nvCxnSpPr>
            <p:spPr>
              <a:xfrm>
                <a:off x="7961792" y="3982607"/>
                <a:ext cx="0" cy="54000"/>
              </a:xfrm>
              <a:prstGeom prst="line">
                <a:avLst/>
              </a:prstGeom>
              <a:noFill/>
              <a:ln w="19050" cap="flat" cmpd="sng" algn="ctr">
                <a:solidFill>
                  <a:sysClr val="windowText" lastClr="000000"/>
                </a:solidFill>
                <a:prstDash val="solid"/>
              </a:ln>
              <a:effectLst/>
            </p:spPr>
          </p:cxnSp>
          <p:sp>
            <p:nvSpPr>
              <p:cNvPr id="127" name="TextBox 126">
                <a:extLst>
                  <a:ext uri="{FF2B5EF4-FFF2-40B4-BE49-F238E27FC236}">
                    <a16:creationId xmlns:a16="http://schemas.microsoft.com/office/drawing/2014/main" id="{72E54949-E2F8-4097-AC78-EA3B3C832564}"/>
                  </a:ext>
                </a:extLst>
              </p:cNvPr>
              <p:cNvSpPr txBox="1"/>
              <p:nvPr/>
            </p:nvSpPr>
            <p:spPr>
              <a:xfrm>
                <a:off x="7777706" y="4037124"/>
                <a:ext cx="370862"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160</a:t>
                </a:r>
                <a:endParaRPr kumimoji="0" lang="en-US" sz="1400" b="0" i="0" u="none" strike="noStrike" kern="0" cap="none" spc="0" normalizeH="0" baseline="0" noProof="0" dirty="0">
                  <a:ln>
                    <a:noFill/>
                  </a:ln>
                  <a:solidFill>
                    <a:prstClr val="black"/>
                  </a:solidFill>
                  <a:effectLst/>
                  <a:uLnTx/>
                  <a:uFillTx/>
                </a:endParaRPr>
              </a:p>
            </p:txBody>
          </p:sp>
          <p:sp>
            <p:nvSpPr>
              <p:cNvPr id="128" name="TextBox 127">
                <a:extLst>
                  <a:ext uri="{FF2B5EF4-FFF2-40B4-BE49-F238E27FC236}">
                    <a16:creationId xmlns:a16="http://schemas.microsoft.com/office/drawing/2014/main" id="{4A1271BA-9E0E-49FA-A1E1-5A640C7CCFEE}"/>
                  </a:ext>
                </a:extLst>
              </p:cNvPr>
              <p:cNvSpPr txBox="1"/>
              <p:nvPr/>
            </p:nvSpPr>
            <p:spPr>
              <a:xfrm>
                <a:off x="4705257" y="4555284"/>
                <a:ext cx="273079"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N=</a:t>
                </a:r>
                <a:endParaRPr kumimoji="0" lang="en-US" sz="1200" b="0" i="0" u="none" strike="noStrike" kern="0" cap="none" spc="0" normalizeH="0" baseline="0" noProof="0" dirty="0">
                  <a:ln>
                    <a:noFill/>
                  </a:ln>
                  <a:solidFill>
                    <a:prstClr val="black"/>
                  </a:solidFill>
                  <a:effectLst/>
                  <a:uLnTx/>
                  <a:uFillTx/>
                </a:endParaRPr>
              </a:p>
            </p:txBody>
          </p:sp>
        </p:grpSp>
      </p:grpSp>
      <p:pic>
        <p:nvPicPr>
          <p:cNvPr id="129" name="Picture 128">
            <a:hlinkClick r:id="rId3" action="ppaction://hlinksldjump"/>
            <a:extLst>
              <a:ext uri="{FF2B5EF4-FFF2-40B4-BE49-F238E27FC236}">
                <a16:creationId xmlns:a16="http://schemas.microsoft.com/office/drawing/2014/main" id="{F3F5FE9B-BF1B-4E21-B6E4-0CDD646D6DDC}"/>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79814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GB" dirty="0">
                <a:sym typeface="Symbol" panose="05050102010706020507" pitchFamily="18" charset="2"/>
              </a:rPr>
              <a:t>2 weeks</a:t>
            </a:r>
            <a:endParaRPr lang="en-GB" dirty="0"/>
          </a:p>
          <a:p>
            <a:r>
              <a:rPr lang="en-GB" dirty="0"/>
              <a:t>1. </a:t>
            </a:r>
            <a:r>
              <a:rPr lang="en-GB" dirty="0" err="1"/>
              <a:t>Ponsioen</a:t>
            </a:r>
            <a:r>
              <a:rPr lang="en-GB" dirty="0"/>
              <a:t> C, et al. J </a:t>
            </a:r>
            <a:r>
              <a:rPr lang="en-GB" dirty="0" err="1"/>
              <a:t>Hepatol</a:t>
            </a:r>
            <a:r>
              <a:rPr lang="en-GB" dirty="0"/>
              <a:t> 2017;66:S1–2;</a:t>
            </a:r>
            <a:br>
              <a:rPr lang="en-GB" dirty="0"/>
            </a:br>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retrospective studies:</a:t>
            </a:r>
          </a:p>
          <a:p>
            <a:pPr lvl="1"/>
            <a:r>
              <a:rPr lang="en-GB" sz="1600" dirty="0"/>
              <a:t>Significant improvement in </a:t>
            </a:r>
            <a:r>
              <a:rPr lang="en-GB" sz="1600" dirty="0" err="1"/>
              <a:t>LTx</a:t>
            </a:r>
            <a:r>
              <a:rPr lang="en-GB" sz="1600" dirty="0"/>
              <a:t>-free survival compared with the Mayo model has been reported only with balloon dilation</a:t>
            </a:r>
          </a:p>
          <a:p>
            <a:pPr lvl="1"/>
            <a:r>
              <a:rPr lang="en-GB" sz="1600" dirty="0"/>
              <a:t>Reported perforation rate is generally higher with stenting vs. balloon dilation</a:t>
            </a:r>
          </a:p>
          <a:p>
            <a:pPr lvl="1"/>
            <a:r>
              <a:rPr lang="en-GB" sz="1600" dirty="0"/>
              <a:t>Rates of SAEs are higher with stenting vs. balloon dilation</a:t>
            </a:r>
          </a:p>
          <a:p>
            <a:endParaRPr lang="en-GB" sz="1800" dirty="0"/>
          </a:p>
          <a:p>
            <a:r>
              <a:rPr lang="en-GB" sz="1800" dirty="0"/>
              <a:t>DILSTENT trial comparing single balloon dilation vs. short-term* stenting was prematurely stopped</a:t>
            </a:r>
            <a:r>
              <a:rPr lang="en-GB" sz="1800" baseline="30000" dirty="0"/>
              <a:t>1</a:t>
            </a:r>
          </a:p>
          <a:p>
            <a:pPr lvl="1"/>
            <a:r>
              <a:rPr lang="en-GB" sz="1600" dirty="0"/>
              <a:t>No differences in recurrence-free re-intervention rates or initial failure</a:t>
            </a:r>
          </a:p>
          <a:p>
            <a:pPr lvl="1"/>
            <a:r>
              <a:rPr lang="en-GB" sz="1600" dirty="0"/>
              <a:t>Significantly higher SAE rate, mainly post-ERCP pancreatitis and suppurative cholangitis, was seen in the stent group (42%) vs. balloon group (10%)</a:t>
            </a:r>
          </a:p>
        </p:txBody>
      </p:sp>
      <p:pic>
        <p:nvPicPr>
          <p:cNvPr id="6" name="Picture 5">
            <a:hlinkClick r:id="rId3" action="ppaction://hlinksldjump"/>
            <a:extLst>
              <a:ext uri="{FF2B5EF4-FFF2-40B4-BE49-F238E27FC236}">
                <a16:creationId xmlns:a16="http://schemas.microsoft.com/office/drawing/2014/main" id="{D12E6A02-C74A-475C-B2C4-FD13435D74C1}"/>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91616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 stent; BS, balloon dilation + stent; B, balloon dilation; </a:t>
            </a:r>
            <a:r>
              <a:rPr lang="en-GB" baseline="30000" dirty="0"/>
              <a:t>†</a:t>
            </a:r>
            <a:r>
              <a:rPr lang="ca-ES" dirty="0">
                <a:latin typeface="Arial" panose="020B0604020202020204" pitchFamily="34" charset="0"/>
                <a:cs typeface="Arial" panose="020B0604020202020204" pitchFamily="34" charset="0"/>
              </a:rPr>
              <a:t>LTx-free survival; </a:t>
            </a:r>
            <a:br>
              <a:rPr lang="ca-ES" dirty="0">
                <a:latin typeface="Arial" panose="020B0604020202020204" pitchFamily="34" charset="0"/>
                <a:cs typeface="Arial" panose="020B0604020202020204" pitchFamily="34" charset="0"/>
              </a:rPr>
            </a:br>
            <a:r>
              <a:rPr lang="ca-ES" baseline="30000" dirty="0">
                <a:latin typeface="Arial" panose="020B0604020202020204" pitchFamily="34" charset="0"/>
                <a:cs typeface="Arial" panose="020B0604020202020204" pitchFamily="34" charset="0"/>
              </a:rPr>
              <a:t>‡</a:t>
            </a:r>
            <a:r>
              <a:rPr lang="en-GB" dirty="0"/>
              <a:t>52% laboratory improvement/70% clinical improvement; </a:t>
            </a:r>
            <a:r>
              <a:rPr lang="en-GB" baseline="30000" dirty="0"/>
              <a:t>§</a:t>
            </a:r>
            <a:r>
              <a:rPr lang="en-GB" dirty="0"/>
              <a:t>Mean</a:t>
            </a:r>
          </a:p>
          <a:p>
            <a:r>
              <a:rPr lang="en-GB" dirty="0"/>
              <a:t>References are in notes</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a:t>
            </a:r>
            <a:r>
              <a:rPr lang="en-GB" sz="1800" b="1" dirty="0">
                <a:solidFill>
                  <a:schemeClr val="tx2"/>
                </a:solidFill>
              </a:rPr>
              <a:t>retrospective</a:t>
            </a:r>
            <a:r>
              <a:rPr lang="en-GB" sz="1800" dirty="0"/>
              <a:t> studies</a:t>
            </a:r>
          </a:p>
        </p:txBody>
      </p:sp>
      <p:graphicFrame>
        <p:nvGraphicFramePr>
          <p:cNvPr id="6" name="Content Placeholder 4"/>
          <p:cNvGraphicFramePr>
            <a:graphicFrameLocks/>
          </p:cNvGraphicFramePr>
          <p:nvPr>
            <p:extLst>
              <p:ext uri="{D42A27DB-BD31-4B8C-83A1-F6EECF244321}">
                <p14:modId xmlns:p14="http://schemas.microsoft.com/office/powerpoint/2010/main" val="3600527758"/>
              </p:ext>
            </p:extLst>
          </p:nvPr>
        </p:nvGraphicFramePr>
        <p:xfrm>
          <a:off x="604838" y="2000250"/>
          <a:ext cx="10983751" cy="3211418"/>
        </p:xfrm>
        <a:graphic>
          <a:graphicData uri="http://schemas.openxmlformats.org/drawingml/2006/table">
            <a:tbl>
              <a:tblPr firstRow="1" bandRow="1">
                <a:tableStyleId>{5C22544A-7EE6-4342-B048-85BDC9FD1C3A}</a:tableStyleId>
              </a:tblPr>
              <a:tblGrid>
                <a:gridCol w="2143998">
                  <a:extLst>
                    <a:ext uri="{9D8B030D-6E8A-4147-A177-3AD203B41FA5}">
                      <a16:colId xmlns:a16="http://schemas.microsoft.com/office/drawing/2014/main" val="20000"/>
                    </a:ext>
                  </a:extLst>
                </a:gridCol>
                <a:gridCol w="650776">
                  <a:extLst>
                    <a:ext uri="{9D8B030D-6E8A-4147-A177-3AD203B41FA5}">
                      <a16:colId xmlns:a16="http://schemas.microsoft.com/office/drawing/2014/main" val="20001"/>
                    </a:ext>
                  </a:extLst>
                </a:gridCol>
                <a:gridCol w="650776">
                  <a:extLst>
                    <a:ext uri="{9D8B030D-6E8A-4147-A177-3AD203B41FA5}">
                      <a16:colId xmlns:a16="http://schemas.microsoft.com/office/drawing/2014/main" val="20002"/>
                    </a:ext>
                  </a:extLst>
                </a:gridCol>
                <a:gridCol w="929681">
                  <a:extLst>
                    <a:ext uri="{9D8B030D-6E8A-4147-A177-3AD203B41FA5}">
                      <a16:colId xmlns:a16="http://schemas.microsoft.com/office/drawing/2014/main" val="20003"/>
                    </a:ext>
                  </a:extLst>
                </a:gridCol>
                <a:gridCol w="1394521">
                  <a:extLst>
                    <a:ext uri="{9D8B030D-6E8A-4147-A177-3AD203B41FA5}">
                      <a16:colId xmlns:a16="http://schemas.microsoft.com/office/drawing/2014/main" val="20004"/>
                    </a:ext>
                  </a:extLst>
                </a:gridCol>
                <a:gridCol w="1766393">
                  <a:extLst>
                    <a:ext uri="{9D8B030D-6E8A-4147-A177-3AD203B41FA5}">
                      <a16:colId xmlns:a16="http://schemas.microsoft.com/office/drawing/2014/main" val="20005"/>
                    </a:ext>
                  </a:extLst>
                </a:gridCol>
                <a:gridCol w="1859361">
                  <a:extLst>
                    <a:ext uri="{9D8B030D-6E8A-4147-A177-3AD203B41FA5}">
                      <a16:colId xmlns:a16="http://schemas.microsoft.com/office/drawing/2014/main" val="20006"/>
                    </a:ext>
                  </a:extLst>
                </a:gridCol>
                <a:gridCol w="1588245">
                  <a:extLst>
                    <a:ext uri="{9D8B030D-6E8A-4147-A177-3AD203B41FA5}">
                      <a16:colId xmlns:a16="http://schemas.microsoft.com/office/drawing/2014/main" val="20007"/>
                    </a:ext>
                  </a:extLst>
                </a:gridCol>
              </a:tblGrid>
              <a:tr h="346298">
                <a:tc>
                  <a:txBody>
                    <a:bodyPr/>
                    <a:lstStyle/>
                    <a:p>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R/P</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Tech*</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FU, median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Improvement</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Complications</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Survival</a:t>
                      </a:r>
                      <a:r>
                        <a:rPr lang="en-GB" sz="1400" baseline="30000" dirty="0"/>
                        <a:t>†</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203705">
                <a:tc>
                  <a:txBody>
                    <a:bodyPr/>
                    <a:lstStyle/>
                    <a:p>
                      <a:r>
                        <a:rPr lang="en-GB" sz="1400" dirty="0"/>
                        <a:t>Van </a:t>
                      </a:r>
                      <a:r>
                        <a:rPr lang="en-GB" sz="1400" dirty="0" err="1"/>
                        <a:t>Milligen</a:t>
                      </a:r>
                      <a:r>
                        <a:rPr lang="en-GB" sz="1400" dirty="0"/>
                        <a:t>, 1996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29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705">
                <a:tc>
                  <a:txBody>
                    <a:bodyPr/>
                    <a:lstStyle/>
                    <a:p>
                      <a:r>
                        <a:rPr lang="en-GB" sz="1400" dirty="0" err="1"/>
                        <a:t>Ponsioen</a:t>
                      </a:r>
                      <a:r>
                        <a:rPr lang="en-GB" sz="1400" dirty="0"/>
                        <a:t>, 1999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298">
                <a:tc>
                  <a:txBody>
                    <a:bodyPr/>
                    <a:lstStyle/>
                    <a:p>
                      <a:r>
                        <a:rPr lang="en-GB" sz="1400" dirty="0"/>
                        <a:t>Kaya,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24 months</a:t>
                      </a:r>
                    </a:p>
                    <a:p>
                      <a:pPr algn="ctr"/>
                      <a:r>
                        <a:rPr lang="en-GB" sz="1400" dirty="0"/>
                        <a:t>22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80%</a:t>
                      </a:r>
                    </a:p>
                    <a:p>
                      <a:pPr algn="ctr"/>
                      <a:r>
                        <a:rPr lang="en-GB" sz="1400" dirty="0"/>
                        <a:t>88%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p>
                      <a:pPr algn="ctr"/>
                      <a:r>
                        <a:rPr lang="en-GB" sz="1400"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705">
                <a:tc>
                  <a:txBody>
                    <a:bodyPr/>
                    <a:lstStyle/>
                    <a:p>
                      <a:r>
                        <a:rPr lang="en-GB" sz="1400" dirty="0" err="1"/>
                        <a:t>Balayut</a:t>
                      </a:r>
                      <a:r>
                        <a:rPr lang="en-GB" sz="1400" dirty="0"/>
                        <a:t>,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34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5-year 83%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3705">
                <a:tc>
                  <a:txBody>
                    <a:bodyPr/>
                    <a:lstStyle/>
                    <a:p>
                      <a:r>
                        <a:rPr lang="en-GB" sz="1400" dirty="0" err="1"/>
                        <a:t>Stiehl</a:t>
                      </a:r>
                      <a:r>
                        <a:rPr lang="en-GB" sz="1400" dirty="0"/>
                        <a:t>, 2002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3705">
                <a:tc>
                  <a:txBody>
                    <a:bodyPr/>
                    <a:lstStyle/>
                    <a:p>
                      <a:r>
                        <a:rPr lang="en-GB" sz="1400" dirty="0"/>
                        <a:t>Enns, 2003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104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52%/70%</a:t>
                      </a:r>
                      <a:r>
                        <a:rPr lang="ca-ES" sz="1400" baseline="30000" dirty="0">
                          <a:latin typeface="Arial" panose="020B0604020202020204" pitchFamily="34" charset="0"/>
                          <a:cs typeface="Arial" panose="020B0604020202020204" pitchFamily="34" charset="0"/>
                        </a:rPr>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3705">
                <a:tc>
                  <a:txBody>
                    <a:bodyPr/>
                    <a:lstStyle/>
                    <a:p>
                      <a:r>
                        <a:rPr lang="en-GB" sz="1400" dirty="0"/>
                        <a:t>Gluck, 2008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 years</a:t>
                      </a:r>
                      <a:r>
                        <a:rPr lang="en-GB" sz="1400" baseline="30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298">
                <a:tc>
                  <a:txBody>
                    <a:bodyPr/>
                    <a:lstStyle/>
                    <a:p>
                      <a:r>
                        <a:rPr lang="en-GB" sz="1400" dirty="0" err="1"/>
                        <a:t>Gotthardt</a:t>
                      </a:r>
                      <a:r>
                        <a:rPr lang="en-GB" sz="1400" dirty="0"/>
                        <a:t>, 2010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10-year 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7" name="Picture 6">
            <a:hlinkClick r:id="rId3" action="ppaction://hlinksldjump"/>
            <a:extLst>
              <a:ext uri="{FF2B5EF4-FFF2-40B4-BE49-F238E27FC236}">
                <a16:creationId xmlns:a16="http://schemas.microsoft.com/office/drawing/2014/main" id="{E90863D6-E94B-4314-BB89-BC83EBBFBB18}"/>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87256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8695C5DC-135A-41E9-9D69-10BBA6E6B256}"/>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dirty="0">
                <a:hlinkClick r:id="rId2"/>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183726" y="3275322"/>
            <a:ext cx="7297812" cy="1631216"/>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8C774E61-C068-4D6D-8097-F8FF17429745}"/>
              </a:ext>
            </a:extLst>
          </p:cNvPr>
          <p:cNvPicPr>
            <a:picLocks noChangeAspect="1"/>
          </p:cNvPicPr>
          <p:nvPr/>
        </p:nvPicPr>
        <p:blipFill rotWithShape="1">
          <a:blip r:embed="rId3"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5828081" y="2048474"/>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 stent; BS, balloon dilation + stent; B, balloon dilation; </a:t>
            </a:r>
            <a:r>
              <a:rPr lang="en-GB" baseline="30000" dirty="0"/>
              <a:t>†</a:t>
            </a:r>
            <a:r>
              <a:rPr lang="ca-ES" dirty="0">
                <a:latin typeface="Arial" panose="020B0604020202020204" pitchFamily="34" charset="0"/>
                <a:cs typeface="Arial" panose="020B0604020202020204" pitchFamily="34" charset="0"/>
              </a:rPr>
              <a:t>LTx-free survival; </a:t>
            </a:r>
            <a:br>
              <a:rPr lang="ca-ES" dirty="0">
                <a:latin typeface="Arial" panose="020B0604020202020204" pitchFamily="34" charset="0"/>
                <a:cs typeface="Arial" panose="020B0604020202020204" pitchFamily="34" charset="0"/>
              </a:rPr>
            </a:br>
            <a:r>
              <a:rPr lang="ca-ES" baseline="30000" dirty="0">
                <a:latin typeface="Arial" panose="020B0604020202020204" pitchFamily="34" charset="0"/>
                <a:cs typeface="Arial" panose="020B0604020202020204" pitchFamily="34" charset="0"/>
              </a:rPr>
              <a:t>‡</a:t>
            </a:r>
            <a:r>
              <a:rPr lang="en-GB" dirty="0"/>
              <a:t>52% laboratory improvement/70% clinical improvement; </a:t>
            </a:r>
            <a:r>
              <a:rPr lang="en-GB" baseline="30000" dirty="0"/>
              <a:t>§</a:t>
            </a:r>
            <a:r>
              <a:rPr lang="en-GB" dirty="0"/>
              <a:t>Mean; </a:t>
            </a:r>
            <a:r>
              <a:rPr lang="en-GB" baseline="30000" dirty="0"/>
              <a:t>‖</a:t>
            </a:r>
            <a:r>
              <a:rPr lang="en-GB" dirty="0"/>
              <a:t>Strength of recommendation, weak; quality of evidence, low</a:t>
            </a:r>
          </a:p>
          <a:p>
            <a:r>
              <a:rPr lang="en-GB" dirty="0"/>
              <a:t>References are in notes</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a:t>
            </a:r>
            <a:r>
              <a:rPr lang="en-GB" sz="1800" b="1" dirty="0">
                <a:solidFill>
                  <a:schemeClr val="tx2"/>
                </a:solidFill>
              </a:rPr>
              <a:t>retrospective</a:t>
            </a:r>
            <a:r>
              <a:rPr lang="en-GB" sz="1800" dirty="0"/>
              <a:t> studies</a:t>
            </a:r>
          </a:p>
        </p:txBody>
      </p:sp>
      <p:graphicFrame>
        <p:nvGraphicFramePr>
          <p:cNvPr id="6" name="Content Placeholder 4"/>
          <p:cNvGraphicFramePr>
            <a:graphicFrameLocks/>
          </p:cNvGraphicFramePr>
          <p:nvPr>
            <p:extLst>
              <p:ext uri="{D42A27DB-BD31-4B8C-83A1-F6EECF244321}">
                <p14:modId xmlns:p14="http://schemas.microsoft.com/office/powerpoint/2010/main" val="1788537621"/>
              </p:ext>
            </p:extLst>
          </p:nvPr>
        </p:nvGraphicFramePr>
        <p:xfrm>
          <a:off x="603412" y="1996792"/>
          <a:ext cx="10983751" cy="3520440"/>
        </p:xfrm>
        <a:graphic>
          <a:graphicData uri="http://schemas.openxmlformats.org/drawingml/2006/table">
            <a:tbl>
              <a:tblPr firstRow="1" bandRow="1">
                <a:tableStyleId>{5C22544A-7EE6-4342-B048-85BDC9FD1C3A}</a:tableStyleId>
              </a:tblPr>
              <a:tblGrid>
                <a:gridCol w="2143998">
                  <a:extLst>
                    <a:ext uri="{9D8B030D-6E8A-4147-A177-3AD203B41FA5}">
                      <a16:colId xmlns:a16="http://schemas.microsoft.com/office/drawing/2014/main" val="20000"/>
                    </a:ext>
                  </a:extLst>
                </a:gridCol>
                <a:gridCol w="650776">
                  <a:extLst>
                    <a:ext uri="{9D8B030D-6E8A-4147-A177-3AD203B41FA5}">
                      <a16:colId xmlns:a16="http://schemas.microsoft.com/office/drawing/2014/main" val="20001"/>
                    </a:ext>
                  </a:extLst>
                </a:gridCol>
                <a:gridCol w="650776">
                  <a:extLst>
                    <a:ext uri="{9D8B030D-6E8A-4147-A177-3AD203B41FA5}">
                      <a16:colId xmlns:a16="http://schemas.microsoft.com/office/drawing/2014/main" val="20002"/>
                    </a:ext>
                  </a:extLst>
                </a:gridCol>
                <a:gridCol w="929681">
                  <a:extLst>
                    <a:ext uri="{9D8B030D-6E8A-4147-A177-3AD203B41FA5}">
                      <a16:colId xmlns:a16="http://schemas.microsoft.com/office/drawing/2014/main" val="20003"/>
                    </a:ext>
                  </a:extLst>
                </a:gridCol>
                <a:gridCol w="1394521">
                  <a:extLst>
                    <a:ext uri="{9D8B030D-6E8A-4147-A177-3AD203B41FA5}">
                      <a16:colId xmlns:a16="http://schemas.microsoft.com/office/drawing/2014/main" val="20004"/>
                    </a:ext>
                  </a:extLst>
                </a:gridCol>
                <a:gridCol w="1766393">
                  <a:extLst>
                    <a:ext uri="{9D8B030D-6E8A-4147-A177-3AD203B41FA5}">
                      <a16:colId xmlns:a16="http://schemas.microsoft.com/office/drawing/2014/main" val="20005"/>
                    </a:ext>
                  </a:extLst>
                </a:gridCol>
                <a:gridCol w="1859361">
                  <a:extLst>
                    <a:ext uri="{9D8B030D-6E8A-4147-A177-3AD203B41FA5}">
                      <a16:colId xmlns:a16="http://schemas.microsoft.com/office/drawing/2014/main" val="20006"/>
                    </a:ext>
                  </a:extLst>
                </a:gridCol>
                <a:gridCol w="1588245">
                  <a:extLst>
                    <a:ext uri="{9D8B030D-6E8A-4147-A177-3AD203B41FA5}">
                      <a16:colId xmlns:a16="http://schemas.microsoft.com/office/drawing/2014/main" val="20007"/>
                    </a:ext>
                  </a:extLst>
                </a:gridCol>
              </a:tblGrid>
              <a:tr h="273670">
                <a:tc>
                  <a:txBody>
                    <a:bodyPr/>
                    <a:lstStyle/>
                    <a:p>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R/P</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Tech*</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FU, median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Improvement</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Complications</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Survival</a:t>
                      </a:r>
                      <a:r>
                        <a:rPr lang="en-GB" sz="1400" baseline="30000" dirty="0"/>
                        <a:t>†</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195862">
                <a:tc>
                  <a:txBody>
                    <a:bodyPr/>
                    <a:lstStyle/>
                    <a:p>
                      <a:r>
                        <a:rPr lang="en-GB" sz="1400" dirty="0"/>
                        <a:t>Van </a:t>
                      </a:r>
                      <a:r>
                        <a:rPr lang="en-GB" sz="1400" dirty="0" err="1"/>
                        <a:t>Milligen</a:t>
                      </a:r>
                      <a:r>
                        <a:rPr lang="en-GB" sz="1400" dirty="0"/>
                        <a:t>, 1996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29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5862">
                <a:tc>
                  <a:txBody>
                    <a:bodyPr/>
                    <a:lstStyle/>
                    <a:p>
                      <a:r>
                        <a:rPr lang="en-GB" sz="1400" dirty="0" err="1"/>
                        <a:t>Ponsioen</a:t>
                      </a:r>
                      <a:r>
                        <a:rPr lang="en-GB" sz="1400" dirty="0"/>
                        <a:t>, 1999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3670">
                <a:tc>
                  <a:txBody>
                    <a:bodyPr/>
                    <a:lstStyle/>
                    <a:p>
                      <a:r>
                        <a:rPr lang="en-GB" sz="1400" dirty="0"/>
                        <a:t>Kaya,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24 months</a:t>
                      </a:r>
                    </a:p>
                    <a:p>
                      <a:pPr algn="ctr"/>
                      <a:r>
                        <a:rPr lang="en-GB" sz="1400" dirty="0"/>
                        <a:t>22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80%</a:t>
                      </a:r>
                    </a:p>
                    <a:p>
                      <a:pPr algn="ctr"/>
                      <a:r>
                        <a:rPr lang="en-GB" sz="1400" dirty="0"/>
                        <a:t>88%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p>
                      <a:pPr algn="ctr"/>
                      <a:r>
                        <a:rPr lang="en-GB" sz="1400"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862">
                <a:tc>
                  <a:txBody>
                    <a:bodyPr/>
                    <a:lstStyle/>
                    <a:p>
                      <a:r>
                        <a:rPr lang="en-GB" sz="1400" dirty="0" err="1"/>
                        <a:t>Balayut</a:t>
                      </a:r>
                      <a:r>
                        <a:rPr lang="en-GB" sz="1400" dirty="0"/>
                        <a:t>,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34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5-year 83%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5862">
                <a:tc>
                  <a:txBody>
                    <a:bodyPr/>
                    <a:lstStyle/>
                    <a:p>
                      <a:r>
                        <a:rPr lang="en-GB" sz="1400" dirty="0" err="1"/>
                        <a:t>Stiehl</a:t>
                      </a:r>
                      <a:r>
                        <a:rPr lang="en-GB" sz="1400" dirty="0"/>
                        <a:t>, 2002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5862">
                <a:tc>
                  <a:txBody>
                    <a:bodyPr/>
                    <a:lstStyle/>
                    <a:p>
                      <a:r>
                        <a:rPr lang="en-GB" sz="1400" dirty="0"/>
                        <a:t>Enns, 2003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104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52%/70%</a:t>
                      </a:r>
                      <a:r>
                        <a:rPr lang="ca-ES" sz="1400" baseline="30000" dirty="0">
                          <a:latin typeface="Arial" panose="020B0604020202020204" pitchFamily="34" charset="0"/>
                          <a:cs typeface="Arial" panose="020B0604020202020204" pitchFamily="34" charset="0"/>
                        </a:rPr>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5862">
                <a:tc>
                  <a:txBody>
                    <a:bodyPr/>
                    <a:lstStyle/>
                    <a:p>
                      <a:r>
                        <a:rPr lang="en-GB" sz="1400" dirty="0"/>
                        <a:t>Gluck, 2008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 years</a:t>
                      </a:r>
                      <a:r>
                        <a:rPr lang="en-GB" sz="1400" baseline="30000" dirty="0"/>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3670">
                <a:tc>
                  <a:txBody>
                    <a:bodyPr/>
                    <a:lstStyle/>
                    <a:p>
                      <a:r>
                        <a:rPr lang="en-GB" sz="1400" dirty="0" err="1"/>
                        <a:t>Gotthardt</a:t>
                      </a:r>
                      <a:r>
                        <a:rPr lang="en-GB" sz="1400" dirty="0"/>
                        <a:t>, 2010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10-year 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5862">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Choice between stenting and balloon dilation should be at </a:t>
                      </a:r>
                      <a:r>
                        <a:rPr kumimoji="0" lang="en-GB" sz="1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discretion of </a:t>
                      </a:r>
                      <a:r>
                        <a:rPr kumimoji="0" lang="en-GB" sz="1700" b="1"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endoscopist</a:t>
                      </a:r>
                      <a:r>
                        <a:rPr lang="en-GB" sz="1600" baseline="30000" dirty="0"/>
                        <a:t>‖</a:t>
                      </a:r>
                      <a:endParaRPr kumimoji="0" lang="en-GB" sz="17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DE1FF"/>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pic>
        <p:nvPicPr>
          <p:cNvPr id="7" name="Picture 6">
            <a:hlinkClick r:id="rId3" action="ppaction://hlinksldjump"/>
            <a:extLst>
              <a:ext uri="{FF2B5EF4-FFF2-40B4-BE49-F238E27FC236}">
                <a16:creationId xmlns:a16="http://schemas.microsoft.com/office/drawing/2014/main" id="{D10D310F-1D4B-4DE3-9F63-FDDAD2C6AC4A}"/>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34333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Role of sphincterotomy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Biliary sphincterotomy is not recommended routinely prior to</a:t>
            </a:r>
            <a:br>
              <a:rPr lang="en-GB" dirty="0"/>
            </a:br>
            <a:r>
              <a:rPr lang="en-GB" dirty="0"/>
              <a:t>biliary stenting </a:t>
            </a:r>
          </a:p>
          <a:p>
            <a:r>
              <a:rPr lang="en-GB" dirty="0"/>
              <a:t>If cannulation is difficult, biliary sphincterotomy is advised</a:t>
            </a:r>
          </a:p>
          <a:p>
            <a:pPr lvl="1"/>
            <a:r>
              <a:rPr lang="en-GB" dirty="0"/>
              <a:t>These patients are likely to require multiple procedures</a:t>
            </a:r>
          </a:p>
        </p:txBody>
      </p:sp>
      <p:graphicFrame>
        <p:nvGraphicFramePr>
          <p:cNvPr id="8" name="Table 7">
            <a:extLst>
              <a:ext uri="{FF2B5EF4-FFF2-40B4-BE49-F238E27FC236}">
                <a16:creationId xmlns:a16="http://schemas.microsoft.com/office/drawing/2014/main" id="{9EE2DA69-FA9A-4833-9ED1-9F1293AB149D}"/>
              </a:ext>
            </a:extLst>
          </p:cNvPr>
          <p:cNvGraphicFramePr>
            <a:graphicFrameLocks noGrp="1"/>
          </p:cNvGraphicFramePr>
          <p:nvPr>
            <p:extLst>
              <p:ext uri="{D42A27DB-BD31-4B8C-83A1-F6EECF244321}">
                <p14:modId xmlns:p14="http://schemas.microsoft.com/office/powerpoint/2010/main" val="3612916154"/>
              </p:ext>
            </p:extLst>
          </p:nvPr>
        </p:nvGraphicFramePr>
        <p:xfrm>
          <a:off x="604838" y="3095992"/>
          <a:ext cx="10982325" cy="1127760"/>
        </p:xfrm>
        <a:graphic>
          <a:graphicData uri="http://schemas.openxmlformats.org/drawingml/2006/table">
            <a:tbl>
              <a:tblPr firstRow="1" bandRow="1">
                <a:tableStyleId>{5C22544A-7EE6-4342-B048-85BDC9FD1C3A}</a:tableStyleId>
              </a:tblPr>
              <a:tblGrid>
                <a:gridCol w="8029487">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anticipated benefits of biliary papillotomy/sphincterotomy should be weighted against its risks on a case-by-case basis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Biliary papillotomy/sphincterotomy should be considered, especially after difficult cannulation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9" name="Group 8">
            <a:extLst>
              <a:ext uri="{FF2B5EF4-FFF2-40B4-BE49-F238E27FC236}">
                <a16:creationId xmlns:a16="http://schemas.microsoft.com/office/drawing/2014/main" id="{3F5532BA-0BB8-4C3F-B2EB-0B0DA5CDA3F7}"/>
              </a:ext>
            </a:extLst>
          </p:cNvPr>
          <p:cNvGrpSpPr/>
          <p:nvPr/>
        </p:nvGrpSpPr>
        <p:grpSpPr>
          <a:xfrm>
            <a:off x="7579509" y="3099890"/>
            <a:ext cx="3901771" cy="276999"/>
            <a:chOff x="3576910" y="3212976"/>
            <a:chExt cx="3901771" cy="276999"/>
          </a:xfrm>
        </p:grpSpPr>
        <p:sp>
          <p:nvSpPr>
            <p:cNvPr id="10" name="Rectangle 9">
              <a:extLst>
                <a:ext uri="{FF2B5EF4-FFF2-40B4-BE49-F238E27FC236}">
                  <a16:creationId xmlns:a16="http://schemas.microsoft.com/office/drawing/2014/main" id="{58963739-D1DD-4ECD-93FD-2F09145D6D6A}"/>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7966245F-9A24-48E7-848E-DD1EAF4F76B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6B9815E4-89A0-401C-8E7C-3F4FE4600392}"/>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BC304794-293A-4A4E-9A66-57565CF5177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08145244-AE87-4FCF-B8DC-1F4452EA3DDD}"/>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66624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Therapeutic ERCP: Dilation schemes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*Complete balloon inflation within the dominant stricture with no waist observed fluoroscopically, followed by the unobstructed passage of contrast medium through the dilated biliary segment to the duodenum</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No comparative data on optimal dilation scheme or balloon diameter</a:t>
            </a:r>
          </a:p>
          <a:p>
            <a:pPr lvl="1"/>
            <a:r>
              <a:rPr lang="en-GB" dirty="0"/>
              <a:t>Consider bile duct diameter upstream and downstream of the dominant stricture to avoid dilating to more than the duct diameter</a:t>
            </a:r>
          </a:p>
          <a:p>
            <a:r>
              <a:rPr lang="en-GB" dirty="0"/>
              <a:t>Balloon dilations are usually repeated at intervals of 1</a:t>
            </a:r>
            <a:r>
              <a:rPr lang="en-GB" dirty="0">
                <a:sym typeface="Symbol" panose="05050102010706020507" pitchFamily="18" charset="2"/>
              </a:rPr>
              <a:t></a:t>
            </a:r>
            <a:r>
              <a:rPr lang="en-GB" dirty="0"/>
              <a:t>4 weeks</a:t>
            </a:r>
          </a:p>
          <a:p>
            <a:pPr lvl="1"/>
            <a:r>
              <a:rPr lang="en-GB" dirty="0"/>
              <a:t>Until technical success*</a:t>
            </a:r>
          </a:p>
          <a:p>
            <a:pPr lvl="1"/>
            <a:r>
              <a:rPr lang="en-GB" dirty="0"/>
              <a:t>For an average of 2–3 balloon dilations</a:t>
            </a:r>
          </a:p>
        </p:txBody>
      </p:sp>
      <p:graphicFrame>
        <p:nvGraphicFramePr>
          <p:cNvPr id="9" name="Table 8">
            <a:extLst>
              <a:ext uri="{FF2B5EF4-FFF2-40B4-BE49-F238E27FC236}">
                <a16:creationId xmlns:a16="http://schemas.microsoft.com/office/drawing/2014/main" id="{3954301B-E599-44CA-9370-C57A8B442C23}"/>
              </a:ext>
            </a:extLst>
          </p:cNvPr>
          <p:cNvGraphicFramePr>
            <a:graphicFrameLocks noGrp="1"/>
          </p:cNvGraphicFramePr>
          <p:nvPr>
            <p:extLst>
              <p:ext uri="{D42A27DB-BD31-4B8C-83A1-F6EECF244321}">
                <p14:modId xmlns:p14="http://schemas.microsoft.com/office/powerpoint/2010/main" val="3604823835"/>
              </p:ext>
            </p:extLst>
          </p:nvPr>
        </p:nvGraphicFramePr>
        <p:xfrm>
          <a:off x="604838" y="3610704"/>
          <a:ext cx="10982325" cy="1767840"/>
        </p:xfrm>
        <a:graphic>
          <a:graphicData uri="http://schemas.openxmlformats.org/drawingml/2006/table">
            <a:tbl>
              <a:tblPr firstRow="1" bandRow="1">
                <a:tableStyleId>{5C22544A-7EE6-4342-B048-85BDC9FD1C3A}</a:tableStyleId>
              </a:tblPr>
              <a:tblGrid>
                <a:gridCol w="8029487">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Selecting a balloon calibre of up to the maximum calibre of the ducts delimiting the stricture is suggested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 dilation of relapsing dominant stricture is suggested if: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dominant stricture is regarded as the cause of recurrent symptoms or of significant increase in cholestasis</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patient’s response to previous dilations has been satisfactory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10" name="Group 9">
            <a:extLst>
              <a:ext uri="{FF2B5EF4-FFF2-40B4-BE49-F238E27FC236}">
                <a16:creationId xmlns:a16="http://schemas.microsoft.com/office/drawing/2014/main" id="{DC91B6DD-ACEA-4D34-8F46-549300850A0F}"/>
              </a:ext>
            </a:extLst>
          </p:cNvPr>
          <p:cNvGrpSpPr/>
          <p:nvPr/>
        </p:nvGrpSpPr>
        <p:grpSpPr>
          <a:xfrm>
            <a:off x="7566487" y="3614602"/>
            <a:ext cx="3901771" cy="276999"/>
            <a:chOff x="3576910" y="3212976"/>
            <a:chExt cx="3901771" cy="276999"/>
          </a:xfrm>
        </p:grpSpPr>
        <p:sp>
          <p:nvSpPr>
            <p:cNvPr id="11" name="Rectangle 10">
              <a:extLst>
                <a:ext uri="{FF2B5EF4-FFF2-40B4-BE49-F238E27FC236}">
                  <a16:creationId xmlns:a16="http://schemas.microsoft.com/office/drawing/2014/main" id="{6039B9AE-7B93-41B3-A011-FF26396E3E2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C3E6D8B6-0BD1-46DE-99A0-A3B1B46529A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889290AD-B69B-46BC-B640-5CFFE6980080}"/>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4" name="TextBox 13">
              <a:extLst>
                <a:ext uri="{FF2B5EF4-FFF2-40B4-BE49-F238E27FC236}">
                  <a16:creationId xmlns:a16="http://schemas.microsoft.com/office/drawing/2014/main" id="{556B1EA8-1446-4361-92AC-C9662B7BCD12}"/>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5" name="Picture 14">
            <a:hlinkClick r:id="rId3" action="ppaction://hlinksldjump"/>
            <a:extLst>
              <a:ext uri="{FF2B5EF4-FFF2-40B4-BE49-F238E27FC236}">
                <a16:creationId xmlns:a16="http://schemas.microsoft.com/office/drawing/2014/main" id="{C5FC112D-171B-47C7-8D77-76A5FCD15046}"/>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40924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Stent therapy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*Final stent diameter in the case of stepwise stenting</a:t>
            </a:r>
          </a:p>
          <a:p>
            <a:r>
              <a:rPr lang="en-GB" dirty="0"/>
              <a:t>1. Cesare Hassan, personal communication</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Plastic stents only should be used</a:t>
            </a:r>
            <a:r>
              <a:rPr lang="en-GB" baseline="30000" dirty="0"/>
              <a:t>1</a:t>
            </a:r>
          </a:p>
          <a:p>
            <a:r>
              <a:rPr lang="en-GB" dirty="0"/>
              <a:t>Stent calibre and length should be adapted to the specific biliary tree configuration</a:t>
            </a:r>
          </a:p>
          <a:p>
            <a:pPr lvl="1"/>
            <a:r>
              <a:rPr lang="en-GB" dirty="0"/>
              <a:t>Need for pre-stent balloon dilation is unclear</a:t>
            </a:r>
          </a:p>
          <a:p>
            <a:r>
              <a:rPr lang="en-GB" dirty="0"/>
              <a:t>Short-term stenting duration is favoured</a:t>
            </a:r>
          </a:p>
          <a:p>
            <a:pPr lvl="1"/>
            <a:r>
              <a:rPr lang="en-GB" dirty="0"/>
              <a:t>Stents tend to clog rapidly in PSC patients</a:t>
            </a:r>
          </a:p>
          <a:p>
            <a:pPr lvl="1"/>
            <a:r>
              <a:rPr lang="en-GB" dirty="0"/>
              <a:t>Similar efficacy with stenting for 1–2 weeks vs. 8–12 weeks</a:t>
            </a:r>
          </a:p>
        </p:txBody>
      </p:sp>
      <p:graphicFrame>
        <p:nvGraphicFramePr>
          <p:cNvPr id="8" name="Table 7">
            <a:extLst>
              <a:ext uri="{FF2B5EF4-FFF2-40B4-BE49-F238E27FC236}">
                <a16:creationId xmlns:a16="http://schemas.microsoft.com/office/drawing/2014/main" id="{E975F1DA-1348-4C1B-A7CD-8D9F86A88977}"/>
              </a:ext>
            </a:extLst>
          </p:cNvPr>
          <p:cNvGraphicFramePr>
            <a:graphicFrameLocks noGrp="1"/>
          </p:cNvGraphicFramePr>
          <p:nvPr>
            <p:extLst>
              <p:ext uri="{D42A27DB-BD31-4B8C-83A1-F6EECF244321}">
                <p14:modId xmlns:p14="http://schemas.microsoft.com/office/powerpoint/2010/main" val="3675942652"/>
              </p:ext>
            </p:extLst>
          </p:nvPr>
        </p:nvGraphicFramePr>
        <p:xfrm>
          <a:off x="604838" y="4077072"/>
          <a:ext cx="10982325" cy="11277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 a single 10-Fr stent for dominant stricture in the extrahepatic ducts or two 7-Fr stents for hilar strictures extending into the left or right hepatic duct*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Stents used for treating dominant stricture should be removed 1–2 weeks following insertion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D7E4CC19-1C60-4613-8EF4-8F100F4E8FA0}"/>
              </a:ext>
            </a:extLst>
          </p:cNvPr>
          <p:cNvGrpSpPr/>
          <p:nvPr/>
        </p:nvGrpSpPr>
        <p:grpSpPr>
          <a:xfrm>
            <a:off x="7579131" y="4077073"/>
            <a:ext cx="3901771" cy="276999"/>
            <a:chOff x="3576910" y="3212976"/>
            <a:chExt cx="3901771" cy="276999"/>
          </a:xfrm>
        </p:grpSpPr>
        <p:sp>
          <p:nvSpPr>
            <p:cNvPr id="10" name="Rectangle 9">
              <a:extLst>
                <a:ext uri="{FF2B5EF4-FFF2-40B4-BE49-F238E27FC236}">
                  <a16:creationId xmlns:a16="http://schemas.microsoft.com/office/drawing/2014/main" id="{BB2C52FD-E28D-45E4-860E-92FAE651BAB4}"/>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34DCE5E-D12A-431C-9B18-0F6F2593242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79FB995D-DFF9-4419-8917-D9AEE16289E8}"/>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FF5FA05B-B391-4916-A032-F0F4A9D096CF}"/>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EA30DFFE-1431-492D-AE45-063E1D7E1E6D}"/>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74795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Complications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ERCP carries an increased risk of complications in the context</a:t>
            </a:r>
            <a:br>
              <a:rPr lang="en-GB" dirty="0"/>
            </a:br>
            <a:r>
              <a:rPr lang="en-GB" dirty="0"/>
              <a:t>of PSC</a:t>
            </a:r>
          </a:p>
          <a:p>
            <a:pPr lvl="1"/>
            <a:r>
              <a:rPr lang="en-GB" b="1" dirty="0">
                <a:solidFill>
                  <a:schemeClr val="tx2"/>
                </a:solidFill>
              </a:rPr>
              <a:t>Pancreatitis</a:t>
            </a:r>
            <a:r>
              <a:rPr lang="en-GB" dirty="0">
                <a:solidFill>
                  <a:schemeClr val="accent1"/>
                </a:solidFill>
              </a:rPr>
              <a:t> </a:t>
            </a:r>
            <a:r>
              <a:rPr lang="en-GB" dirty="0"/>
              <a:t>in up to </a:t>
            </a:r>
            <a:r>
              <a:rPr lang="en-GB" b="1" dirty="0">
                <a:solidFill>
                  <a:schemeClr val="tx2"/>
                </a:solidFill>
              </a:rPr>
              <a:t>7%</a:t>
            </a:r>
            <a:r>
              <a:rPr lang="en-GB" dirty="0"/>
              <a:t> of procedures</a:t>
            </a:r>
          </a:p>
          <a:p>
            <a:pPr lvl="2"/>
            <a:r>
              <a:rPr lang="en-GB" dirty="0"/>
              <a:t>NSAIDs and prophylactic pancreatic stenting are beneficial</a:t>
            </a:r>
          </a:p>
          <a:p>
            <a:pPr lvl="1"/>
            <a:r>
              <a:rPr lang="en-GB" b="1" dirty="0">
                <a:solidFill>
                  <a:schemeClr val="tx2"/>
                </a:solidFill>
              </a:rPr>
              <a:t>Cholangitis</a:t>
            </a:r>
            <a:r>
              <a:rPr lang="en-GB" dirty="0">
                <a:solidFill>
                  <a:schemeClr val="tx2"/>
                </a:solidFill>
              </a:rPr>
              <a:t> </a:t>
            </a:r>
            <a:r>
              <a:rPr lang="en-GB" dirty="0"/>
              <a:t>in up to </a:t>
            </a:r>
            <a:r>
              <a:rPr lang="en-GB" b="1" dirty="0">
                <a:solidFill>
                  <a:schemeClr val="tx2"/>
                </a:solidFill>
              </a:rPr>
              <a:t>8%</a:t>
            </a:r>
            <a:r>
              <a:rPr lang="en-GB" dirty="0"/>
              <a:t> of procedures</a:t>
            </a:r>
          </a:p>
          <a:p>
            <a:r>
              <a:rPr lang="en-GB" dirty="0"/>
              <a:t>Suggest that cannulation in patients with PSC may be more</a:t>
            </a:r>
            <a:br>
              <a:rPr lang="en-GB" dirty="0"/>
            </a:br>
            <a:r>
              <a:rPr lang="en-GB" dirty="0"/>
              <a:t>difficult than in other patients</a:t>
            </a:r>
          </a:p>
        </p:txBody>
      </p:sp>
      <p:graphicFrame>
        <p:nvGraphicFramePr>
          <p:cNvPr id="8" name="Table 7">
            <a:extLst>
              <a:ext uri="{FF2B5EF4-FFF2-40B4-BE49-F238E27FC236}">
                <a16:creationId xmlns:a16="http://schemas.microsoft.com/office/drawing/2014/main" id="{73E5CF03-F551-44B1-9B23-D17C2E7B8CC0}"/>
              </a:ext>
            </a:extLst>
          </p:cNvPr>
          <p:cNvGraphicFramePr>
            <a:graphicFrameLocks noGrp="1"/>
          </p:cNvGraphicFramePr>
          <p:nvPr>
            <p:extLst>
              <p:ext uri="{D42A27DB-BD31-4B8C-83A1-F6EECF244321}">
                <p14:modId xmlns:p14="http://schemas.microsoft.com/office/powerpoint/2010/main" val="2463809842"/>
              </p:ext>
            </p:extLst>
          </p:nvPr>
        </p:nvGraphicFramePr>
        <p:xfrm>
          <a:off x="604838" y="3893408"/>
          <a:ext cx="10982325" cy="134112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in PSC patients should be undertaken by experienced pancreaticobiliary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endoscopists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Administer routine rectal administration of 100 mg diclofenac or indomethacin immediately before or after ERCP in all patients without contraindication. In the case of high risk of post-ERCP pancreatitis, consider use of a 5-Fr prophylactic pancreatic stent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3417CCD1-45E8-4F9B-B3E4-5938511254F5}"/>
              </a:ext>
            </a:extLst>
          </p:cNvPr>
          <p:cNvGrpSpPr/>
          <p:nvPr/>
        </p:nvGrpSpPr>
        <p:grpSpPr>
          <a:xfrm>
            <a:off x="7579503" y="3897306"/>
            <a:ext cx="3901771" cy="276999"/>
            <a:chOff x="3576910" y="3212976"/>
            <a:chExt cx="3901771" cy="276999"/>
          </a:xfrm>
        </p:grpSpPr>
        <p:sp>
          <p:nvSpPr>
            <p:cNvPr id="10" name="Rectangle 9">
              <a:extLst>
                <a:ext uri="{FF2B5EF4-FFF2-40B4-BE49-F238E27FC236}">
                  <a16:creationId xmlns:a16="http://schemas.microsoft.com/office/drawing/2014/main" id="{2B1174F1-CE9C-4E87-A378-16A8BA93CE0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63BBE703-3DD1-4454-A901-70DCC8475B4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59C90800-EA3F-4EC6-8A09-CA911774FA18}"/>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6AB96C5C-3B67-422D-9BB1-209AB699C150}"/>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6052A115-865F-4EF2-AC68-27938E058DB6}"/>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911796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C23EC-462C-491B-98CA-721DD58077EC}"/>
              </a:ext>
            </a:extLst>
          </p:cNvPr>
          <p:cNvSpPr>
            <a:spLocks noGrp="1"/>
          </p:cNvSpPr>
          <p:nvPr>
            <p:ph type="title"/>
          </p:nvPr>
        </p:nvSpPr>
        <p:spPr/>
        <p:txBody>
          <a:bodyPr>
            <a:normAutofit/>
          </a:bodyPr>
          <a:lstStyle/>
          <a:p>
            <a:r>
              <a:rPr lang="en-GB" dirty="0"/>
              <a:t>Therapeutic ERCP: Risk of pancreatitis</a:t>
            </a:r>
          </a:p>
        </p:txBody>
      </p:sp>
      <p:sp>
        <p:nvSpPr>
          <p:cNvPr id="6" name="Text Placeholder 5">
            <a:extLst>
              <a:ext uri="{FF2B5EF4-FFF2-40B4-BE49-F238E27FC236}">
                <a16:creationId xmlns:a16="http://schemas.microsoft.com/office/drawing/2014/main" id="{13B1A8E8-B39F-45A4-ACA9-992A3CC74BD4}"/>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grpSp>
        <p:nvGrpSpPr>
          <p:cNvPr id="2" name="Group 1">
            <a:extLst>
              <a:ext uri="{FF2B5EF4-FFF2-40B4-BE49-F238E27FC236}">
                <a16:creationId xmlns:a16="http://schemas.microsoft.com/office/drawing/2014/main" id="{A89CBEFD-D76B-47C1-98C0-184627BDFF6D}"/>
              </a:ext>
            </a:extLst>
          </p:cNvPr>
          <p:cNvGrpSpPr/>
          <p:nvPr/>
        </p:nvGrpSpPr>
        <p:grpSpPr>
          <a:xfrm>
            <a:off x="3794729" y="1255188"/>
            <a:ext cx="4602542" cy="4910116"/>
            <a:chOff x="2304826" y="1255188"/>
            <a:chExt cx="4602542" cy="4910116"/>
          </a:xfrm>
        </p:grpSpPr>
        <p:sp>
          <p:nvSpPr>
            <p:cNvPr id="7" name="TextBox 6">
              <a:extLst>
                <a:ext uri="{FF2B5EF4-FFF2-40B4-BE49-F238E27FC236}">
                  <a16:creationId xmlns:a16="http://schemas.microsoft.com/office/drawing/2014/main" id="{F1C81154-94AD-4AD5-B62E-7FE373A5C675}"/>
                </a:ext>
              </a:extLst>
            </p:cNvPr>
            <p:cNvSpPr txBox="1"/>
            <p:nvPr/>
          </p:nvSpPr>
          <p:spPr>
            <a:xfrm>
              <a:off x="2445907" y="1255188"/>
              <a:ext cx="4320381" cy="369332"/>
            </a:xfrm>
            <a:prstGeom prst="rect">
              <a:avLst/>
            </a:prstGeom>
            <a:solidFill>
              <a:schemeClr val="tx2"/>
            </a:solidFill>
          </p:spPr>
          <p:txBody>
            <a:bodyPr wrap="square" rtlCol="0">
              <a:spAutoFit/>
            </a:bodyPr>
            <a:lstStyle/>
            <a:p>
              <a:pPr algn="ctr"/>
              <a:r>
                <a:rPr lang="en-GB" b="1" dirty="0">
                  <a:solidFill>
                    <a:schemeClr val="bg1"/>
                  </a:solidFill>
                </a:rPr>
                <a:t>High risk for post-ERCP pancreatitis </a:t>
              </a:r>
            </a:p>
          </p:txBody>
        </p:sp>
        <p:sp>
          <p:nvSpPr>
            <p:cNvPr id="8" name="TextBox 7">
              <a:extLst>
                <a:ext uri="{FF2B5EF4-FFF2-40B4-BE49-F238E27FC236}">
                  <a16:creationId xmlns:a16="http://schemas.microsoft.com/office/drawing/2014/main" id="{14CFE757-2EF1-48B6-9C93-81ED7C6AE15B}"/>
                </a:ext>
              </a:extLst>
            </p:cNvPr>
            <p:cNvSpPr txBox="1"/>
            <p:nvPr/>
          </p:nvSpPr>
          <p:spPr>
            <a:xfrm>
              <a:off x="2304826" y="1835639"/>
              <a:ext cx="4602542" cy="1077218"/>
            </a:xfrm>
            <a:prstGeom prst="rect">
              <a:avLst/>
            </a:prstGeom>
            <a:solidFill>
              <a:schemeClr val="tx2">
                <a:alpha val="60000"/>
              </a:schemeClr>
            </a:solidFill>
            <a:ln w="19050">
              <a:solidFill>
                <a:schemeClr val="tx2"/>
              </a:solidFill>
            </a:ln>
          </p:spPr>
          <p:txBody>
            <a:bodyPr wrap="none" rtlCol="0">
              <a:spAutoFit/>
            </a:bodyPr>
            <a:lstStyle/>
            <a:p>
              <a:pPr algn="ctr"/>
              <a:r>
                <a:rPr lang="en-GB" sz="1600" dirty="0">
                  <a:solidFill>
                    <a:schemeClr val="bg1"/>
                  </a:solidFill>
                </a:rPr>
                <a:t>Pre-cut biliary sphincterotomy</a:t>
              </a:r>
            </a:p>
            <a:p>
              <a:pPr algn="ctr"/>
              <a:r>
                <a:rPr lang="en-GB" sz="1600" dirty="0">
                  <a:solidFill>
                    <a:schemeClr val="bg1"/>
                  </a:solidFill>
                </a:rPr>
                <a:t>Pancreatic guidewire-assisted biliary cannulation</a:t>
              </a:r>
            </a:p>
            <a:p>
              <a:pPr algn="ctr"/>
              <a:r>
                <a:rPr lang="en-GB" sz="1600" dirty="0">
                  <a:solidFill>
                    <a:schemeClr val="bg1"/>
                  </a:solidFill>
                </a:rPr>
                <a:t>Endoscopic balloon sphincteroplasty </a:t>
              </a:r>
            </a:p>
            <a:p>
              <a:pPr algn="ctr"/>
              <a:r>
                <a:rPr lang="en-GB" sz="1600" dirty="0">
                  <a:solidFill>
                    <a:schemeClr val="bg1"/>
                  </a:solidFill>
                </a:rPr>
                <a:t>Pancreatic sphincterotomy</a:t>
              </a:r>
            </a:p>
          </p:txBody>
        </p:sp>
        <p:sp>
          <p:nvSpPr>
            <p:cNvPr id="9" name="TextBox 8">
              <a:extLst>
                <a:ext uri="{FF2B5EF4-FFF2-40B4-BE49-F238E27FC236}">
                  <a16:creationId xmlns:a16="http://schemas.microsoft.com/office/drawing/2014/main" id="{81122791-3CC4-4DA3-985E-F1827A69E1B1}"/>
                </a:ext>
              </a:extLst>
            </p:cNvPr>
            <p:cNvSpPr txBox="1"/>
            <p:nvPr/>
          </p:nvSpPr>
          <p:spPr>
            <a:xfrm>
              <a:off x="3561981" y="2906576"/>
              <a:ext cx="2088232" cy="369332"/>
            </a:xfrm>
            <a:prstGeom prst="rect">
              <a:avLst/>
            </a:prstGeom>
            <a:solidFill>
              <a:schemeClr val="tx2"/>
            </a:solidFill>
          </p:spPr>
          <p:txBody>
            <a:bodyPr wrap="square" rtlCol="0">
              <a:spAutoFit/>
            </a:bodyPr>
            <a:lstStyle/>
            <a:p>
              <a:pPr algn="ctr"/>
              <a:r>
                <a:rPr lang="en-GB" dirty="0">
                  <a:solidFill>
                    <a:schemeClr val="bg1"/>
                  </a:solidFill>
                </a:rPr>
                <a:t>Plus &gt; 3 of:</a:t>
              </a:r>
            </a:p>
          </p:txBody>
        </p:sp>
        <p:sp>
          <p:nvSpPr>
            <p:cNvPr id="10" name="TextBox 9">
              <a:extLst>
                <a:ext uri="{FF2B5EF4-FFF2-40B4-BE49-F238E27FC236}">
                  <a16:creationId xmlns:a16="http://schemas.microsoft.com/office/drawing/2014/main" id="{A4E457A5-D26C-49A1-82D3-3F97F2B2391F}"/>
                </a:ext>
              </a:extLst>
            </p:cNvPr>
            <p:cNvSpPr txBox="1"/>
            <p:nvPr/>
          </p:nvSpPr>
          <p:spPr>
            <a:xfrm>
              <a:off x="2304826" y="3272204"/>
              <a:ext cx="4602542" cy="2893100"/>
            </a:xfrm>
            <a:prstGeom prst="rect">
              <a:avLst/>
            </a:prstGeom>
            <a:solidFill>
              <a:schemeClr val="tx2">
                <a:alpha val="20000"/>
              </a:schemeClr>
            </a:solidFill>
            <a:ln w="19050">
              <a:solidFill>
                <a:schemeClr val="tx2"/>
              </a:solidFill>
            </a:ln>
          </p:spPr>
          <p:txBody>
            <a:bodyPr wrap="square" rtlCol="0">
              <a:spAutoFit/>
            </a:bodyPr>
            <a:lstStyle/>
            <a:p>
              <a:pPr algn="ctr"/>
              <a:r>
                <a:rPr lang="en-GB" sz="1600" dirty="0"/>
                <a:t>Female gender </a:t>
              </a:r>
            </a:p>
            <a:p>
              <a:pPr algn="ctr"/>
              <a:r>
                <a:rPr lang="en-GB" sz="1600" dirty="0"/>
                <a:t>Previous pancreatitis</a:t>
              </a:r>
            </a:p>
            <a:p>
              <a:pPr algn="ctr"/>
              <a:r>
                <a:rPr lang="en-GB" sz="1600" dirty="0"/>
                <a:t>Younger age</a:t>
              </a:r>
            </a:p>
            <a:p>
              <a:pPr algn="ctr"/>
              <a:r>
                <a:rPr lang="en-GB" sz="1600" dirty="0"/>
                <a:t>Non-dilated extrahepatic bile ducts </a:t>
              </a:r>
            </a:p>
            <a:p>
              <a:pPr algn="ctr"/>
              <a:r>
                <a:rPr lang="en-GB" sz="1600" dirty="0"/>
                <a:t>Absence of chronic pancreatitis</a:t>
              </a:r>
            </a:p>
            <a:p>
              <a:pPr algn="ctr"/>
              <a:r>
                <a:rPr lang="en-GB" sz="1600" dirty="0"/>
                <a:t>Normal serum bilirubin,</a:t>
              </a:r>
            </a:p>
            <a:p>
              <a:pPr algn="ctr"/>
              <a:r>
                <a:rPr lang="en-GB" sz="1600" dirty="0"/>
                <a:t>Duration of cannulation attempts &gt;10 minutes</a:t>
              </a:r>
            </a:p>
            <a:p>
              <a:pPr algn="ctr"/>
              <a:r>
                <a:rPr lang="en-GB" sz="1600" dirty="0"/>
                <a:t>&gt;1 pancreatic guidewire passage</a:t>
              </a:r>
            </a:p>
            <a:p>
              <a:pPr algn="ctr"/>
              <a:r>
                <a:rPr lang="en-GB" sz="1600" dirty="0"/>
                <a:t>Pancreatic injection </a:t>
              </a:r>
            </a:p>
            <a:p>
              <a:pPr algn="ctr"/>
              <a:r>
                <a:rPr lang="en-GB" sz="1600" dirty="0"/>
                <a:t>Failure to clear bile duct stones</a:t>
              </a:r>
            </a:p>
            <a:p>
              <a:pPr algn="ctr"/>
              <a:r>
                <a:rPr lang="en-GB" sz="1600" dirty="0"/>
                <a:t>Intraductal ultrasound</a:t>
              </a:r>
            </a:p>
          </p:txBody>
        </p:sp>
      </p:grpSp>
      <p:pic>
        <p:nvPicPr>
          <p:cNvPr id="12" name="Picture 11">
            <a:hlinkClick r:id="rId3" action="ppaction://hlinksldjump"/>
            <a:extLst>
              <a:ext uri="{FF2B5EF4-FFF2-40B4-BE49-F238E27FC236}">
                <a16:creationId xmlns:a16="http://schemas.microsoft.com/office/drawing/2014/main" id="{5B361079-323B-4767-9233-B0F1A313CD0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11991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Bacterial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Bacterial cholangitis and </a:t>
            </a:r>
            <a:r>
              <a:rPr lang="en-GB" dirty="0" err="1"/>
              <a:t>bacteriobilia</a:t>
            </a:r>
            <a:r>
              <a:rPr lang="en-GB" dirty="0"/>
              <a:t> are relatively common in PSC</a:t>
            </a:r>
          </a:p>
          <a:p>
            <a:r>
              <a:rPr lang="en-GB" dirty="0"/>
              <a:t>Use of prophylactic antibiotics are beneficial in elective ERCP</a:t>
            </a:r>
          </a:p>
          <a:p>
            <a:pPr lvl="1"/>
            <a:r>
              <a:rPr lang="en-GB" dirty="0"/>
              <a:t>Reduce bacteraemia</a:t>
            </a:r>
          </a:p>
          <a:p>
            <a:pPr lvl="1"/>
            <a:r>
              <a:rPr lang="en-GB" dirty="0"/>
              <a:t>Seem to prevent cholangitis and septicaemia</a:t>
            </a:r>
          </a:p>
          <a:p>
            <a:r>
              <a:rPr lang="en-GB" dirty="0"/>
              <a:t>Bile fluid sampling could be considered during ERCP</a:t>
            </a:r>
          </a:p>
          <a:p>
            <a:pPr lvl="1"/>
            <a:r>
              <a:rPr lang="en-GB" dirty="0"/>
              <a:t>Guide antibiotic treatment if cholangitis occurs despite prophylaxis</a:t>
            </a:r>
          </a:p>
        </p:txBody>
      </p:sp>
      <p:graphicFrame>
        <p:nvGraphicFramePr>
          <p:cNvPr id="8" name="Table 7">
            <a:extLst>
              <a:ext uri="{FF2B5EF4-FFF2-40B4-BE49-F238E27FC236}">
                <a16:creationId xmlns:a16="http://schemas.microsoft.com/office/drawing/2014/main" id="{A41E3394-B34C-4037-9BD3-5CE2AEA03E42}"/>
              </a:ext>
            </a:extLst>
          </p:cNvPr>
          <p:cNvGraphicFramePr>
            <a:graphicFrameLocks noGrp="1"/>
          </p:cNvGraphicFramePr>
          <p:nvPr>
            <p:extLst>
              <p:ext uri="{D42A27DB-BD31-4B8C-83A1-F6EECF244321}">
                <p14:modId xmlns:p14="http://schemas.microsoft.com/office/powerpoint/2010/main" val="856450814"/>
              </p:ext>
            </p:extLst>
          </p:nvPr>
        </p:nvGraphicFramePr>
        <p:xfrm>
          <a:off x="604838" y="3861048"/>
          <a:ext cx="10982325" cy="609600"/>
        </p:xfrm>
        <a:graphic>
          <a:graphicData uri="http://schemas.openxmlformats.org/drawingml/2006/table">
            <a:tbl>
              <a:tblPr firstRow="1" bandRow="1">
                <a:tableStyleId>{5C22544A-7EE6-4342-B048-85BDC9FD1C3A}</a:tableStyleId>
              </a:tblPr>
              <a:tblGrid>
                <a:gridCol w="8029487">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administration of prophylactic antibiotics before ERCP is suggested in patients with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6082547-B7DE-4D6E-95A2-38A8450ED27B}"/>
              </a:ext>
            </a:extLst>
          </p:cNvPr>
          <p:cNvGrpSpPr/>
          <p:nvPr/>
        </p:nvGrpSpPr>
        <p:grpSpPr>
          <a:xfrm>
            <a:off x="7566164" y="3864946"/>
            <a:ext cx="3901771" cy="276999"/>
            <a:chOff x="3576910" y="3212976"/>
            <a:chExt cx="3901771" cy="276999"/>
          </a:xfrm>
        </p:grpSpPr>
        <p:sp>
          <p:nvSpPr>
            <p:cNvPr id="10" name="Rectangle 9">
              <a:extLst>
                <a:ext uri="{FF2B5EF4-FFF2-40B4-BE49-F238E27FC236}">
                  <a16:creationId xmlns:a16="http://schemas.microsoft.com/office/drawing/2014/main" id="{87D5A610-1652-447B-88A6-25C909A758D9}"/>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724E27F3-6BE5-47E6-B2DD-CD6E6043EE7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3DE00B5-E796-4C24-B385-AE3B89D7DB54}"/>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E94309C0-FAFE-44E3-A544-0A0124E354A5}"/>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09D5073E-239F-4F61-B8C8-4520445D7CF9}"/>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48878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a:bodyPr>
          <a:lstStyle/>
          <a:p>
            <a:r>
              <a:rPr lang="en-GB" dirty="0"/>
              <a:t>ERCP in confirmed PSC: Assessing risk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TextBox 4">
            <a:extLst>
              <a:ext uri="{FF2B5EF4-FFF2-40B4-BE49-F238E27FC236}">
                <a16:creationId xmlns:a16="http://schemas.microsoft.com/office/drawing/2014/main" id="{C8F325C4-7697-424B-8077-0852EA4CDC6F}"/>
              </a:ext>
            </a:extLst>
          </p:cNvPr>
          <p:cNvSpPr txBox="1"/>
          <p:nvPr/>
        </p:nvSpPr>
        <p:spPr>
          <a:xfrm>
            <a:off x="7912954" y="3561938"/>
            <a:ext cx="2592288" cy="1200329"/>
          </a:xfrm>
          <a:prstGeom prst="rect">
            <a:avLst/>
          </a:prstGeom>
          <a:noFill/>
          <a:ln w="19050">
            <a:solidFill>
              <a:schemeClr val="tx2"/>
            </a:solidFill>
          </a:ln>
        </p:spPr>
        <p:txBody>
          <a:bodyPr wrap="square" rtlCol="0">
            <a:spAutoFit/>
          </a:bodyPr>
          <a:lstStyle/>
          <a:p>
            <a:pPr algn="ctr"/>
            <a:r>
              <a:rPr lang="en-GB" b="1" dirty="0"/>
              <a:t>Disproportionately severe stricture and concomitant biliary filling defects</a:t>
            </a:r>
            <a:endParaRPr lang="en-GB" dirty="0"/>
          </a:p>
        </p:txBody>
      </p:sp>
      <p:sp>
        <p:nvSpPr>
          <p:cNvPr id="6" name="TextBox 5">
            <a:extLst>
              <a:ext uri="{FF2B5EF4-FFF2-40B4-BE49-F238E27FC236}">
                <a16:creationId xmlns:a16="http://schemas.microsoft.com/office/drawing/2014/main" id="{A3C9B4F3-6A61-4B14-94EA-028C8E23B3A5}"/>
              </a:ext>
            </a:extLst>
          </p:cNvPr>
          <p:cNvSpPr txBox="1"/>
          <p:nvPr/>
        </p:nvSpPr>
        <p:spPr>
          <a:xfrm>
            <a:off x="4122909" y="1709536"/>
            <a:ext cx="3960000" cy="1200329"/>
          </a:xfrm>
          <a:prstGeom prst="rect">
            <a:avLst/>
          </a:prstGeom>
          <a:noFill/>
          <a:ln w="19050">
            <a:solidFill>
              <a:schemeClr val="tx2"/>
            </a:solidFill>
          </a:ln>
        </p:spPr>
        <p:txBody>
          <a:bodyPr wrap="square" rtlCol="0">
            <a:spAutoFit/>
          </a:bodyPr>
          <a:lstStyle/>
          <a:p>
            <a:pPr algn="ctr"/>
            <a:r>
              <a:rPr lang="en-GB" b="1" dirty="0"/>
              <a:t>Marked biliary dilatation</a:t>
            </a:r>
          </a:p>
          <a:p>
            <a:pPr algn="ctr"/>
            <a:r>
              <a:rPr lang="en-GB" dirty="0"/>
              <a:t>Common bile duct ≤2 cm </a:t>
            </a:r>
            <a:br>
              <a:rPr lang="en-GB" dirty="0"/>
            </a:br>
            <a:r>
              <a:rPr lang="en-GB" dirty="0"/>
              <a:t>Right or left intrahepatic ducts ≤1 cm </a:t>
            </a:r>
          </a:p>
          <a:p>
            <a:pPr algn="ctr"/>
            <a:r>
              <a:rPr lang="en-GB" dirty="0"/>
              <a:t>Other intrahepatic ducts ≤5 mm</a:t>
            </a:r>
          </a:p>
        </p:txBody>
      </p:sp>
      <p:sp>
        <p:nvSpPr>
          <p:cNvPr id="7" name="TextBox 6">
            <a:extLst>
              <a:ext uri="{FF2B5EF4-FFF2-40B4-BE49-F238E27FC236}">
                <a16:creationId xmlns:a16="http://schemas.microsoft.com/office/drawing/2014/main" id="{22052F9B-E183-47A4-9E24-6E5DC38F2C0B}"/>
              </a:ext>
            </a:extLst>
          </p:cNvPr>
          <p:cNvSpPr txBox="1"/>
          <p:nvPr/>
        </p:nvSpPr>
        <p:spPr>
          <a:xfrm>
            <a:off x="4276330" y="5373216"/>
            <a:ext cx="3672408" cy="923330"/>
          </a:xfrm>
          <a:prstGeom prst="rect">
            <a:avLst/>
          </a:prstGeom>
          <a:solidFill>
            <a:schemeClr val="tx2">
              <a:alpha val="60000"/>
            </a:schemeClr>
          </a:solidFill>
          <a:ln w="19050">
            <a:solidFill>
              <a:schemeClr val="tx2"/>
            </a:solidFill>
          </a:ln>
        </p:spPr>
        <p:txBody>
          <a:bodyPr wrap="square" rtlCol="0">
            <a:spAutoFit/>
          </a:bodyPr>
          <a:lstStyle/>
          <a:p>
            <a:pPr algn="ctr"/>
            <a:r>
              <a:rPr lang="en-GB" b="1" dirty="0">
                <a:solidFill>
                  <a:schemeClr val="bg2"/>
                </a:solidFill>
              </a:rPr>
              <a:t>Abnormal cytological findings </a:t>
            </a:r>
            <a:r>
              <a:rPr lang="en-GB" dirty="0">
                <a:solidFill>
                  <a:schemeClr val="bg2"/>
                </a:solidFill>
              </a:rPr>
              <a:t>Suspicion of malignancy</a:t>
            </a:r>
          </a:p>
          <a:p>
            <a:pPr algn="ctr"/>
            <a:r>
              <a:rPr lang="en-GB" dirty="0">
                <a:solidFill>
                  <a:schemeClr val="bg2"/>
                </a:solidFill>
              </a:rPr>
              <a:t>Aneuploid DNA</a:t>
            </a:r>
          </a:p>
        </p:txBody>
      </p:sp>
      <p:sp>
        <p:nvSpPr>
          <p:cNvPr id="8" name="TextBox 7">
            <a:extLst>
              <a:ext uri="{FF2B5EF4-FFF2-40B4-BE49-F238E27FC236}">
                <a16:creationId xmlns:a16="http://schemas.microsoft.com/office/drawing/2014/main" id="{35358A6E-B298-4805-B13A-51570E910E71}"/>
              </a:ext>
            </a:extLst>
          </p:cNvPr>
          <p:cNvSpPr txBox="1"/>
          <p:nvPr/>
        </p:nvSpPr>
        <p:spPr>
          <a:xfrm>
            <a:off x="1692343" y="3838937"/>
            <a:ext cx="2558391" cy="646331"/>
          </a:xfrm>
          <a:prstGeom prst="rect">
            <a:avLst/>
          </a:prstGeom>
          <a:noFill/>
          <a:ln w="19050">
            <a:solidFill>
              <a:schemeClr val="tx2"/>
            </a:solidFill>
          </a:ln>
        </p:spPr>
        <p:txBody>
          <a:bodyPr wrap="square" rtlCol="0">
            <a:spAutoFit/>
          </a:bodyPr>
          <a:lstStyle/>
          <a:p>
            <a:pPr algn="ctr"/>
            <a:r>
              <a:rPr lang="en-GB" b="1" dirty="0"/>
              <a:t>New-onset dominant stricture(s)</a:t>
            </a:r>
          </a:p>
        </p:txBody>
      </p:sp>
      <p:sp>
        <p:nvSpPr>
          <p:cNvPr id="9" name="TextBox 8">
            <a:extLst>
              <a:ext uri="{FF2B5EF4-FFF2-40B4-BE49-F238E27FC236}">
                <a16:creationId xmlns:a16="http://schemas.microsoft.com/office/drawing/2014/main" id="{FAE80908-7EF9-4B2B-BB8A-4FDC871FB605}"/>
              </a:ext>
            </a:extLst>
          </p:cNvPr>
          <p:cNvSpPr txBox="1"/>
          <p:nvPr/>
        </p:nvSpPr>
        <p:spPr>
          <a:xfrm>
            <a:off x="4697701" y="3561938"/>
            <a:ext cx="2810419" cy="1200329"/>
          </a:xfrm>
          <a:prstGeom prst="rect">
            <a:avLst/>
          </a:prstGeom>
          <a:solidFill>
            <a:schemeClr val="tx2"/>
          </a:solidFill>
          <a:ln w="38100">
            <a:solidFill>
              <a:srgbClr val="EB5F17"/>
            </a:solidFill>
          </a:ln>
        </p:spPr>
        <p:txBody>
          <a:bodyPr wrap="square" rtlCol="0">
            <a:spAutoFit/>
          </a:bodyPr>
          <a:lstStyle/>
          <a:p>
            <a:pPr algn="ctr"/>
            <a:r>
              <a:rPr lang="en-GB" sz="2400" b="1" dirty="0">
                <a:solidFill>
                  <a:schemeClr val="bg2"/>
                </a:solidFill>
              </a:rPr>
              <a:t>SUGGESTS CCA </a:t>
            </a:r>
          </a:p>
          <a:p>
            <a:pPr algn="ctr"/>
            <a:r>
              <a:rPr lang="en-GB" sz="2400" b="1" dirty="0">
                <a:solidFill>
                  <a:schemeClr val="bg2"/>
                </a:solidFill>
              </a:rPr>
              <a:t>↓ </a:t>
            </a:r>
          </a:p>
          <a:p>
            <a:pPr algn="ctr"/>
            <a:r>
              <a:rPr lang="en-GB" sz="2400" b="1" dirty="0">
                <a:solidFill>
                  <a:schemeClr val="bg2"/>
                </a:solidFill>
              </a:rPr>
              <a:t>ERCP</a:t>
            </a:r>
          </a:p>
        </p:txBody>
      </p:sp>
      <p:sp>
        <p:nvSpPr>
          <p:cNvPr id="12" name="TextBox 11">
            <a:extLst>
              <a:ext uri="{FF2B5EF4-FFF2-40B4-BE49-F238E27FC236}">
                <a16:creationId xmlns:a16="http://schemas.microsoft.com/office/drawing/2014/main" id="{A8367863-3EC4-422F-883E-2F3C306C5A45}"/>
              </a:ext>
            </a:extLst>
          </p:cNvPr>
          <p:cNvSpPr txBox="1"/>
          <p:nvPr/>
        </p:nvSpPr>
        <p:spPr>
          <a:xfrm>
            <a:off x="5084049" y="1197347"/>
            <a:ext cx="2056973" cy="369332"/>
          </a:xfrm>
          <a:prstGeom prst="rect">
            <a:avLst/>
          </a:prstGeom>
          <a:noFill/>
          <a:ln w="19050">
            <a:solidFill>
              <a:schemeClr val="bg1"/>
            </a:solidFill>
          </a:ln>
        </p:spPr>
        <p:txBody>
          <a:bodyPr wrap="none" rtlCol="0">
            <a:spAutoFit/>
          </a:bodyPr>
          <a:lstStyle/>
          <a:p>
            <a:r>
              <a:rPr lang="en-GB" b="1" dirty="0"/>
              <a:t>US/MRC findings</a:t>
            </a:r>
          </a:p>
        </p:txBody>
      </p:sp>
      <p:cxnSp>
        <p:nvCxnSpPr>
          <p:cNvPr id="13" name="Straight Arrow Connector 12"/>
          <p:cNvCxnSpPr>
            <a:stCxn id="8" idx="3"/>
            <a:endCxn id="9" idx="1"/>
          </p:cNvCxnSpPr>
          <p:nvPr/>
        </p:nvCxnSpPr>
        <p:spPr>
          <a:xfrm>
            <a:off x="4250734" y="4162102"/>
            <a:ext cx="4469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9" idx="3"/>
          </p:cNvCxnSpPr>
          <p:nvPr/>
        </p:nvCxnSpPr>
        <p:spPr>
          <a:xfrm flipH="1">
            <a:off x="7508120" y="4162102"/>
            <a:ext cx="4048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9" idx="0"/>
          </p:cNvCxnSpPr>
          <p:nvPr/>
        </p:nvCxnSpPr>
        <p:spPr>
          <a:xfrm>
            <a:off x="6102910" y="2909865"/>
            <a:ext cx="1" cy="652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9" idx="2"/>
          </p:cNvCxnSpPr>
          <p:nvPr/>
        </p:nvCxnSpPr>
        <p:spPr>
          <a:xfrm flipH="1" flipV="1">
            <a:off x="6102910" y="4762266"/>
            <a:ext cx="9624" cy="610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rId3" action="ppaction://hlinksldjump"/>
            <a:extLst>
              <a:ext uri="{FF2B5EF4-FFF2-40B4-BE49-F238E27FC236}">
                <a16:creationId xmlns:a16="http://schemas.microsoft.com/office/drawing/2014/main" id="{7325724D-F0AB-498B-A15C-A36F20C146B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341178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3E4A-620C-48AC-8F06-5F8C072226CD}"/>
              </a:ext>
            </a:extLst>
          </p:cNvPr>
          <p:cNvSpPr>
            <a:spLocks noGrp="1"/>
          </p:cNvSpPr>
          <p:nvPr>
            <p:ph type="title"/>
          </p:nvPr>
        </p:nvSpPr>
        <p:spPr/>
        <p:txBody>
          <a:bodyPr/>
          <a:lstStyle/>
          <a:p>
            <a:r>
              <a:rPr lang="en-GB" dirty="0"/>
              <a:t>PSC and cholangiocarcinoma</a:t>
            </a:r>
          </a:p>
        </p:txBody>
      </p:sp>
      <p:sp>
        <p:nvSpPr>
          <p:cNvPr id="3" name="Text Placeholder 2">
            <a:extLst>
              <a:ext uri="{FF2B5EF4-FFF2-40B4-BE49-F238E27FC236}">
                <a16:creationId xmlns:a16="http://schemas.microsoft.com/office/drawing/2014/main" id="{2B9DE74E-9D56-49C2-A4B2-C1A388171A2C}"/>
              </a:ext>
            </a:extLst>
          </p:cNvPr>
          <p:cNvSpPr>
            <a:spLocks noGrp="1"/>
          </p:cNvSpPr>
          <p:nvPr>
            <p:ph type="body" sz="quarter" idx="10"/>
          </p:nvPr>
        </p:nvSpPr>
        <p:spPr/>
        <p:txBody>
          <a:bodyPr/>
          <a:lstStyle/>
          <a:p>
            <a:r>
              <a:rPr lang="en-GB" dirty="0"/>
              <a:t>*</a:t>
            </a:r>
            <a:r>
              <a:rPr lang="en-GB" dirty="0">
                <a:solidFill>
                  <a:prstClr val="black"/>
                </a:solidFill>
                <a:latin typeface="Arial" panose="020B0604020202020204" pitchFamily="34" charset="0"/>
                <a:cs typeface="Arial" panose="020B0604020202020204" pitchFamily="34" charset="0"/>
              </a:rPr>
              <a:t>Particularly with an associated enhancing mass lesion</a:t>
            </a:r>
            <a:endParaRPr lang="en-GB" dirty="0"/>
          </a:p>
          <a:p>
            <a:r>
              <a:rPr lang="en-GB" dirty="0"/>
              <a:t>1. Dyson JK, et al. Lancet 2018; http://dx.doi.org/10.1016/S0140-6736(18)30300-3; </a:t>
            </a:r>
            <a:br>
              <a:rPr lang="en-GB" dirty="0"/>
            </a:br>
            <a:r>
              <a:rPr lang="en-GB" dirty="0"/>
              <a:t>2. </a:t>
            </a:r>
            <a:r>
              <a:rPr lang="en-GB" dirty="0" err="1"/>
              <a:t>Boonstra</a:t>
            </a:r>
            <a:r>
              <a:rPr lang="en-GB" dirty="0"/>
              <a:t> K, et al. Hepatology 2013;58:2045–55;</a:t>
            </a:r>
            <a:br>
              <a:rPr lang="en-GB" dirty="0"/>
            </a:br>
            <a:r>
              <a:rPr lang="en-GB" dirty="0"/>
              <a:t>ESGE/EASL CPG Endoscopy in PSC. J </a:t>
            </a:r>
            <a:r>
              <a:rPr lang="en-GB" dirty="0" err="1"/>
              <a:t>Hepatol</a:t>
            </a:r>
            <a:r>
              <a:rPr lang="en-GB" dirty="0"/>
              <a:t> 2017;66:1265–81</a:t>
            </a:r>
          </a:p>
        </p:txBody>
      </p:sp>
      <p:sp>
        <p:nvSpPr>
          <p:cNvPr id="4" name="Content Placeholder 3">
            <a:extLst>
              <a:ext uri="{FF2B5EF4-FFF2-40B4-BE49-F238E27FC236}">
                <a16:creationId xmlns:a16="http://schemas.microsoft.com/office/drawing/2014/main" id="{F0E8C1B7-40AD-4887-A9B4-9E24D495D075}"/>
              </a:ext>
            </a:extLst>
          </p:cNvPr>
          <p:cNvSpPr>
            <a:spLocks noGrp="1"/>
          </p:cNvSpPr>
          <p:nvPr>
            <p:ph sz="half" idx="1"/>
          </p:nvPr>
        </p:nvSpPr>
        <p:spPr/>
        <p:txBody>
          <a:bodyPr>
            <a:normAutofit/>
          </a:bodyPr>
          <a:lstStyle/>
          <a:p>
            <a:r>
              <a:rPr lang="en-GB" dirty="0"/>
              <a:t>Cancer screening is a key part of follow-up</a:t>
            </a:r>
            <a:r>
              <a:rPr lang="en-GB" baseline="30000" dirty="0"/>
              <a:t>1</a:t>
            </a:r>
          </a:p>
          <a:p>
            <a:pPr lvl="1"/>
            <a:r>
              <a:rPr lang="en-GB" dirty="0"/>
              <a:t>Lifetime risk for CCA in patients with PSC</a:t>
            </a:r>
            <a:br>
              <a:rPr lang="en-GB" dirty="0"/>
            </a:br>
            <a:r>
              <a:rPr lang="en-GB" dirty="0"/>
              <a:t>is 10–20%</a:t>
            </a:r>
          </a:p>
          <a:p>
            <a:pPr lvl="2"/>
            <a:r>
              <a:rPr lang="en-GB" dirty="0"/>
              <a:t>Up to 400-fold higher than general population</a:t>
            </a:r>
          </a:p>
          <a:p>
            <a:pPr lvl="1"/>
            <a:r>
              <a:rPr lang="en-GB" dirty="0"/>
              <a:t>CCA is a common cause of death among</a:t>
            </a:r>
            <a:br>
              <a:rPr lang="en-GB" dirty="0"/>
            </a:br>
            <a:r>
              <a:rPr lang="en-GB" dirty="0"/>
              <a:t>patients with PSC</a:t>
            </a:r>
          </a:p>
          <a:p>
            <a:pPr lvl="1"/>
            <a:r>
              <a:rPr lang="en-GB" dirty="0"/>
              <a:t>In a large Dutch study:</a:t>
            </a:r>
            <a:r>
              <a:rPr lang="en-GB" baseline="30000" dirty="0"/>
              <a:t>2</a:t>
            </a:r>
            <a:endParaRPr lang="en-GB" dirty="0"/>
          </a:p>
          <a:p>
            <a:pPr lvl="2"/>
            <a:r>
              <a:rPr lang="en-GB" dirty="0"/>
              <a:t>CCA in 41/590 (7%) patients</a:t>
            </a:r>
          </a:p>
          <a:p>
            <a:pPr lvl="2"/>
            <a:r>
              <a:rPr lang="en-GB" dirty="0"/>
              <a:t>33/41 died (80%) after a median period of 1 year (range, 0–7)</a:t>
            </a:r>
            <a:r>
              <a:rPr lang="en-GB" baseline="30000" dirty="0"/>
              <a:t>2</a:t>
            </a:r>
          </a:p>
          <a:p>
            <a:endParaRPr lang="en-GB" dirty="0"/>
          </a:p>
          <a:p>
            <a:endParaRPr lang="en-GB" dirty="0"/>
          </a:p>
        </p:txBody>
      </p:sp>
      <p:pic>
        <p:nvPicPr>
          <p:cNvPr id="6" name="Picture 5">
            <a:hlinkClick r:id="rId3"/>
            <a:extLst>
              <a:ext uri="{FF2B5EF4-FFF2-40B4-BE49-F238E27FC236}">
                <a16:creationId xmlns:a16="http://schemas.microsoft.com/office/drawing/2014/main" id="{BCEC5BB2-F9A2-4941-A80B-A58C2D356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245" y="1556792"/>
            <a:ext cx="2591022" cy="1728192"/>
          </a:xfrm>
          <a:prstGeom prst="rect">
            <a:avLst/>
          </a:prstGeom>
          <a:ln>
            <a:solidFill>
              <a:schemeClr val="tx2"/>
            </a:solidFill>
          </a:ln>
        </p:spPr>
      </p:pic>
      <p:graphicFrame>
        <p:nvGraphicFramePr>
          <p:cNvPr id="8" name="Table 7">
            <a:extLst>
              <a:ext uri="{FF2B5EF4-FFF2-40B4-BE49-F238E27FC236}">
                <a16:creationId xmlns:a16="http://schemas.microsoft.com/office/drawing/2014/main" id="{3DF76E71-881D-4030-9C4D-59E4DE0C7B59}"/>
              </a:ext>
            </a:extLst>
          </p:cNvPr>
          <p:cNvGraphicFramePr>
            <a:graphicFrameLocks noGrp="1"/>
          </p:cNvGraphicFramePr>
          <p:nvPr>
            <p:extLst>
              <p:ext uri="{D42A27DB-BD31-4B8C-83A1-F6EECF244321}">
                <p14:modId xmlns:p14="http://schemas.microsoft.com/office/powerpoint/2010/main" val="284245594"/>
              </p:ext>
            </p:extLst>
          </p:nvPr>
        </p:nvGraphicFramePr>
        <p:xfrm>
          <a:off x="604838" y="4325894"/>
          <a:ext cx="10982326" cy="112776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60">
                  <a:extLst>
                    <a:ext uri="{9D8B030D-6E8A-4147-A177-3AD203B41FA5}">
                      <a16:colId xmlns:a16="http://schemas.microsoft.com/office/drawing/2014/main" val="20002"/>
                    </a:ext>
                  </a:extLst>
                </a:gridCol>
                <a:gridCol w="155998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should be suspected in any patient with worsening cholestasis, weight loss, raised serum CA19-9, and/or new or progressive dominant stricture*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Raised serum CA19-9 may support the diagnosis of CCA, but specificity is poor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10" name="Group 9">
            <a:extLst>
              <a:ext uri="{FF2B5EF4-FFF2-40B4-BE49-F238E27FC236}">
                <a16:creationId xmlns:a16="http://schemas.microsoft.com/office/drawing/2014/main" id="{5775CC8F-965E-4A0B-8C27-F0434D4A1B0F}"/>
              </a:ext>
            </a:extLst>
          </p:cNvPr>
          <p:cNvGrpSpPr/>
          <p:nvPr/>
        </p:nvGrpSpPr>
        <p:grpSpPr>
          <a:xfrm>
            <a:off x="7566164" y="4329792"/>
            <a:ext cx="3901771" cy="276999"/>
            <a:chOff x="3576910" y="3212976"/>
            <a:chExt cx="3901771" cy="276999"/>
          </a:xfrm>
        </p:grpSpPr>
        <p:sp>
          <p:nvSpPr>
            <p:cNvPr id="11" name="Rectangle 10">
              <a:extLst>
                <a:ext uri="{FF2B5EF4-FFF2-40B4-BE49-F238E27FC236}">
                  <a16:creationId xmlns:a16="http://schemas.microsoft.com/office/drawing/2014/main" id="{EAC3C7B7-438F-4C58-BB18-C79F23D74297}"/>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AFA944FB-C8DB-4166-8031-4F14930B967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7BAADE45-D6A3-4596-B1D1-EB06EE20B284}"/>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4" name="TextBox 13">
              <a:extLst>
                <a:ext uri="{FF2B5EF4-FFF2-40B4-BE49-F238E27FC236}">
                  <a16:creationId xmlns:a16="http://schemas.microsoft.com/office/drawing/2014/main" id="{4DB31514-0608-4B4F-AF97-7080F3D63E14}"/>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5" name="Picture 14">
            <a:hlinkClick r:id="rId5" action="ppaction://hlinksldjump"/>
            <a:extLst>
              <a:ext uri="{FF2B5EF4-FFF2-40B4-BE49-F238E27FC236}">
                <a16:creationId xmlns:a16="http://schemas.microsoft.com/office/drawing/2014/main" id="{971F1DCE-BC4A-482E-A5EA-46E84A91FBBF}"/>
              </a:ext>
            </a:extLst>
          </p:cNvPr>
          <p:cNvPicPr>
            <a:picLocks noChangeAspect="1"/>
          </p:cNvPicPr>
          <p:nvPr/>
        </p:nvPicPr>
        <p:blipFill rotWithShape="1">
          <a:blip r:embed="rId6"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46488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sz="half" idx="1"/>
          </p:nvPr>
        </p:nvSpPr>
        <p:spPr/>
        <p:txBody>
          <a:bodyPr>
            <a:normAutofit/>
          </a:bodyPr>
          <a:lstStyle/>
          <a:p>
            <a:pPr>
              <a:lnSpc>
                <a:spcPct val="120000"/>
              </a:lnSpc>
            </a:pPr>
            <a:r>
              <a:rPr lang="en-GB" dirty="0"/>
              <a:t>Bile duct brushing is highly specific for CCA</a:t>
            </a:r>
          </a:p>
          <a:p>
            <a:pPr lvl="1">
              <a:lnSpc>
                <a:spcPct val="120000"/>
              </a:lnSpc>
            </a:pPr>
            <a:r>
              <a:rPr lang="en-GB" dirty="0"/>
              <a:t>Sensitivity is modest</a:t>
            </a:r>
          </a:p>
          <a:p>
            <a:pPr lvl="1">
              <a:lnSpc>
                <a:spcPct val="120000"/>
              </a:lnSpc>
            </a:pPr>
            <a:r>
              <a:rPr lang="en-GB" dirty="0"/>
              <a:t>Precludes utility for early detection of CCA in PSC</a:t>
            </a:r>
          </a:p>
          <a:p>
            <a:pPr>
              <a:lnSpc>
                <a:spcPct val="120000"/>
              </a:lnSpc>
            </a:pPr>
            <a:r>
              <a:rPr lang="en-GB" dirty="0"/>
              <a:t>Addition of FISH analysis enhances the sensitivity for detecting CCA</a:t>
            </a:r>
          </a:p>
          <a:p>
            <a:pPr>
              <a:lnSpc>
                <a:spcPct val="120000"/>
              </a:lnSpc>
            </a:pPr>
            <a:r>
              <a:rPr lang="en-GB" dirty="0"/>
              <a:t>Ductal biopsy improves sensitivity, specificity, and accuracy</a:t>
            </a:r>
          </a:p>
          <a:p>
            <a:pPr>
              <a:lnSpc>
                <a:spcPct val="120000"/>
              </a:lnSpc>
            </a:pPr>
            <a:r>
              <a:rPr lang="en-GB" dirty="0"/>
              <a:t>Other techniques are not established in routine clinical practice</a:t>
            </a:r>
          </a:p>
          <a:p>
            <a:pPr>
              <a:lnSpc>
                <a:spcPct val="120000"/>
              </a:lnSpc>
            </a:pPr>
            <a:endParaRPr lang="en-GB" dirty="0"/>
          </a:p>
        </p:txBody>
      </p:sp>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a:bodyPr>
          <a:lstStyle/>
          <a:p>
            <a:r>
              <a:rPr lang="en-GB" dirty="0"/>
              <a:t>Brush cytology for identification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1. </a:t>
            </a:r>
            <a:r>
              <a:rPr lang="en-GB" dirty="0" err="1"/>
              <a:t>Boberg</a:t>
            </a:r>
            <a:r>
              <a:rPr lang="en-GB" dirty="0"/>
              <a:t> KM, et al. J </a:t>
            </a:r>
            <a:r>
              <a:rPr lang="en-GB" dirty="0" err="1"/>
              <a:t>Hepatol</a:t>
            </a:r>
            <a:r>
              <a:rPr lang="en-GB" dirty="0"/>
              <a:t> 2006;45:568–74;</a:t>
            </a:r>
          </a:p>
          <a:p>
            <a:r>
              <a:rPr lang="en-GB" dirty="0"/>
              <a:t>ESGE/EASL CPG Endoscopy in PSC. J </a:t>
            </a:r>
            <a:r>
              <a:rPr lang="en-GB" dirty="0" err="1"/>
              <a:t>Hepatol</a:t>
            </a:r>
            <a:r>
              <a:rPr lang="en-GB" dirty="0"/>
              <a:t> 2017;66:1265–81</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240" y="2057210"/>
            <a:ext cx="1933845" cy="1371791"/>
          </a:xfrm>
          <a:prstGeom prst="rect">
            <a:avLst/>
          </a:prstGeom>
          <a:ln>
            <a:solidFill>
              <a:schemeClr val="tx2"/>
            </a:solidFill>
          </a:ln>
        </p:spPr>
      </p:pic>
      <p:sp>
        <p:nvSpPr>
          <p:cNvPr id="14" name="TextBox 13"/>
          <p:cNvSpPr txBox="1"/>
          <p:nvPr/>
        </p:nvSpPr>
        <p:spPr>
          <a:xfrm>
            <a:off x="7238072" y="1438119"/>
            <a:ext cx="3057247" cy="523220"/>
          </a:xfrm>
          <a:prstGeom prst="rect">
            <a:avLst/>
          </a:prstGeom>
          <a:noFill/>
        </p:spPr>
        <p:txBody>
          <a:bodyPr wrap="none" rtlCol="0">
            <a:spAutoFit/>
          </a:bodyPr>
          <a:lstStyle/>
          <a:p>
            <a:pPr algn="ctr"/>
            <a:r>
              <a:rPr lang="en-GB" sz="1400" dirty="0"/>
              <a:t>Brush cytology specimens showing</a:t>
            </a:r>
            <a:br>
              <a:rPr lang="en-GB" sz="1400" dirty="0"/>
            </a:br>
            <a:r>
              <a:rPr lang="en-GB" sz="1400" dirty="0"/>
              <a:t>low- and high-grade dysplasia</a:t>
            </a:r>
            <a:r>
              <a:rPr lang="en-GB" sz="1400" baseline="30000" dirty="0"/>
              <a:t>1</a:t>
            </a:r>
          </a:p>
        </p:txBody>
      </p:sp>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640" y="2048632"/>
            <a:ext cx="1844113" cy="1371600"/>
          </a:xfrm>
          <a:prstGeom prst="rect">
            <a:avLst/>
          </a:prstGeom>
          <a:ln>
            <a:solidFill>
              <a:schemeClr val="tx2"/>
            </a:solidFill>
          </a:ln>
        </p:spPr>
      </p:pic>
      <p:sp>
        <p:nvSpPr>
          <p:cNvPr id="21" name="TextBox 20"/>
          <p:cNvSpPr txBox="1"/>
          <p:nvPr/>
        </p:nvSpPr>
        <p:spPr>
          <a:xfrm>
            <a:off x="6756020" y="3143812"/>
            <a:ext cx="494046" cy="276999"/>
          </a:xfrm>
          <a:prstGeom prst="rect">
            <a:avLst/>
          </a:prstGeom>
          <a:noFill/>
        </p:spPr>
        <p:txBody>
          <a:bodyPr wrap="none" rtlCol="0">
            <a:spAutoFit/>
          </a:bodyPr>
          <a:lstStyle/>
          <a:p>
            <a:r>
              <a:rPr lang="en-GB" sz="1200" b="1" dirty="0"/>
              <a:t>Low</a:t>
            </a:r>
          </a:p>
        </p:txBody>
      </p:sp>
      <p:sp>
        <p:nvSpPr>
          <p:cNvPr id="25" name="TextBox 24"/>
          <p:cNvSpPr txBox="1"/>
          <p:nvPr/>
        </p:nvSpPr>
        <p:spPr>
          <a:xfrm>
            <a:off x="8985400" y="3143812"/>
            <a:ext cx="527709" cy="276999"/>
          </a:xfrm>
          <a:prstGeom prst="rect">
            <a:avLst/>
          </a:prstGeom>
          <a:noFill/>
        </p:spPr>
        <p:txBody>
          <a:bodyPr wrap="none" rtlCol="0">
            <a:spAutoFit/>
          </a:bodyPr>
          <a:lstStyle/>
          <a:p>
            <a:r>
              <a:rPr lang="en-GB" sz="1200" b="1" dirty="0"/>
              <a:t>High</a:t>
            </a:r>
          </a:p>
        </p:txBody>
      </p:sp>
      <p:sp>
        <p:nvSpPr>
          <p:cNvPr id="27" name="TextBox 26"/>
          <p:cNvSpPr txBox="1"/>
          <p:nvPr/>
        </p:nvSpPr>
        <p:spPr>
          <a:xfrm>
            <a:off x="7553870" y="3564915"/>
            <a:ext cx="2898550" cy="307777"/>
          </a:xfrm>
          <a:prstGeom prst="rect">
            <a:avLst/>
          </a:prstGeom>
          <a:noFill/>
        </p:spPr>
        <p:txBody>
          <a:bodyPr wrap="none" rtlCol="0">
            <a:spAutoFit/>
          </a:bodyPr>
          <a:lstStyle/>
          <a:p>
            <a:pPr algn="ctr"/>
            <a:r>
              <a:rPr lang="en-GB" sz="1400" dirty="0"/>
              <a:t>Corresponding bile duct histology</a:t>
            </a:r>
            <a:r>
              <a:rPr lang="en-GB" sz="1400" baseline="30000" dirty="0"/>
              <a:t>1</a:t>
            </a:r>
          </a:p>
        </p:txBody>
      </p:sp>
      <p:pic>
        <p:nvPicPr>
          <p:cNvPr id="23" name="Picture 2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976" y="3950152"/>
            <a:ext cx="1400370" cy="1371791"/>
          </a:xfrm>
          <a:prstGeom prst="rect">
            <a:avLst/>
          </a:prstGeom>
          <a:ln>
            <a:solidFill>
              <a:schemeClr val="tx2"/>
            </a:solidFill>
          </a:ln>
        </p:spPr>
      </p:pic>
      <p:pic>
        <p:nvPicPr>
          <p:cNvPr id="29" name="Picture 2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6695" y="3950151"/>
            <a:ext cx="1810003" cy="1333686"/>
          </a:xfrm>
          <a:prstGeom prst="rect">
            <a:avLst/>
          </a:prstGeom>
          <a:ln>
            <a:solidFill>
              <a:schemeClr val="tx2"/>
            </a:solidFill>
          </a:ln>
        </p:spPr>
      </p:pic>
      <p:pic>
        <p:nvPicPr>
          <p:cNvPr id="15" name="Picture 14">
            <a:hlinkClick r:id="rId7" action="ppaction://hlinksldjump"/>
            <a:extLst>
              <a:ext uri="{FF2B5EF4-FFF2-40B4-BE49-F238E27FC236}">
                <a16:creationId xmlns:a16="http://schemas.microsoft.com/office/drawing/2014/main" id="{710EF1D6-C6D4-435A-8517-8A396D121571}"/>
              </a:ext>
            </a:extLst>
          </p:cNvPr>
          <p:cNvPicPr>
            <a:picLocks noChangeAspect="1"/>
          </p:cNvPicPr>
          <p:nvPr/>
        </p:nvPicPr>
        <p:blipFill rotWithShape="1">
          <a:blip r:embed="rId8"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0786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9DCED-AEDA-436B-9332-7DEED742CEC0}"/>
              </a:ext>
            </a:extLst>
          </p:cNvPr>
          <p:cNvSpPr>
            <a:spLocks noGrp="1"/>
          </p:cNvSpPr>
          <p:nvPr>
            <p:ph type="title"/>
          </p:nvPr>
        </p:nvSpPr>
        <p:spPr/>
        <p:txBody>
          <a:bodyPr/>
          <a:lstStyle/>
          <a:p>
            <a:r>
              <a:rPr lang="en-GB" dirty="0"/>
              <a:t>Guideline panel</a:t>
            </a:r>
          </a:p>
        </p:txBody>
      </p:sp>
      <p:sp>
        <p:nvSpPr>
          <p:cNvPr id="6" name="Text Placeholder 5">
            <a:extLst>
              <a:ext uri="{FF2B5EF4-FFF2-40B4-BE49-F238E27FC236}">
                <a16:creationId xmlns:a16="http://schemas.microsoft.com/office/drawing/2014/main" id="{F5F43A94-7495-43A5-BD82-6F3F11B815A2}"/>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Content Placeholder 4">
            <a:extLst>
              <a:ext uri="{FF2B5EF4-FFF2-40B4-BE49-F238E27FC236}">
                <a16:creationId xmlns:a16="http://schemas.microsoft.com/office/drawing/2014/main" id="{89DDDC93-FC88-4ECB-A7D9-3014314FF1EB}"/>
              </a:ext>
            </a:extLst>
          </p:cNvPr>
          <p:cNvSpPr>
            <a:spLocks noGrp="1"/>
          </p:cNvSpPr>
          <p:nvPr>
            <p:ph sz="half" idx="11"/>
          </p:nvPr>
        </p:nvSpPr>
        <p:spPr/>
        <p:txBody>
          <a:bodyPr/>
          <a:lstStyle/>
          <a:p>
            <a:r>
              <a:rPr lang="en-GB" b="1" dirty="0"/>
              <a:t>Chairs</a:t>
            </a:r>
          </a:p>
          <a:p>
            <a:pPr lvl="1"/>
            <a:r>
              <a:rPr lang="nb-NO" dirty="0"/>
              <a:t>ESGE: Lars Aabakken </a:t>
            </a:r>
          </a:p>
          <a:p>
            <a:pPr lvl="1"/>
            <a:r>
              <a:rPr lang="nb-NO" dirty="0"/>
              <a:t>EASL: Tom Hemming Karlsen</a:t>
            </a:r>
          </a:p>
          <a:p>
            <a:pPr lvl="1"/>
            <a:endParaRPr lang="nb-NO" dirty="0"/>
          </a:p>
          <a:p>
            <a:r>
              <a:rPr lang="nb-NO" b="1" dirty="0"/>
              <a:t>Panel members </a:t>
            </a:r>
          </a:p>
          <a:p>
            <a:pPr lvl="1"/>
            <a:r>
              <a:rPr lang="en-GB" dirty="0" err="1"/>
              <a:t>Jörg</a:t>
            </a:r>
            <a:r>
              <a:rPr lang="en-GB" dirty="0"/>
              <a:t> Albert, Marianna </a:t>
            </a:r>
            <a:r>
              <a:rPr lang="en-GB" dirty="0" err="1"/>
              <a:t>Arvanitakis</a:t>
            </a:r>
            <a:r>
              <a:rPr lang="en-GB" dirty="0"/>
              <a:t>, Olivier </a:t>
            </a:r>
            <a:r>
              <a:rPr lang="en-GB" dirty="0" err="1"/>
              <a:t>Chazouilleres</a:t>
            </a:r>
            <a:r>
              <a:rPr lang="en-GB" dirty="0"/>
              <a:t>, Jean-Marc </a:t>
            </a:r>
            <a:r>
              <a:rPr lang="en-GB" dirty="0" err="1"/>
              <a:t>Dumonceau</a:t>
            </a:r>
            <a:r>
              <a:rPr lang="en-GB" dirty="0"/>
              <a:t>, </a:t>
            </a:r>
            <a:r>
              <a:rPr lang="en-GB" dirty="0" err="1"/>
              <a:t>Martti</a:t>
            </a:r>
            <a:r>
              <a:rPr lang="en-GB" dirty="0"/>
              <a:t> </a:t>
            </a:r>
            <a:r>
              <a:rPr lang="en-GB" dirty="0" err="1"/>
              <a:t>Färkkilä</a:t>
            </a:r>
            <a:r>
              <a:rPr lang="en-GB" dirty="0"/>
              <a:t>, Peter </a:t>
            </a:r>
            <a:r>
              <a:rPr lang="en-GB" dirty="0" err="1"/>
              <a:t>Fickert</a:t>
            </a:r>
            <a:r>
              <a:rPr lang="en-GB" dirty="0"/>
              <a:t>, Gideon M Hirschfield, Andrea </a:t>
            </a:r>
            <a:r>
              <a:rPr lang="en-GB" dirty="0" err="1"/>
              <a:t>Laghi</a:t>
            </a:r>
            <a:r>
              <a:rPr lang="en-GB" dirty="0"/>
              <a:t>,</a:t>
            </a:r>
            <a:br>
              <a:rPr lang="en-GB" dirty="0"/>
            </a:br>
            <a:r>
              <a:rPr lang="en-GB" dirty="0"/>
              <a:t>Marco Marzioni, Michael Fernandez, Stephen P Pereira, Jürgen Pohl, Jan-Werner </a:t>
            </a:r>
            <a:r>
              <a:rPr lang="en-GB" dirty="0" err="1"/>
              <a:t>Poley</a:t>
            </a:r>
            <a:r>
              <a:rPr lang="en-GB" dirty="0"/>
              <a:t>, </a:t>
            </a:r>
            <a:r>
              <a:rPr lang="en-GB" dirty="0" err="1"/>
              <a:t>Cyriel</a:t>
            </a:r>
            <a:r>
              <a:rPr lang="en-GB" dirty="0"/>
              <a:t> Y Ponsioen, Christoph Schramm, Fredrik </a:t>
            </a:r>
            <a:r>
              <a:rPr lang="en-GB" dirty="0" err="1"/>
              <a:t>Swahn</a:t>
            </a:r>
            <a:r>
              <a:rPr lang="en-GB" dirty="0"/>
              <a:t>,</a:t>
            </a:r>
            <a:br>
              <a:rPr lang="en-GB" dirty="0"/>
            </a:br>
            <a:r>
              <a:rPr lang="en-GB" dirty="0"/>
              <a:t>Andrea </a:t>
            </a:r>
            <a:r>
              <a:rPr lang="en-GB" dirty="0" err="1"/>
              <a:t>Tringali</a:t>
            </a:r>
            <a:r>
              <a:rPr lang="en-GB" dirty="0"/>
              <a:t>, Cesare Hassan</a:t>
            </a:r>
          </a:p>
        </p:txBody>
      </p:sp>
      <p:pic>
        <p:nvPicPr>
          <p:cNvPr id="11" name="Content Placeholder 10">
            <a:extLst>
              <a:ext uri="{FF2B5EF4-FFF2-40B4-BE49-F238E27FC236}">
                <a16:creationId xmlns:a16="http://schemas.microsoft.com/office/drawing/2014/main" id="{F1A30AB9-BD76-4399-B60C-5040494B7218}"/>
              </a:ext>
            </a:extLst>
          </p:cNvPr>
          <p:cNvPicPr>
            <a:picLocks noGrp="1" noChangeAspect="1"/>
          </p:cNvPicPr>
          <p:nvPr>
            <p:ph sz="half" idx="12"/>
          </p:nvPr>
        </p:nvPicPr>
        <p:blipFill rotWithShape="1">
          <a:blip r:embed="rId3" cstate="print">
            <a:extLst>
              <a:ext uri="{28A0092B-C50C-407E-A947-70E740481C1C}">
                <a14:useLocalDpi xmlns:a14="http://schemas.microsoft.com/office/drawing/2010/main" val="0"/>
              </a:ext>
            </a:extLst>
          </a:blip>
          <a:srcRect/>
          <a:stretch/>
        </p:blipFill>
        <p:spPr>
          <a:xfrm>
            <a:off x="7233652" y="1427353"/>
            <a:ext cx="3374849" cy="443783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9961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ERCP findings alone cannot exclude CCA</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Not possible to distinguish malignant and benign strictures</a:t>
            </a:r>
            <a:br>
              <a:rPr lang="en-GB" dirty="0"/>
            </a:br>
            <a:r>
              <a:rPr lang="en-GB" dirty="0"/>
              <a:t>with ERCP alone</a:t>
            </a:r>
          </a:p>
          <a:p>
            <a:pPr lvl="1"/>
            <a:r>
              <a:rPr lang="en-GB" dirty="0"/>
              <a:t>Diagnosis always requires additional techniques</a:t>
            </a:r>
          </a:p>
          <a:p>
            <a:r>
              <a:rPr lang="en-GB" dirty="0"/>
              <a:t>Most CCAs develop in the perihilar region or in extrahepatic bile ducts</a:t>
            </a:r>
          </a:p>
          <a:p>
            <a:pPr lvl="1"/>
            <a:r>
              <a:rPr lang="en-GB" dirty="0"/>
              <a:t>Reachable with a cytological brush</a:t>
            </a:r>
          </a:p>
        </p:txBody>
      </p:sp>
      <p:graphicFrame>
        <p:nvGraphicFramePr>
          <p:cNvPr id="7" name="Table 6">
            <a:extLst>
              <a:ext uri="{FF2B5EF4-FFF2-40B4-BE49-F238E27FC236}">
                <a16:creationId xmlns:a16="http://schemas.microsoft.com/office/drawing/2014/main" id="{51C94CC0-6753-4EA2-B185-C3E8E5C4AE5E}"/>
              </a:ext>
            </a:extLst>
          </p:cNvPr>
          <p:cNvGraphicFramePr>
            <a:graphicFrameLocks noGrp="1"/>
          </p:cNvGraphicFramePr>
          <p:nvPr>
            <p:extLst>
              <p:ext uri="{D42A27DB-BD31-4B8C-83A1-F6EECF244321}">
                <p14:modId xmlns:p14="http://schemas.microsoft.com/office/powerpoint/2010/main" val="2140509018"/>
              </p:ext>
            </p:extLst>
          </p:nvPr>
        </p:nvGraphicFramePr>
        <p:xfrm>
          <a:off x="604838" y="3284984"/>
          <a:ext cx="10982325" cy="1859280"/>
        </p:xfrm>
        <a:graphic>
          <a:graphicData uri="http://schemas.openxmlformats.org/drawingml/2006/table">
            <a:tbl>
              <a:tblPr firstRow="1" bandRow="1">
                <a:tableStyleId>{5C22544A-7EE6-4342-B048-85BDC9FD1C3A}</a:tableStyleId>
              </a:tblPr>
              <a:tblGrid>
                <a:gridCol w="8029487">
                  <a:extLst>
                    <a:ext uri="{9D8B030D-6E8A-4147-A177-3AD203B41FA5}">
                      <a16:colId xmlns:a16="http://schemas.microsoft.com/office/drawing/2014/main" val="20001"/>
                    </a:ext>
                  </a:extLst>
                </a:gridCol>
                <a:gridCol w="1392859">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17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Ductal sampling (brush cytology,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endobiliary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biopsies) is recommended as part of the initial investigation for the diagnosis and staging of suspected CCA in patients with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FISH or equivalent chromosomal assessments should be considered in patients with suspected CCA when brush cytology results are equivocal</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investigations such as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cholangioscopy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endoscopic ultrasound, and probe-based confocal laser endomicroscopy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pCLE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 be useful in selected cases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28846921"/>
                  </a:ext>
                </a:extLst>
              </a:tr>
            </a:tbl>
          </a:graphicData>
        </a:graphic>
      </p:graphicFrame>
      <p:grpSp>
        <p:nvGrpSpPr>
          <p:cNvPr id="8" name="Group 7">
            <a:extLst>
              <a:ext uri="{FF2B5EF4-FFF2-40B4-BE49-F238E27FC236}">
                <a16:creationId xmlns:a16="http://schemas.microsoft.com/office/drawing/2014/main" id="{6B2B7ED0-2F32-4994-9C6D-7D8B676E2ECE}"/>
              </a:ext>
            </a:extLst>
          </p:cNvPr>
          <p:cNvGrpSpPr/>
          <p:nvPr/>
        </p:nvGrpSpPr>
        <p:grpSpPr>
          <a:xfrm>
            <a:off x="7566167" y="3288882"/>
            <a:ext cx="3901771" cy="276999"/>
            <a:chOff x="3576910" y="3212976"/>
            <a:chExt cx="3901771" cy="276999"/>
          </a:xfrm>
        </p:grpSpPr>
        <p:sp>
          <p:nvSpPr>
            <p:cNvPr id="9" name="Rectangle 8">
              <a:extLst>
                <a:ext uri="{FF2B5EF4-FFF2-40B4-BE49-F238E27FC236}">
                  <a16:creationId xmlns:a16="http://schemas.microsoft.com/office/drawing/2014/main" id="{99D5F52D-56F9-4B65-9105-653CC7BE1241}"/>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470606D0-C389-4A02-9939-E35188263D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C4CC024D-758A-4F60-A261-F8FFF6392001}"/>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2" name="TextBox 11">
              <a:extLst>
                <a:ext uri="{FF2B5EF4-FFF2-40B4-BE49-F238E27FC236}">
                  <a16:creationId xmlns:a16="http://schemas.microsoft.com/office/drawing/2014/main" id="{82B19ADB-482E-4E93-A8BD-2433C165238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778F92EC-769D-4299-89FD-199B24AFD7BC}"/>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1137745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1A873E-50F7-45E0-869A-7DF9D6C8D91B}"/>
              </a:ext>
            </a:extLst>
          </p:cNvPr>
          <p:cNvSpPr>
            <a:spLocks noGrp="1"/>
          </p:cNvSpPr>
          <p:nvPr>
            <p:ph sz="half" idx="1"/>
          </p:nvPr>
        </p:nvSpPr>
        <p:spPr/>
        <p:txBody>
          <a:bodyPr>
            <a:normAutofit/>
          </a:bodyPr>
          <a:lstStyle/>
          <a:p>
            <a:r>
              <a:rPr lang="en-GB" dirty="0"/>
              <a:t>Relationship between PSC and IBD is well-established</a:t>
            </a:r>
          </a:p>
          <a:p>
            <a:r>
              <a:rPr lang="en-GB" dirty="0"/>
              <a:t>Risk of CRC is higher in patients with PSC + IBD than PSC alone</a:t>
            </a:r>
            <a:r>
              <a:rPr lang="en-GB" baseline="30000" dirty="0"/>
              <a:t>1</a:t>
            </a:r>
          </a:p>
          <a:p>
            <a:r>
              <a:rPr lang="en-GB" dirty="0"/>
              <a:t>Long-term risk of CRC in PSC + IBD patients is about threefold higher than risk of CCA</a:t>
            </a:r>
            <a:r>
              <a:rPr lang="en-GB" baseline="30000" dirty="0"/>
              <a:t>1</a:t>
            </a:r>
          </a:p>
          <a:p>
            <a:r>
              <a:rPr lang="en-GB" dirty="0"/>
              <a:t>Occurrence of CRC in these patients leads to reduced survival</a:t>
            </a:r>
            <a:r>
              <a:rPr lang="en-GB" baseline="30000" dirty="0"/>
              <a:t>1</a:t>
            </a:r>
          </a:p>
        </p:txBody>
      </p:sp>
      <p:sp>
        <p:nvSpPr>
          <p:cNvPr id="2" name="Title 1">
            <a:extLst>
              <a:ext uri="{FF2B5EF4-FFF2-40B4-BE49-F238E27FC236}">
                <a16:creationId xmlns:a16="http://schemas.microsoft.com/office/drawing/2014/main" id="{BE95A6A3-26DD-4008-9509-1F4675103A54}"/>
              </a:ext>
            </a:extLst>
          </p:cNvPr>
          <p:cNvSpPr>
            <a:spLocks noGrp="1"/>
          </p:cNvSpPr>
          <p:nvPr>
            <p:ph type="title"/>
          </p:nvPr>
        </p:nvSpPr>
        <p:spPr/>
        <p:txBody>
          <a:bodyPr>
            <a:normAutofit/>
          </a:bodyPr>
          <a:lstStyle/>
          <a:p>
            <a:r>
              <a:rPr lang="en-GB" sz="2800" dirty="0"/>
              <a:t>Endoscopic surveillance of PSC-associated IBD</a:t>
            </a:r>
          </a:p>
        </p:txBody>
      </p:sp>
      <p:sp>
        <p:nvSpPr>
          <p:cNvPr id="7" name="Text Placeholder 6">
            <a:extLst>
              <a:ext uri="{FF2B5EF4-FFF2-40B4-BE49-F238E27FC236}">
                <a16:creationId xmlns:a16="http://schemas.microsoft.com/office/drawing/2014/main" id="{89ED05A1-B8E5-40BB-B8C9-6D315F8A8E3D}"/>
              </a:ext>
            </a:extLst>
          </p:cNvPr>
          <p:cNvSpPr>
            <a:spLocks noGrp="1"/>
          </p:cNvSpPr>
          <p:nvPr>
            <p:ph type="body" sz="quarter" idx="10"/>
          </p:nvPr>
        </p:nvSpPr>
        <p:spPr/>
        <p:txBody>
          <a:bodyPr/>
          <a:lstStyle/>
          <a:p>
            <a:r>
              <a:rPr lang="en-GB" dirty="0"/>
              <a:t>1. Claessen MM, et al. </a:t>
            </a:r>
            <a:r>
              <a:rPr lang="nl-NL" dirty="0"/>
              <a:t>J Hepatol 2009;50:158–64;</a:t>
            </a:r>
            <a:br>
              <a:rPr lang="nl-NL" dirty="0"/>
            </a:br>
            <a:r>
              <a:rPr lang="en-GB" dirty="0"/>
              <a:t>ESGE/EASL CPG Endoscopy in PSC. J </a:t>
            </a:r>
            <a:r>
              <a:rPr lang="en-GB" dirty="0" err="1"/>
              <a:t>Hepatol</a:t>
            </a:r>
            <a:r>
              <a:rPr lang="en-GB" dirty="0"/>
              <a:t> 2017;66:1265–81</a:t>
            </a:r>
          </a:p>
        </p:txBody>
      </p:sp>
      <p:grpSp>
        <p:nvGrpSpPr>
          <p:cNvPr id="57" name="Data">
            <a:extLst>
              <a:ext uri="{FF2B5EF4-FFF2-40B4-BE49-F238E27FC236}">
                <a16:creationId xmlns:a16="http://schemas.microsoft.com/office/drawing/2014/main" id="{9C286357-D9C6-49D3-A8D0-262FB9DC5038}"/>
              </a:ext>
            </a:extLst>
          </p:cNvPr>
          <p:cNvGrpSpPr/>
          <p:nvPr/>
        </p:nvGrpSpPr>
        <p:grpSpPr>
          <a:xfrm>
            <a:off x="6240309" y="1365528"/>
            <a:ext cx="4898406" cy="3980584"/>
            <a:chOff x="3850058" y="1258848"/>
            <a:chExt cx="4898406" cy="3980584"/>
          </a:xfrm>
        </p:grpSpPr>
        <p:sp>
          <p:nvSpPr>
            <p:cNvPr id="58" name="Freeform: Shape 57">
              <a:extLst>
                <a:ext uri="{FF2B5EF4-FFF2-40B4-BE49-F238E27FC236}">
                  <a16:creationId xmlns:a16="http://schemas.microsoft.com/office/drawing/2014/main" id="{03D061DB-B8E0-4765-918E-80A4A12D1CE2}"/>
                </a:ext>
              </a:extLst>
            </p:cNvPr>
            <p:cNvSpPr/>
            <p:nvPr/>
          </p:nvSpPr>
          <p:spPr>
            <a:xfrm>
              <a:off x="5008245" y="4019550"/>
              <a:ext cx="3162300" cy="99060"/>
            </a:xfrm>
            <a:custGeom>
              <a:avLst/>
              <a:gdLst>
                <a:gd name="connsiteX0" fmla="*/ 0 w 3162300"/>
                <a:gd name="connsiteY0" fmla="*/ 99060 h 99060"/>
                <a:gd name="connsiteX1" fmla="*/ 977265 w 3162300"/>
                <a:gd name="connsiteY1" fmla="*/ 99060 h 99060"/>
                <a:gd name="connsiteX2" fmla="*/ 977265 w 3162300"/>
                <a:gd name="connsiteY2" fmla="*/ 0 h 99060"/>
                <a:gd name="connsiteX3" fmla="*/ 3162300 w 3162300"/>
                <a:gd name="connsiteY3" fmla="*/ 0 h 99060"/>
              </a:gdLst>
              <a:ahLst/>
              <a:cxnLst>
                <a:cxn ang="0">
                  <a:pos x="connsiteX0" y="connsiteY0"/>
                </a:cxn>
                <a:cxn ang="0">
                  <a:pos x="connsiteX1" y="connsiteY1"/>
                </a:cxn>
                <a:cxn ang="0">
                  <a:pos x="connsiteX2" y="connsiteY2"/>
                </a:cxn>
                <a:cxn ang="0">
                  <a:pos x="connsiteX3" y="connsiteY3"/>
                </a:cxn>
              </a:cxnLst>
              <a:rect l="l" t="t" r="r" b="b"/>
              <a:pathLst>
                <a:path w="3162300" h="99060">
                  <a:moveTo>
                    <a:pt x="0" y="99060"/>
                  </a:moveTo>
                  <a:lnTo>
                    <a:pt x="977265" y="99060"/>
                  </a:lnTo>
                  <a:lnTo>
                    <a:pt x="977265" y="0"/>
                  </a:lnTo>
                  <a:lnTo>
                    <a:pt x="3162300" y="0"/>
                  </a:lnTo>
                </a:path>
              </a:pathLst>
            </a:custGeom>
            <a:noFill/>
            <a:ln w="28575" cap="flat" cmpd="sng" algn="ctr">
              <a:solidFill>
                <a:srgbClr val="EB6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5D949310-F987-43EA-A010-D9A809E8246A}"/>
                </a:ext>
              </a:extLst>
            </p:cNvPr>
            <p:cNvSpPr/>
            <p:nvPr/>
          </p:nvSpPr>
          <p:spPr>
            <a:xfrm>
              <a:off x="5006340" y="2692400"/>
              <a:ext cx="2931160" cy="1427480"/>
            </a:xfrm>
            <a:custGeom>
              <a:avLst/>
              <a:gdLst>
                <a:gd name="connsiteX0" fmla="*/ 0 w 2931160"/>
                <a:gd name="connsiteY0" fmla="*/ 1427480 h 1427480"/>
                <a:gd name="connsiteX1" fmla="*/ 0 w 2931160"/>
                <a:gd name="connsiteY1" fmla="*/ 1353820 h 1427480"/>
                <a:gd name="connsiteX2" fmla="*/ 71120 w 2931160"/>
                <a:gd name="connsiteY2" fmla="*/ 1353820 h 1427480"/>
                <a:gd name="connsiteX3" fmla="*/ 71120 w 2931160"/>
                <a:gd name="connsiteY3" fmla="*/ 1318260 h 1427480"/>
                <a:gd name="connsiteX4" fmla="*/ 284480 w 2931160"/>
                <a:gd name="connsiteY4" fmla="*/ 1318260 h 1427480"/>
                <a:gd name="connsiteX5" fmla="*/ 284480 w 2931160"/>
                <a:gd name="connsiteY5" fmla="*/ 1270000 h 1427480"/>
                <a:gd name="connsiteX6" fmla="*/ 838200 w 2931160"/>
                <a:gd name="connsiteY6" fmla="*/ 1270000 h 1427480"/>
                <a:gd name="connsiteX7" fmla="*/ 838200 w 2931160"/>
                <a:gd name="connsiteY7" fmla="*/ 1206500 h 1427480"/>
                <a:gd name="connsiteX8" fmla="*/ 932180 w 2931160"/>
                <a:gd name="connsiteY8" fmla="*/ 1206500 h 1427480"/>
                <a:gd name="connsiteX9" fmla="*/ 932180 w 2931160"/>
                <a:gd name="connsiteY9" fmla="*/ 1137920 h 1427480"/>
                <a:gd name="connsiteX10" fmla="*/ 1061720 w 2931160"/>
                <a:gd name="connsiteY10" fmla="*/ 1137920 h 1427480"/>
                <a:gd name="connsiteX11" fmla="*/ 1061720 w 2931160"/>
                <a:gd name="connsiteY11" fmla="*/ 975360 h 1427480"/>
                <a:gd name="connsiteX12" fmla="*/ 1236980 w 2931160"/>
                <a:gd name="connsiteY12" fmla="*/ 975360 h 1427480"/>
                <a:gd name="connsiteX13" fmla="*/ 1236980 w 2931160"/>
                <a:gd name="connsiteY13" fmla="*/ 881380 h 1427480"/>
                <a:gd name="connsiteX14" fmla="*/ 1262380 w 2931160"/>
                <a:gd name="connsiteY14" fmla="*/ 881380 h 1427480"/>
                <a:gd name="connsiteX15" fmla="*/ 1262380 w 2931160"/>
                <a:gd name="connsiteY15" fmla="*/ 792480 h 1427480"/>
                <a:gd name="connsiteX16" fmla="*/ 1564640 w 2931160"/>
                <a:gd name="connsiteY16" fmla="*/ 792480 h 1427480"/>
                <a:gd name="connsiteX17" fmla="*/ 1564640 w 2931160"/>
                <a:gd name="connsiteY17" fmla="*/ 685800 h 1427480"/>
                <a:gd name="connsiteX18" fmla="*/ 1922780 w 2931160"/>
                <a:gd name="connsiteY18" fmla="*/ 685800 h 1427480"/>
                <a:gd name="connsiteX19" fmla="*/ 1922780 w 2931160"/>
                <a:gd name="connsiteY19" fmla="*/ 515620 h 1427480"/>
                <a:gd name="connsiteX20" fmla="*/ 1978660 w 2931160"/>
                <a:gd name="connsiteY20" fmla="*/ 515620 h 1427480"/>
                <a:gd name="connsiteX21" fmla="*/ 1978660 w 2931160"/>
                <a:gd name="connsiteY21" fmla="*/ 345440 h 1427480"/>
                <a:gd name="connsiteX22" fmla="*/ 2321560 w 2931160"/>
                <a:gd name="connsiteY22" fmla="*/ 345440 h 1427480"/>
                <a:gd name="connsiteX23" fmla="*/ 2321560 w 2931160"/>
                <a:gd name="connsiteY23" fmla="*/ 0 h 1427480"/>
                <a:gd name="connsiteX24" fmla="*/ 2931160 w 2931160"/>
                <a:gd name="connsiteY24" fmla="*/ 0 h 14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1160" h="1427480">
                  <a:moveTo>
                    <a:pt x="0" y="1427480"/>
                  </a:moveTo>
                  <a:lnTo>
                    <a:pt x="0" y="1353820"/>
                  </a:lnTo>
                  <a:lnTo>
                    <a:pt x="71120" y="1353820"/>
                  </a:lnTo>
                  <a:lnTo>
                    <a:pt x="71120" y="1318260"/>
                  </a:lnTo>
                  <a:lnTo>
                    <a:pt x="284480" y="1318260"/>
                  </a:lnTo>
                  <a:lnTo>
                    <a:pt x="284480" y="1270000"/>
                  </a:lnTo>
                  <a:lnTo>
                    <a:pt x="838200" y="1270000"/>
                  </a:lnTo>
                  <a:lnTo>
                    <a:pt x="838200" y="1206500"/>
                  </a:lnTo>
                  <a:lnTo>
                    <a:pt x="932180" y="1206500"/>
                  </a:lnTo>
                  <a:lnTo>
                    <a:pt x="932180" y="1137920"/>
                  </a:lnTo>
                  <a:lnTo>
                    <a:pt x="1061720" y="1137920"/>
                  </a:lnTo>
                  <a:lnTo>
                    <a:pt x="1061720" y="975360"/>
                  </a:lnTo>
                  <a:lnTo>
                    <a:pt x="1236980" y="975360"/>
                  </a:lnTo>
                  <a:lnTo>
                    <a:pt x="1236980" y="881380"/>
                  </a:lnTo>
                  <a:lnTo>
                    <a:pt x="1262380" y="881380"/>
                  </a:lnTo>
                  <a:lnTo>
                    <a:pt x="1262380" y="792480"/>
                  </a:lnTo>
                  <a:lnTo>
                    <a:pt x="1564640" y="792480"/>
                  </a:lnTo>
                  <a:lnTo>
                    <a:pt x="1564640" y="685800"/>
                  </a:lnTo>
                  <a:lnTo>
                    <a:pt x="1922780" y="685800"/>
                  </a:lnTo>
                  <a:lnTo>
                    <a:pt x="1922780" y="515620"/>
                  </a:lnTo>
                  <a:lnTo>
                    <a:pt x="1978660" y="515620"/>
                  </a:lnTo>
                  <a:lnTo>
                    <a:pt x="1978660" y="345440"/>
                  </a:lnTo>
                  <a:lnTo>
                    <a:pt x="2321560" y="345440"/>
                  </a:lnTo>
                  <a:lnTo>
                    <a:pt x="2321560" y="0"/>
                  </a:lnTo>
                  <a:lnTo>
                    <a:pt x="2931160" y="0"/>
                  </a:lnTo>
                </a:path>
              </a:pathLst>
            </a:custGeom>
            <a:noFill/>
            <a:ln w="28575" cap="flat" cmpd="sng" algn="ctr">
              <a:solidFill>
                <a:srgbClr val="F5AF8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78" name="Axis">
              <a:extLst>
                <a:ext uri="{FF2B5EF4-FFF2-40B4-BE49-F238E27FC236}">
                  <a16:creationId xmlns:a16="http://schemas.microsoft.com/office/drawing/2014/main" id="{BF1283E5-374B-494D-A6F5-5C6FF0958E92}"/>
                </a:ext>
              </a:extLst>
            </p:cNvPr>
            <p:cNvGrpSpPr/>
            <p:nvPr/>
          </p:nvGrpSpPr>
          <p:grpSpPr>
            <a:xfrm>
              <a:off x="3850058" y="1258848"/>
              <a:ext cx="4898406" cy="3980584"/>
              <a:chOff x="3850058" y="1258848"/>
              <a:chExt cx="4898406" cy="3980584"/>
            </a:xfrm>
          </p:grpSpPr>
          <p:sp>
            <p:nvSpPr>
              <p:cNvPr id="81" name="TextBox 80">
                <a:extLst>
                  <a:ext uri="{FF2B5EF4-FFF2-40B4-BE49-F238E27FC236}">
                    <a16:creationId xmlns:a16="http://schemas.microsoft.com/office/drawing/2014/main" id="{402EBD92-AB28-48CB-A3CF-04D4474C81D7}"/>
                  </a:ext>
                </a:extLst>
              </p:cNvPr>
              <p:cNvSpPr txBox="1"/>
              <p:nvPr/>
            </p:nvSpPr>
            <p:spPr>
              <a:xfrm>
                <a:off x="7606806" y="3409836"/>
                <a:ext cx="1141658" cy="523220"/>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Without IBD</a:t>
                </a:r>
              </a:p>
            </p:txBody>
          </p:sp>
          <p:sp>
            <p:nvSpPr>
              <p:cNvPr id="83" name="TextBox 82">
                <a:extLst>
                  <a:ext uri="{FF2B5EF4-FFF2-40B4-BE49-F238E27FC236}">
                    <a16:creationId xmlns:a16="http://schemas.microsoft.com/office/drawing/2014/main" id="{A730FDF3-A532-4125-A25F-4ACA801B6ECA}"/>
                  </a:ext>
                </a:extLst>
              </p:cNvPr>
              <p:cNvSpPr txBox="1"/>
              <p:nvPr/>
            </p:nvSpPr>
            <p:spPr>
              <a:xfrm>
                <a:off x="7731039" y="2074508"/>
                <a:ext cx="893193" cy="523220"/>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With IBD</a:t>
                </a:r>
              </a:p>
            </p:txBody>
          </p:sp>
          <p:cxnSp>
            <p:nvCxnSpPr>
              <p:cNvPr id="84" name="Straight Arrow Connector 83">
                <a:extLst>
                  <a:ext uri="{FF2B5EF4-FFF2-40B4-BE49-F238E27FC236}">
                    <a16:creationId xmlns:a16="http://schemas.microsoft.com/office/drawing/2014/main" id="{C5651DE7-465D-4AA2-BE6D-CBAB4EF96586}"/>
                  </a:ext>
                </a:extLst>
              </p:cNvPr>
              <p:cNvCxnSpPr/>
              <p:nvPr/>
            </p:nvCxnSpPr>
            <p:spPr>
              <a:xfrm>
                <a:off x="7557324" y="2722732"/>
                <a:ext cx="0" cy="1368000"/>
              </a:xfrm>
              <a:prstGeom prst="straightConnector1">
                <a:avLst/>
              </a:prstGeom>
              <a:noFill/>
              <a:ln w="19050" cap="flat" cmpd="sng" algn="ctr">
                <a:solidFill>
                  <a:srgbClr val="004B87"/>
                </a:solidFill>
                <a:prstDash val="dash"/>
                <a:tailEnd type="triangle"/>
              </a:ln>
              <a:effectLst/>
            </p:spPr>
          </p:cxnSp>
          <p:sp>
            <p:nvSpPr>
              <p:cNvPr id="88" name="TextBox 87">
                <a:extLst>
                  <a:ext uri="{FF2B5EF4-FFF2-40B4-BE49-F238E27FC236}">
                    <a16:creationId xmlns:a16="http://schemas.microsoft.com/office/drawing/2014/main" id="{BED13CC7-215F-414E-A0FE-F8FE80EC5B44}"/>
                  </a:ext>
                </a:extLst>
              </p:cNvPr>
              <p:cNvSpPr txBox="1"/>
              <p:nvPr/>
            </p:nvSpPr>
            <p:spPr>
              <a:xfrm>
                <a:off x="7380312" y="2852936"/>
                <a:ext cx="942887" cy="338554"/>
              </a:xfrm>
              <a:prstGeom prst="rect">
                <a:avLst/>
              </a:prstGeom>
              <a:solidFill>
                <a:srgbClr val="FFFFFF"/>
              </a:solidFill>
              <a:ln>
                <a:solidFill>
                  <a:srgbClr val="004B87"/>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4B87"/>
                    </a:solidFill>
                    <a:effectLst/>
                    <a:uLnTx/>
                    <a:uFillTx/>
                  </a:rPr>
                  <a:t>p=0.008</a:t>
                </a:r>
              </a:p>
            </p:txBody>
          </p:sp>
          <p:sp>
            <p:nvSpPr>
              <p:cNvPr id="89" name="TextBox 88">
                <a:extLst>
                  <a:ext uri="{FF2B5EF4-FFF2-40B4-BE49-F238E27FC236}">
                    <a16:creationId xmlns:a16="http://schemas.microsoft.com/office/drawing/2014/main" id="{6CD00665-95FC-4FB1-B80C-F4AEAC051489}"/>
                  </a:ext>
                </a:extLst>
              </p:cNvPr>
              <p:cNvSpPr txBox="1"/>
              <p:nvPr/>
            </p:nvSpPr>
            <p:spPr>
              <a:xfrm>
                <a:off x="6588224" y="3651968"/>
                <a:ext cx="901209"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4B87"/>
                    </a:solidFill>
                    <a:effectLst/>
                    <a:uLnTx/>
                    <a:uFillTx/>
                  </a:rPr>
                  <a:t>20 years</a:t>
                </a:r>
              </a:p>
            </p:txBody>
          </p:sp>
          <p:cxnSp>
            <p:nvCxnSpPr>
              <p:cNvPr id="90" name="Straight Connector 89">
                <a:extLst>
                  <a:ext uri="{FF2B5EF4-FFF2-40B4-BE49-F238E27FC236}">
                    <a16:creationId xmlns:a16="http://schemas.microsoft.com/office/drawing/2014/main" id="{06603B5C-F3F0-4AAD-B63B-58239D395959}"/>
                  </a:ext>
                </a:extLst>
              </p:cNvPr>
              <p:cNvCxnSpPr>
                <a:cxnSpLocks/>
              </p:cNvCxnSpPr>
              <p:nvPr/>
            </p:nvCxnSpPr>
            <p:spPr>
              <a:xfrm>
                <a:off x="4947468" y="4123949"/>
                <a:ext cx="3254192" cy="0"/>
              </a:xfrm>
              <a:prstGeom prst="line">
                <a:avLst/>
              </a:prstGeom>
              <a:noFill/>
              <a:ln w="19050" cap="flat" cmpd="sng" algn="ctr">
                <a:solidFill>
                  <a:sysClr val="windowText" lastClr="000000"/>
                </a:solidFill>
                <a:prstDash val="solid"/>
              </a:ln>
              <a:effectLst/>
            </p:spPr>
          </p:cxnSp>
          <p:cxnSp>
            <p:nvCxnSpPr>
              <p:cNvPr id="91" name="Straight Connector 90">
                <a:extLst>
                  <a:ext uri="{FF2B5EF4-FFF2-40B4-BE49-F238E27FC236}">
                    <a16:creationId xmlns:a16="http://schemas.microsoft.com/office/drawing/2014/main" id="{16EA3A8E-0F3B-4ED0-9C6D-8C527EA81E65}"/>
                  </a:ext>
                </a:extLst>
              </p:cNvPr>
              <p:cNvCxnSpPr>
                <a:cxnSpLocks/>
              </p:cNvCxnSpPr>
              <p:nvPr/>
            </p:nvCxnSpPr>
            <p:spPr>
              <a:xfrm>
                <a:off x="5004514" y="1828800"/>
                <a:ext cx="0" cy="2350221"/>
              </a:xfrm>
              <a:prstGeom prst="line">
                <a:avLst/>
              </a:prstGeom>
              <a:noFill/>
              <a:ln w="19050" cap="flat" cmpd="sng" algn="ctr">
                <a:solidFill>
                  <a:sysClr val="windowText" lastClr="000000"/>
                </a:solidFill>
                <a:prstDash val="solid"/>
              </a:ln>
              <a:effectLst/>
            </p:spPr>
          </p:cxnSp>
          <p:sp>
            <p:nvSpPr>
              <p:cNvPr id="92" name="TextBox 91">
                <a:extLst>
                  <a:ext uri="{FF2B5EF4-FFF2-40B4-BE49-F238E27FC236}">
                    <a16:creationId xmlns:a16="http://schemas.microsoft.com/office/drawing/2014/main" id="{9A7440FC-2394-4279-B632-483D1AD1EC0D}"/>
                  </a:ext>
                </a:extLst>
              </p:cNvPr>
              <p:cNvSpPr txBox="1"/>
              <p:nvPr/>
            </p:nvSpPr>
            <p:spPr>
              <a:xfrm>
                <a:off x="4918469" y="4178466"/>
                <a:ext cx="172090"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a:t>
                </a:r>
                <a:endParaRPr kumimoji="0" lang="en-US" sz="1400" b="0" i="0" u="none" strike="noStrike" kern="0" cap="none" spc="0" normalizeH="0" baseline="0" noProof="0" dirty="0">
                  <a:ln>
                    <a:noFill/>
                  </a:ln>
                  <a:solidFill>
                    <a:prstClr val="black"/>
                  </a:solidFill>
                  <a:effectLst/>
                  <a:uLnTx/>
                  <a:uFillTx/>
                </a:endParaRPr>
              </a:p>
            </p:txBody>
          </p:sp>
          <p:sp>
            <p:nvSpPr>
              <p:cNvPr id="93" name="TextBox 92">
                <a:extLst>
                  <a:ext uri="{FF2B5EF4-FFF2-40B4-BE49-F238E27FC236}">
                    <a16:creationId xmlns:a16="http://schemas.microsoft.com/office/drawing/2014/main" id="{C53E7B4E-8893-4203-A504-D3F587E7DFB6}"/>
                  </a:ext>
                </a:extLst>
              </p:cNvPr>
              <p:cNvSpPr txBox="1"/>
              <p:nvPr/>
            </p:nvSpPr>
            <p:spPr>
              <a:xfrm>
                <a:off x="4773447" y="4014929"/>
                <a:ext cx="172089"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0</a:t>
                </a:r>
                <a:endParaRPr kumimoji="0" lang="en-US" sz="1400" b="0" i="0" u="none" strike="noStrike" kern="0" cap="none" spc="0" normalizeH="0" baseline="0" noProof="0" dirty="0">
                  <a:ln>
                    <a:noFill/>
                  </a:ln>
                  <a:solidFill>
                    <a:prstClr val="black"/>
                  </a:solidFill>
                  <a:effectLst/>
                  <a:uLnTx/>
                  <a:uFillTx/>
                </a:endParaRPr>
              </a:p>
            </p:txBody>
          </p:sp>
          <p:cxnSp>
            <p:nvCxnSpPr>
              <p:cNvPr id="94" name="Straight Connector 93">
                <a:extLst>
                  <a:ext uri="{FF2B5EF4-FFF2-40B4-BE49-F238E27FC236}">
                    <a16:creationId xmlns:a16="http://schemas.microsoft.com/office/drawing/2014/main" id="{D53CDAAE-BFC1-4765-A592-9455F7632924}"/>
                  </a:ext>
                </a:extLst>
              </p:cNvPr>
              <p:cNvCxnSpPr/>
              <p:nvPr/>
            </p:nvCxnSpPr>
            <p:spPr>
              <a:xfrm>
                <a:off x="4948400" y="3206056"/>
                <a:ext cx="54864" cy="0"/>
              </a:xfrm>
              <a:prstGeom prst="line">
                <a:avLst/>
              </a:prstGeom>
              <a:noFill/>
              <a:ln w="19050" cap="flat" cmpd="sng" algn="ctr">
                <a:solidFill>
                  <a:sysClr val="windowText" lastClr="000000"/>
                </a:solidFill>
                <a:prstDash val="solid"/>
              </a:ln>
              <a:effectLst/>
            </p:spPr>
          </p:cxnSp>
          <p:sp>
            <p:nvSpPr>
              <p:cNvPr id="95" name="TextBox 94">
                <a:extLst>
                  <a:ext uri="{FF2B5EF4-FFF2-40B4-BE49-F238E27FC236}">
                    <a16:creationId xmlns:a16="http://schemas.microsoft.com/office/drawing/2014/main" id="{5C1C796C-FD28-4704-9CB7-34E1E69E2D89}"/>
                  </a:ext>
                </a:extLst>
              </p:cNvPr>
              <p:cNvSpPr txBox="1"/>
              <p:nvPr/>
            </p:nvSpPr>
            <p:spPr>
              <a:xfrm>
                <a:off x="4674060" y="3099417"/>
                <a:ext cx="271476"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20</a:t>
                </a:r>
                <a:endParaRPr kumimoji="0" lang="en-US" sz="1400" b="0" i="0" u="none" strike="noStrike" kern="0" cap="none" spc="0" normalizeH="0" baseline="0" noProof="0" dirty="0">
                  <a:ln>
                    <a:noFill/>
                  </a:ln>
                  <a:solidFill>
                    <a:prstClr val="black"/>
                  </a:solidFill>
                  <a:effectLst/>
                  <a:uLnTx/>
                  <a:uFillTx/>
                </a:endParaRPr>
              </a:p>
            </p:txBody>
          </p:sp>
          <p:cxnSp>
            <p:nvCxnSpPr>
              <p:cNvPr id="96" name="Straight Connector 95">
                <a:extLst>
                  <a:ext uri="{FF2B5EF4-FFF2-40B4-BE49-F238E27FC236}">
                    <a16:creationId xmlns:a16="http://schemas.microsoft.com/office/drawing/2014/main" id="{25A3D905-D1D7-4A28-BD4F-2FEACBC9AA6A}"/>
                  </a:ext>
                </a:extLst>
              </p:cNvPr>
              <p:cNvCxnSpPr/>
              <p:nvPr/>
            </p:nvCxnSpPr>
            <p:spPr>
              <a:xfrm>
                <a:off x="4948400" y="2747428"/>
                <a:ext cx="54864" cy="0"/>
              </a:xfrm>
              <a:prstGeom prst="line">
                <a:avLst/>
              </a:prstGeom>
              <a:noFill/>
              <a:ln w="19050" cap="flat" cmpd="sng" algn="ctr">
                <a:solidFill>
                  <a:sysClr val="windowText" lastClr="000000"/>
                </a:solidFill>
                <a:prstDash val="solid"/>
              </a:ln>
              <a:effectLst/>
            </p:spPr>
          </p:cxnSp>
          <p:sp>
            <p:nvSpPr>
              <p:cNvPr id="97" name="TextBox 96">
                <a:extLst>
                  <a:ext uri="{FF2B5EF4-FFF2-40B4-BE49-F238E27FC236}">
                    <a16:creationId xmlns:a16="http://schemas.microsoft.com/office/drawing/2014/main" id="{21CB4ACE-446A-4A5D-9A23-B3797707198A}"/>
                  </a:ext>
                </a:extLst>
              </p:cNvPr>
              <p:cNvSpPr txBox="1"/>
              <p:nvPr/>
            </p:nvSpPr>
            <p:spPr>
              <a:xfrm>
                <a:off x="4674060" y="2640791"/>
                <a:ext cx="271476"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30</a:t>
                </a:r>
                <a:endParaRPr kumimoji="0" lang="en-US" sz="1400" b="0" i="0" u="none" strike="noStrike" kern="0" cap="none" spc="0" normalizeH="0" baseline="0" noProof="0" dirty="0">
                  <a:ln>
                    <a:noFill/>
                  </a:ln>
                  <a:solidFill>
                    <a:prstClr val="black"/>
                  </a:solidFill>
                  <a:effectLst/>
                  <a:uLnTx/>
                  <a:uFillTx/>
                </a:endParaRPr>
              </a:p>
            </p:txBody>
          </p:sp>
          <p:cxnSp>
            <p:nvCxnSpPr>
              <p:cNvPr id="98" name="Straight Connector 97">
                <a:extLst>
                  <a:ext uri="{FF2B5EF4-FFF2-40B4-BE49-F238E27FC236}">
                    <a16:creationId xmlns:a16="http://schemas.microsoft.com/office/drawing/2014/main" id="{D68A0C1B-3BB6-4952-8C88-E46733FC6C34}"/>
                  </a:ext>
                </a:extLst>
              </p:cNvPr>
              <p:cNvCxnSpPr/>
              <p:nvPr/>
            </p:nvCxnSpPr>
            <p:spPr>
              <a:xfrm>
                <a:off x="4948400" y="2290387"/>
                <a:ext cx="54864" cy="0"/>
              </a:xfrm>
              <a:prstGeom prst="line">
                <a:avLst/>
              </a:prstGeom>
              <a:noFill/>
              <a:ln w="19050" cap="flat" cmpd="sng" algn="ctr">
                <a:solidFill>
                  <a:sysClr val="windowText" lastClr="000000"/>
                </a:solidFill>
                <a:prstDash val="solid"/>
              </a:ln>
              <a:effectLst/>
            </p:spPr>
          </p:cxnSp>
          <p:sp>
            <p:nvSpPr>
              <p:cNvPr id="99" name="TextBox 98">
                <a:extLst>
                  <a:ext uri="{FF2B5EF4-FFF2-40B4-BE49-F238E27FC236}">
                    <a16:creationId xmlns:a16="http://schemas.microsoft.com/office/drawing/2014/main" id="{FDF226C6-8422-4B29-A478-B237D5DF6861}"/>
                  </a:ext>
                </a:extLst>
              </p:cNvPr>
              <p:cNvSpPr txBox="1"/>
              <p:nvPr/>
            </p:nvSpPr>
            <p:spPr>
              <a:xfrm>
                <a:off x="4674060" y="2181369"/>
                <a:ext cx="271476"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40</a:t>
                </a:r>
                <a:endParaRPr kumimoji="0" lang="en-US" sz="1400" b="0" i="0" u="none" strike="noStrike" kern="0" cap="none" spc="0" normalizeH="0" baseline="0" noProof="0" dirty="0">
                  <a:ln>
                    <a:noFill/>
                  </a:ln>
                  <a:solidFill>
                    <a:prstClr val="black"/>
                  </a:solidFill>
                  <a:effectLst/>
                  <a:uLnTx/>
                  <a:uFillTx/>
                </a:endParaRPr>
              </a:p>
            </p:txBody>
          </p:sp>
          <p:cxnSp>
            <p:nvCxnSpPr>
              <p:cNvPr id="100" name="Straight Connector 99">
                <a:extLst>
                  <a:ext uri="{FF2B5EF4-FFF2-40B4-BE49-F238E27FC236}">
                    <a16:creationId xmlns:a16="http://schemas.microsoft.com/office/drawing/2014/main" id="{0510C218-1327-4455-B3DF-681A516251FE}"/>
                  </a:ext>
                </a:extLst>
              </p:cNvPr>
              <p:cNvCxnSpPr/>
              <p:nvPr/>
            </p:nvCxnSpPr>
            <p:spPr>
              <a:xfrm>
                <a:off x="4948400" y="1834298"/>
                <a:ext cx="54864" cy="0"/>
              </a:xfrm>
              <a:prstGeom prst="line">
                <a:avLst/>
              </a:prstGeom>
              <a:noFill/>
              <a:ln w="19050" cap="flat" cmpd="sng" algn="ctr">
                <a:solidFill>
                  <a:sysClr val="windowText" lastClr="000000"/>
                </a:solidFill>
                <a:prstDash val="solid"/>
              </a:ln>
              <a:effectLst/>
            </p:spPr>
          </p:cxnSp>
          <p:sp>
            <p:nvSpPr>
              <p:cNvPr id="101" name="TextBox 100">
                <a:extLst>
                  <a:ext uri="{FF2B5EF4-FFF2-40B4-BE49-F238E27FC236}">
                    <a16:creationId xmlns:a16="http://schemas.microsoft.com/office/drawing/2014/main" id="{FB71065B-EB8B-4A21-96C5-A2E882E637C2}"/>
                  </a:ext>
                </a:extLst>
              </p:cNvPr>
              <p:cNvSpPr txBox="1"/>
              <p:nvPr/>
            </p:nvSpPr>
            <p:spPr>
              <a:xfrm>
                <a:off x="4674060" y="1725281"/>
                <a:ext cx="271476"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50</a:t>
                </a:r>
                <a:endParaRPr kumimoji="0" lang="en-US" sz="1400" b="0" i="0" u="none" strike="noStrike" kern="0" cap="none" spc="0" normalizeH="0" baseline="0" noProof="0" dirty="0">
                  <a:ln>
                    <a:noFill/>
                  </a:ln>
                  <a:solidFill>
                    <a:prstClr val="black"/>
                  </a:solidFill>
                  <a:effectLst/>
                  <a:uLnTx/>
                  <a:uFillTx/>
                </a:endParaRPr>
              </a:p>
            </p:txBody>
          </p:sp>
          <p:cxnSp>
            <p:nvCxnSpPr>
              <p:cNvPr id="102" name="Straight Connector 101">
                <a:extLst>
                  <a:ext uri="{FF2B5EF4-FFF2-40B4-BE49-F238E27FC236}">
                    <a16:creationId xmlns:a16="http://schemas.microsoft.com/office/drawing/2014/main" id="{87517F23-8BF0-48CE-9C1C-19B2E82BD8EE}"/>
                  </a:ext>
                </a:extLst>
              </p:cNvPr>
              <p:cNvCxnSpPr/>
              <p:nvPr/>
            </p:nvCxnSpPr>
            <p:spPr>
              <a:xfrm>
                <a:off x="5642054" y="4123949"/>
                <a:ext cx="0" cy="54000"/>
              </a:xfrm>
              <a:prstGeom prst="line">
                <a:avLst/>
              </a:prstGeom>
              <a:noFill/>
              <a:ln w="19050" cap="flat" cmpd="sng" algn="ctr">
                <a:solidFill>
                  <a:sysClr val="windowText" lastClr="000000"/>
                </a:solidFill>
                <a:prstDash val="solid"/>
              </a:ln>
              <a:effectLst/>
            </p:spPr>
          </p:cxnSp>
          <p:sp>
            <p:nvSpPr>
              <p:cNvPr id="103" name="TextBox 102">
                <a:extLst>
                  <a:ext uri="{FF2B5EF4-FFF2-40B4-BE49-F238E27FC236}">
                    <a16:creationId xmlns:a16="http://schemas.microsoft.com/office/drawing/2014/main" id="{4308175E-157C-4328-BDF3-3C767FFA09F2}"/>
                  </a:ext>
                </a:extLst>
              </p:cNvPr>
              <p:cNvSpPr txBox="1"/>
              <p:nvPr/>
            </p:nvSpPr>
            <p:spPr>
              <a:xfrm>
                <a:off x="5556010" y="4178466"/>
                <a:ext cx="172089"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5</a:t>
                </a:r>
                <a:endParaRPr kumimoji="0" lang="en-US" sz="1400" b="0" i="0" u="none" strike="noStrike" kern="0" cap="none" spc="0" normalizeH="0" baseline="0" noProof="0" dirty="0">
                  <a:ln>
                    <a:noFill/>
                  </a:ln>
                  <a:solidFill>
                    <a:prstClr val="black"/>
                  </a:solidFill>
                  <a:effectLst/>
                  <a:uLnTx/>
                  <a:uFillTx/>
                </a:endParaRPr>
              </a:p>
            </p:txBody>
          </p:sp>
          <p:sp>
            <p:nvSpPr>
              <p:cNvPr id="104" name="TextBox 103">
                <a:extLst>
                  <a:ext uri="{FF2B5EF4-FFF2-40B4-BE49-F238E27FC236}">
                    <a16:creationId xmlns:a16="http://schemas.microsoft.com/office/drawing/2014/main" id="{4E1BB387-6123-4959-9964-E06C43224DEC}"/>
                  </a:ext>
                </a:extLst>
              </p:cNvPr>
              <p:cNvSpPr txBox="1"/>
              <p:nvPr/>
            </p:nvSpPr>
            <p:spPr>
              <a:xfrm>
                <a:off x="6100603" y="4403321"/>
                <a:ext cx="996812"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Time (years)</a:t>
                </a:r>
                <a:endParaRPr kumimoji="0" lang="en-US" sz="1400" b="0" i="0" u="none" strike="noStrike" kern="0" cap="none" spc="0" normalizeH="0" baseline="0" noProof="0" dirty="0">
                  <a:ln>
                    <a:noFill/>
                  </a:ln>
                  <a:solidFill>
                    <a:prstClr val="black"/>
                  </a:solidFill>
                  <a:effectLst/>
                  <a:uLnTx/>
                  <a:uFillTx/>
                </a:endParaRPr>
              </a:p>
            </p:txBody>
          </p:sp>
          <p:sp>
            <p:nvSpPr>
              <p:cNvPr id="105" name="TextBox 104">
                <a:extLst>
                  <a:ext uri="{FF2B5EF4-FFF2-40B4-BE49-F238E27FC236}">
                    <a16:creationId xmlns:a16="http://schemas.microsoft.com/office/drawing/2014/main" id="{48B6EECF-D00D-4616-B21C-D8359FF5EB24}"/>
                  </a:ext>
                </a:extLst>
              </p:cNvPr>
              <p:cNvSpPr txBox="1"/>
              <p:nvPr/>
            </p:nvSpPr>
            <p:spPr>
              <a:xfrm rot="16200000">
                <a:off x="3699743" y="2871401"/>
                <a:ext cx="1553310" cy="215444"/>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Cumulative risk (%)</a:t>
                </a:r>
                <a:endParaRPr kumimoji="0" lang="en-US" sz="1400" b="0" i="0" u="none" strike="noStrike" kern="0" cap="none" spc="0" normalizeH="0" baseline="0" noProof="0" dirty="0">
                  <a:ln>
                    <a:noFill/>
                  </a:ln>
                  <a:solidFill>
                    <a:prstClr val="black"/>
                  </a:solidFill>
                  <a:effectLst/>
                  <a:uLnTx/>
                  <a:uFillTx/>
                </a:endParaRPr>
              </a:p>
            </p:txBody>
          </p:sp>
          <p:sp>
            <p:nvSpPr>
              <p:cNvPr id="106" name="TextBox 105">
                <a:extLst>
                  <a:ext uri="{FF2B5EF4-FFF2-40B4-BE49-F238E27FC236}">
                    <a16:creationId xmlns:a16="http://schemas.microsoft.com/office/drawing/2014/main" id="{461C778C-4EF2-4579-94FB-9B37222CB812}"/>
                  </a:ext>
                </a:extLst>
              </p:cNvPr>
              <p:cNvSpPr txBox="1"/>
              <p:nvPr/>
            </p:nvSpPr>
            <p:spPr>
              <a:xfrm>
                <a:off x="5536347" y="1258848"/>
                <a:ext cx="2125326" cy="430887"/>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Cumulative risk of CRC</a:t>
                </a:r>
                <a:br>
                  <a:rPr kumimoji="0" lang="en-GB" sz="1400" b="1" i="0" u="none" strike="noStrike" kern="0" cap="none" spc="0" normalizeH="0" baseline="0" noProof="0" dirty="0">
                    <a:ln>
                      <a:noFill/>
                    </a:ln>
                    <a:solidFill>
                      <a:prstClr val="black"/>
                    </a:solidFill>
                    <a:effectLst/>
                    <a:uLnTx/>
                    <a:uFillTx/>
                  </a:rPr>
                </a:br>
                <a:r>
                  <a:rPr kumimoji="0" lang="en-GB" sz="1400" b="1" i="0" u="none" strike="noStrike" kern="0" cap="none" spc="0" normalizeH="0" baseline="0" noProof="0" dirty="0">
                    <a:ln>
                      <a:noFill/>
                    </a:ln>
                    <a:solidFill>
                      <a:prstClr val="black"/>
                    </a:solidFill>
                    <a:effectLst/>
                    <a:uLnTx/>
                    <a:uFillTx/>
                  </a:rPr>
                  <a:t>in 211 patients with PSC</a:t>
                </a:r>
                <a:r>
                  <a:rPr kumimoji="0" lang="en-GB" sz="1400" b="1" i="0" u="none" strike="noStrike" kern="0" cap="none" spc="0" normalizeH="0" baseline="30000" noProof="0" dirty="0">
                    <a:ln>
                      <a:noFill/>
                    </a:ln>
                    <a:solidFill>
                      <a:prstClr val="black"/>
                    </a:solidFill>
                    <a:effectLst/>
                    <a:uLnTx/>
                    <a:uFillTx/>
                  </a:rPr>
                  <a:t>1</a:t>
                </a:r>
              </a:p>
            </p:txBody>
          </p:sp>
          <p:sp>
            <p:nvSpPr>
              <p:cNvPr id="107" name="TextBox 106">
                <a:extLst>
                  <a:ext uri="{FF2B5EF4-FFF2-40B4-BE49-F238E27FC236}">
                    <a16:creationId xmlns:a16="http://schemas.microsoft.com/office/drawing/2014/main" id="{1BFADDD8-EF97-41D2-AD3F-F4F741E5BDA0}"/>
                  </a:ext>
                </a:extLst>
              </p:cNvPr>
              <p:cNvSpPr txBox="1"/>
              <p:nvPr/>
            </p:nvSpPr>
            <p:spPr>
              <a:xfrm>
                <a:off x="5520744" y="487569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56</a:t>
                </a:r>
                <a:endParaRPr kumimoji="0" lang="en-US" sz="1200" b="0" i="0" u="none" strike="noStrike" kern="0" cap="none" spc="0" normalizeH="0" baseline="0" noProof="0" dirty="0">
                  <a:ln>
                    <a:noFill/>
                  </a:ln>
                  <a:solidFill>
                    <a:prstClr val="black"/>
                  </a:solidFill>
                  <a:effectLst/>
                  <a:uLnTx/>
                  <a:uFillTx/>
                </a:endParaRPr>
              </a:p>
            </p:txBody>
          </p:sp>
          <p:cxnSp>
            <p:nvCxnSpPr>
              <p:cNvPr id="108" name="Straight Connector 107">
                <a:extLst>
                  <a:ext uri="{FF2B5EF4-FFF2-40B4-BE49-F238E27FC236}">
                    <a16:creationId xmlns:a16="http://schemas.microsoft.com/office/drawing/2014/main" id="{7E230135-C1A5-4523-A8D3-F3AE638F874B}"/>
                  </a:ext>
                </a:extLst>
              </p:cNvPr>
              <p:cNvCxnSpPr/>
              <p:nvPr/>
            </p:nvCxnSpPr>
            <p:spPr>
              <a:xfrm>
                <a:off x="4948400" y="3665796"/>
                <a:ext cx="54864" cy="0"/>
              </a:xfrm>
              <a:prstGeom prst="line">
                <a:avLst/>
              </a:prstGeom>
              <a:noFill/>
              <a:ln w="19050" cap="flat" cmpd="sng" algn="ctr">
                <a:solidFill>
                  <a:sysClr val="windowText" lastClr="000000"/>
                </a:solidFill>
                <a:prstDash val="solid"/>
              </a:ln>
              <a:effectLst/>
            </p:spPr>
          </p:cxnSp>
          <p:sp>
            <p:nvSpPr>
              <p:cNvPr id="109" name="TextBox 108">
                <a:extLst>
                  <a:ext uri="{FF2B5EF4-FFF2-40B4-BE49-F238E27FC236}">
                    <a16:creationId xmlns:a16="http://schemas.microsoft.com/office/drawing/2014/main" id="{E6E8B1EB-3828-465C-8A10-B6ED2C7F0951}"/>
                  </a:ext>
                </a:extLst>
              </p:cNvPr>
              <p:cNvSpPr txBox="1"/>
              <p:nvPr/>
            </p:nvSpPr>
            <p:spPr>
              <a:xfrm>
                <a:off x="4674060" y="3559157"/>
                <a:ext cx="271476" cy="215444"/>
              </a:xfrm>
              <a:prstGeom prst="rect">
                <a:avLst/>
              </a:prstGeom>
              <a:noFill/>
            </p:spPr>
            <p:txBody>
              <a:bodyPr wrap="none" lIns="36000" tIns="0" rIns="3600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sp>
            <p:nvSpPr>
              <p:cNvPr id="110" name="TextBox 109">
                <a:extLst>
                  <a:ext uri="{FF2B5EF4-FFF2-40B4-BE49-F238E27FC236}">
                    <a16:creationId xmlns:a16="http://schemas.microsoft.com/office/drawing/2014/main" id="{D1313A65-76FC-4D42-9045-B0C5B2A0DEAA}"/>
                  </a:ext>
                </a:extLst>
              </p:cNvPr>
              <p:cNvSpPr txBox="1"/>
              <p:nvPr/>
            </p:nvSpPr>
            <p:spPr>
              <a:xfrm>
                <a:off x="4589940" y="4654716"/>
                <a:ext cx="1199615" cy="184666"/>
              </a:xfrm>
              <a:prstGeom prst="rect">
                <a:avLst/>
              </a:prstGeom>
              <a:noFill/>
            </p:spPr>
            <p:txBody>
              <a:bodyPr wrap="none" lIns="36000" tIns="0" rIns="3600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Number at risk:</a:t>
                </a:r>
                <a:endParaRPr kumimoji="0" lang="en-US" sz="1200" b="1" i="0" u="none" strike="noStrike" kern="0" cap="none" spc="0" normalizeH="0" baseline="0" noProof="0" dirty="0">
                  <a:ln>
                    <a:noFill/>
                  </a:ln>
                  <a:solidFill>
                    <a:prstClr val="black"/>
                  </a:solidFill>
                  <a:effectLst/>
                  <a:uLnTx/>
                  <a:uFillTx/>
                </a:endParaRPr>
              </a:p>
            </p:txBody>
          </p:sp>
          <p:sp>
            <p:nvSpPr>
              <p:cNvPr id="111" name="TextBox 110">
                <a:extLst>
                  <a:ext uri="{FF2B5EF4-FFF2-40B4-BE49-F238E27FC236}">
                    <a16:creationId xmlns:a16="http://schemas.microsoft.com/office/drawing/2014/main" id="{558883CB-369C-4A6F-8B57-FDA0D5775559}"/>
                  </a:ext>
                </a:extLst>
              </p:cNvPr>
              <p:cNvSpPr txBox="1"/>
              <p:nvPr/>
            </p:nvSpPr>
            <p:spPr>
              <a:xfrm>
                <a:off x="5520744" y="505476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75</a:t>
                </a:r>
                <a:endParaRPr kumimoji="0" lang="en-US" sz="1200" b="0" i="0" u="none" strike="noStrike" kern="0" cap="none" spc="0" normalizeH="0" baseline="0" noProof="0" dirty="0">
                  <a:ln>
                    <a:noFill/>
                  </a:ln>
                  <a:solidFill>
                    <a:prstClr val="black"/>
                  </a:solidFill>
                  <a:effectLst/>
                  <a:uLnTx/>
                  <a:uFillTx/>
                </a:endParaRPr>
              </a:p>
            </p:txBody>
          </p:sp>
          <p:cxnSp>
            <p:nvCxnSpPr>
              <p:cNvPr id="112" name="Straight Connector 111">
                <a:extLst>
                  <a:ext uri="{FF2B5EF4-FFF2-40B4-BE49-F238E27FC236}">
                    <a16:creationId xmlns:a16="http://schemas.microsoft.com/office/drawing/2014/main" id="{75E216EE-BE8D-4B76-944A-E9A1BF0AA36D}"/>
                  </a:ext>
                </a:extLst>
              </p:cNvPr>
              <p:cNvCxnSpPr/>
              <p:nvPr/>
            </p:nvCxnSpPr>
            <p:spPr>
              <a:xfrm>
                <a:off x="6279594" y="4123949"/>
                <a:ext cx="0" cy="54000"/>
              </a:xfrm>
              <a:prstGeom prst="line">
                <a:avLst/>
              </a:prstGeom>
              <a:noFill/>
              <a:ln w="19050" cap="flat" cmpd="sng" algn="ctr">
                <a:solidFill>
                  <a:sysClr val="windowText" lastClr="000000"/>
                </a:solidFill>
                <a:prstDash val="solid"/>
              </a:ln>
              <a:effectLst/>
            </p:spPr>
          </p:cxnSp>
          <p:sp>
            <p:nvSpPr>
              <p:cNvPr id="113" name="TextBox 112">
                <a:extLst>
                  <a:ext uri="{FF2B5EF4-FFF2-40B4-BE49-F238E27FC236}">
                    <a16:creationId xmlns:a16="http://schemas.microsoft.com/office/drawing/2014/main" id="{82E12CA5-0B1D-496D-906F-C3C7A2951CB3}"/>
                  </a:ext>
                </a:extLst>
              </p:cNvPr>
              <p:cNvSpPr txBox="1"/>
              <p:nvPr/>
            </p:nvSpPr>
            <p:spPr>
              <a:xfrm>
                <a:off x="6143857" y="4178466"/>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10</a:t>
                </a:r>
                <a:endParaRPr kumimoji="0" lang="en-US" sz="1400" b="0" i="0" u="none" strike="noStrike" kern="0" cap="none" spc="0" normalizeH="0" baseline="0" noProof="0" dirty="0">
                  <a:ln>
                    <a:noFill/>
                  </a:ln>
                  <a:solidFill>
                    <a:prstClr val="black"/>
                  </a:solidFill>
                  <a:effectLst/>
                  <a:uLnTx/>
                  <a:uFillTx/>
                </a:endParaRPr>
              </a:p>
            </p:txBody>
          </p:sp>
          <p:sp>
            <p:nvSpPr>
              <p:cNvPr id="114" name="TextBox 113">
                <a:extLst>
                  <a:ext uri="{FF2B5EF4-FFF2-40B4-BE49-F238E27FC236}">
                    <a16:creationId xmlns:a16="http://schemas.microsoft.com/office/drawing/2014/main" id="{3F7334DC-4E96-4CD0-B3F2-9F5E8E442992}"/>
                  </a:ext>
                </a:extLst>
              </p:cNvPr>
              <p:cNvSpPr txBox="1"/>
              <p:nvPr/>
            </p:nvSpPr>
            <p:spPr>
              <a:xfrm>
                <a:off x="6158284" y="487569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33</a:t>
                </a:r>
                <a:endParaRPr kumimoji="0" lang="en-US" sz="1200" b="0" i="0" u="none" strike="noStrike" kern="0" cap="none" spc="0" normalizeH="0" baseline="0" noProof="0" dirty="0">
                  <a:ln>
                    <a:noFill/>
                  </a:ln>
                  <a:solidFill>
                    <a:prstClr val="black"/>
                  </a:solidFill>
                  <a:effectLst/>
                  <a:uLnTx/>
                  <a:uFillTx/>
                </a:endParaRPr>
              </a:p>
            </p:txBody>
          </p:sp>
          <p:sp>
            <p:nvSpPr>
              <p:cNvPr id="115" name="TextBox 114">
                <a:extLst>
                  <a:ext uri="{FF2B5EF4-FFF2-40B4-BE49-F238E27FC236}">
                    <a16:creationId xmlns:a16="http://schemas.microsoft.com/office/drawing/2014/main" id="{6F528682-C1EA-49DD-A14E-A19059918EF2}"/>
                  </a:ext>
                </a:extLst>
              </p:cNvPr>
              <p:cNvSpPr txBox="1"/>
              <p:nvPr/>
            </p:nvSpPr>
            <p:spPr>
              <a:xfrm>
                <a:off x="6158284" y="505476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43</a:t>
                </a:r>
                <a:endParaRPr kumimoji="0" lang="en-US" sz="1200" b="0" i="0" u="none" strike="noStrike" kern="0" cap="none" spc="0" normalizeH="0" baseline="0" noProof="0" dirty="0">
                  <a:ln>
                    <a:noFill/>
                  </a:ln>
                  <a:solidFill>
                    <a:prstClr val="black"/>
                  </a:solidFill>
                  <a:effectLst/>
                  <a:uLnTx/>
                  <a:uFillTx/>
                </a:endParaRPr>
              </a:p>
            </p:txBody>
          </p:sp>
          <p:cxnSp>
            <p:nvCxnSpPr>
              <p:cNvPr id="116" name="Straight Connector 115">
                <a:extLst>
                  <a:ext uri="{FF2B5EF4-FFF2-40B4-BE49-F238E27FC236}">
                    <a16:creationId xmlns:a16="http://schemas.microsoft.com/office/drawing/2014/main" id="{7BDAB528-D009-46BF-BAE9-7528B26E40B6}"/>
                  </a:ext>
                </a:extLst>
              </p:cNvPr>
              <p:cNvCxnSpPr/>
              <p:nvPr/>
            </p:nvCxnSpPr>
            <p:spPr>
              <a:xfrm>
                <a:off x="6919674" y="4123949"/>
                <a:ext cx="0" cy="54000"/>
              </a:xfrm>
              <a:prstGeom prst="line">
                <a:avLst/>
              </a:prstGeom>
              <a:noFill/>
              <a:ln w="19050" cap="flat" cmpd="sng" algn="ctr">
                <a:solidFill>
                  <a:sysClr val="windowText" lastClr="000000"/>
                </a:solidFill>
                <a:prstDash val="solid"/>
              </a:ln>
              <a:effectLst/>
            </p:spPr>
          </p:cxnSp>
          <p:sp>
            <p:nvSpPr>
              <p:cNvPr id="117" name="TextBox 116">
                <a:extLst>
                  <a:ext uri="{FF2B5EF4-FFF2-40B4-BE49-F238E27FC236}">
                    <a16:creationId xmlns:a16="http://schemas.microsoft.com/office/drawing/2014/main" id="{1C0ADD28-B44C-4E87-96AB-6FD40E3C1D39}"/>
                  </a:ext>
                </a:extLst>
              </p:cNvPr>
              <p:cNvSpPr txBox="1"/>
              <p:nvPr/>
            </p:nvSpPr>
            <p:spPr>
              <a:xfrm>
                <a:off x="6783937" y="4178466"/>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15</a:t>
                </a:r>
                <a:endParaRPr kumimoji="0" lang="en-US" sz="1400" b="0" i="0" u="none" strike="noStrike" kern="0" cap="none" spc="0" normalizeH="0" baseline="0" noProof="0" dirty="0">
                  <a:ln>
                    <a:noFill/>
                  </a:ln>
                  <a:solidFill>
                    <a:prstClr val="black"/>
                  </a:solidFill>
                  <a:effectLst/>
                  <a:uLnTx/>
                  <a:uFillTx/>
                </a:endParaRPr>
              </a:p>
            </p:txBody>
          </p:sp>
          <p:sp>
            <p:nvSpPr>
              <p:cNvPr id="118" name="TextBox 117">
                <a:extLst>
                  <a:ext uri="{FF2B5EF4-FFF2-40B4-BE49-F238E27FC236}">
                    <a16:creationId xmlns:a16="http://schemas.microsoft.com/office/drawing/2014/main" id="{06D7B269-A405-4262-8028-E16673CEF1F3}"/>
                  </a:ext>
                </a:extLst>
              </p:cNvPr>
              <p:cNvSpPr txBox="1"/>
              <p:nvPr/>
            </p:nvSpPr>
            <p:spPr>
              <a:xfrm>
                <a:off x="6798364" y="487569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10</a:t>
                </a:r>
                <a:endParaRPr kumimoji="0" lang="en-US" sz="1200" b="0" i="0" u="none" strike="noStrike" kern="0" cap="none" spc="0" normalizeH="0" baseline="0" noProof="0" dirty="0">
                  <a:ln>
                    <a:noFill/>
                  </a:ln>
                  <a:solidFill>
                    <a:prstClr val="black"/>
                  </a:solidFill>
                  <a:effectLst/>
                  <a:uLnTx/>
                  <a:uFillTx/>
                </a:endParaRPr>
              </a:p>
            </p:txBody>
          </p:sp>
          <p:sp>
            <p:nvSpPr>
              <p:cNvPr id="119" name="TextBox 118">
                <a:extLst>
                  <a:ext uri="{FF2B5EF4-FFF2-40B4-BE49-F238E27FC236}">
                    <a16:creationId xmlns:a16="http://schemas.microsoft.com/office/drawing/2014/main" id="{FCE1DB14-48F5-4849-AFFA-2F35F72E6D50}"/>
                  </a:ext>
                </a:extLst>
              </p:cNvPr>
              <p:cNvSpPr txBox="1"/>
              <p:nvPr/>
            </p:nvSpPr>
            <p:spPr>
              <a:xfrm>
                <a:off x="6798364" y="505476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23</a:t>
                </a:r>
                <a:endParaRPr kumimoji="0" lang="en-US" sz="1200" b="0" i="0" u="none" strike="noStrike" kern="0" cap="none" spc="0" normalizeH="0" baseline="0" noProof="0" dirty="0">
                  <a:ln>
                    <a:noFill/>
                  </a:ln>
                  <a:solidFill>
                    <a:prstClr val="black"/>
                  </a:solidFill>
                  <a:effectLst/>
                  <a:uLnTx/>
                  <a:uFillTx/>
                </a:endParaRPr>
              </a:p>
            </p:txBody>
          </p:sp>
          <p:cxnSp>
            <p:nvCxnSpPr>
              <p:cNvPr id="120" name="Straight Connector 119">
                <a:extLst>
                  <a:ext uri="{FF2B5EF4-FFF2-40B4-BE49-F238E27FC236}">
                    <a16:creationId xmlns:a16="http://schemas.microsoft.com/office/drawing/2014/main" id="{1D843202-D9FA-49DE-AB65-969D7AA27E26}"/>
                  </a:ext>
                </a:extLst>
              </p:cNvPr>
              <p:cNvCxnSpPr/>
              <p:nvPr/>
            </p:nvCxnSpPr>
            <p:spPr>
              <a:xfrm>
                <a:off x="7557214" y="4123949"/>
                <a:ext cx="0" cy="54000"/>
              </a:xfrm>
              <a:prstGeom prst="line">
                <a:avLst/>
              </a:prstGeom>
              <a:noFill/>
              <a:ln w="19050" cap="flat" cmpd="sng" algn="ctr">
                <a:solidFill>
                  <a:sysClr val="windowText" lastClr="000000"/>
                </a:solidFill>
                <a:prstDash val="solid"/>
              </a:ln>
              <a:effectLst/>
            </p:spPr>
          </p:cxnSp>
          <p:sp>
            <p:nvSpPr>
              <p:cNvPr id="121" name="TextBox 120">
                <a:extLst>
                  <a:ext uri="{FF2B5EF4-FFF2-40B4-BE49-F238E27FC236}">
                    <a16:creationId xmlns:a16="http://schemas.microsoft.com/office/drawing/2014/main" id="{B570D1D8-D704-4C71-AB9B-413F89881EEF}"/>
                  </a:ext>
                </a:extLst>
              </p:cNvPr>
              <p:cNvSpPr txBox="1"/>
              <p:nvPr/>
            </p:nvSpPr>
            <p:spPr>
              <a:xfrm>
                <a:off x="7421477" y="4178466"/>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20</a:t>
                </a:r>
                <a:endParaRPr kumimoji="0" lang="en-US" sz="1400" b="0" i="0" u="none" strike="noStrike" kern="0" cap="none" spc="0" normalizeH="0" baseline="0" noProof="0" dirty="0">
                  <a:ln>
                    <a:noFill/>
                  </a:ln>
                  <a:solidFill>
                    <a:prstClr val="black"/>
                  </a:solidFill>
                  <a:effectLst/>
                  <a:uLnTx/>
                  <a:uFillTx/>
                </a:endParaRPr>
              </a:p>
            </p:txBody>
          </p:sp>
          <p:sp>
            <p:nvSpPr>
              <p:cNvPr id="122" name="TextBox 121">
                <a:extLst>
                  <a:ext uri="{FF2B5EF4-FFF2-40B4-BE49-F238E27FC236}">
                    <a16:creationId xmlns:a16="http://schemas.microsoft.com/office/drawing/2014/main" id="{C1D15EDB-7CDB-42D9-90FA-696BB841AAE5}"/>
                  </a:ext>
                </a:extLst>
              </p:cNvPr>
              <p:cNvSpPr txBox="1"/>
              <p:nvPr/>
            </p:nvSpPr>
            <p:spPr>
              <a:xfrm>
                <a:off x="7478383" y="4875696"/>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3</a:t>
                </a:r>
                <a:endParaRPr kumimoji="0" lang="en-US" sz="1200" b="0" i="0" u="none" strike="noStrike" kern="0" cap="none" spc="0" normalizeH="0" baseline="0" noProof="0" dirty="0">
                  <a:ln>
                    <a:noFill/>
                  </a:ln>
                  <a:solidFill>
                    <a:prstClr val="black"/>
                  </a:solidFill>
                  <a:effectLst/>
                  <a:uLnTx/>
                  <a:uFillTx/>
                </a:endParaRPr>
              </a:p>
            </p:txBody>
          </p:sp>
          <p:sp>
            <p:nvSpPr>
              <p:cNvPr id="123" name="TextBox 122">
                <a:extLst>
                  <a:ext uri="{FF2B5EF4-FFF2-40B4-BE49-F238E27FC236}">
                    <a16:creationId xmlns:a16="http://schemas.microsoft.com/office/drawing/2014/main" id="{CDAF573E-D962-4EFE-8903-191CFB4E422A}"/>
                  </a:ext>
                </a:extLst>
              </p:cNvPr>
              <p:cNvSpPr txBox="1"/>
              <p:nvPr/>
            </p:nvSpPr>
            <p:spPr>
              <a:xfrm>
                <a:off x="7478383" y="5054766"/>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4</a:t>
                </a:r>
                <a:endParaRPr kumimoji="0" lang="en-US" sz="1200" b="0" i="0" u="none" strike="noStrike" kern="0" cap="none" spc="0" normalizeH="0" baseline="0" noProof="0" dirty="0">
                  <a:ln>
                    <a:noFill/>
                  </a:ln>
                  <a:solidFill>
                    <a:prstClr val="black"/>
                  </a:solidFill>
                  <a:effectLst/>
                  <a:uLnTx/>
                  <a:uFillTx/>
                </a:endParaRPr>
              </a:p>
            </p:txBody>
          </p:sp>
          <p:cxnSp>
            <p:nvCxnSpPr>
              <p:cNvPr id="124" name="Straight Connector 123">
                <a:extLst>
                  <a:ext uri="{FF2B5EF4-FFF2-40B4-BE49-F238E27FC236}">
                    <a16:creationId xmlns:a16="http://schemas.microsoft.com/office/drawing/2014/main" id="{8EA39C0A-E70D-4C7D-A1F6-12BC3DD7DB52}"/>
                  </a:ext>
                </a:extLst>
              </p:cNvPr>
              <p:cNvCxnSpPr/>
              <p:nvPr/>
            </p:nvCxnSpPr>
            <p:spPr>
              <a:xfrm>
                <a:off x="8194754" y="4123949"/>
                <a:ext cx="0" cy="54000"/>
              </a:xfrm>
              <a:prstGeom prst="line">
                <a:avLst/>
              </a:prstGeom>
              <a:noFill/>
              <a:ln w="19050" cap="flat" cmpd="sng" algn="ctr">
                <a:solidFill>
                  <a:sysClr val="windowText" lastClr="000000"/>
                </a:solidFill>
                <a:prstDash val="solid"/>
              </a:ln>
              <a:effectLst/>
            </p:spPr>
          </p:cxnSp>
          <p:sp>
            <p:nvSpPr>
              <p:cNvPr id="125" name="TextBox 124">
                <a:extLst>
                  <a:ext uri="{FF2B5EF4-FFF2-40B4-BE49-F238E27FC236}">
                    <a16:creationId xmlns:a16="http://schemas.microsoft.com/office/drawing/2014/main" id="{0B6A31CF-C092-4394-BCBF-29A84EAEF0A5}"/>
                  </a:ext>
                </a:extLst>
              </p:cNvPr>
              <p:cNvSpPr txBox="1"/>
              <p:nvPr/>
            </p:nvSpPr>
            <p:spPr>
              <a:xfrm>
                <a:off x="8059017" y="4178466"/>
                <a:ext cx="271475" cy="215444"/>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25</a:t>
                </a:r>
                <a:endParaRPr kumimoji="0" lang="en-US" sz="1400" b="0" i="0" u="none" strike="noStrike" kern="0" cap="none" spc="0" normalizeH="0" baseline="0" noProof="0" dirty="0">
                  <a:ln>
                    <a:noFill/>
                  </a:ln>
                  <a:solidFill>
                    <a:prstClr val="black"/>
                  </a:solidFill>
                  <a:effectLst/>
                  <a:uLnTx/>
                  <a:uFillTx/>
                </a:endParaRPr>
              </a:p>
            </p:txBody>
          </p:sp>
          <p:sp>
            <p:nvSpPr>
              <p:cNvPr id="126" name="TextBox 125">
                <a:extLst>
                  <a:ext uri="{FF2B5EF4-FFF2-40B4-BE49-F238E27FC236}">
                    <a16:creationId xmlns:a16="http://schemas.microsoft.com/office/drawing/2014/main" id="{671A5E83-F53E-40C7-B84A-32F3ED2187E1}"/>
                  </a:ext>
                </a:extLst>
              </p:cNvPr>
              <p:cNvSpPr txBox="1"/>
              <p:nvPr/>
            </p:nvSpPr>
            <p:spPr>
              <a:xfrm>
                <a:off x="8115923" y="4875696"/>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1</a:t>
                </a:r>
                <a:endParaRPr kumimoji="0" lang="en-US" sz="1200" b="0" i="0" u="none" strike="noStrike" kern="0" cap="none" spc="0" normalizeH="0" baseline="0" noProof="0" dirty="0">
                  <a:ln>
                    <a:noFill/>
                  </a:ln>
                  <a:solidFill>
                    <a:prstClr val="black"/>
                  </a:solidFill>
                  <a:effectLst/>
                  <a:uLnTx/>
                  <a:uFillTx/>
                </a:endParaRPr>
              </a:p>
            </p:txBody>
          </p:sp>
          <p:sp>
            <p:nvSpPr>
              <p:cNvPr id="127" name="TextBox 126">
                <a:extLst>
                  <a:ext uri="{FF2B5EF4-FFF2-40B4-BE49-F238E27FC236}">
                    <a16:creationId xmlns:a16="http://schemas.microsoft.com/office/drawing/2014/main" id="{559070F0-B47B-4932-8525-6E9EA6B1378F}"/>
                  </a:ext>
                </a:extLst>
              </p:cNvPr>
              <p:cNvSpPr txBox="1"/>
              <p:nvPr/>
            </p:nvSpPr>
            <p:spPr>
              <a:xfrm>
                <a:off x="8115923" y="5054766"/>
                <a:ext cx="157662"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0</a:t>
                </a:r>
                <a:endParaRPr kumimoji="0" lang="en-US" sz="1200" b="0" i="0" u="none" strike="noStrike" kern="0" cap="none" spc="0" normalizeH="0" baseline="0" noProof="0" dirty="0">
                  <a:ln>
                    <a:noFill/>
                  </a:ln>
                  <a:solidFill>
                    <a:prstClr val="black"/>
                  </a:solidFill>
                  <a:effectLst/>
                  <a:uLnTx/>
                  <a:uFillTx/>
                </a:endParaRPr>
              </a:p>
            </p:txBody>
          </p:sp>
          <p:sp>
            <p:nvSpPr>
              <p:cNvPr id="128" name="TextBox 127">
                <a:extLst>
                  <a:ext uri="{FF2B5EF4-FFF2-40B4-BE49-F238E27FC236}">
                    <a16:creationId xmlns:a16="http://schemas.microsoft.com/office/drawing/2014/main" id="{8B6605DD-68C0-4AFD-AFF2-5B6592A8A95E}"/>
                  </a:ext>
                </a:extLst>
              </p:cNvPr>
              <p:cNvSpPr txBox="1"/>
              <p:nvPr/>
            </p:nvSpPr>
            <p:spPr>
              <a:xfrm>
                <a:off x="4883204" y="4875696"/>
                <a:ext cx="242621"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85</a:t>
                </a:r>
                <a:endParaRPr kumimoji="0" lang="en-US" sz="1200" b="0" i="0" u="none" strike="noStrike" kern="0" cap="none" spc="0" normalizeH="0" baseline="0" noProof="0" dirty="0">
                  <a:ln>
                    <a:noFill/>
                  </a:ln>
                  <a:solidFill>
                    <a:prstClr val="black"/>
                  </a:solidFill>
                  <a:effectLst/>
                  <a:uLnTx/>
                  <a:uFillTx/>
                </a:endParaRPr>
              </a:p>
            </p:txBody>
          </p:sp>
          <p:sp>
            <p:nvSpPr>
              <p:cNvPr id="129" name="TextBox 128">
                <a:extLst>
                  <a:ext uri="{FF2B5EF4-FFF2-40B4-BE49-F238E27FC236}">
                    <a16:creationId xmlns:a16="http://schemas.microsoft.com/office/drawing/2014/main" id="{13FC3113-EBB6-4B5A-AC11-C97EF03C0FD7}"/>
                  </a:ext>
                </a:extLst>
              </p:cNvPr>
              <p:cNvSpPr txBox="1"/>
              <p:nvPr/>
            </p:nvSpPr>
            <p:spPr>
              <a:xfrm>
                <a:off x="4846431" y="5054766"/>
                <a:ext cx="316168" cy="184666"/>
              </a:xfrm>
              <a:prstGeom prst="rect">
                <a:avLst/>
              </a:prstGeom>
              <a:noFill/>
            </p:spPr>
            <p:txBody>
              <a:bodyPr wrap="none" lIns="36000" tIns="0" rIns="3600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114</a:t>
                </a:r>
                <a:endParaRPr kumimoji="0" lang="en-US" sz="1200" b="0" i="0" u="none" strike="noStrike" kern="0" cap="none" spc="0" normalizeH="0" baseline="0" noProof="0" dirty="0">
                  <a:ln>
                    <a:noFill/>
                  </a:ln>
                  <a:solidFill>
                    <a:prstClr val="black"/>
                  </a:solidFill>
                  <a:effectLst/>
                  <a:uLnTx/>
                  <a:uFillTx/>
                </a:endParaRPr>
              </a:p>
            </p:txBody>
          </p:sp>
          <p:sp>
            <p:nvSpPr>
              <p:cNvPr id="130" name="TextBox 129">
                <a:extLst>
                  <a:ext uri="{FF2B5EF4-FFF2-40B4-BE49-F238E27FC236}">
                    <a16:creationId xmlns:a16="http://schemas.microsoft.com/office/drawing/2014/main" id="{B11020B4-BB2B-4FFB-8FB4-5C4AA54C8FE0}"/>
                  </a:ext>
                </a:extLst>
              </p:cNvPr>
              <p:cNvSpPr txBox="1"/>
              <p:nvPr/>
            </p:nvSpPr>
            <p:spPr>
              <a:xfrm>
                <a:off x="3850058" y="4875696"/>
                <a:ext cx="893441" cy="184666"/>
              </a:xfrm>
              <a:prstGeom prst="rect">
                <a:avLst/>
              </a:prstGeom>
              <a:noFill/>
            </p:spPr>
            <p:txBody>
              <a:bodyPr wrap="none" lIns="36000" tIns="0" rIns="3600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Without IBD</a:t>
                </a:r>
                <a:endParaRPr kumimoji="0" lang="en-US" sz="1200" b="0" i="0" u="none" strike="noStrike" kern="0" cap="none" spc="0" normalizeH="0" baseline="0" noProof="0" dirty="0">
                  <a:ln>
                    <a:noFill/>
                  </a:ln>
                  <a:solidFill>
                    <a:prstClr val="black"/>
                  </a:solidFill>
                  <a:effectLst/>
                  <a:uLnTx/>
                  <a:uFillTx/>
                </a:endParaRPr>
              </a:p>
            </p:txBody>
          </p:sp>
          <p:sp>
            <p:nvSpPr>
              <p:cNvPr id="131" name="TextBox 130">
                <a:extLst>
                  <a:ext uri="{FF2B5EF4-FFF2-40B4-BE49-F238E27FC236}">
                    <a16:creationId xmlns:a16="http://schemas.microsoft.com/office/drawing/2014/main" id="{5BA7024D-6A88-49F9-9E87-2E9744298678}"/>
                  </a:ext>
                </a:extLst>
              </p:cNvPr>
              <p:cNvSpPr txBox="1"/>
              <p:nvPr/>
            </p:nvSpPr>
            <p:spPr>
              <a:xfrm>
                <a:off x="4063258" y="5054766"/>
                <a:ext cx="680241" cy="184666"/>
              </a:xfrm>
              <a:prstGeom prst="rect">
                <a:avLst/>
              </a:prstGeom>
              <a:noFill/>
            </p:spPr>
            <p:txBody>
              <a:bodyPr wrap="none" lIns="36000" tIns="0" rIns="3600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With IBD</a:t>
                </a:r>
                <a:endParaRPr kumimoji="0" lang="en-US" sz="1200" b="0" i="0" u="none" strike="noStrike" kern="0" cap="none" spc="0" normalizeH="0" baseline="0" noProof="0" dirty="0">
                  <a:ln>
                    <a:noFill/>
                  </a:ln>
                  <a:solidFill>
                    <a:prstClr val="black"/>
                  </a:solidFill>
                  <a:effectLst/>
                  <a:uLnTx/>
                  <a:uFillTx/>
                </a:endParaRPr>
              </a:p>
            </p:txBody>
          </p:sp>
        </p:grpSp>
      </p:grpSp>
      <p:pic>
        <p:nvPicPr>
          <p:cNvPr id="132" name="Picture 131">
            <a:hlinkClick r:id="rId3" action="ppaction://hlinksldjump"/>
            <a:extLst>
              <a:ext uri="{FF2B5EF4-FFF2-40B4-BE49-F238E27FC236}">
                <a16:creationId xmlns:a16="http://schemas.microsoft.com/office/drawing/2014/main" id="{F8AAC4FC-4B3B-4DB7-9CC4-16D61C940A6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445197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Endoscopic surveillance of PSC-associated IBD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Risk of CRC in PSC-associated IBD makes it crucial to perform</a:t>
            </a:r>
            <a:br>
              <a:rPr lang="en-GB" dirty="0"/>
            </a:br>
            <a:r>
              <a:rPr lang="en-GB" dirty="0"/>
              <a:t>a full ileocolonoscopy at the time of PSC diagnosis in all patients</a:t>
            </a:r>
          </a:p>
          <a:p>
            <a:pPr lvl="1"/>
            <a:r>
              <a:rPr lang="en-GB" dirty="0"/>
              <a:t>Follow-up based on findings</a:t>
            </a:r>
          </a:p>
          <a:p>
            <a:r>
              <a:rPr lang="en-GB" dirty="0"/>
              <a:t>Endoscopic surveillance of PSC-associated colitis is presumed to increase the chance of early detection of dysplasia or malignancy</a:t>
            </a:r>
          </a:p>
          <a:p>
            <a:endParaRPr lang="en-GB" dirty="0"/>
          </a:p>
        </p:txBody>
      </p:sp>
      <p:graphicFrame>
        <p:nvGraphicFramePr>
          <p:cNvPr id="7" name="Table 6">
            <a:extLst>
              <a:ext uri="{FF2B5EF4-FFF2-40B4-BE49-F238E27FC236}">
                <a16:creationId xmlns:a16="http://schemas.microsoft.com/office/drawing/2014/main" id="{5B526704-8079-43D3-82BA-CDBBEB3D8747}"/>
              </a:ext>
            </a:extLst>
          </p:cNvPr>
          <p:cNvGraphicFramePr>
            <a:graphicFrameLocks noGrp="1"/>
          </p:cNvGraphicFramePr>
          <p:nvPr>
            <p:extLst>
              <p:ext uri="{D42A27DB-BD31-4B8C-83A1-F6EECF244321}">
                <p14:modId xmlns:p14="http://schemas.microsoft.com/office/powerpoint/2010/main" val="215259881"/>
              </p:ext>
            </p:extLst>
          </p:nvPr>
        </p:nvGraphicFramePr>
        <p:xfrm>
          <a:off x="604838" y="3067568"/>
          <a:ext cx="10982325" cy="268224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60">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ileocolonoscopy at PSC diagnosis is recommended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IBD is documented endoscopically or histologically, annual surveillance colonoscopies are warranted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no IBD is documented, consider next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ileocolonoscopy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5 years or whenever bowel complaints suggestive of IBD occur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288469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Ileocolonoscopy with four-quadrant biopsies from all colonic segments and the terminal ileum is recommended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Ileocolonoscopy with dye-based chromoendoscopy with targeted biopsies is recommended for dysplasia surveillance of PSC-associated IBD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AD5757D2-CD02-4140-8CC1-5C45B573DC51}"/>
              </a:ext>
            </a:extLst>
          </p:cNvPr>
          <p:cNvGrpSpPr/>
          <p:nvPr/>
        </p:nvGrpSpPr>
        <p:grpSpPr>
          <a:xfrm>
            <a:off x="7566808" y="3071466"/>
            <a:ext cx="3901771" cy="276999"/>
            <a:chOff x="3576910" y="3212976"/>
            <a:chExt cx="3901771" cy="276999"/>
          </a:xfrm>
        </p:grpSpPr>
        <p:sp>
          <p:nvSpPr>
            <p:cNvPr id="9" name="Rectangle 8">
              <a:extLst>
                <a:ext uri="{FF2B5EF4-FFF2-40B4-BE49-F238E27FC236}">
                  <a16:creationId xmlns:a16="http://schemas.microsoft.com/office/drawing/2014/main" id="{CE574F07-F9FE-4CFA-BDBD-A15C9AF4FF54}"/>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9E85CCF4-8E32-47CC-8E33-28836A8D07F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F3969983-DC01-4CC7-8783-70C33181BD13}"/>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2" name="TextBox 11">
              <a:extLst>
                <a:ext uri="{FF2B5EF4-FFF2-40B4-BE49-F238E27FC236}">
                  <a16:creationId xmlns:a16="http://schemas.microsoft.com/office/drawing/2014/main" id="{91BEF605-00E4-4625-9333-67DFCFB0A2DB}"/>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D5B1A838-EBA7-4DC6-A4A7-016F2FFF660D}"/>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310151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Endoscopic surveillance of PSC-associated IBD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Most dysplasia is visible at colonoscopy</a:t>
            </a:r>
          </a:p>
          <a:p>
            <a:pPr lvl="1"/>
            <a:r>
              <a:rPr lang="en-GB" dirty="0"/>
              <a:t>Invisible dysplastic lesions be diagnosed by random biopsies during surveillance</a:t>
            </a:r>
          </a:p>
        </p:txBody>
      </p:sp>
      <p:graphicFrame>
        <p:nvGraphicFramePr>
          <p:cNvPr id="8" name="Table 7">
            <a:extLst>
              <a:ext uri="{FF2B5EF4-FFF2-40B4-BE49-F238E27FC236}">
                <a16:creationId xmlns:a16="http://schemas.microsoft.com/office/drawing/2014/main" id="{AB05FF29-55A0-4928-9503-1401DBAD395E}"/>
              </a:ext>
            </a:extLst>
          </p:cNvPr>
          <p:cNvGraphicFramePr>
            <a:graphicFrameLocks noGrp="1"/>
          </p:cNvGraphicFramePr>
          <p:nvPr>
            <p:extLst>
              <p:ext uri="{D42A27DB-BD31-4B8C-83A1-F6EECF244321}">
                <p14:modId xmlns:p14="http://schemas.microsoft.com/office/powerpoint/2010/main" val="4027829045"/>
              </p:ext>
            </p:extLst>
          </p:nvPr>
        </p:nvGraphicFramePr>
        <p:xfrm>
          <a:off x="604838" y="2591152"/>
          <a:ext cx="10982325" cy="2286000"/>
        </p:xfrm>
        <a:graphic>
          <a:graphicData uri="http://schemas.openxmlformats.org/drawingml/2006/table">
            <a:tbl>
              <a:tblPr firstRow="1" bandRow="1">
                <a:tableStyleId>{5C22544A-7EE6-4342-B048-85BDC9FD1C3A}</a:tableStyleId>
              </a:tblPr>
              <a:tblGrid>
                <a:gridCol w="8029486">
                  <a:extLst>
                    <a:ext uri="{9D8B030D-6E8A-4147-A177-3AD203B41FA5}">
                      <a16:colId xmlns:a16="http://schemas.microsoft.com/office/drawing/2014/main" val="20001"/>
                    </a:ext>
                  </a:extLst>
                </a:gridCol>
                <a:gridCol w="1392860">
                  <a:extLst>
                    <a:ext uri="{9D8B030D-6E8A-4147-A177-3AD203B41FA5}">
                      <a16:colId xmlns:a16="http://schemas.microsoft.com/office/drawing/2014/main" val="20002"/>
                    </a:ext>
                  </a:extLst>
                </a:gridCol>
                <a:gridCol w="155997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Endoscopic resection of any visible lesions and assessment of the surrounding mucosa is recommended. Proctocolectomy is recommended in the case of dysplasia in the surrounding mucosa, or when the lesion cannot be completely resected. Otherwise, repeat colonoscopy and close follow-up is warranted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case of invisible lesions with high-grade dysplasia confirmed by two expert pathologists, proctocolectomy should be advised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the case of invisible lesions with low grade dysplasia confirmed by two expert pathologists, repeat colonoscopy after 3 months with chromoendoscopy is recommended</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28846921"/>
                  </a:ext>
                </a:extLst>
              </a:tr>
            </a:tbl>
          </a:graphicData>
        </a:graphic>
      </p:graphicFrame>
      <p:grpSp>
        <p:nvGrpSpPr>
          <p:cNvPr id="9" name="Group 8">
            <a:extLst>
              <a:ext uri="{FF2B5EF4-FFF2-40B4-BE49-F238E27FC236}">
                <a16:creationId xmlns:a16="http://schemas.microsoft.com/office/drawing/2014/main" id="{DE2142FD-8871-49C5-9294-BD81ACDE0B27}"/>
              </a:ext>
            </a:extLst>
          </p:cNvPr>
          <p:cNvGrpSpPr/>
          <p:nvPr/>
        </p:nvGrpSpPr>
        <p:grpSpPr>
          <a:xfrm>
            <a:off x="7567453" y="2595050"/>
            <a:ext cx="3901771" cy="276999"/>
            <a:chOff x="3576910" y="3212976"/>
            <a:chExt cx="3901771" cy="276999"/>
          </a:xfrm>
        </p:grpSpPr>
        <p:sp>
          <p:nvSpPr>
            <p:cNvPr id="10" name="Rectangle 9">
              <a:extLst>
                <a:ext uri="{FF2B5EF4-FFF2-40B4-BE49-F238E27FC236}">
                  <a16:creationId xmlns:a16="http://schemas.microsoft.com/office/drawing/2014/main" id="{FD612AD6-686B-45AD-9817-B0437A67CFA9}"/>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D846DDB-5EA2-48E4-9F98-2393960EE5D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50F34B4C-49C8-4AD3-9FC8-519CC901CAE1}"/>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666C4BEA-28F8-4B46-8D85-1093172AD563}"/>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4" name="Picture 13">
            <a:hlinkClick r:id="rId3" action="ppaction://hlinksldjump"/>
            <a:extLst>
              <a:ext uri="{FF2B5EF4-FFF2-40B4-BE49-F238E27FC236}">
                <a16:creationId xmlns:a16="http://schemas.microsoft.com/office/drawing/2014/main" id="{10A09CD7-BBFF-4E95-BF3C-7D134D364BC5}"/>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228422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90C223-52CB-4A73-8D34-22100169AFBD}"/>
              </a:ext>
            </a:extLst>
          </p:cNvPr>
          <p:cNvSpPr>
            <a:spLocks noGrp="1"/>
          </p:cNvSpPr>
          <p:nvPr>
            <p:ph type="title"/>
          </p:nvPr>
        </p:nvSpPr>
        <p:spPr/>
        <p:txBody>
          <a:bodyPr/>
          <a:lstStyle/>
          <a:p>
            <a:r>
              <a:rPr lang="en-GB"/>
              <a:t>Summary</a:t>
            </a:r>
            <a:endParaRPr lang="en-GB" dirty="0"/>
          </a:p>
        </p:txBody>
      </p:sp>
      <p:sp>
        <p:nvSpPr>
          <p:cNvPr id="3" name="Text Placeholder 2">
            <a:extLst>
              <a:ext uri="{FF2B5EF4-FFF2-40B4-BE49-F238E27FC236}">
                <a16:creationId xmlns:a16="http://schemas.microsoft.com/office/drawing/2014/main" id="{23A70D7E-33F3-41F7-9C23-30081654F2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85348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D791-AC61-422D-84F3-D96C9B76BFB0}"/>
              </a:ext>
            </a:extLst>
          </p:cNvPr>
          <p:cNvSpPr>
            <a:spLocks noGrp="1"/>
          </p:cNvSpPr>
          <p:nvPr>
            <p:ph type="title"/>
          </p:nvPr>
        </p:nvSpPr>
        <p:spPr/>
        <p:txBody>
          <a:bodyPr/>
          <a:lstStyle/>
          <a:p>
            <a:r>
              <a:rPr lang="en-GB" dirty="0"/>
              <a:t>Main recommendations</a:t>
            </a:r>
          </a:p>
        </p:txBody>
      </p:sp>
      <p:sp>
        <p:nvSpPr>
          <p:cNvPr id="3" name="Text Placeholder 2">
            <a:extLst>
              <a:ext uri="{FF2B5EF4-FFF2-40B4-BE49-F238E27FC236}">
                <a16:creationId xmlns:a16="http://schemas.microsoft.com/office/drawing/2014/main" id="{15C09158-E1C0-488C-8F74-F2F1FA922D37}"/>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graphicFrame>
        <p:nvGraphicFramePr>
          <p:cNvPr id="7" name="Table 6">
            <a:extLst>
              <a:ext uri="{FF2B5EF4-FFF2-40B4-BE49-F238E27FC236}">
                <a16:creationId xmlns:a16="http://schemas.microsoft.com/office/drawing/2014/main" id="{E78190D0-3519-4105-A404-2968421A6530}"/>
              </a:ext>
            </a:extLst>
          </p:cNvPr>
          <p:cNvGraphicFramePr>
            <a:graphicFrameLocks noGrp="1"/>
          </p:cNvGraphicFramePr>
          <p:nvPr>
            <p:extLst>
              <p:ext uri="{D42A27DB-BD31-4B8C-83A1-F6EECF244321}">
                <p14:modId xmlns:p14="http://schemas.microsoft.com/office/powerpoint/2010/main" val="1708107022"/>
              </p:ext>
            </p:extLst>
          </p:nvPr>
        </p:nvGraphicFramePr>
        <p:xfrm>
          <a:off x="604838" y="1855478"/>
          <a:ext cx="10982325" cy="3686086"/>
        </p:xfrm>
        <a:graphic>
          <a:graphicData uri="http://schemas.openxmlformats.org/drawingml/2006/table">
            <a:tbl>
              <a:tblPr firstRow="1" bandRow="1">
                <a:tableStyleId>{5C22544A-7EE6-4342-B048-85BDC9FD1C3A}</a:tableStyleId>
              </a:tblPr>
              <a:tblGrid>
                <a:gridCol w="8748632">
                  <a:extLst>
                    <a:ext uri="{9D8B030D-6E8A-4147-A177-3AD203B41FA5}">
                      <a16:colId xmlns:a16="http://schemas.microsoft.com/office/drawing/2014/main" val="20001"/>
                    </a:ext>
                  </a:extLst>
                </a:gridCol>
                <a:gridCol w="977546">
                  <a:extLst>
                    <a:ext uri="{9D8B030D-6E8A-4147-A177-3AD203B41FA5}">
                      <a16:colId xmlns:a16="http://schemas.microsoft.com/office/drawing/2014/main" val="20002"/>
                    </a:ext>
                  </a:extLst>
                </a:gridCol>
                <a:gridCol w="1256147">
                  <a:extLst>
                    <a:ext uri="{9D8B030D-6E8A-4147-A177-3AD203B41FA5}">
                      <a16:colId xmlns:a16="http://schemas.microsoft.com/office/drawing/2014/main" val="20003"/>
                    </a:ext>
                  </a:extLst>
                </a:gridCol>
              </a:tblGrid>
              <a:tr h="211549">
                <a:tc gridSpan="3">
                  <a:txBody>
                    <a:bodyPr/>
                    <a:lstStyle/>
                    <a:p>
                      <a:r>
                        <a:rPr lang="en-GB" sz="1300" dirty="0">
                          <a:solidFill>
                            <a:schemeClr val="bg1"/>
                          </a:solidFill>
                          <a:latin typeface="Arial" panose="020B0604020202020204" pitchFamily="34" charset="0"/>
                          <a:cs typeface="Arial" panose="020B0604020202020204" pitchFamily="34" charset="0"/>
                        </a:rPr>
                        <a:t>Recommendations</a:t>
                      </a:r>
                      <a:endParaRPr lang="en-GB" sz="1300" baseline="30000" dirty="0">
                        <a:solidFill>
                          <a:schemeClr val="bg1"/>
                        </a:solidFill>
                        <a:latin typeface="Arial" panose="020B0604020202020204" pitchFamily="34" charset="0"/>
                        <a:cs typeface="Arial" panose="020B0604020202020204" pitchFamily="34" charset="0"/>
                      </a:endParaRPr>
                    </a:p>
                  </a:txBody>
                  <a:tcPr marT="39600" marB="396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91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MRC should be preferred over ERCP as the primary diagnostic modality for PSC</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613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can be considered if MRC plus liver biopsy is equivocal or contraindicated in patients with persisting clinical suspicion of PSC. The risks of ERCP have to be weighed against the potential benefit</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Weak</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In patients with an established diagnosis of PSC, MRC should be considered before therapeutic ERCP</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Weak</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28846921"/>
                  </a:ext>
                </a:extLst>
              </a:tr>
              <a:tr h="613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Endoscopic treatment with concomitant ductal sampling (brush cytology, </a:t>
                      </a:r>
                      <a:r>
                        <a:rPr kumimoji="0" lang="en-GB"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endobiliary</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biopsies) of suspected dominant strictures identified at MRC is suggested in PSC patients who present with symptoms likely to improve following endoscopic treatment</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98164016"/>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Weigh anticipated benefits of biliary papillotomy/sphincterotomy against risks on a case-by-case basis</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453613730"/>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Biliary papillotomy/sphincterotomy should be considered, especially after difficult cannulation</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564115419"/>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administration of prophylactic antibiotics before ERCP is suggested</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98515589"/>
                  </a:ext>
                </a:extLst>
              </a:tr>
              <a:tr h="47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should be suspected in any patient with worsening cholestasis, weight loss, raised serum CA19-9, and/or new or progressive dominant stricture, particularly with an associated enhancing mass lesion</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55248869"/>
                  </a:ext>
                </a:extLst>
              </a:tr>
            </a:tbl>
          </a:graphicData>
        </a:graphic>
      </p:graphicFrame>
      <p:grpSp>
        <p:nvGrpSpPr>
          <p:cNvPr id="13" name="Group 12">
            <a:extLst>
              <a:ext uri="{FF2B5EF4-FFF2-40B4-BE49-F238E27FC236}">
                <a16:creationId xmlns:a16="http://schemas.microsoft.com/office/drawing/2014/main" id="{A11BD3EB-708B-46BA-A1CE-7C05C494DE36}"/>
              </a:ext>
            </a:extLst>
          </p:cNvPr>
          <p:cNvGrpSpPr/>
          <p:nvPr/>
        </p:nvGrpSpPr>
        <p:grpSpPr>
          <a:xfrm>
            <a:off x="7567744" y="1840598"/>
            <a:ext cx="3901771" cy="276999"/>
            <a:chOff x="3576910" y="3212976"/>
            <a:chExt cx="3901771" cy="276999"/>
          </a:xfrm>
        </p:grpSpPr>
        <p:sp>
          <p:nvSpPr>
            <p:cNvPr id="14" name="Rectangle 13">
              <a:extLst>
                <a:ext uri="{FF2B5EF4-FFF2-40B4-BE49-F238E27FC236}">
                  <a16:creationId xmlns:a16="http://schemas.microsoft.com/office/drawing/2014/main" id="{6E9BFF62-82F5-43AC-839E-AB6865D60E6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6D422190-E5B7-4597-A7D1-B59BDE62E7B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66A6FB58-5004-432B-8DB7-E81B288CB34A}"/>
                </a:ext>
              </a:extLst>
            </p:cNvPr>
            <p:cNvSpPr txBox="1"/>
            <p:nvPr/>
          </p:nvSpPr>
          <p:spPr>
            <a:xfrm>
              <a:off x="3734265"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7" name="TextBox 16">
              <a:extLst>
                <a:ext uri="{FF2B5EF4-FFF2-40B4-BE49-F238E27FC236}">
                  <a16:creationId xmlns:a16="http://schemas.microsoft.com/office/drawing/2014/main" id="{3F6FCC50-6D01-4A91-A112-156F61002ECF}"/>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1" name="Picture 10">
            <a:hlinkClick r:id="rId3" action="ppaction://hlinksldjump"/>
            <a:extLst>
              <a:ext uri="{FF2B5EF4-FFF2-40B4-BE49-F238E27FC236}">
                <a16:creationId xmlns:a16="http://schemas.microsoft.com/office/drawing/2014/main" id="{429054B1-F235-43E1-9652-961D75836560}"/>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60591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ESGE/EASL CPG Endoscopy in PSC. J </a:t>
            </a:r>
            <a:r>
              <a:rPr lang="en-GB" dirty="0" err="1"/>
              <a:t>Hepatol</a:t>
            </a:r>
            <a:r>
              <a:rPr lang="en-GB" dirty="0"/>
              <a:t> 2017;66:1265</a:t>
            </a:r>
            <a:r>
              <a:rPr lang="en-GB" dirty="0">
                <a:sym typeface="Symbol" panose="05050102010706020507" pitchFamily="18" charset="2"/>
              </a:rPr>
              <a:t></a:t>
            </a:r>
            <a:r>
              <a:rPr lang="en-GB" dirty="0"/>
              <a:t>81</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31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219719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Grading evidence and recommendations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1.</a:t>
            </a:r>
            <a:r>
              <a:rPr lang="en-GB" dirty="0"/>
              <a:t> Atkins D, et al. BMC Health </a:t>
            </a:r>
            <a:r>
              <a:rPr lang="en-GB" dirty="0" err="1"/>
              <a:t>Serv</a:t>
            </a:r>
            <a:r>
              <a:rPr lang="en-GB" dirty="0"/>
              <a:t> Res 2004;4:38; 2. </a:t>
            </a:r>
            <a:r>
              <a:rPr lang="en-GB" dirty="0" err="1"/>
              <a:t>Qaseem</a:t>
            </a:r>
            <a:r>
              <a:rPr lang="en-GB" dirty="0"/>
              <a:t> A, et al. Ann Intern Med 2010;153:194</a:t>
            </a:r>
            <a:r>
              <a:rPr lang="en-GB" dirty="0">
                <a:sym typeface="Symbol" panose="05050102010706020507" pitchFamily="18" charset="2"/>
              </a:rPr>
              <a:t></a:t>
            </a:r>
            <a:r>
              <a:rPr lang="en-GB" dirty="0"/>
              <a:t>9;</a:t>
            </a:r>
            <a:br>
              <a:rPr lang="en-GB" dirty="0"/>
            </a:br>
            <a:r>
              <a:rPr lang="en-GB" dirty="0"/>
              <a:t>ESGE/EASL CPG Endoscopy in PSC. J </a:t>
            </a:r>
            <a:r>
              <a:rPr lang="en-GB" dirty="0" err="1"/>
              <a:t>Hepatol</a:t>
            </a:r>
            <a:r>
              <a:rPr lang="en-GB" dirty="0"/>
              <a:t> 2017;66:1265</a:t>
            </a:r>
            <a:r>
              <a:rPr lang="en-GB" dirty="0">
                <a:sym typeface="Symbol" panose="05050102010706020507" pitchFamily="18" charset="2"/>
              </a:rPr>
              <a:t></a:t>
            </a:r>
            <a:r>
              <a:rPr lang="en-GB" dirty="0"/>
              <a:t>81</a:t>
            </a:r>
          </a:p>
        </p:txBody>
      </p:sp>
      <p:sp>
        <p:nvSpPr>
          <p:cNvPr id="3" name="Content Placeholder 2"/>
          <p:cNvSpPr>
            <a:spLocks noGrp="1"/>
          </p:cNvSpPr>
          <p:nvPr>
            <p:ph sz="half" idx="1"/>
          </p:nvPr>
        </p:nvSpPr>
        <p:spPr/>
        <p:txBody>
          <a:bodyPr/>
          <a:lstStyle/>
          <a:p>
            <a:r>
              <a:rPr lang="en-GB" dirty="0"/>
              <a:t>Grading is adapted from the GRADE system</a:t>
            </a:r>
            <a:r>
              <a:rPr lang="en-GB" baseline="30000" dirty="0"/>
              <a:t>1</a:t>
            </a:r>
            <a:r>
              <a:rPr lang="en-GB" dirty="0"/>
              <a:t> and is in line with</a:t>
            </a:r>
            <a:br>
              <a:rPr lang="en-GB" dirty="0"/>
            </a:br>
            <a:r>
              <a:rPr lang="en-GB" dirty="0"/>
              <a:t>that adopted by the American College of Physicians</a:t>
            </a:r>
            <a:r>
              <a:rPr lang="en-GB" baseline="30000" dirty="0"/>
              <a:t>2</a:t>
            </a:r>
          </a:p>
        </p:txBody>
      </p:sp>
      <p:graphicFrame>
        <p:nvGraphicFramePr>
          <p:cNvPr id="9" name="Content Placeholder 6">
            <a:extLst>
              <a:ext uri="{FF2B5EF4-FFF2-40B4-BE49-F238E27FC236}">
                <a16:creationId xmlns:a16="http://schemas.microsoft.com/office/drawing/2014/main" id="{79E58B37-BF0C-41C1-A6CD-BDC4C0A81046}"/>
              </a:ext>
            </a:extLst>
          </p:cNvPr>
          <p:cNvGraphicFramePr>
            <a:graphicFrameLocks/>
          </p:cNvGraphicFramePr>
          <p:nvPr>
            <p:extLst>
              <p:ext uri="{D42A27DB-BD31-4B8C-83A1-F6EECF244321}">
                <p14:modId xmlns:p14="http://schemas.microsoft.com/office/powerpoint/2010/main" val="488289095"/>
              </p:ext>
            </p:extLst>
          </p:nvPr>
        </p:nvGraphicFramePr>
        <p:xfrm>
          <a:off x="621133" y="2420888"/>
          <a:ext cx="10966030" cy="2042160"/>
        </p:xfrm>
        <a:graphic>
          <a:graphicData uri="http://schemas.openxmlformats.org/drawingml/2006/table">
            <a:tbl>
              <a:tblPr firstRow="1" bandRow="1">
                <a:tableStyleId>{5C22544A-7EE6-4342-B048-85BDC9FD1C3A}</a:tableStyleId>
              </a:tblPr>
              <a:tblGrid>
                <a:gridCol w="4070127">
                  <a:extLst>
                    <a:ext uri="{9D8B030D-6E8A-4147-A177-3AD203B41FA5}">
                      <a16:colId xmlns:a16="http://schemas.microsoft.com/office/drawing/2014/main" val="20001"/>
                    </a:ext>
                  </a:extLst>
                </a:gridCol>
                <a:gridCol w="4070127">
                  <a:extLst>
                    <a:ext uri="{9D8B030D-6E8A-4147-A177-3AD203B41FA5}">
                      <a16:colId xmlns:a16="http://schemas.microsoft.com/office/drawing/2014/main" val="2309572886"/>
                    </a:ext>
                  </a:extLst>
                </a:gridCol>
                <a:gridCol w="2825776">
                  <a:extLst>
                    <a:ext uri="{9D8B030D-6E8A-4147-A177-3AD203B41FA5}">
                      <a16:colId xmlns:a16="http://schemas.microsoft.com/office/drawing/2014/main" val="3214891092"/>
                    </a:ext>
                  </a:extLst>
                </a:gridCol>
              </a:tblGrid>
              <a:tr h="0">
                <a:tc gridSpan="2">
                  <a:txBody>
                    <a:bodyPr/>
                    <a:lstStyle/>
                    <a:p>
                      <a:pPr algn="ctr"/>
                      <a:r>
                        <a:rPr lang="en-GB" sz="1400" dirty="0"/>
                        <a:t>Strength of 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a:txBody>
                    <a:bodyPr/>
                    <a:lstStyle/>
                    <a:p>
                      <a:pPr algn="ctr"/>
                      <a:endParaRPr lang="en-GB" sz="1400" dirty="0"/>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18160">
                <a:tc>
                  <a:txBody>
                    <a:bodyPr/>
                    <a:lstStyle/>
                    <a:p>
                      <a:pPr algn="ctr"/>
                      <a:r>
                        <a:rPr lang="en-GB" sz="1400" b="1" dirty="0">
                          <a:solidFill>
                            <a:schemeClr val="bg1"/>
                          </a:solidFill>
                        </a:rPr>
                        <a:t>Benefits clearly outweigh risks and burden or vice versa</a:t>
                      </a:r>
                    </a:p>
                  </a:txBody>
                  <a:tcPr anchor="b">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b="1" dirty="0">
                          <a:solidFill>
                            <a:schemeClr val="bg1"/>
                          </a:solidFill>
                        </a:rPr>
                        <a:t>Benefits</a:t>
                      </a:r>
                      <a:r>
                        <a:rPr lang="en-GB" sz="1400" b="1" baseline="0" dirty="0">
                          <a:solidFill>
                            <a:schemeClr val="bg1"/>
                          </a:solidFill>
                        </a:rPr>
                        <a:t> finely balanced</a:t>
                      </a:r>
                      <a:br>
                        <a:rPr lang="en-GB" sz="1400" b="1" baseline="0" dirty="0">
                          <a:solidFill>
                            <a:schemeClr val="bg1"/>
                          </a:solidFill>
                        </a:rPr>
                      </a:br>
                      <a:r>
                        <a:rPr lang="en-GB" sz="1400" b="1" baseline="0" dirty="0">
                          <a:solidFill>
                            <a:schemeClr val="bg1"/>
                          </a:solidFill>
                        </a:rPr>
                        <a:t>with risks and burden</a:t>
                      </a:r>
                      <a:endParaRPr lang="en-GB" sz="1400" b="1" dirty="0">
                        <a:solidFill>
                          <a:schemeClr val="bg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b="1" dirty="0">
                          <a:solidFill>
                            <a:schemeClr val="bg1"/>
                          </a:solidFill>
                        </a:rPr>
                        <a:t>Quality of evidence</a:t>
                      </a:r>
                    </a:p>
                  </a:txBody>
                  <a:tcPr anchor="b">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71048">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High</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3784103878"/>
                  </a:ext>
                </a:extLst>
              </a:tr>
              <a:tr h="0">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3545372616"/>
                  </a:ext>
                </a:extLst>
              </a:tr>
              <a:tr h="0">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Low</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2098310090"/>
                  </a:ext>
                </a:extLst>
              </a:tr>
              <a:tr h="0">
                <a:tc gridSpan="3">
                  <a:txBody>
                    <a:bodyPr/>
                    <a:lstStyle/>
                    <a:p>
                      <a:pPr algn="ctr"/>
                      <a:r>
                        <a:rPr lang="en-GB" sz="1400" dirty="0"/>
                        <a:t>Insufficient evidence to determine net benefit or risk</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hMerge="1">
                  <a:txBody>
                    <a:bodyPr/>
                    <a:lstStyle/>
                    <a:p>
                      <a:pPr algn="ctr"/>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1752852145"/>
                  </a:ext>
                </a:extLst>
              </a:tr>
            </a:tbl>
          </a:graphicData>
        </a:graphic>
      </p:graphicFrame>
      <p:pic>
        <p:nvPicPr>
          <p:cNvPr id="7" name="Picture 6">
            <a:hlinkClick r:id="rId3" action="ppaction://hlinksldjump"/>
            <a:extLst>
              <a:ext uri="{FF2B5EF4-FFF2-40B4-BE49-F238E27FC236}">
                <a16:creationId xmlns:a16="http://schemas.microsoft.com/office/drawing/2014/main" id="{8F3BFB4D-7748-4AA4-9A9B-F32DD78B9DB2}"/>
              </a:ext>
            </a:extLst>
          </p:cNvPr>
          <p:cNvPicPr>
            <a:picLocks noChangeAspect="1"/>
          </p:cNvPicPr>
          <p:nvPr/>
        </p:nvPicPr>
        <p:blipFill rotWithShape="1">
          <a:blip r:embed="rId4"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9097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normAutofit/>
          </a:bodyPr>
          <a:lstStyle/>
          <a:p>
            <a:r>
              <a:rPr lang="en-GB" dirty="0"/>
              <a:t>Definition, prevalence, pathophysiology</a:t>
            </a:r>
          </a:p>
          <a:p>
            <a:r>
              <a:rPr lang="en-GB" dirty="0"/>
              <a:t>Diagnosis</a:t>
            </a:r>
          </a:p>
          <a:p>
            <a:r>
              <a:rPr lang="en-GB" dirty="0"/>
              <a:t>ERCP and MRC in PSC</a:t>
            </a:r>
          </a:p>
        </p:txBody>
      </p:sp>
    </p:spTree>
    <p:extLst>
      <p:ext uri="{BB962C8B-B14F-4D97-AF65-F5344CB8AC3E}">
        <p14:creationId xmlns:p14="http://schemas.microsoft.com/office/powerpoint/2010/main" val="114285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61F0B-CE68-4772-8CC3-1836B3F023B1}"/>
              </a:ext>
            </a:extLst>
          </p:cNvPr>
          <p:cNvSpPr>
            <a:spLocks noGrp="1"/>
          </p:cNvSpPr>
          <p:nvPr>
            <p:ph type="title"/>
          </p:nvPr>
        </p:nvSpPr>
        <p:spPr/>
        <p:txBody>
          <a:bodyPr/>
          <a:lstStyle/>
          <a:p>
            <a:r>
              <a:rPr lang="en-GB" dirty="0"/>
              <a:t>Definition and prevalence</a:t>
            </a:r>
          </a:p>
        </p:txBody>
      </p:sp>
      <p:sp>
        <p:nvSpPr>
          <p:cNvPr id="6" name="Text Placeholder 5">
            <a:extLst>
              <a:ext uri="{FF2B5EF4-FFF2-40B4-BE49-F238E27FC236}">
                <a16:creationId xmlns:a16="http://schemas.microsoft.com/office/drawing/2014/main" id="{30444D1E-85D3-4239-8771-80B9F266EFEC}"/>
              </a:ext>
            </a:extLst>
          </p:cNvPr>
          <p:cNvSpPr>
            <a:spLocks noGrp="1"/>
          </p:cNvSpPr>
          <p:nvPr>
            <p:ph type="body" sz="quarter" idx="10"/>
          </p:nvPr>
        </p:nvSpPr>
        <p:spPr/>
        <p:txBody>
          <a:bodyPr/>
          <a:lstStyle/>
          <a:p>
            <a:r>
              <a:rPr lang="en-GB" dirty="0"/>
              <a:t>*‘Backwash’ ileitis</a:t>
            </a:r>
          </a:p>
          <a:p>
            <a:r>
              <a:rPr lang="en-GB" dirty="0"/>
              <a:t>1. Karlsen TH, et al. J </a:t>
            </a:r>
            <a:r>
              <a:rPr lang="en-GB" dirty="0" err="1"/>
              <a:t>Hepatol</a:t>
            </a:r>
            <a:r>
              <a:rPr lang="en-GB" dirty="0"/>
              <a:t> 2017;67:1298–323;</a:t>
            </a:r>
            <a:br>
              <a:rPr lang="en-GB" dirty="0"/>
            </a:br>
            <a:r>
              <a:rPr lang="en-GB" dirty="0"/>
              <a:t>ESGE/EASL CPG Endoscopy in PSC. J </a:t>
            </a:r>
            <a:r>
              <a:rPr lang="en-GB" dirty="0" err="1"/>
              <a:t>Hepatol</a:t>
            </a:r>
            <a:r>
              <a:rPr lang="en-GB" dirty="0"/>
              <a:t> 2017;66:1265–81</a:t>
            </a:r>
            <a:br>
              <a:rPr lang="en-GB" dirty="0"/>
            </a:br>
            <a:r>
              <a:rPr lang="en-GB" dirty="0"/>
              <a:t>Image © Kari C </a:t>
            </a:r>
            <a:r>
              <a:rPr lang="en-GB" dirty="0" err="1"/>
              <a:t>Toverud</a:t>
            </a:r>
            <a:r>
              <a:rPr lang="en-GB" dirty="0"/>
              <a:t> CMI 2017. Please do not adapt or share without permission</a:t>
            </a:r>
          </a:p>
        </p:txBody>
      </p:sp>
      <p:sp>
        <p:nvSpPr>
          <p:cNvPr id="5" name="Content Placeholder 4">
            <a:extLst>
              <a:ext uri="{FF2B5EF4-FFF2-40B4-BE49-F238E27FC236}">
                <a16:creationId xmlns:a16="http://schemas.microsoft.com/office/drawing/2014/main" id="{BDCB123E-FBD7-4F09-A706-68D3F4C2E228}"/>
              </a:ext>
            </a:extLst>
          </p:cNvPr>
          <p:cNvSpPr>
            <a:spLocks noGrp="1"/>
          </p:cNvSpPr>
          <p:nvPr>
            <p:ph sz="half" idx="11"/>
          </p:nvPr>
        </p:nvSpPr>
        <p:spPr/>
        <p:txBody>
          <a:bodyPr>
            <a:normAutofit lnSpcReduction="10000"/>
          </a:bodyPr>
          <a:lstStyle/>
          <a:p>
            <a:r>
              <a:rPr lang="en-GB" dirty="0"/>
              <a:t>A rare chronic bile duct disease</a:t>
            </a:r>
          </a:p>
          <a:p>
            <a:pPr lvl="1"/>
            <a:r>
              <a:rPr lang="en-GB" dirty="0"/>
              <a:t>Multifocal bile duct strictures and progressive liver disease</a:t>
            </a:r>
            <a:r>
              <a:rPr lang="en-GB" baseline="30000" dirty="0"/>
              <a:t>1</a:t>
            </a:r>
          </a:p>
          <a:p>
            <a:pPr lvl="1"/>
            <a:r>
              <a:rPr lang="en-GB" dirty="0"/>
              <a:t>IBD coexists in most patients</a:t>
            </a:r>
            <a:r>
              <a:rPr lang="en-GB" baseline="30000" dirty="0"/>
              <a:t>1</a:t>
            </a:r>
          </a:p>
          <a:p>
            <a:r>
              <a:rPr lang="en-GB" dirty="0"/>
              <a:t>Prevalence is 1–16 per 100,000</a:t>
            </a:r>
          </a:p>
          <a:p>
            <a:pPr lvl="1"/>
            <a:r>
              <a:rPr lang="en-GB" dirty="0"/>
              <a:t>Regional differences across Europe</a:t>
            </a:r>
          </a:p>
          <a:p>
            <a:pPr lvl="1"/>
            <a:r>
              <a:rPr lang="en-GB" dirty="0"/>
              <a:t>More common in men </a:t>
            </a:r>
          </a:p>
          <a:p>
            <a:r>
              <a:rPr lang="en-GB" dirty="0"/>
              <a:t>Most patients present with pancolitis</a:t>
            </a:r>
          </a:p>
          <a:p>
            <a:pPr lvl="1"/>
            <a:r>
              <a:rPr lang="en-GB" dirty="0"/>
              <a:t>Right-sided predominance</a:t>
            </a:r>
          </a:p>
          <a:p>
            <a:pPr lvl="1"/>
            <a:r>
              <a:rPr lang="en-GB" dirty="0"/>
              <a:t>Subtle </a:t>
            </a:r>
            <a:r>
              <a:rPr lang="en-GB" dirty="0" err="1"/>
              <a:t>ileal</a:t>
            </a:r>
            <a:r>
              <a:rPr lang="en-GB" dirty="0"/>
              <a:t> inflammation* and</a:t>
            </a:r>
            <a:br>
              <a:rPr lang="en-GB" dirty="0"/>
            </a:br>
            <a:r>
              <a:rPr lang="en-GB" dirty="0"/>
              <a:t>rectal sparing are common</a:t>
            </a:r>
          </a:p>
          <a:p>
            <a:r>
              <a:rPr lang="en-GB" dirty="0"/>
              <a:t>Highly increased and unpredictable risk of biliary and colonic malignancy</a:t>
            </a:r>
          </a:p>
          <a:p>
            <a:pPr lvl="1"/>
            <a:r>
              <a:rPr lang="en-GB" dirty="0"/>
              <a:t>A major challenge in the clinical management of PSC</a:t>
            </a:r>
          </a:p>
        </p:txBody>
      </p:sp>
      <p:sp>
        <p:nvSpPr>
          <p:cNvPr id="22" name="Content Placeholder 21">
            <a:extLst>
              <a:ext uri="{FF2B5EF4-FFF2-40B4-BE49-F238E27FC236}">
                <a16:creationId xmlns:a16="http://schemas.microsoft.com/office/drawing/2014/main" id="{81A73BF3-F5E8-40E1-923C-996AAC2FDB9A}"/>
              </a:ext>
            </a:extLst>
          </p:cNvPr>
          <p:cNvSpPr>
            <a:spLocks noGrp="1"/>
          </p:cNvSpPr>
          <p:nvPr>
            <p:ph sz="half" idx="12"/>
          </p:nvPr>
        </p:nvSpPr>
        <p:spPr/>
        <p:txBody>
          <a:bodyPr/>
          <a:lstStyle/>
          <a:p>
            <a:pPr marL="0" indent="0">
              <a:buNone/>
            </a:pPr>
            <a:r>
              <a:rPr lang="en-GB" sz="1600" b="1" dirty="0"/>
              <a:t>Macroscopic bowel and bile duct pathology in PSC</a:t>
            </a:r>
            <a:r>
              <a:rPr lang="en-GB" sz="1600" b="1" baseline="30000" dirty="0"/>
              <a:t>1</a:t>
            </a:r>
          </a:p>
          <a:p>
            <a:endParaRPr lang="en-GB" dirty="0"/>
          </a:p>
        </p:txBody>
      </p:sp>
      <p:pic>
        <p:nvPicPr>
          <p:cNvPr id="30" name="Content Placeholder 7">
            <a:extLst>
              <a:ext uri="{FF2B5EF4-FFF2-40B4-BE49-F238E27FC236}">
                <a16:creationId xmlns:a16="http://schemas.microsoft.com/office/drawing/2014/main" id="{E4B2E301-767A-4509-9067-85903118DFD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2171" y="1803063"/>
            <a:ext cx="3529522" cy="4621212"/>
          </a:xfrm>
          <a:prstGeom prst="rect">
            <a:avLst/>
          </a:prstGeom>
        </p:spPr>
      </p:pic>
      <p:sp>
        <p:nvSpPr>
          <p:cNvPr id="31" name="TextBox 30">
            <a:extLst>
              <a:ext uri="{FF2B5EF4-FFF2-40B4-BE49-F238E27FC236}">
                <a16:creationId xmlns:a16="http://schemas.microsoft.com/office/drawing/2014/main" id="{2D3D4CB9-3D38-4EF9-85FE-1D18DADA2603}"/>
              </a:ext>
            </a:extLst>
          </p:cNvPr>
          <p:cNvSpPr txBox="1"/>
          <p:nvPr/>
        </p:nvSpPr>
        <p:spPr>
          <a:xfrm>
            <a:off x="6273963" y="4186565"/>
            <a:ext cx="803810" cy="369332"/>
          </a:xfrm>
          <a:prstGeom prst="rect">
            <a:avLst/>
          </a:prstGeom>
          <a:solidFill>
            <a:schemeClr val="bg1"/>
          </a:solidFill>
        </p:spPr>
        <p:txBody>
          <a:bodyPr wrap="none" lIns="0" tIns="0" rIns="0" bIns="0" rtlCol="0">
            <a:spAutoFit/>
          </a:bodyPr>
          <a:lstStyle/>
          <a:p>
            <a:pPr algn="ctr"/>
            <a:r>
              <a:rPr lang="en-GB" sz="1200" dirty="0"/>
              <a:t>‘Backwash’ </a:t>
            </a:r>
            <a:br>
              <a:rPr lang="en-GB" sz="1200" dirty="0"/>
            </a:br>
            <a:r>
              <a:rPr lang="en-GB" sz="1200" dirty="0"/>
              <a:t>ileitis</a:t>
            </a:r>
          </a:p>
        </p:txBody>
      </p:sp>
      <p:sp>
        <p:nvSpPr>
          <p:cNvPr id="32" name="TextBox 31">
            <a:extLst>
              <a:ext uri="{FF2B5EF4-FFF2-40B4-BE49-F238E27FC236}">
                <a16:creationId xmlns:a16="http://schemas.microsoft.com/office/drawing/2014/main" id="{BF6D21B9-DC7C-45EC-B94F-D849D252DA86}"/>
              </a:ext>
            </a:extLst>
          </p:cNvPr>
          <p:cNvSpPr txBox="1"/>
          <p:nvPr/>
        </p:nvSpPr>
        <p:spPr>
          <a:xfrm>
            <a:off x="6510608" y="4705479"/>
            <a:ext cx="553037" cy="369332"/>
          </a:xfrm>
          <a:prstGeom prst="rect">
            <a:avLst/>
          </a:prstGeom>
          <a:solidFill>
            <a:schemeClr val="bg1"/>
          </a:solidFill>
        </p:spPr>
        <p:txBody>
          <a:bodyPr wrap="none" lIns="0" tIns="0" rIns="0" bIns="0" rtlCol="0">
            <a:spAutoFit/>
          </a:bodyPr>
          <a:lstStyle/>
          <a:p>
            <a:pPr algn="ctr"/>
            <a:r>
              <a:rPr lang="en-GB" sz="1200" dirty="0"/>
              <a:t>Colonic </a:t>
            </a:r>
            <a:br>
              <a:rPr lang="en-GB" sz="1200" dirty="0"/>
            </a:br>
            <a:r>
              <a:rPr lang="en-GB" sz="1200" dirty="0"/>
              <a:t>cancer</a:t>
            </a:r>
          </a:p>
        </p:txBody>
      </p:sp>
      <p:sp>
        <p:nvSpPr>
          <p:cNvPr id="33" name="TextBox 32">
            <a:extLst>
              <a:ext uri="{FF2B5EF4-FFF2-40B4-BE49-F238E27FC236}">
                <a16:creationId xmlns:a16="http://schemas.microsoft.com/office/drawing/2014/main" id="{A8B6595C-4DC1-4ADF-9842-1D71FA87FFF6}"/>
              </a:ext>
            </a:extLst>
          </p:cNvPr>
          <p:cNvSpPr txBox="1"/>
          <p:nvPr/>
        </p:nvSpPr>
        <p:spPr>
          <a:xfrm>
            <a:off x="7061095" y="5728469"/>
            <a:ext cx="971420" cy="553998"/>
          </a:xfrm>
          <a:prstGeom prst="rect">
            <a:avLst/>
          </a:prstGeom>
          <a:solidFill>
            <a:schemeClr val="bg1"/>
          </a:solidFill>
        </p:spPr>
        <p:txBody>
          <a:bodyPr wrap="none" lIns="0" tIns="0" rIns="0" bIns="0" rtlCol="0">
            <a:spAutoFit/>
          </a:bodyPr>
          <a:lstStyle/>
          <a:p>
            <a:pPr algn="ctr"/>
            <a:r>
              <a:rPr lang="en-GB" sz="1200" dirty="0"/>
              <a:t>Pancolitis with</a:t>
            </a:r>
          </a:p>
          <a:p>
            <a:pPr algn="ctr"/>
            <a:r>
              <a:rPr lang="en-GB" sz="1200" dirty="0"/>
              <a:t>right-sided </a:t>
            </a:r>
            <a:br>
              <a:rPr lang="en-GB" sz="1200" dirty="0"/>
            </a:br>
            <a:r>
              <a:rPr lang="en-GB" sz="1200" dirty="0"/>
              <a:t>predominance</a:t>
            </a:r>
          </a:p>
        </p:txBody>
      </p:sp>
      <p:sp>
        <p:nvSpPr>
          <p:cNvPr id="34" name="TextBox 33">
            <a:extLst>
              <a:ext uri="{FF2B5EF4-FFF2-40B4-BE49-F238E27FC236}">
                <a16:creationId xmlns:a16="http://schemas.microsoft.com/office/drawing/2014/main" id="{89F24AA9-1E42-4136-91D7-E6E713496ACD}"/>
              </a:ext>
            </a:extLst>
          </p:cNvPr>
          <p:cNvSpPr txBox="1"/>
          <p:nvPr/>
        </p:nvSpPr>
        <p:spPr>
          <a:xfrm>
            <a:off x="8874051" y="5729595"/>
            <a:ext cx="979435" cy="184666"/>
          </a:xfrm>
          <a:prstGeom prst="rect">
            <a:avLst/>
          </a:prstGeom>
          <a:solidFill>
            <a:schemeClr val="bg1"/>
          </a:solidFill>
        </p:spPr>
        <p:txBody>
          <a:bodyPr wrap="none" lIns="0" tIns="0" rIns="0" bIns="0" rtlCol="0">
            <a:spAutoFit/>
          </a:bodyPr>
          <a:lstStyle/>
          <a:p>
            <a:pPr algn="ctr"/>
            <a:r>
              <a:rPr lang="en-GB" sz="1200" dirty="0"/>
              <a:t>Rectal sparing</a:t>
            </a:r>
          </a:p>
        </p:txBody>
      </p:sp>
      <p:sp>
        <p:nvSpPr>
          <p:cNvPr id="35" name="TextBox 34">
            <a:extLst>
              <a:ext uri="{FF2B5EF4-FFF2-40B4-BE49-F238E27FC236}">
                <a16:creationId xmlns:a16="http://schemas.microsoft.com/office/drawing/2014/main" id="{1A4008DD-5E23-4D66-A81C-0EF746B503B1}"/>
              </a:ext>
            </a:extLst>
          </p:cNvPr>
          <p:cNvSpPr txBox="1"/>
          <p:nvPr/>
        </p:nvSpPr>
        <p:spPr>
          <a:xfrm>
            <a:off x="9128179" y="1955458"/>
            <a:ext cx="1394614" cy="184666"/>
          </a:xfrm>
          <a:prstGeom prst="rect">
            <a:avLst/>
          </a:prstGeom>
          <a:solidFill>
            <a:schemeClr val="bg1"/>
          </a:solidFill>
        </p:spPr>
        <p:txBody>
          <a:bodyPr wrap="none" lIns="0" tIns="0" rIns="0" bIns="0" rtlCol="0">
            <a:spAutoFit/>
          </a:bodyPr>
          <a:lstStyle/>
          <a:p>
            <a:pPr algn="ctr"/>
            <a:r>
              <a:rPr lang="en-GB" sz="1200" dirty="0"/>
              <a:t>Cholangiocarcinoma</a:t>
            </a:r>
          </a:p>
        </p:txBody>
      </p:sp>
      <p:sp>
        <p:nvSpPr>
          <p:cNvPr id="36" name="TextBox 35">
            <a:extLst>
              <a:ext uri="{FF2B5EF4-FFF2-40B4-BE49-F238E27FC236}">
                <a16:creationId xmlns:a16="http://schemas.microsoft.com/office/drawing/2014/main" id="{0C09FC20-DA42-4473-89A5-D770C25A0CB6}"/>
              </a:ext>
            </a:extLst>
          </p:cNvPr>
          <p:cNvSpPr txBox="1"/>
          <p:nvPr/>
        </p:nvSpPr>
        <p:spPr>
          <a:xfrm>
            <a:off x="7004953" y="1652563"/>
            <a:ext cx="1679948" cy="369332"/>
          </a:xfrm>
          <a:prstGeom prst="rect">
            <a:avLst/>
          </a:prstGeom>
          <a:solidFill>
            <a:schemeClr val="bg1"/>
          </a:solidFill>
        </p:spPr>
        <p:txBody>
          <a:bodyPr wrap="none" lIns="0" tIns="0" rIns="0" bIns="0" rtlCol="0">
            <a:spAutoFit/>
          </a:bodyPr>
          <a:lstStyle/>
          <a:p>
            <a:pPr algn="ctr"/>
            <a:r>
              <a:rPr lang="en-GB" sz="1200" dirty="0"/>
              <a:t>Multifocal bile duct</a:t>
            </a:r>
          </a:p>
          <a:p>
            <a:pPr algn="ctr"/>
            <a:r>
              <a:rPr lang="en-GB" sz="1200" dirty="0"/>
              <a:t>strictures and dilatations</a:t>
            </a:r>
          </a:p>
        </p:txBody>
      </p:sp>
      <p:pic>
        <p:nvPicPr>
          <p:cNvPr id="14" name="Picture 13">
            <a:hlinkClick r:id="rId4" action="ppaction://hlinksldjump"/>
            <a:extLst>
              <a:ext uri="{FF2B5EF4-FFF2-40B4-BE49-F238E27FC236}">
                <a16:creationId xmlns:a16="http://schemas.microsoft.com/office/drawing/2014/main" id="{733AC3D5-8E17-433A-A567-1D7C4E9DA033}"/>
              </a:ext>
            </a:extLst>
          </p:cNvPr>
          <p:cNvPicPr>
            <a:picLocks noChangeAspect="1"/>
          </p:cNvPicPr>
          <p:nvPr/>
        </p:nvPicPr>
        <p:blipFill rotWithShape="1">
          <a:blip r:embed="rId5" cstate="print">
            <a:duotone>
              <a:srgbClr val="EB6018">
                <a:shade val="45000"/>
                <a:satMod val="135000"/>
              </a:srgbClr>
              <a:prstClr val="white"/>
            </a:duotone>
            <a:extLst>
              <a:ext uri="{28A0092B-C50C-407E-A947-70E740481C1C}">
                <a14:useLocalDpi xmlns:a14="http://schemas.microsoft.com/office/drawing/2010/main" val="0"/>
              </a:ext>
            </a:extLst>
          </a:blip>
          <a:srcRect l="8888" t="1478" r="8310" b="16517"/>
          <a:stretch/>
        </p:blipFill>
        <p:spPr>
          <a:xfrm>
            <a:off x="11384422" y="442233"/>
            <a:ext cx="381237" cy="377560"/>
          </a:xfrm>
          <a:prstGeom prst="rect">
            <a:avLst/>
          </a:prstGeom>
        </p:spPr>
      </p:pic>
    </p:spTree>
    <p:extLst>
      <p:ext uri="{BB962C8B-B14F-4D97-AF65-F5344CB8AC3E}">
        <p14:creationId xmlns:p14="http://schemas.microsoft.com/office/powerpoint/2010/main" val="3407205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FE66F-5ADF-4220-999F-6BAEC6FA0FF4}"/>
</file>

<file path=customXml/itemProps2.xml><?xml version="1.0" encoding="utf-8"?>
<ds:datastoreItem xmlns:ds="http://schemas.openxmlformats.org/officeDocument/2006/customXml" ds:itemID="{DC655285-0295-4DC9-BB3C-AA4FB57D4246}">
  <ds:schemaRefs>
    <ds:schemaRef ds:uri="http://purl.org/dc/terms/"/>
    <ds:schemaRef ds:uri="8b4f0aa6-f811-4d6e-9450-92a67e22359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dcmitype/"/>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678</TotalTime>
  <Words>6865</Words>
  <Application>Microsoft Office PowerPoint</Application>
  <PresentationFormat>Widescreen</PresentationFormat>
  <Paragraphs>1100</Paragraphs>
  <Slides>45</Slides>
  <Notes>41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45</vt:i4>
      </vt:variant>
    </vt:vector>
  </HeadingPairs>
  <TitlesOfParts>
    <vt:vector size="52" baseType="lpstr">
      <vt:lpstr>Arial</vt:lpstr>
      <vt:lpstr>Calibri</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Definition and prevalence</vt:lpstr>
      <vt:lpstr>Overview of pathophysiology1</vt:lpstr>
      <vt:lpstr>Diagnosis of PSC</vt:lpstr>
      <vt:lpstr>ERCP and MRC in PSC</vt:lpstr>
      <vt:lpstr>Guidelines</vt:lpstr>
      <vt:lpstr>Topics</vt:lpstr>
      <vt:lpstr>Endoscopic diagnosis of PSC</vt:lpstr>
      <vt:lpstr>Endoscopic diagnosis of PSC:  MRC as standard</vt:lpstr>
      <vt:lpstr>Differential diagnosis of PSC</vt:lpstr>
      <vt:lpstr>Endoscopic diagnosis of PSC: Role of ERCP</vt:lpstr>
      <vt:lpstr>Ductographic criteria for PSC</vt:lpstr>
      <vt:lpstr>Ductographic criteria for PSC</vt:lpstr>
      <vt:lpstr>Endoscopic diagnosis with ERCP</vt:lpstr>
      <vt:lpstr>ERCP in confirmed PSC: Relevance of dominant strictures</vt:lpstr>
      <vt:lpstr>ERCP in confirmed PSC: Relevance of dominant strictures</vt:lpstr>
      <vt:lpstr>ERCP in confirmed PSC: Assessing risk of CCA</vt:lpstr>
      <vt:lpstr>ERCP in confirmed PSC: Assessing risk of CCA</vt:lpstr>
      <vt:lpstr>Therapeutic ERCP in selected patients</vt:lpstr>
      <vt:lpstr>Therapeutic ERCP: Overall outcomes</vt:lpstr>
      <vt:lpstr>Balloon dilation vs. balloon dilation + stenting</vt:lpstr>
      <vt:lpstr>Balloon dilation vs. balloon dilation + stenting</vt:lpstr>
      <vt:lpstr>Balloon dilation vs. balloon dilation + stenting</vt:lpstr>
      <vt:lpstr>Therapeutic ERCP: Role of sphincterotomy </vt:lpstr>
      <vt:lpstr>Therapeutic ERCP: Dilation schemes </vt:lpstr>
      <vt:lpstr>Therapeutic ERCP: Stent therapy </vt:lpstr>
      <vt:lpstr>Therapeutic ERCP: Complications </vt:lpstr>
      <vt:lpstr>Therapeutic ERCP: Risk of pancreatitis</vt:lpstr>
      <vt:lpstr>Therapeutic ERCP: Bacterial cholangitis</vt:lpstr>
      <vt:lpstr>ERCP in confirmed PSC: Assessing risk of CCA</vt:lpstr>
      <vt:lpstr>PSC and cholangiocarcinoma</vt:lpstr>
      <vt:lpstr>Brush cytology for identification of CCA</vt:lpstr>
      <vt:lpstr>ERCP findings alone cannot exclude CCA</vt:lpstr>
      <vt:lpstr>Endoscopic surveillance of PSC-associated IBD</vt:lpstr>
      <vt:lpstr>Endoscopic surveillance of PSC-associated IBD</vt:lpstr>
      <vt:lpstr>Endoscopic surveillance of PSC-associated IBD</vt:lpstr>
      <vt:lpstr>Summary</vt:lpstr>
      <vt:lpstr>Main recommendations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30</cp:revision>
  <cp:lastPrinted>2019-04-01T13:28:28Z</cp:lastPrinted>
  <dcterms:created xsi:type="dcterms:W3CDTF">2016-10-10T16:35:57Z</dcterms:created>
  <dcterms:modified xsi:type="dcterms:W3CDTF">2020-05-05T10:17:21Z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