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Lst>
  <p:notesMasterIdLst>
    <p:notesMasterId r:id="rId54"/>
  </p:notesMasterIdLst>
  <p:sldIdLst>
    <p:sldId id="260" r:id="rId8"/>
    <p:sldId id="297" r:id="rId9"/>
    <p:sldId id="366" r:id="rId10"/>
    <p:sldId id="298" r:id="rId11"/>
    <p:sldId id="264" r:id="rId12"/>
    <p:sldId id="261" r:id="rId13"/>
    <p:sldId id="270" r:id="rId14"/>
    <p:sldId id="265" r:id="rId15"/>
    <p:sldId id="269" r:id="rId16"/>
    <p:sldId id="272" r:id="rId17"/>
    <p:sldId id="336" r:id="rId18"/>
    <p:sldId id="367" r:id="rId19"/>
    <p:sldId id="266" r:id="rId20"/>
    <p:sldId id="267" r:id="rId21"/>
    <p:sldId id="273" r:id="rId22"/>
    <p:sldId id="258" r:id="rId23"/>
    <p:sldId id="299" r:id="rId24"/>
    <p:sldId id="333" r:id="rId25"/>
    <p:sldId id="368" r:id="rId26"/>
    <p:sldId id="334" r:id="rId27"/>
    <p:sldId id="300" r:id="rId28"/>
    <p:sldId id="301" r:id="rId29"/>
    <p:sldId id="369" r:id="rId30"/>
    <p:sldId id="370" r:id="rId31"/>
    <p:sldId id="335" r:id="rId32"/>
    <p:sldId id="315" r:id="rId33"/>
    <p:sldId id="371" r:id="rId34"/>
    <p:sldId id="338" r:id="rId35"/>
    <p:sldId id="316" r:id="rId36"/>
    <p:sldId id="302" r:id="rId37"/>
    <p:sldId id="372" r:id="rId38"/>
    <p:sldId id="373" r:id="rId39"/>
    <p:sldId id="304" r:id="rId40"/>
    <p:sldId id="374" r:id="rId41"/>
    <p:sldId id="375" r:id="rId42"/>
    <p:sldId id="376" r:id="rId43"/>
    <p:sldId id="305" r:id="rId44"/>
    <p:sldId id="323" r:id="rId45"/>
    <p:sldId id="340" r:id="rId46"/>
    <p:sldId id="339" r:id="rId47"/>
    <p:sldId id="341" r:id="rId48"/>
    <p:sldId id="306" r:id="rId49"/>
    <p:sldId id="377" r:id="rId50"/>
    <p:sldId id="378" r:id="rId51"/>
    <p:sldId id="379" r:id="rId52"/>
    <p:sldId id="307"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3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l Bacha" initials="JB" lastIdx="1" clrIdx="6">
    <p:extLst>
      <p:ext uri="{19B8F6BF-5375-455C-9EA6-DF929625EA0E}">
        <p15:presenceInfo xmlns:p15="http://schemas.microsoft.com/office/powerpoint/2012/main" userId="S-1-5-21-2416720587-102252390-449953431-4705"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5"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CDB"/>
    <a:srgbClr val="E7EFEE"/>
    <a:srgbClr val="004A86"/>
    <a:srgbClr val="EB5F17"/>
    <a:srgbClr val="0A9390"/>
    <a:srgbClr val="DC204E"/>
    <a:srgbClr val="F8BE3D"/>
    <a:srgbClr val="D8E9B1"/>
    <a:srgbClr val="9DC93B"/>
    <a:srgbClr val="71C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87312" autoAdjust="0"/>
  </p:normalViewPr>
  <p:slideViewPr>
    <p:cSldViewPr snapToGrid="0">
      <p:cViewPr varScale="1">
        <p:scale>
          <a:sx n="71" d="100"/>
          <a:sy n="71" d="100"/>
        </p:scale>
        <p:origin x="1214" y="62"/>
      </p:cViewPr>
      <p:guideLst>
        <p:guide orient="horz" pos="843"/>
        <p:guide pos="267"/>
        <p:guide pos="7412"/>
        <p:guide pos="381"/>
        <p:guide pos="7299"/>
        <p:guide orient="horz" pos="3987"/>
        <p:guide orient="horz" pos="957"/>
        <p:guide orient="horz" pos="13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1308"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tx2">
              <a:alpha val="90000"/>
            </a:schemeClr>
          </a:solidFill>
        </a:ln>
      </dgm:spPr>
      <dgm:t>
        <a:bodyPr/>
        <a:lstStyle/>
        <a:p>
          <a:r>
            <a:rPr lang="en-GB" sz="200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tx2">
              <a:alpha val="90000"/>
            </a:schemeClr>
          </a:solidFill>
        </a:ln>
      </dgm:spPr>
      <dgm:t>
        <a:bodyPr/>
        <a:lstStyle/>
        <a:p>
          <a:r>
            <a:rPr lang="en-GB" sz="2000"/>
            <a:t>Definitions of NAFLD, NAFL and NASH</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tx2">
              <a:alpha val="90000"/>
            </a:schemeClr>
          </a:solidFill>
        </a:ln>
      </dgm:spPr>
      <dgm:t>
        <a:bodyPr/>
        <a:lstStyle/>
        <a:p>
          <a:r>
            <a:rPr lang="en-GB" sz="2000"/>
            <a:t>Key topics and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3">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3">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3">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3">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3">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A12C7F44-8F6D-4E4D-856F-5966585109D6}" type="presOf" srcId="{26B8BC63-8816-4EF3-9D7F-52312699CA0C}" destId="{61404EFA-ED30-44F3-A4AB-91551451AA65}"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DD8B7B78-88CE-4633-A8E3-22191AC36F5D}" type="presOf" srcId="{BCC1537F-DE71-481A-A200-9F4C77EF14FE}" destId="{859B37CA-7D63-43BD-8E6E-4935AEEB1BDC}"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4549DFAA-8D92-48F4-B1ED-3F46A10C08D8}" srcId="{6D0C0F05-0B97-4684-A375-BEE53CED5579}" destId="{EF0FFC98-EB21-409E-9CDD-65B0D3C4EDF9}" srcOrd="0" destOrd="0" parTransId="{3A21DB61-0E33-43AE-A7DC-97D5B2F14E43}" sibTransId="{E42B58E3-DF66-488E-9D14-795E0694A0A4}"/>
    <dgm:cxn modelId="{A69CA7AB-450E-4FC3-BF08-B447E18C1DF2}" type="presOf" srcId="{8619795A-428A-4EE5-9D93-9BB9308F3240}" destId="{558480F4-FAA4-434B-AD99-028C17C687B3}" srcOrd="0" destOrd="0" presId="urn:microsoft.com/office/officeart/2005/8/layout/vList5"/>
    <dgm:cxn modelId="{6614B2BA-D91D-49AA-8BF7-11F6AB532869}"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583D76C6-9F46-4253-B1C0-1B1B3162570A}" type="presOf" srcId="{6D0C0F05-0B97-4684-A375-BEE53CED5579}" destId="{B75631AB-3EF3-4AB2-9679-609D9E2A97C3}"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42CC7ADD-5963-456C-8B5C-BF823CE6078B}" type="presOf" srcId="{EF0FFC98-EB21-409E-9CDD-65B0D3C4EDF9}" destId="{00385CE4-843E-44D2-9505-5E0E8F710E48}" srcOrd="0" destOrd="0" presId="urn:microsoft.com/office/officeart/2005/8/layout/vList5"/>
    <dgm:cxn modelId="{0F939EFE-CC7A-49A3-B230-140D927AA503}" type="presOf" srcId="{89F0AF2C-9BF5-4CF3-9103-6667E274E04F}" destId="{CCB8CD55-3C3D-4583-82FB-52AAD531040C}" srcOrd="0" destOrd="0" presId="urn:microsoft.com/office/officeart/2005/8/layout/vList5"/>
    <dgm:cxn modelId="{879FBB5E-0A39-4A13-A0CF-4F1046626CC3}" type="presParOf" srcId="{859B37CA-7D63-43BD-8E6E-4935AEEB1BDC}" destId="{8C766F5F-E198-40D5-9DFA-7138E5D10E94}" srcOrd="0" destOrd="0" presId="urn:microsoft.com/office/officeart/2005/8/layout/vList5"/>
    <dgm:cxn modelId="{57A886F8-95E5-4B59-895E-6F8FA2CAF791}" type="presParOf" srcId="{8C766F5F-E198-40D5-9DFA-7138E5D10E94}" destId="{558480F4-FAA4-434B-AD99-028C17C687B3}" srcOrd="0" destOrd="0" presId="urn:microsoft.com/office/officeart/2005/8/layout/vList5"/>
    <dgm:cxn modelId="{1E2ACBAF-EF31-4B64-8E8E-C65B93F503F8}" type="presParOf" srcId="{8C766F5F-E198-40D5-9DFA-7138E5D10E94}" destId="{61404EFA-ED30-44F3-A4AB-91551451AA65}" srcOrd="1" destOrd="0" presId="urn:microsoft.com/office/officeart/2005/8/layout/vList5"/>
    <dgm:cxn modelId="{B8ED7FEC-98CC-4970-989E-F2F6F40B91AD}" type="presParOf" srcId="{859B37CA-7D63-43BD-8E6E-4935AEEB1BDC}" destId="{3E23B032-FF14-4765-9641-D0CC6B8B521B}" srcOrd="1" destOrd="0" presId="urn:microsoft.com/office/officeart/2005/8/layout/vList5"/>
    <dgm:cxn modelId="{E7E5E4A0-BE8D-4CED-B43C-EFA3EBA697E8}" type="presParOf" srcId="{859B37CA-7D63-43BD-8E6E-4935AEEB1BDC}" destId="{0A337AD9-B84F-4CFB-9C3D-B42BBA767A98}" srcOrd="2" destOrd="0" presId="urn:microsoft.com/office/officeart/2005/8/layout/vList5"/>
    <dgm:cxn modelId="{81F00507-8301-4259-8534-DF36630F3322}" type="presParOf" srcId="{0A337AD9-B84F-4CFB-9C3D-B42BBA767A98}" destId="{CCB8CD55-3C3D-4583-82FB-52AAD531040C}" srcOrd="0" destOrd="0" presId="urn:microsoft.com/office/officeart/2005/8/layout/vList5"/>
    <dgm:cxn modelId="{3B453A69-764D-45C0-BE25-5CE580DEFBBF}" type="presParOf" srcId="{0A337AD9-B84F-4CFB-9C3D-B42BBA767A98}" destId="{32A41B45-68F6-4AC1-9583-5420FD4CFB41}" srcOrd="1" destOrd="0" presId="urn:microsoft.com/office/officeart/2005/8/layout/vList5"/>
    <dgm:cxn modelId="{15749E7B-CFA7-46D1-96B8-9CB9AD113031}" type="presParOf" srcId="{859B37CA-7D63-43BD-8E6E-4935AEEB1BDC}" destId="{EA14D230-DCC1-436E-A129-10B6DE0434C3}" srcOrd="3" destOrd="0" presId="urn:microsoft.com/office/officeart/2005/8/layout/vList5"/>
    <dgm:cxn modelId="{10F7F49D-E535-4E9D-9224-0290A24C46B5}" type="presParOf" srcId="{859B37CA-7D63-43BD-8E6E-4935AEEB1BDC}" destId="{14A92640-2FA0-48D7-9F03-F7A15F18105C}" srcOrd="4" destOrd="0" presId="urn:microsoft.com/office/officeart/2005/8/layout/vList5"/>
    <dgm:cxn modelId="{4F789825-7E06-4609-85E9-CBEDBE39A27E}" type="presParOf" srcId="{14A92640-2FA0-48D7-9F03-F7A15F18105C}" destId="{B75631AB-3EF3-4AB2-9679-609D9E2A97C3}" srcOrd="0" destOrd="0" presId="urn:microsoft.com/office/officeart/2005/8/layout/vList5"/>
    <dgm:cxn modelId="{C4CD52BD-CB03-404A-B563-B31589941DBB}"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117324" y="-2882774"/>
          <a:ext cx="1191406"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Grading evidence and recommendations</a:t>
          </a:r>
        </a:p>
      </dsp:txBody>
      <dsp:txXfrm rot="-5400000">
        <a:off x="4083367" y="209343"/>
        <a:ext cx="7201160" cy="1075086"/>
      </dsp:txXfrm>
    </dsp:sp>
    <dsp:sp modelId="{558480F4-FAA4-434B-AD99-028C17C687B3}">
      <dsp:nvSpPr>
        <dsp:cNvPr id="0" name=""/>
        <dsp:cNvSpPr/>
      </dsp:nvSpPr>
      <dsp:spPr>
        <a:xfrm>
          <a:off x="0" y="2256"/>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Methods</a:t>
          </a:r>
        </a:p>
      </dsp:txBody>
      <dsp:txXfrm>
        <a:off x="72700" y="74956"/>
        <a:ext cx="3937967" cy="1343857"/>
      </dsp:txXfrm>
    </dsp:sp>
    <dsp:sp modelId="{32A41B45-68F6-4AC1-9583-5420FD4CFB41}">
      <dsp:nvSpPr>
        <dsp:cNvPr id="0" name=""/>
        <dsp:cNvSpPr/>
      </dsp:nvSpPr>
      <dsp:spPr>
        <a:xfrm rot="5400000">
          <a:off x="7117324" y="-1319054"/>
          <a:ext cx="1191406"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Definitions of NAFLD, NAFL and NASH</a:t>
          </a:r>
        </a:p>
      </dsp:txBody>
      <dsp:txXfrm rot="-5400000">
        <a:off x="4083367" y="1773063"/>
        <a:ext cx="7201160" cy="1075086"/>
      </dsp:txXfrm>
    </dsp:sp>
    <dsp:sp modelId="{CCB8CD55-3C3D-4583-82FB-52AAD531040C}">
      <dsp:nvSpPr>
        <dsp:cNvPr id="0" name=""/>
        <dsp:cNvSpPr/>
      </dsp:nvSpPr>
      <dsp:spPr>
        <a:xfrm>
          <a:off x="0" y="156597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Background</a:t>
          </a:r>
        </a:p>
      </dsp:txBody>
      <dsp:txXfrm>
        <a:off x="72700" y="1638677"/>
        <a:ext cx="3937967" cy="1343857"/>
      </dsp:txXfrm>
    </dsp:sp>
    <dsp:sp modelId="{00385CE4-843E-44D2-9505-5E0E8F710E48}">
      <dsp:nvSpPr>
        <dsp:cNvPr id="0" name=""/>
        <dsp:cNvSpPr/>
      </dsp:nvSpPr>
      <dsp:spPr>
        <a:xfrm rot="5400000">
          <a:off x="7117324" y="244666"/>
          <a:ext cx="1191406" cy="7259320"/>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Key topics and recommendations</a:t>
          </a:r>
        </a:p>
      </dsp:txBody>
      <dsp:txXfrm rot="-5400000">
        <a:off x="4083367" y="3336783"/>
        <a:ext cx="7201160" cy="1075086"/>
      </dsp:txXfrm>
    </dsp:sp>
    <dsp:sp modelId="{B75631AB-3EF3-4AB2-9679-609D9E2A97C3}">
      <dsp:nvSpPr>
        <dsp:cNvPr id="0" name=""/>
        <dsp:cNvSpPr/>
      </dsp:nvSpPr>
      <dsp:spPr>
        <a:xfrm>
          <a:off x="0" y="3129697"/>
          <a:ext cx="4083367" cy="148925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t>Guidelines</a:t>
          </a:r>
        </a:p>
      </dsp:txBody>
      <dsp:txXfrm>
        <a:off x="72700" y="3202397"/>
        <a:ext cx="3937967" cy="1343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1"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243849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86907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10"/>
          </p:nvPr>
        </p:nvSpPr>
        <p:spPr/>
        <p:txBody>
          <a:bodyPr/>
          <a:lstStyle/>
          <a:p>
            <a:fld id="{AFBBAD97-B6EA-450E-B34E-10D8644E9459}" type="slidenum">
              <a:rPr lang="en-GB" smtClean="0"/>
              <a:t>14</a:t>
            </a:fld>
            <a:endParaRPr lang="en-GB"/>
          </a:p>
        </p:txBody>
      </p:sp>
    </p:spTree>
    <p:extLst>
      <p:ext uri="{BB962C8B-B14F-4D97-AF65-F5344CB8AC3E}">
        <p14:creationId xmlns:p14="http://schemas.microsoft.com/office/powerpoint/2010/main" val="242399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a:latin typeface="Arial" panose="020B0604020202020204" pitchFamily="34" charset="0"/>
                <a:cs typeface="Arial" panose="020B0604020202020204" pitchFamily="34" charset="0"/>
              </a:rPr>
              <a:t>IR, insulin resistance</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15835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a:latin typeface="Arial" panose="020B0604020202020204" pitchFamily="34" charset="0"/>
                <a:cs typeface="Arial" panose="020B0604020202020204" pitchFamily="34" charset="0"/>
              </a:rPr>
              <a:t>HCC, hepatocellular carcinoma; </a:t>
            </a:r>
            <a:r>
              <a:rPr lang="en-GB" sz="1200" i="1" err="1">
                <a:latin typeface="Arial" panose="020B0604020202020204" pitchFamily="34" charset="0"/>
                <a:cs typeface="Arial" panose="020B0604020202020204" pitchFamily="34" charset="0"/>
              </a:rPr>
              <a:t>MetS</a:t>
            </a:r>
            <a:r>
              <a:rPr lang="en-GB" sz="1200" i="1">
                <a:latin typeface="Arial" panose="020B0604020202020204" pitchFamily="34" charset="0"/>
                <a:cs typeface="Arial" panose="020B0604020202020204" pitchFamily="34" charset="0"/>
              </a:rPr>
              <a:t>, metabolic syndrome; </a:t>
            </a:r>
            <a:r>
              <a:rPr lang="en-GB" i="1"/>
              <a:t>NASH, non-alcoholic steatohepatitis; T2DM, type 2 diabetes mellitus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120961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50919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latin typeface="Arial" panose="020B0604020202020204" pitchFamily="34" charset="0"/>
                <a:cs typeface="Arial" panose="020B0604020202020204" pitchFamily="34" charset="0"/>
              </a:rPr>
              <a:t>IR, insulin resistance;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267492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i="1" dirty="0">
                <a:latin typeface="Arial" panose="020B0604020202020204" pitchFamily="34" charset="0"/>
                <a:cs typeface="Baekmuk Gulim" charset="0"/>
              </a:rPr>
              <a:t>DAG, di-</a:t>
            </a:r>
            <a:r>
              <a:rPr lang="en-US" altLang="en-US" sz="1200" i="1" dirty="0" err="1">
                <a:latin typeface="Arial" panose="020B0604020202020204" pitchFamily="34" charset="0"/>
                <a:cs typeface="Baekmuk Gulim" charset="0"/>
              </a:rPr>
              <a:t>acylglycerol</a:t>
            </a:r>
            <a:r>
              <a:rPr lang="en-US" altLang="en-US" sz="1200" i="1" dirty="0">
                <a:latin typeface="Arial" panose="020B0604020202020204" pitchFamily="34" charset="0"/>
                <a:cs typeface="Baekmuk Gulim" charset="0"/>
              </a:rPr>
              <a:t>; Di-P PA, di-palmitoyl phosphatic acid; HCC, hepatocellular carcinoma; LCFA, long-chain fatty acid; TAG, tri-</a:t>
            </a:r>
            <a:r>
              <a:rPr lang="en-US" altLang="en-US" sz="1200" i="1" dirty="0" err="1">
                <a:latin typeface="Arial" panose="020B0604020202020204" pitchFamily="34" charset="0"/>
                <a:cs typeface="Baekmuk Gulim" charset="0"/>
              </a:rPr>
              <a:t>acylglycerol</a:t>
            </a:r>
            <a:endParaRPr lang="en-US" altLang="en-US" sz="1200" b="1" i="1" dirty="0">
              <a:latin typeface="Arial" panose="020B0604020202020204" pitchFamily="34" charset="0"/>
              <a:cs typeface="Baekmuk Gulim" charset="0"/>
            </a:endParaRP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endParaRPr lang="en-US" altLang="en-US" sz="1200" b="1" dirty="0">
              <a:latin typeface="Arial" panose="020B0604020202020204" pitchFamily="34" charset="0"/>
              <a:cs typeface="Baekmuk Gulim" charset="0"/>
            </a:endParaRP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b="1" dirty="0">
                <a:latin typeface="Arial" panose="020B0604020202020204" pitchFamily="34" charset="0"/>
                <a:cs typeface="Baekmuk Gulim" charset="0"/>
              </a:rPr>
              <a:t>The influences of visceral ectopic fat accumulation, adipose tissue inflammation, type 2 diabetes, diet and intestinal dysbiosis to promote the development of progressive liver disease in NAFLD</a:t>
            </a:r>
          </a:p>
          <a:p>
            <a:pPr marL="1587" indent="0" eaLnBrk="1">
              <a:lnSpc>
                <a:spcPct val="93000"/>
              </a:lnSpc>
              <a:spcBef>
                <a:spcPct val="0"/>
              </a:spcBef>
              <a:buNone/>
              <a:tabLst>
                <a:tab pos="723900" algn="l"/>
                <a:tab pos="1447800" algn="l"/>
                <a:tab pos="2171700" algn="l"/>
                <a:tab pos="2895600" algn="l"/>
                <a:tab pos="3619500" algn="l"/>
                <a:tab pos="4343400" algn="l"/>
                <a:tab pos="5067300" algn="l"/>
                <a:tab pos="5791200" algn="l"/>
              </a:tabLst>
            </a:pPr>
            <a:r>
              <a:rPr lang="en-US" altLang="en-US" sz="1200" dirty="0">
                <a:latin typeface="Arial" panose="020B0604020202020204" pitchFamily="34" charset="0"/>
                <a:cs typeface="Baekmuk Gulim" charset="0"/>
              </a:rPr>
              <a:t>Visceral ectopic fat accumulation, which often occurs with inflammation and type 2 diabetes, causes resistance to insulin action and hepatic necro-inflammation (by Kupffer cell activation) with activation of hepatic stellate cells and increased production of collagen matrix and progression of liver disease. Progression of liver disease over an ill-defined period of time causes advanced liver fibrosis, cirrhosis and, in some cases, hepatocellular carcinoma. Poor diet (particularly high fat and high fructose intakes) along with genetic factors (e.g., </a:t>
            </a:r>
            <a:r>
              <a:rPr lang="en-US" altLang="en-US" sz="1200" i="1" dirty="0">
                <a:latin typeface="Arial" panose="020B0604020202020204" pitchFamily="34" charset="0"/>
                <a:cs typeface="Baekmuk Gulim" charset="0"/>
              </a:rPr>
              <a:t>PNPLA3</a:t>
            </a:r>
            <a:r>
              <a:rPr lang="en-US" altLang="en-US" sz="1200" dirty="0">
                <a:latin typeface="Arial" panose="020B0604020202020204" pitchFamily="34" charset="0"/>
                <a:cs typeface="Baekmuk Gulim" charset="0"/>
              </a:rPr>
              <a:t> polymorphisms) may also play a role in NAFLD progression increasing hepatic lipid accumulation and increasing risk of liver fibrosis. Alternations in the diet may cause dysbiosis of the gut microbiota with hepato-toxic effects from secondary bile acids. Dysbiosis may alter the production of short-chain fatty acids (from fermentation of dietary carbohydrate), and increase the production of lipopolysaccharide into the portal circulation (from egress of intestinal bacteria caused by increased intestinal permeability). Such effects create a pro-inflammatory hepatic stimulus that increases risk of progression of NAFLD. (DAG, di-</a:t>
            </a:r>
            <a:r>
              <a:rPr lang="en-US" altLang="en-US" sz="1200" dirty="0" err="1">
                <a:latin typeface="Arial" panose="020B0604020202020204" pitchFamily="34" charset="0"/>
                <a:cs typeface="Baekmuk Gulim" charset="0"/>
              </a:rPr>
              <a:t>acylglycerol</a:t>
            </a:r>
            <a:r>
              <a:rPr lang="en-US" altLang="en-US" sz="1200" dirty="0">
                <a:latin typeface="Arial" panose="020B0604020202020204" pitchFamily="34" charset="0"/>
                <a:cs typeface="Baekmuk Gulim" charset="0"/>
              </a:rPr>
              <a:t>; HCC, hepatocellular carcinoma; LCFA, long-chain fatty acid; PNPLA3, </a:t>
            </a:r>
            <a:r>
              <a:rPr lang="en-US" altLang="en-US" sz="1200" dirty="0" err="1">
                <a:latin typeface="Arial" panose="020B0604020202020204" pitchFamily="34" charset="0"/>
                <a:cs typeface="Baekmuk Gulim" charset="0"/>
              </a:rPr>
              <a:t>patatin</a:t>
            </a:r>
            <a:r>
              <a:rPr lang="en-US" altLang="en-US" sz="1200" dirty="0">
                <a:latin typeface="Arial" panose="020B0604020202020204" pitchFamily="34" charset="0"/>
                <a:cs typeface="Baekmuk Gulim" charset="0"/>
              </a:rPr>
              <a:t>-like phospholipase domain-containing 3).</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3600" dirty="0">
              <a:latin typeface="Arial" panose="020B0604020202020204" pitchFamily="34" charset="0"/>
              <a:cs typeface="Baekmuk Gulim" charset="0"/>
            </a:endParaRPr>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From: </a:t>
            </a:r>
            <a:r>
              <a:rPr lang="en-US" altLang="en-US" dirty="0"/>
              <a:t>Byrne CD, </a:t>
            </a:r>
            <a:r>
              <a:rPr lang="en-GB" dirty="0" err="1"/>
              <a:t>Targher</a:t>
            </a:r>
            <a:r>
              <a:rPr lang="en-GB" dirty="0"/>
              <a:t> G. </a:t>
            </a:r>
            <a:r>
              <a:rPr lang="en-US" altLang="en-US" i="1" dirty="0"/>
              <a:t>J </a:t>
            </a:r>
            <a:r>
              <a:rPr lang="en-US" altLang="en-US" i="1" dirty="0" err="1"/>
              <a:t>Hepatol</a:t>
            </a:r>
            <a:r>
              <a:rPr lang="en-US" altLang="en-US" dirty="0"/>
              <a:t> 2015;62:S47–64</a:t>
            </a:r>
          </a:p>
          <a:p>
            <a:pPr marL="0" indent="0">
              <a:buNone/>
            </a:pPr>
            <a:r>
              <a:rPr lang="en-US" altLang="en-US" dirty="0"/>
              <a:t>Copyright © 2014 European Association for the Study of the Liver</a:t>
            </a:r>
            <a:r>
              <a:rPr lang="en-US" altLang="en-US" dirty="0">
                <a:hlinkClick r:id="rId3"/>
              </a:rPr>
              <a:t> Terms and Conditions</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428739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i="1">
                <a:latin typeface="Arial" panose="020B0604020202020204" pitchFamily="34" charset="0"/>
                <a:cs typeface="Baekmuk Gulim" charset="0"/>
              </a:rPr>
              <a:t>HCC, hepatocellular carcinoma; </a:t>
            </a:r>
            <a:r>
              <a:rPr lang="en-GB" i="1"/>
              <a:t>NASH, non-alcoholic steatohepatitis; </a:t>
            </a:r>
            <a:r>
              <a:rPr lang="en-US" altLang="en-US" sz="1200" i="1" err="1">
                <a:latin typeface="Arial" panose="020B0604020202020204" pitchFamily="34" charset="0"/>
                <a:cs typeface="Baekmuk Gulim" charset="0"/>
              </a:rPr>
              <a:t>LTx</a:t>
            </a:r>
            <a:r>
              <a:rPr lang="en-US" altLang="en-US" sz="1200" i="1">
                <a:latin typeface="Arial" panose="020B0604020202020204" pitchFamily="34" charset="0"/>
                <a:cs typeface="Baekmuk Gulim" charset="0"/>
              </a:rPr>
              <a:t>, liver transplantation</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14887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NAFL, non-alcoholic fatty liver; NASH, non-alcoholic steatohepatitis; NAS, NAFLD Activity Score</a:t>
            </a:r>
          </a:p>
          <a:p>
            <a:pPr marL="0" indent="0">
              <a:buNone/>
            </a:pPr>
            <a:endParaRPr lang="en-GB" i="1"/>
          </a:p>
          <a:p>
            <a:pPr marL="0" indent="0">
              <a:buNone/>
            </a:pPr>
            <a:r>
              <a:rPr lang="en-GB"/>
              <a:t>Image from Journal of Hepatology 2013 vol. 59 :131–137</a:t>
            </a:r>
            <a:endParaRPr lang="en-GB" i="1"/>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275199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NASH, non-alcoholic steatohepatitis</a:t>
            </a:r>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287343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a:p>
        </p:txBody>
      </p:sp>
    </p:spTree>
    <p:extLst>
      <p:ext uri="{BB962C8B-B14F-4D97-AF65-F5344CB8AC3E}">
        <p14:creationId xmlns:p14="http://schemas.microsoft.com/office/powerpoint/2010/main" val="312400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30000" dirty="0">
                <a:solidFill>
                  <a:schemeClr val="tx1"/>
                </a:solidFill>
                <a:latin typeface="Arial" panose="020B0604020202020204" pitchFamily="34" charset="0"/>
                <a:ea typeface="+mn-ea"/>
                <a:cs typeface="Arial" panose="020B0604020202020204" pitchFamily="34" charset="0"/>
              </a:rPr>
              <a:t>1</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H-MRS, proton magnetic resonance spectroscopy; T2DM, type 2 diabetes mellitus; US, ultrasound</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23910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5987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ELF, enhanced liver fibrosis; GGT, gamma-glutamyl transferase; MRE, magnetic resonance elastography; NFS, NAFLD fibrosis score; NPV, negative predictive value; PPV, positive predictive value; VCTE, vibration-controlled transient elastography</a:t>
            </a:r>
          </a:p>
          <a:p>
            <a:pPr marL="0" indent="0">
              <a:buNone/>
            </a:pPr>
            <a:endParaRPr lang="en-GB" i="1" dirty="0"/>
          </a:p>
          <a:p>
            <a:pPr marL="0" indent="0">
              <a:buNone/>
            </a:pPr>
            <a:r>
              <a:rPr lang="en-GB" i="1" dirty="0"/>
              <a:t>Citation</a:t>
            </a:r>
            <a:r>
              <a:rPr lang="en-GB" i="1" baseline="0" dirty="0"/>
              <a:t> for image: </a:t>
            </a:r>
            <a:r>
              <a:rPr lang="en-GB" i="1" baseline="0" dirty="0" err="1"/>
              <a:t>Vilar</a:t>
            </a:r>
            <a:r>
              <a:rPr lang="en-GB" i="1" baseline="0" dirty="0"/>
              <a:t>-Gomez and </a:t>
            </a:r>
            <a:r>
              <a:rPr lang="en-GB" i="1" baseline="0" dirty="0" err="1"/>
              <a:t>Chalasani</a:t>
            </a:r>
            <a:r>
              <a:rPr lang="en-GB" i="1" baseline="0" dirty="0"/>
              <a:t> J </a:t>
            </a:r>
            <a:r>
              <a:rPr lang="en-GB" i="1" baseline="0" dirty="0" err="1"/>
              <a:t>Hepatol</a:t>
            </a:r>
            <a:r>
              <a:rPr lang="en-GB" i="1" baseline="0" dirty="0"/>
              <a:t> 2018: 68:305–15</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145998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ARFI, </a:t>
            </a:r>
            <a:r>
              <a:rPr lang="en-US" sz="1200" b="0" i="1" u="none" strike="noStrike" kern="1200" baseline="0" dirty="0">
                <a:solidFill>
                  <a:schemeClr val="dk1"/>
                </a:solidFill>
                <a:latin typeface="Arial" panose="020B0604020202020204" pitchFamily="34" charset="0"/>
                <a:ea typeface="+mn-ea"/>
                <a:cs typeface="Arial" panose="020B0604020202020204" pitchFamily="34" charset="0"/>
              </a:rPr>
              <a:t>acoustic radiation force impulse; CNS, central nervous system</a:t>
            </a:r>
          </a:p>
          <a:p>
            <a:endParaRPr lang="en-US" sz="1200" b="0" i="1"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dirty="0">
                <a:solidFill>
                  <a:schemeClr val="tx1"/>
                </a:solidFill>
                <a:effectLst/>
                <a:latin typeface="Arial" panose="020B0604020202020204" pitchFamily="34" charset="0"/>
                <a:ea typeface="+mn-ea"/>
                <a:cs typeface="Arial" panose="020B0604020202020204" pitchFamily="34" charset="0"/>
              </a:rPr>
              <a:t>Progression to </a:t>
            </a:r>
            <a:r>
              <a:rPr lang="en-GB" sz="1200" b="1" i="0" kern="1200" dirty="0" err="1">
                <a:solidFill>
                  <a:schemeClr val="tx1"/>
                </a:solidFill>
                <a:effectLst/>
                <a:latin typeface="Arial" panose="020B0604020202020204" pitchFamily="34" charset="0"/>
                <a:ea typeface="+mn-ea"/>
                <a:cs typeface="Arial" panose="020B0604020202020204" pitchFamily="34" charset="0"/>
              </a:rPr>
              <a:t>pediatric</a:t>
            </a:r>
            <a:r>
              <a:rPr lang="en-GB" sz="1200" b="1" i="0" kern="1200" dirty="0">
                <a:solidFill>
                  <a:schemeClr val="tx1"/>
                </a:solidFill>
                <a:effectLst/>
                <a:latin typeface="Arial" panose="020B0604020202020204" pitchFamily="34" charset="0"/>
                <a:ea typeface="+mn-ea"/>
                <a:cs typeface="Arial" panose="020B0604020202020204" pitchFamily="34" charset="0"/>
              </a:rPr>
              <a:t> NAFLD: what are the possible contributory factors? </a:t>
            </a:r>
            <a:r>
              <a:rPr lang="en-GB" sz="1200" b="0" i="0" kern="1200" dirty="0">
                <a:solidFill>
                  <a:schemeClr val="tx1"/>
                </a:solidFill>
                <a:effectLst/>
                <a:latin typeface="Arial" panose="020B0604020202020204" pitchFamily="34" charset="0"/>
                <a:ea typeface="+mn-ea"/>
                <a:cs typeface="Arial" panose="020B0604020202020204" pitchFamily="34" charset="0"/>
              </a:rPr>
              <a:t>In this cartoon the normal child (circle; red triangular liver) becomes obese (ellipse indicating central obesity) with a fatty liver (yellow liver) and later more obese with a damaged liver (yellow heterogeneous liver). Initial factors are diet </a:t>
            </a:r>
            <a:r>
              <a:rPr lang="en-GB" sz="1200" b="0" i="0" kern="1200" dirty="0" err="1">
                <a:solidFill>
                  <a:schemeClr val="tx1"/>
                </a:solidFill>
                <a:effectLst/>
                <a:latin typeface="Arial" panose="020B0604020202020204" pitchFamily="34" charset="0"/>
                <a:ea typeface="+mn-ea"/>
                <a:cs typeface="Arial" panose="020B0604020202020204" pitchFamily="34" charset="0"/>
              </a:rPr>
              <a:t>elicting</a:t>
            </a:r>
            <a:r>
              <a:rPr lang="en-GB" sz="1200" b="0" i="0" kern="1200" dirty="0">
                <a:solidFill>
                  <a:schemeClr val="tx1"/>
                </a:solidFill>
                <a:effectLst/>
                <a:latin typeface="Arial" panose="020B0604020202020204" pitchFamily="34" charset="0"/>
                <a:ea typeface="+mn-ea"/>
                <a:cs typeface="Arial" panose="020B0604020202020204" pitchFamily="34" charset="0"/>
              </a:rPr>
              <a:t> hyperinsulinemia; secondary factors include genetic and environmental (contributing to less physical activity). Determining the relative contribution of direct hepatocellular damage and inflammation in the progression from simple steatosis to chronic liver damage requires more data; likewise the mechanistic importance of decreased serum adiponectin needs further investigation. In principle, this disease mechanism can apply to the normal child who develops fatty liver without becoming technically overweight/obese (circle; yellow liver).</a:t>
            </a:r>
            <a:endParaRPr lang="en-GB"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886704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HDL-C,</a:t>
            </a:r>
            <a:r>
              <a:rPr lang="en-GB" i="1" baseline="0"/>
              <a:t> high-density lipoprotein cholesterol; </a:t>
            </a:r>
            <a:r>
              <a:rPr lang="en-GB" i="1"/>
              <a:t>IR, insulin resistance; </a:t>
            </a:r>
            <a:r>
              <a:rPr lang="en-GB" i="1" err="1"/>
              <a:t>MetS</a:t>
            </a:r>
            <a:r>
              <a:rPr lang="en-GB" i="1"/>
              <a:t>, metabolic syndrome; </a:t>
            </a:r>
            <a:r>
              <a:rPr lang="en-GB" i="1" baseline="0"/>
              <a:t>T2DM, type 2 diabetes mellitus</a:t>
            </a:r>
            <a:endParaRPr lang="en-GB" i="1"/>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6323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HOMA-IR, </a:t>
            </a:r>
            <a:r>
              <a:rPr lang="en-US" i="1"/>
              <a:t>Homeostatic Model Assessment of Insulin Resistance</a:t>
            </a:r>
            <a:r>
              <a:rPr lang="en-GB" i="1"/>
              <a:t>; IR, insulin resistance;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1402622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BMI, body mass index; IR, insulin resistance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05589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HbA1c, glycated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haemoglobin</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HCC, hepatocellular carcinoma; </a:t>
            </a:r>
            <a:r>
              <a:rPr lang="en-GB" i="1"/>
              <a:t>NASH, non-alcoholic steatohepatitis;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OGTT, oral glucose tolerance test; </a:t>
            </a:r>
            <a:r>
              <a:rPr lang="en-GB" sz="1200" b="0" i="1" u="none" strike="noStrike" kern="1200" baseline="0">
                <a:solidFill>
                  <a:schemeClr val="tx1"/>
                </a:solidFill>
                <a:latin typeface="Arial" panose="020B0604020202020204" pitchFamily="34" charset="0"/>
                <a:ea typeface="+mn-ea"/>
                <a:cs typeface="Arial" panose="020B0604020202020204" pitchFamily="34" charset="0"/>
              </a:rPr>
              <a:t>T2DM, type 2 diabetes mellitus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95914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AATD, </a:t>
            </a:r>
            <a:r>
              <a:rPr lang="el-GR" sz="1200"/>
              <a:t>α1-</a:t>
            </a:r>
            <a:r>
              <a:rPr lang="en-GB" sz="1200"/>
              <a:t>antitrypsin deficiency;</a:t>
            </a:r>
            <a:r>
              <a:rPr lang="en-GB" sz="1200" baseline="0"/>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AST, aspartate aminotransferase; BMI, body mass index; CVD, cardiovascular disease; GGT, gamma-</a:t>
            </a:r>
            <a:r>
              <a:rPr lang="en-GB" sz="1200" i="1"/>
              <a:t>glutamyl transpeptidase</a:t>
            </a:r>
            <a:r>
              <a:rPr lang="en-GB" sz="1200"/>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HbA1c, glycated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haemoglobin</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HDL, high-density lipoprotein; </a:t>
            </a:r>
            <a:r>
              <a:rPr lang="en-GB" i="1"/>
              <a:t>HOMA-IR, </a:t>
            </a:r>
            <a:r>
              <a:rPr lang="en-US" i="1"/>
              <a:t>Homeostatic Model Assessment of Insulin Resistance</a:t>
            </a:r>
            <a:r>
              <a:rPr lang="en-GB" i="1"/>
              <a:t>; </a:t>
            </a:r>
            <a:r>
              <a:rPr lang="en-US" sz="1200" b="0" i="1" u="none" strike="noStrike" kern="1200" baseline="0">
                <a:solidFill>
                  <a:schemeClr val="tx1"/>
                </a:solidFill>
                <a:latin typeface="Arial" panose="020B0604020202020204" pitchFamily="34" charset="0"/>
                <a:ea typeface="+mn-ea"/>
                <a:cs typeface="Arial" panose="020B0604020202020204" pitchFamily="34" charset="0"/>
              </a:rPr>
              <a:t>OGTT, oral glucose tolerance test</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112893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AST, aspartate aminotransferase; ELF, enhanced liver fibrosis; GGT, gamma-</a:t>
            </a:r>
            <a:r>
              <a:rPr lang="en-GB" sz="1200" i="1"/>
              <a:t>glutamyl transpeptidase</a:t>
            </a:r>
            <a:r>
              <a:rPr lang="en-GB" sz="1200"/>
              <a:t>;</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MetS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m</a:t>
            </a:r>
            <a:r>
              <a:rPr kumimoji="0" lang="en-US" sz="1200" b="0" i="1"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etabolic</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syndrome</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i="1"/>
              <a:t>NASH, non-alcoholic steatohepatitis;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a:solidFill>
                  <a:schemeClr val="tx1"/>
                </a:solidFill>
                <a:latin typeface="Arial" panose="020B0604020202020204" pitchFamily="34" charset="0"/>
                <a:ea typeface="+mn-ea"/>
                <a:cs typeface="Arial" panose="020B0604020202020204" pitchFamily="34" charset="0"/>
              </a:rPr>
              <a:t>T2DM, type 2 diabetes mellitus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220219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NAFL, non-alcoholic fatty liver; NAFLD, non-alcoholic fatty liver disease; NASH, non-alcoholic steatohepatitis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976971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NAFL, non-alcoholic fatty liver;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160111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CV, cardiovascular; CVD, cardiovascular disease;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MetS</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m</a:t>
            </a:r>
            <a:r>
              <a:rPr kumimoji="0" lang="en-US" sz="1200" b="0" i="1"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etabolic</a:t>
            </a:r>
            <a:r>
              <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syndrome</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904391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CKD, chronic kidney disease; CRP, C-reactive protein; CVD, cardiovascular disease; FGF-21, fibroblast growth factor-21; HDL, high-density lipoprotein; LDL-C, low-density lipoprotein cholesterol; PAI-1, plasminogen activator</a:t>
            </a:r>
          </a:p>
          <a:p>
            <a:pPr marL="0" indent="0">
              <a:buNone/>
            </a:pPr>
            <a:r>
              <a:rPr lang="en-US" sz="1200" b="0" i="1" u="none" strike="noStrike" kern="1200" baseline="0">
                <a:solidFill>
                  <a:schemeClr val="tx1"/>
                </a:solidFill>
                <a:latin typeface="Arial" panose="020B0604020202020204" pitchFamily="34" charset="0"/>
                <a:ea typeface="+mn-ea"/>
                <a:cs typeface="Arial" panose="020B0604020202020204" pitchFamily="34" charset="0"/>
              </a:rPr>
              <a:t>inhibitor-1; TNF, </a:t>
            </a:r>
            <a:r>
              <a:rPr lang="en-US" sz="1200" b="0" i="1" u="none" strike="noStrike" kern="1200" baseline="0" err="1">
                <a:solidFill>
                  <a:schemeClr val="tx1"/>
                </a:solidFill>
                <a:latin typeface="Arial" panose="020B0604020202020204" pitchFamily="34" charset="0"/>
                <a:ea typeface="+mn-ea"/>
                <a:cs typeface="Arial" panose="020B0604020202020204" pitchFamily="34" charset="0"/>
              </a:rPr>
              <a:t>tumour</a:t>
            </a:r>
            <a:r>
              <a:rPr lang="en-US" sz="1200" b="0" i="1" u="none" strike="noStrike" kern="1200" baseline="0">
                <a:solidFill>
                  <a:schemeClr val="tx1"/>
                </a:solidFill>
                <a:latin typeface="Arial" panose="020B0604020202020204" pitchFamily="34" charset="0"/>
                <a:ea typeface="+mn-ea"/>
                <a:cs typeface="Arial" panose="020B0604020202020204" pitchFamily="34" charset="0"/>
              </a:rPr>
              <a:t> necrosis factor</a:t>
            </a:r>
            <a:br>
              <a:rPr lang="en-US" sz="1200" b="1" i="0" u="none" strike="noStrike" kern="1200" baseline="0">
                <a:solidFill>
                  <a:schemeClr val="tx1"/>
                </a:solidFill>
                <a:latin typeface="Arial" panose="020B0604020202020204" pitchFamily="34" charset="0"/>
                <a:ea typeface="+mn-ea"/>
                <a:cs typeface="Arial" panose="020B0604020202020204" pitchFamily="34" charset="0"/>
              </a:rPr>
            </a:br>
            <a:br>
              <a:rPr lang="en-US" sz="1200" b="1" i="0" u="none" strike="noStrike" kern="1200" baseline="0">
                <a:solidFill>
                  <a:schemeClr val="tx1"/>
                </a:solidFill>
                <a:latin typeface="Arial" panose="020B0604020202020204" pitchFamily="34" charset="0"/>
                <a:ea typeface="+mn-ea"/>
                <a:cs typeface="Arial" panose="020B0604020202020204" pitchFamily="34" charset="0"/>
              </a:rPr>
            </a:br>
            <a:r>
              <a:rPr lang="en-US" sz="1200" b="1" i="0" u="none" strike="noStrike" kern="1200" baseline="0">
                <a:solidFill>
                  <a:schemeClr val="tx1"/>
                </a:solidFill>
                <a:latin typeface="Arial" panose="020B0604020202020204" pitchFamily="34" charset="0"/>
                <a:ea typeface="+mn-ea"/>
                <a:cs typeface="Arial" panose="020B0604020202020204" pitchFamily="34" charset="0"/>
              </a:rPr>
              <a:t>Schematic representation of the putative mechanisms underlying the contribution of NAFLD to the increased risk of CVD, CKD and other structural and arrhythmic cardiac complications. </a:t>
            </a:r>
          </a:p>
          <a:p>
            <a:pPr marL="0" indent="0">
              <a:buNone/>
            </a:pPr>
            <a:r>
              <a:rPr lang="en-US" sz="1200" b="0" i="0" u="none" strike="noStrike" kern="1200" baseline="0">
                <a:solidFill>
                  <a:schemeClr val="tx1"/>
                </a:solidFill>
                <a:latin typeface="Arial" panose="020B0604020202020204" pitchFamily="34" charset="0"/>
                <a:ea typeface="+mn-ea"/>
                <a:cs typeface="Arial" panose="020B0604020202020204" pitchFamily="34" charset="0"/>
              </a:rPr>
              <a:t>The complex and intertwined interactions among NAFLD, abdominal obesity and insulin resistance make it extremely difficult to dissect out the specific role of the liver and the underlying mechanisms responsible for the association between NAFLD and the risk of developing CVD, CKD and other structural cardiac complications (i.e., aortic valve sclerosis, cardiac dysfunction/hypertrophy, congestive heart failure and atrial fibrillation). NAFLD might be associated with such complications either as a consequence of shared cardio-metabolic risk factors and co-morbidities or as a marker of ectopic fat accumulation in other organs. For instance, myocardial steatosis and increased pericardial fat volume as well as fatty kidney and increased renal sinus fat volume may exert local adverse effects that result in structural and functional derangements of the myocardium and kidneys. However, in this dangerous and intricate scenario, growing evidence indicates that NAFLD is not only a simple marker of vascular/cardiac and kidney damage but also may play a part in the pathophysiology of CVD, CKD and other cardiac complications. Indeed, NAFLD may directly contribute to the development and progression of these vascular/cardiac complications through the hepatic production of lipids, atherogenic lipoproteins, the induction of hepatic/peripheral insulin resistance and </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dysglycaemia</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(i.e., increased hepatic glucose production), and the systemic release of numerous potentially pathogenic mediators (i.e., pro-inflammatory biomarkers, pro-oxidant molecules, and pro-coagulant and pro-</a:t>
            </a:r>
            <a:r>
              <a:rPr lang="en-US" sz="1200" b="0" i="0" u="none" strike="noStrike" kern="1200" baseline="0" err="1">
                <a:solidFill>
                  <a:schemeClr val="tx1"/>
                </a:solidFill>
                <a:latin typeface="Arial" panose="020B0604020202020204" pitchFamily="34" charset="0"/>
                <a:ea typeface="+mn-ea"/>
                <a:cs typeface="Arial" panose="020B0604020202020204" pitchFamily="34" charset="0"/>
              </a:rPr>
              <a:t>fibrogenic</a:t>
            </a:r>
            <a:r>
              <a:rPr lang="en-US" sz="1200" b="0" i="0" u="none" strike="noStrike" kern="1200" baseline="0">
                <a:solidFill>
                  <a:schemeClr val="tx1"/>
                </a:solidFill>
                <a:latin typeface="Arial" panose="020B0604020202020204" pitchFamily="34" charset="0"/>
                <a:ea typeface="+mn-ea"/>
                <a:cs typeface="Arial" panose="020B0604020202020204" pitchFamily="34" charset="0"/>
              </a:rPr>
              <a:t> factors). </a:t>
            </a:r>
            <a:r>
              <a:rPr lang="en-GB" sz="1200" b="0" i="0" u="none" strike="noStrike" kern="1200" baseline="0">
                <a:solidFill>
                  <a:schemeClr val="tx1"/>
                </a:solidFill>
                <a:latin typeface="Arial" panose="020B0604020202020204" pitchFamily="34" charset="0"/>
                <a:ea typeface="+mn-ea"/>
                <a:cs typeface="Arial" panose="020B0604020202020204" pitchFamily="34" charset="0"/>
              </a:rPr>
              <a:t>(CRP, C-reactive protein; FGF-21, fibroblast growth factor-21; HDL, high-density lipoprotein; LDL-C, low-density lipoprotein cholesterol; PAI-1, plasminogen activator inhibitor-1; TNF, tumour necrosis factor).</a:t>
            </a:r>
          </a:p>
          <a:p>
            <a:endParaRPr lang="en-GB" sz="1200" b="0" i="0" u="none" strike="noStrike" kern="1200" baseline="0">
              <a:solidFill>
                <a:schemeClr val="tx1"/>
              </a:solidFill>
              <a:latin typeface="Arial" panose="020B0604020202020204" pitchFamily="34" charset="0"/>
              <a:ea typeface="+mn-ea"/>
              <a:cs typeface="Arial" panose="020B0604020202020204" pitchFamily="34" charset="0"/>
            </a:endParaRPr>
          </a:p>
          <a:p>
            <a:pPr marL="0" indent="0">
              <a:buNone/>
            </a:pPr>
            <a:r>
              <a:rPr lang="en-GB" sz="1200" b="0" i="0" u="none" strike="noStrike" kern="1200" baseline="0">
                <a:solidFill>
                  <a:schemeClr val="tx1"/>
                </a:solidFill>
                <a:latin typeface="Arial" panose="020B0604020202020204" pitchFamily="34" charset="0"/>
                <a:ea typeface="+mn-ea"/>
                <a:cs typeface="Arial" panose="020B0604020202020204" pitchFamily="34" charset="0"/>
              </a:rPr>
              <a:t>From: </a:t>
            </a:r>
            <a:r>
              <a:rPr lang="en-US" altLang="en-US"/>
              <a:t>Byrne CD and </a:t>
            </a:r>
            <a:r>
              <a:rPr lang="en-GB" err="1"/>
              <a:t>Targher</a:t>
            </a:r>
            <a:r>
              <a:rPr lang="en-GB"/>
              <a:t> G. </a:t>
            </a:r>
            <a:r>
              <a:rPr lang="en-US" altLang="en-US" i="1"/>
              <a:t>J </a:t>
            </a:r>
            <a:r>
              <a:rPr lang="en-US" altLang="en-US" i="1" err="1"/>
              <a:t>Hepatol</a:t>
            </a:r>
            <a:r>
              <a:rPr lang="en-US" altLang="en-US"/>
              <a:t> 2015;62:S47-S64</a:t>
            </a:r>
          </a:p>
          <a:p>
            <a:pPr marL="0" indent="0">
              <a:buNone/>
            </a:pPr>
            <a:r>
              <a:rPr lang="en-US" altLang="en-US"/>
              <a:t>Copyright © 2014 European Association for the Study of the Liver</a:t>
            </a:r>
            <a:r>
              <a:rPr lang="en-US" altLang="en-US">
                <a:hlinkClick r:id="rId3"/>
              </a:rPr>
              <a:t> Terms and Conditions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28542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 HCC, hepatocellular carcinoma</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665579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IR, insulin resistance; 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129951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1974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776733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ALT, alanine aminotransferase; DDI, drug-drug</a:t>
            </a:r>
            <a:r>
              <a:rPr lang="en-GB" i="1" baseline="0"/>
              <a:t> interaction; HCC, hepatocellular carcinoma; </a:t>
            </a:r>
            <a:r>
              <a:rPr lang="en-GB" i="1" err="1"/>
              <a:t>MetS</a:t>
            </a:r>
            <a:r>
              <a:rPr lang="en-GB" i="1"/>
              <a:t>,</a:t>
            </a:r>
            <a:r>
              <a:rPr lang="en-GB" i="1" baseline="0"/>
              <a:t> metabolic syndrome;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86870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ALT, alanine aminotransferase; DDI, drug-drug</a:t>
            </a:r>
            <a:r>
              <a:rPr lang="en-GB" i="1" baseline="0"/>
              <a:t> interaction; HCC, hepatocellular carcinoma; </a:t>
            </a:r>
            <a:r>
              <a:rPr lang="en-GB" i="1" err="1"/>
              <a:t>MetS</a:t>
            </a:r>
            <a:r>
              <a:rPr lang="en-GB" i="1"/>
              <a:t>,</a:t>
            </a:r>
            <a:r>
              <a:rPr lang="en-GB" i="1" baseline="0"/>
              <a:t> metabolic syndrome; </a:t>
            </a:r>
            <a:r>
              <a:rPr lang="en-GB" i="1"/>
              <a:t>NASH, non-alcoholic steatohepatitis</a:t>
            </a: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3168072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a:solidFill>
                  <a:schemeClr val="tx1"/>
                </a:solidFill>
                <a:latin typeface="Arial" panose="020B0604020202020204" pitchFamily="34" charset="0"/>
                <a:ea typeface="+mn-ea"/>
                <a:cs typeface="Arial" panose="020B0604020202020204" pitchFamily="34" charset="0"/>
              </a:rPr>
              <a:t>ALT, alanine aminotransferase; </a:t>
            </a:r>
            <a:r>
              <a:rPr lang="en-GB" i="1"/>
              <a:t>NASH, non-alcoholic steatohepatitis; PPAR, peroxisome proliferator-activated receptor; T2DM, type 2 diabetes mellitus</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6931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a:t>GRADE,</a:t>
            </a:r>
            <a:r>
              <a:rPr lang="en-GB" i="1" baseline="0"/>
              <a:t> Grading of Recommendations Assessment Development and Evaluation</a:t>
            </a:r>
            <a:endParaRPr lang="en-GB" i="1"/>
          </a:p>
        </p:txBody>
      </p:sp>
      <p:sp>
        <p:nvSpPr>
          <p:cNvPr id="4" name="Slide Number Placeholder 3"/>
          <p:cNvSpPr>
            <a:spLocks noGrp="1"/>
          </p:cNvSpPr>
          <p:nvPr>
            <p:ph type="sldNum" sz="quarter" idx="10"/>
          </p:nvPr>
        </p:nvSpPr>
        <p:spPr/>
        <p:txBody>
          <a:bodyPr/>
          <a:lstStyle/>
          <a:p>
            <a:fld id="{AFBBAD97-B6EA-450E-B34E-10D8644E9459}" type="slidenum">
              <a:rPr lang="en-GB" smtClean="0"/>
              <a:t>7</a:t>
            </a:fld>
            <a:endParaRPr lang="en-GB"/>
          </a:p>
        </p:txBody>
      </p:sp>
    </p:spTree>
    <p:extLst>
      <p:ext uri="{BB962C8B-B14F-4D97-AF65-F5344CB8AC3E}">
        <p14:creationId xmlns:p14="http://schemas.microsoft.com/office/powerpoint/2010/main" val="1351862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LDL, low-density lipoprotein; NASH, non-alcoholic steatohepatitis</a:t>
            </a:r>
            <a:endParaRPr lang="en-GB"/>
          </a:p>
          <a:p>
            <a:pPr marL="0" indent="0">
              <a:buNone/>
            </a:pPr>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308851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kern="1200">
                <a:solidFill>
                  <a:schemeClr val="tx1"/>
                </a:solidFill>
                <a:effectLst/>
                <a:latin typeface="Arial" panose="020B0604020202020204" pitchFamily="34" charset="0"/>
                <a:ea typeface="+mn-ea"/>
                <a:cs typeface="Arial" panose="020B0604020202020204" pitchFamily="34" charset="0"/>
              </a:rPr>
              <a:t>ACC, Acetyl-CoA Carboxylase; AOC, amine oxidase, copper containing; ASK, Apoptosis signal-regulating kinase; DNL, de novo lipogenesis; ER, endoplasmic reticulum; FGF, fibroblast growth factor; FFA, free fatty acids; FXR, </a:t>
            </a:r>
            <a:r>
              <a:rPr lang="en-US" sz="1200" b="0" i="1" kern="1200" err="1">
                <a:solidFill>
                  <a:schemeClr val="tx1"/>
                </a:solidFill>
                <a:effectLst/>
                <a:latin typeface="Arial" panose="020B0604020202020204" pitchFamily="34" charset="0"/>
                <a:ea typeface="+mn-ea"/>
                <a:cs typeface="Arial" panose="020B0604020202020204" pitchFamily="34" charset="0"/>
              </a:rPr>
              <a:t>Farnesoid</a:t>
            </a:r>
            <a:r>
              <a:rPr lang="en-US" sz="1200" b="0" i="1" kern="1200">
                <a:solidFill>
                  <a:schemeClr val="tx1"/>
                </a:solidFill>
                <a:effectLst/>
                <a:latin typeface="Arial" panose="020B0604020202020204" pitchFamily="34" charset="0"/>
                <a:ea typeface="+mn-ea"/>
                <a:cs typeface="Arial" panose="020B0604020202020204" pitchFamily="34" charset="0"/>
              </a:rPr>
              <a:t> X receptor; IL, interleukin; LPS, lipopolysaccharide; MOA, m</a:t>
            </a:r>
            <a:r>
              <a:rPr lang="en-US" i="1"/>
              <a:t>echanism of action; </a:t>
            </a:r>
            <a:r>
              <a:rPr lang="en-US" sz="1200" b="0" i="1" kern="1200">
                <a:solidFill>
                  <a:schemeClr val="tx1"/>
                </a:solidFill>
                <a:effectLst/>
                <a:latin typeface="Arial" panose="020B0604020202020204" pitchFamily="34" charset="0"/>
                <a:ea typeface="+mn-ea"/>
                <a:cs typeface="Arial" panose="020B0604020202020204" pitchFamily="34" charset="0"/>
              </a:rPr>
              <a:t>ROS, reactive oxygen species; SIM, </a:t>
            </a:r>
            <a:r>
              <a:rPr lang="en-US" sz="1200" b="0" i="1" kern="1200" err="1">
                <a:solidFill>
                  <a:schemeClr val="tx1"/>
                </a:solidFill>
                <a:effectLst/>
                <a:latin typeface="Arial" panose="020B0604020202020204" pitchFamily="34" charset="0"/>
                <a:ea typeface="+mn-ea"/>
                <a:cs typeface="Arial" panose="020B0604020202020204" pitchFamily="34" charset="0"/>
              </a:rPr>
              <a:t>simtuzumab</a:t>
            </a:r>
            <a:r>
              <a:rPr lang="en-US" sz="1200" b="0" i="1" kern="1200">
                <a:solidFill>
                  <a:schemeClr val="tx1"/>
                </a:solidFill>
                <a:effectLst/>
                <a:latin typeface="Arial" panose="020B0604020202020204" pitchFamily="34" charset="0"/>
                <a:ea typeface="+mn-ea"/>
                <a:cs typeface="Arial" panose="020B0604020202020204" pitchFamily="34" charset="0"/>
              </a:rPr>
              <a:t>; SHP, small heterodimer partner; SREBP, Sterol regulatory element binding proteins; TGF, Transforming growth factor; TLR, toll like receptor; TNF, tumor necrosis factor; TR, thyroid receptor; UPR, unfolded protein response; Jun N-terminal kinases; VLDL, very-low-density lipoprotein</a:t>
            </a:r>
          </a:p>
          <a:p>
            <a:pPr marL="0" inden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0" i="0" kern="1200">
                <a:solidFill>
                  <a:schemeClr val="tx1"/>
                </a:solidFill>
                <a:effectLst/>
                <a:latin typeface="Arial" panose="020B0604020202020204" pitchFamily="34" charset="0"/>
                <a:ea typeface="+mn-ea"/>
                <a:cs typeface="Arial" panose="020B0604020202020204" pitchFamily="34" charset="0"/>
              </a:rPr>
              <a:t>Mechanism of action of pharmacologic treatments for NAFLD and NASH. </a:t>
            </a:r>
          </a:p>
          <a:p>
            <a:pPr marL="0" indent="0">
              <a:buNone/>
            </a:pPr>
            <a:endParaRPr lang="en-GB" sz="1200" b="0" i="0" kern="1200">
              <a:solidFill>
                <a:schemeClr val="tx1"/>
              </a:solidFill>
              <a:effectLst/>
              <a:latin typeface="Arial" panose="020B0604020202020204" pitchFamily="34" charset="0"/>
              <a:ea typeface="+mn-ea"/>
              <a:cs typeface="Arial" panose="020B0604020202020204" pitchFamily="34" charset="0"/>
            </a:endParaRPr>
          </a:p>
          <a:p>
            <a:pPr marL="0" indent="0">
              <a:buNone/>
            </a:pPr>
            <a:r>
              <a:rPr lang="en-GB" sz="1200" b="0" i="0" kern="1200">
                <a:solidFill>
                  <a:schemeClr val="tx1"/>
                </a:solidFill>
                <a:effectLst/>
                <a:latin typeface="Arial" panose="020B0604020202020204" pitchFamily="34" charset="0"/>
                <a:ea typeface="+mn-ea"/>
                <a:cs typeface="Arial" panose="020B0604020202020204" pitchFamily="34" charset="0"/>
              </a:rPr>
              <a:t>From: </a:t>
            </a:r>
            <a:r>
              <a:rPr lang="en-GB" sz="1200" b="0" i="0" kern="1200" err="1">
                <a:solidFill>
                  <a:schemeClr val="tx1"/>
                </a:solidFill>
                <a:effectLst/>
                <a:latin typeface="Arial" panose="020B0604020202020204" pitchFamily="34" charset="0"/>
                <a:ea typeface="+mn-ea"/>
                <a:cs typeface="Arial" panose="020B0604020202020204" pitchFamily="34" charset="0"/>
              </a:rPr>
              <a:t>Konerman</a:t>
            </a:r>
            <a:r>
              <a:rPr lang="en-GB" sz="1200" b="0" i="0" kern="1200">
                <a:solidFill>
                  <a:schemeClr val="tx1"/>
                </a:solidFill>
                <a:effectLst/>
                <a:latin typeface="Arial" panose="020B0604020202020204" pitchFamily="34" charset="0"/>
                <a:ea typeface="+mn-ea"/>
                <a:cs typeface="Arial" panose="020B0604020202020204" pitchFamily="34" charset="0"/>
              </a:rPr>
              <a:t> MA et al. J </a:t>
            </a:r>
            <a:r>
              <a:rPr lang="en-GB" sz="1200" b="0" i="0" kern="1200" err="1">
                <a:solidFill>
                  <a:schemeClr val="tx1"/>
                </a:solidFill>
                <a:effectLst/>
                <a:latin typeface="Arial" panose="020B0604020202020204" pitchFamily="34" charset="0"/>
                <a:ea typeface="+mn-ea"/>
                <a:cs typeface="Arial" panose="020B0604020202020204" pitchFamily="34" charset="0"/>
              </a:rPr>
              <a:t>Hepatol</a:t>
            </a:r>
            <a:r>
              <a:rPr lang="en-GB" sz="1200" b="0" i="0" kern="1200">
                <a:solidFill>
                  <a:schemeClr val="tx1"/>
                </a:solidFill>
                <a:effectLst/>
                <a:latin typeface="Arial" panose="020B0604020202020204" pitchFamily="34" charset="0"/>
                <a:ea typeface="+mn-ea"/>
                <a:cs typeface="Arial" panose="020B0604020202020204" pitchFamily="34" charset="0"/>
              </a:rPr>
              <a:t> 2018;</a:t>
            </a:r>
            <a:r>
              <a:rPr lang="fr-FR" sz="1200" b="0" i="0" kern="1200">
                <a:solidFill>
                  <a:schemeClr val="tx1"/>
                </a:solidFill>
                <a:effectLst/>
                <a:latin typeface="Arial" panose="020B0604020202020204" pitchFamily="34" charset="0"/>
                <a:ea typeface="+mn-ea"/>
                <a:cs typeface="Arial" panose="020B0604020202020204" pitchFamily="34" charset="0"/>
              </a:rPr>
              <a:t>68:362–375</a:t>
            </a:r>
          </a:p>
          <a:p>
            <a:pPr marL="0" indent="0">
              <a:buNone/>
            </a:pPr>
            <a:r>
              <a:rPr lang="en-GB" sz="1200" b="0" i="0" kern="1200">
                <a:solidFill>
                  <a:schemeClr val="tx1"/>
                </a:solidFill>
                <a:effectLst/>
                <a:latin typeface="Arial" panose="020B0604020202020204" pitchFamily="34" charset="0"/>
                <a:ea typeface="+mn-ea"/>
                <a:cs typeface="Arial" panose="020B0604020202020204" pitchFamily="34" charset="0"/>
              </a:rPr>
              <a:t>https://doi.org/10.1016/j.jhep.2017.10.015</a:t>
            </a:r>
            <a:endParaRPr lang="en-US" sz="1200" b="0" i="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1697374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NASH, non-alcoholic steatohepatitis</a:t>
            </a:r>
            <a:endParaRPr lang="en-GB"/>
          </a:p>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257648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 </a:t>
            </a:r>
            <a:r>
              <a:rPr lang="en-GB" i="1" dirty="0" err="1"/>
              <a:t>LTx</a:t>
            </a:r>
            <a:r>
              <a:rPr lang="en-GB" i="1" dirty="0"/>
              <a:t>; liver</a:t>
            </a:r>
            <a:r>
              <a:rPr lang="en-GB" i="1" baseline="0" dirty="0"/>
              <a:t> transplantation; </a:t>
            </a:r>
            <a:r>
              <a:rPr lang="en-GB" i="1" dirty="0"/>
              <a:t>NASH, non-alcoholic steatohepatitis</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173995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NAFL, non-alcoholic fatty liver; NAFLD, non-alcoholic fatty liver disease; NASH, non-alcoholic steatohepatitis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143420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a:t>AFLD, alcoholic fatty liver disease; </a:t>
            </a:r>
            <a:r>
              <a:rPr lang="en-GB" i="1" baseline="0"/>
              <a:t>HCC, hepatocellular carcinoma; </a:t>
            </a:r>
            <a:r>
              <a:rPr lang="en-GB" i="1"/>
              <a:t>IR, insulin resistance; MRI, magnetic resonance imaging; MRS, magnetic resonance spectroscopy; NAFL, non-alcoholic fatty liver; NASH, non-alcoholic steatohepatitis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195911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baseline="0"/>
              <a:t>AFLD, alcoholic fatty liver disease; GT, genotype; HCC, hepatocellular carcinoma; HCV, hepatitis C virus; HDL, high-density lipoprotein; </a:t>
            </a:r>
            <a:r>
              <a:rPr lang="en-GB" i="1" err="1"/>
              <a:t>MetS</a:t>
            </a:r>
            <a:r>
              <a:rPr lang="en-GB" i="1"/>
              <a:t>,</a:t>
            </a:r>
            <a:r>
              <a:rPr lang="en-GB" i="1" baseline="0"/>
              <a:t> metabolic syndrome; </a:t>
            </a:r>
            <a:r>
              <a:rPr lang="en-GB" i="1"/>
              <a:t>NAFL, non-alcoholic fatty liver; NASH, non-alcoholic steatohepatitis; </a:t>
            </a:r>
            <a:r>
              <a:rPr lang="en-GB" i="1" baseline="0"/>
              <a:t>T2DM, type 2 diabetes mellitus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16631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DAMP, damage-associated molecular pattern; FFA, free fatty acid; HSC, hepatic stellate cell; PAMP, pathogen-associated molecular pattern</a:t>
            </a:r>
          </a:p>
          <a:p>
            <a:pPr marL="0" indent="0">
              <a:buNone/>
            </a:pPr>
            <a:endParaRPr lang="en-GB" i="1" dirty="0"/>
          </a:p>
          <a:p>
            <a:pPr marL="0" indent="0">
              <a:buNone/>
            </a:pPr>
            <a:r>
              <a:rPr lang="en-GB" i="1" dirty="0"/>
              <a:t>Image sourced from</a:t>
            </a:r>
            <a:r>
              <a:rPr lang="en-GB" i="1" baseline="0" dirty="0"/>
              <a:t> Nobili et al. J </a:t>
            </a:r>
            <a:r>
              <a:rPr lang="en-GB" i="1" baseline="0" dirty="0" err="1"/>
              <a:t>Hepatol</a:t>
            </a:r>
            <a:r>
              <a:rPr lang="en-GB" i="1" baseline="0" dirty="0"/>
              <a:t> 2013;58:1218-1229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727886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AGAT,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cyltransferase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AGPAT,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phosphate acyltransferase; CGI-58, comparative gene identification-58; CYP 2E1, cytochrome P450 2E1; DAG, di-</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DGAT, di-</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acyltransferase;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IKKb</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IjB</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kinase b; IR, insulin resistance; IRS-2-P, insulin receptor substrate-2 phosphorylation; JNK, c-Jun N-terminal kinase; LPA, lysophosphatidic acid; GPAT, glycerol-3-phosphate acyltransferase; LCFA, long-chain fatty acid; MAG, mono-acyl glycerol; mTOR, mechanistic target of rapamycin; mTORC-2, mechanistic target of rapamycin complex-2; PA, phosphatidic acid; PAP,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phosphatidate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phosphohydrolase;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PKCe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protein kinase Ce; TAG, tri-</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acylglycerol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TGRLP, triglyceride-rich lipoprotein; VLDL, very-low-density lipoprotein</a:t>
            </a: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Baekmuk Gulim"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Baekmuk Gulim" charset="0"/>
              </a:rPr>
              <a:t>Lipid-induced mechanisms contributing to hepatic insulin resistance and inflammation in NAFLD</a:t>
            </a:r>
            <a:endParaRPr lang="en-US" altLang="en-US" sz="1200" dirty="0">
              <a:latin typeface="Arial" panose="020B0604020202020204" pitchFamily="34" charset="0"/>
              <a:cs typeface="Baekmuk Gulim"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latin typeface="Arial" panose="020B0604020202020204" pitchFamily="34" charset="0"/>
                <a:cs typeface="Baekmuk Gulim" charset="0"/>
              </a:rPr>
              <a:t>Synthesis of lipid intermediates from long-chain fatty acids (LCFAs), e.g., ceramide, </a:t>
            </a:r>
            <a:r>
              <a:rPr lang="en-US" altLang="en-US" sz="1200" dirty="0" err="1">
                <a:latin typeface="Arial" panose="020B0604020202020204" pitchFamily="34" charset="0"/>
                <a:cs typeface="Baekmuk Gulim" charset="0"/>
              </a:rPr>
              <a:t>lyso</a:t>
            </a:r>
            <a:r>
              <a:rPr lang="en-US" altLang="en-US" sz="1200" dirty="0">
                <a:latin typeface="Arial" panose="020B0604020202020204" pitchFamily="34" charset="0"/>
                <a:cs typeface="Baekmuk Gulim" charset="0"/>
              </a:rPr>
              <a:t>-phosphatidic acid, phosphatidic acid (PA), di-</a:t>
            </a:r>
            <a:r>
              <a:rPr lang="en-US" altLang="en-US" sz="1200" dirty="0" err="1">
                <a:latin typeface="Arial" panose="020B0604020202020204" pitchFamily="34" charset="0"/>
                <a:cs typeface="Baekmuk Gulim" charset="0"/>
              </a:rPr>
              <a:t>acylglycerol</a:t>
            </a:r>
            <a:r>
              <a:rPr lang="en-US" altLang="en-US" sz="1200" dirty="0">
                <a:latin typeface="Arial" panose="020B0604020202020204" pitchFamily="34" charset="0"/>
                <a:cs typeface="Baekmuk Gulim" charset="0"/>
              </a:rPr>
              <a:t> (DAG), tri-</a:t>
            </a:r>
            <a:r>
              <a:rPr lang="en-US" altLang="en-US" sz="1200" dirty="0" err="1">
                <a:latin typeface="Arial" panose="020B0604020202020204" pitchFamily="34" charset="0"/>
                <a:cs typeface="Baekmuk Gulim" charset="0"/>
              </a:rPr>
              <a:t>acylglycerol</a:t>
            </a:r>
            <a:r>
              <a:rPr lang="en-US" altLang="en-US" sz="1200" dirty="0">
                <a:latin typeface="Arial" panose="020B0604020202020204" pitchFamily="34" charset="0"/>
                <a:cs typeface="Baekmuk Gulim" charset="0"/>
              </a:rPr>
              <a:t> (TAG) and very-low-density lipoprotein (VLDL) secretion. Synthesis of various species of DAG in particular may promote hepatic insulin resistance and inflammation. Synthesis of ceramide may also increase resistance to insulin action by decreasing efficient insulin signaling. (AGAT, acyl glycerol acyl transferase; AGPAT, </a:t>
            </a:r>
            <a:r>
              <a:rPr lang="en-US" altLang="en-US" sz="1200" dirty="0" err="1">
                <a:latin typeface="Arial" panose="020B0604020202020204" pitchFamily="34" charset="0"/>
                <a:cs typeface="Baekmuk Gulim" charset="0"/>
              </a:rPr>
              <a:t>acylglycerol</a:t>
            </a:r>
            <a:r>
              <a:rPr lang="en-US" altLang="en-US" sz="1200" dirty="0">
                <a:latin typeface="Arial" panose="020B0604020202020204" pitchFamily="34" charset="0"/>
                <a:cs typeface="Baekmuk Gulim" charset="0"/>
              </a:rPr>
              <a:t> phosphate acyltransferase; CGI-58, Comparative Gene Identification-58; Cytochrome P450 2E1; CYP 2E1; DGAT, di-acyl glycerol acyl transferase; IKKβ, </a:t>
            </a:r>
            <a:r>
              <a:rPr lang="en-US" altLang="en-US" sz="1200" dirty="0" err="1">
                <a:latin typeface="Arial" panose="020B0604020202020204" pitchFamily="34" charset="0"/>
                <a:cs typeface="Baekmuk Gulim" charset="0"/>
              </a:rPr>
              <a:t>IκB</a:t>
            </a:r>
            <a:r>
              <a:rPr lang="en-US" altLang="en-US" sz="1200" dirty="0">
                <a:latin typeface="Arial" panose="020B0604020202020204" pitchFamily="34" charset="0"/>
                <a:cs typeface="Baekmuk Gulim" charset="0"/>
              </a:rPr>
              <a:t> kinase β; IRS-2-P, insulin receptor substrate-2 phosphorylation; JNK, c-Jun N-terminal kinase; LPA, lysophosphatidic acid; GPAT, glycerol-3-phosphate acyltransferase; MAG, mono-acyl glycerol; mTOR, mechanistic target of rapamycin; mTORC-2, mechanistic target of rapamycin complex-2; PA, phosphatidic acid; PAP, </a:t>
            </a:r>
            <a:r>
              <a:rPr lang="en-US" altLang="en-US" sz="1200" dirty="0" err="1">
                <a:latin typeface="Arial" panose="020B0604020202020204" pitchFamily="34" charset="0"/>
                <a:cs typeface="Baekmuk Gulim" charset="0"/>
              </a:rPr>
              <a:t>phosphatidate</a:t>
            </a:r>
            <a:r>
              <a:rPr lang="en-US" altLang="en-US" sz="1200" dirty="0">
                <a:latin typeface="Arial" panose="020B0604020202020204" pitchFamily="34" charset="0"/>
                <a:cs typeface="Baekmuk Gulim" charset="0"/>
              </a:rPr>
              <a:t> phosphohydrolase; </a:t>
            </a:r>
            <a:r>
              <a:rPr lang="en-US" altLang="en-US" sz="1200" dirty="0" err="1">
                <a:latin typeface="Arial" panose="020B0604020202020204" pitchFamily="34" charset="0"/>
                <a:cs typeface="Baekmuk Gulim" charset="0"/>
              </a:rPr>
              <a:t>PKCε</a:t>
            </a:r>
            <a:r>
              <a:rPr lang="en-US" altLang="en-US" sz="1200" dirty="0">
                <a:latin typeface="Arial" panose="020B0604020202020204" pitchFamily="34" charset="0"/>
                <a:cs typeface="Baekmuk Gulim" charset="0"/>
              </a:rPr>
              <a:t>, protein kinase </a:t>
            </a:r>
            <a:r>
              <a:rPr lang="en-US" altLang="en-US" sz="1200" dirty="0" err="1">
                <a:latin typeface="Arial" panose="020B0604020202020204" pitchFamily="34" charset="0"/>
                <a:cs typeface="Baekmuk Gulim" charset="0"/>
              </a:rPr>
              <a:t>Cε</a:t>
            </a:r>
            <a:r>
              <a:rPr lang="en-US" altLang="en-US" sz="1200" dirty="0">
                <a:latin typeface="Arial" panose="020B0604020202020204" pitchFamily="34" charset="0"/>
                <a:cs typeface="Baekmuk Gulim" charset="0"/>
              </a:rPr>
              <a:t>; TGRLPs, triglyceride-rich lipoproteins).</a:t>
            </a:r>
          </a:p>
          <a:p>
            <a:endParaRPr lang="en-GB" dirty="0"/>
          </a:p>
          <a:p>
            <a:pPr marL="0" indent="0">
              <a:buNone/>
            </a:pP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From: </a:t>
            </a:r>
            <a:r>
              <a:rPr lang="en-US" altLang="en-US" dirty="0"/>
              <a:t>Byrne CD and </a:t>
            </a:r>
            <a:r>
              <a:rPr lang="en-GB" dirty="0" err="1"/>
              <a:t>Targher</a:t>
            </a:r>
            <a:r>
              <a:rPr lang="en-GB" dirty="0"/>
              <a:t> G. </a:t>
            </a:r>
            <a:r>
              <a:rPr lang="en-US" altLang="en-US" i="1" dirty="0"/>
              <a:t>J </a:t>
            </a:r>
            <a:r>
              <a:rPr lang="en-US" altLang="en-US" i="1" dirty="0" err="1"/>
              <a:t>Hepatol</a:t>
            </a:r>
            <a:r>
              <a:rPr lang="en-US" altLang="en-US" dirty="0"/>
              <a:t> 2015;62:S47-S64</a:t>
            </a:r>
          </a:p>
          <a:p>
            <a:pPr marL="0" indent="0">
              <a:buNone/>
            </a:pPr>
            <a:r>
              <a:rPr lang="en-US" altLang="en-US" dirty="0"/>
              <a:t>Copyright © 2014 European Association for the Study of the Liver</a:t>
            </a:r>
            <a:r>
              <a:rPr lang="en-US" altLang="en-US" dirty="0">
                <a:hlinkClick r:id="rId3"/>
              </a:rPr>
              <a:t> Terms and Conditions</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3438917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46.xml"/><Relationship Id="rId3" Type="http://schemas.openxmlformats.org/officeDocument/2006/relationships/slide" Target="slide15.xml"/><Relationship Id="rId7" Type="http://schemas.openxmlformats.org/officeDocument/2006/relationships/slide" Target="slide27.xml"/><Relationship Id="rId12" Type="http://schemas.openxmlformats.org/officeDocument/2006/relationships/slide" Target="slide45.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slide" Target="slide22.xml"/><Relationship Id="rId11" Type="http://schemas.openxmlformats.org/officeDocument/2006/relationships/slide" Target="slide42.xml"/><Relationship Id="rId5" Type="http://schemas.openxmlformats.org/officeDocument/2006/relationships/slide" Target="slide21.xml"/><Relationship Id="rId15" Type="http://schemas.openxmlformats.org/officeDocument/2006/relationships/image" Target="../media/image11.png"/><Relationship Id="rId10" Type="http://schemas.openxmlformats.org/officeDocument/2006/relationships/slide" Target="slide37.xml"/><Relationship Id="rId4" Type="http://schemas.openxmlformats.org/officeDocument/2006/relationships/slide" Target="slide17.xml"/><Relationship Id="rId9" Type="http://schemas.openxmlformats.org/officeDocument/2006/relationships/slide" Target="slide33.xml"/><Relationship Id="rId1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7.tmp"/><Relationship Id="rId5" Type="http://schemas.openxmlformats.org/officeDocument/2006/relationships/image" Target="../media/image11.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slide" Target="slide1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slide" Target="slide14.xml"/></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67C5F4-166B-48C5-9BB7-7C8581F241BB}"/>
              </a:ext>
            </a:extLst>
          </p:cNvPr>
          <p:cNvSpPr>
            <a:spLocks noGrp="1"/>
          </p:cNvSpPr>
          <p:nvPr>
            <p:ph type="body" sz="quarter" idx="11"/>
          </p:nvPr>
        </p:nvSpPr>
        <p:spPr/>
        <p:txBody>
          <a:bodyPr/>
          <a:lstStyle/>
          <a:p>
            <a:endParaRPr lang="en-GB"/>
          </a:p>
        </p:txBody>
      </p:sp>
      <p:sp>
        <p:nvSpPr>
          <p:cNvPr id="2" name="Subtitle 1">
            <a:extLst>
              <a:ext uri="{FF2B5EF4-FFF2-40B4-BE49-F238E27FC236}">
                <a16:creationId xmlns:a16="http://schemas.microsoft.com/office/drawing/2014/main" id="{C4EF8995-F926-422B-B705-29CCEED27C3B}"/>
              </a:ext>
            </a:extLst>
          </p:cNvPr>
          <p:cNvSpPr>
            <a:spLocks noGrp="1"/>
          </p:cNvSpPr>
          <p:nvPr>
            <p:ph type="subTitle" idx="1"/>
          </p:nvPr>
        </p:nvSpPr>
        <p:spPr/>
        <p:txBody>
          <a:bodyPr/>
          <a:lstStyle/>
          <a:p>
            <a:r>
              <a:rPr lang="en-GB" dirty="0"/>
              <a:t>Non-alcoholic fatty </a:t>
            </a:r>
            <a:br>
              <a:rPr lang="en-GB" dirty="0"/>
            </a:br>
            <a:r>
              <a:rPr lang="en-GB" dirty="0"/>
              <a:t>liver disease</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a:sym typeface="Symbol" panose="05050102010706020507" pitchFamily="18" charset="2"/>
              </a:rPr>
              <a:t>Clinical Practice Guidelines</a:t>
            </a:r>
            <a:endParaRPr lang="en-GB"/>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t>Spectrum of NAFLD and concurrent disease</a:t>
            </a:r>
          </a:p>
        </p:txBody>
      </p:sp>
      <p:sp>
        <p:nvSpPr>
          <p:cNvPr id="6" name="Text Placeholder 5"/>
          <p:cNvSpPr>
            <a:spLocks noGrp="1"/>
          </p:cNvSpPr>
          <p:nvPr>
            <p:ph type="body" sz="quarter" idx="10"/>
          </p:nvPr>
        </p:nvSpPr>
        <p:spPr/>
        <p:txBody>
          <a:bodyPr/>
          <a:lstStyle/>
          <a:p>
            <a:r>
              <a:rPr lang="en-GB" dirty="0"/>
              <a:t>*Also called primary NAFLD and associated with metabolic risk factors/components of </a:t>
            </a:r>
            <a:r>
              <a:rPr lang="en-GB" dirty="0" err="1"/>
              <a:t>MetS</a:t>
            </a:r>
            <a:r>
              <a:rPr lang="en-GB" dirty="0"/>
              <a:t>: 1. Waist circumference ≥94/≥80 cm for Europid men/women; 2. Arterial pressure ≥130/85 mmHg or treated for hypertension; 3. Fasting glucose ≥100 mg/dl (5.6 mmol/L) or treated for T2DM; 4. Serum triacylglycerols &gt;150 mg/dl (&gt;1.7 mmol/L); 5. HDL cholesterol &lt;40/50 mg/dl for men/women (&lt;1.0/&lt;1.3 mmol/L); </a:t>
            </a:r>
            <a:r>
              <a:rPr lang="en-GB" b="1" baseline="30000" dirty="0">
                <a:solidFill>
                  <a:schemeClr val="dk1"/>
                </a:solidFill>
              </a:rPr>
              <a:t>†</a:t>
            </a:r>
            <a:r>
              <a:rPr lang="en-GB" dirty="0"/>
              <a:t>Also called secondary NAFLD. Note that primary and secondary NAFLD may coexist in individual patients. Also NAFLD and AFLD may coexist in subjects with metabolic risk factors and drinking habits above safe limits; </a:t>
            </a:r>
            <a:r>
              <a:rPr lang="en-GB" baseline="30000" dirty="0"/>
              <a:t>‡</a:t>
            </a:r>
            <a:r>
              <a:rPr lang="en-GB" dirty="0"/>
              <a:t>Can occur in the absence of cirrhosis and histological evidence of NASH, but with metabolic risk factors suggestive of ‘‘burned-out” NASH</a:t>
            </a:r>
          </a:p>
          <a:p>
            <a:r>
              <a:rPr lang="en-GB" dirty="0"/>
              <a:t>EASL–EASD–EASO CPG NAFLD.</a:t>
            </a:r>
            <a:r>
              <a:rPr lang="en-US" dirty="0"/>
              <a:t> J Hepatol 2016;64:1388–402</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68152679"/>
              </p:ext>
            </p:extLst>
          </p:nvPr>
        </p:nvGraphicFramePr>
        <p:xfrm>
          <a:off x="425451" y="1341438"/>
          <a:ext cx="10494784" cy="4023360"/>
        </p:xfrm>
        <a:graphic>
          <a:graphicData uri="http://schemas.openxmlformats.org/drawingml/2006/table">
            <a:tbl>
              <a:tblPr firstRow="1" bandRow="1">
                <a:tableStyleId>{5C22544A-7EE6-4342-B048-85BDC9FD1C3A}</a:tableStyleId>
              </a:tblPr>
              <a:tblGrid>
                <a:gridCol w="4226760">
                  <a:extLst>
                    <a:ext uri="{9D8B030D-6E8A-4147-A177-3AD203B41FA5}">
                      <a16:colId xmlns:a16="http://schemas.microsoft.com/office/drawing/2014/main" val="20000"/>
                    </a:ext>
                  </a:extLst>
                </a:gridCol>
                <a:gridCol w="6268024">
                  <a:extLst>
                    <a:ext uri="{9D8B030D-6E8A-4147-A177-3AD203B41FA5}">
                      <a16:colId xmlns:a16="http://schemas.microsoft.com/office/drawing/2014/main" val="20001"/>
                    </a:ext>
                  </a:extLst>
                </a:gridCol>
              </a:tblGrid>
              <a:tr h="216694">
                <a:tc>
                  <a:txBody>
                    <a:bodyPr/>
                    <a:lstStyle/>
                    <a:p>
                      <a:r>
                        <a:rPr lang="en-GB" sz="1800" dirty="0"/>
                        <a:t>Sub-classification</a:t>
                      </a:r>
                      <a:r>
                        <a:rPr lang="en-GB" sz="1800" baseline="0" dirty="0"/>
                        <a:t> of NAFLD*</a:t>
                      </a:r>
                      <a:endParaRPr lang="en-GB" sz="1800" dirty="0"/>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800"/>
                        <a:t>Most common concurrent diseases</a:t>
                      </a: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27452">
                <a:tc>
                  <a:txBody>
                    <a:bodyPr/>
                    <a:lstStyle/>
                    <a:p>
                      <a:r>
                        <a:rPr lang="en-GB" sz="1800" b="1" dirty="0"/>
                        <a:t>NAFL</a:t>
                      </a:r>
                    </a:p>
                    <a:p>
                      <a:pPr marL="285750" indent="-285750">
                        <a:buFont typeface="Arial" panose="020B0604020202020204" pitchFamily="34" charset="0"/>
                        <a:buChar char="•"/>
                      </a:pPr>
                      <a:r>
                        <a:rPr lang="en-GB" sz="1800" dirty="0"/>
                        <a:t>Pure steatosis</a:t>
                      </a:r>
                    </a:p>
                    <a:p>
                      <a:pPr marL="285750" indent="-285750">
                        <a:buFont typeface="Arial" panose="020B0604020202020204" pitchFamily="34" charset="0"/>
                        <a:buChar char="•"/>
                      </a:pPr>
                      <a:r>
                        <a:rPr lang="en-GB" sz="1800" dirty="0"/>
                        <a:t>Steatosis</a:t>
                      </a:r>
                      <a:r>
                        <a:rPr lang="en-GB" sz="1800" baseline="0" dirty="0"/>
                        <a:t> and mild lobular inflammation</a:t>
                      </a:r>
                      <a:endParaRPr lang="en-GB" sz="1800" dirty="0"/>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lang="en-GB" sz="1800" b="1" i="0" u="none" strike="noStrike" kern="1200" baseline="0" dirty="0">
                          <a:solidFill>
                            <a:schemeClr val="dk1"/>
                          </a:solidFill>
                          <a:latin typeface="+mn-lt"/>
                          <a:ea typeface="+mn-ea"/>
                          <a:cs typeface="+mn-cs"/>
                        </a:rPr>
                        <a:t>AFLD</a:t>
                      </a:r>
                      <a:r>
                        <a:rPr lang="en-GB" sz="1800" b="1" i="0" u="none" strike="noStrike" kern="1200" baseline="30000" dirty="0">
                          <a:solidFill>
                            <a:schemeClr val="dk1"/>
                          </a:solidFill>
                          <a:latin typeface="+mn-lt"/>
                          <a:ea typeface="+mn-ea"/>
                          <a:cs typeface="+mn-cs"/>
                        </a:rPr>
                        <a:t>†</a:t>
                      </a:r>
                    </a:p>
                    <a:p>
                      <a:r>
                        <a:rPr lang="en-GB" sz="1800" b="1" i="0" u="none" strike="noStrike" kern="1200" baseline="0" dirty="0">
                          <a:solidFill>
                            <a:schemeClr val="dk1"/>
                          </a:solidFill>
                          <a:latin typeface="+mn-lt"/>
                          <a:ea typeface="+mn-ea"/>
                          <a:cs typeface="+mn-cs"/>
                        </a:rPr>
                        <a:t>Drug-induced fatty liver disease</a:t>
                      </a:r>
                      <a:r>
                        <a:rPr lang="en-GB" sz="1800" b="1" i="0" u="none" strike="noStrike" kern="1200" baseline="30000" dirty="0">
                          <a:solidFill>
                            <a:schemeClr val="dk1"/>
                          </a:solidFill>
                          <a:latin typeface="+mn-lt"/>
                          <a:ea typeface="+mn-ea"/>
                          <a:cs typeface="+mn-cs"/>
                        </a:rPr>
                        <a:t>†</a:t>
                      </a:r>
                    </a:p>
                    <a:p>
                      <a:r>
                        <a:rPr lang="en-GB" sz="1800" b="1" i="0" u="none" strike="noStrike" kern="1200" baseline="0" dirty="0">
                          <a:solidFill>
                            <a:schemeClr val="dk1"/>
                          </a:solidFill>
                          <a:latin typeface="+mn-lt"/>
                          <a:ea typeface="+mn-ea"/>
                          <a:cs typeface="+mn-cs"/>
                        </a:rPr>
                        <a:t>HCV-associated fatty liver disease (GT 3)</a:t>
                      </a:r>
                      <a:r>
                        <a:rPr lang="en-GB" sz="1800" b="1" i="0" u="none" strike="noStrike" kern="1200" baseline="30000" dirty="0">
                          <a:solidFill>
                            <a:schemeClr val="dk1"/>
                          </a:solidFill>
                          <a:latin typeface="+mn-lt"/>
                          <a:ea typeface="+mn-ea"/>
                          <a:cs typeface="+mn-cs"/>
                        </a:rPr>
                        <a:t>†</a:t>
                      </a:r>
                    </a:p>
                    <a:p>
                      <a:r>
                        <a:rPr lang="en-GB" sz="1800" b="1" i="0" u="none" strike="noStrike" kern="1200" baseline="0" dirty="0">
                          <a:solidFill>
                            <a:schemeClr val="dk1"/>
                          </a:solidFill>
                          <a:latin typeface="+mn-lt"/>
                          <a:ea typeface="+mn-ea"/>
                          <a:cs typeface="+mn-cs"/>
                        </a:rPr>
                        <a:t>Others</a:t>
                      </a:r>
                      <a:r>
                        <a:rPr lang="en-GB" sz="1800" b="1" i="0" u="none" strike="noStrike" kern="1200" baseline="30000" dirty="0">
                          <a:solidFill>
                            <a:schemeClr val="dk1"/>
                          </a:solidFill>
                          <a:latin typeface="+mn-lt"/>
                          <a:ea typeface="+mn-ea"/>
                          <a:cs typeface="+mn-cs"/>
                        </a:rPr>
                        <a:t>†</a:t>
                      </a:r>
                      <a:endParaRPr lang="en-GB" sz="1800" b="1" dirty="0"/>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Haemochromatosis</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Autoimmune hepatitis</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Coeliac disease</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Wilson disease</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A/hypo-</a:t>
                      </a:r>
                      <a:r>
                        <a:rPr lang="en-GB" sz="1800" b="0" i="0" u="none" strike="noStrike" kern="1200" baseline="0" dirty="0" err="1">
                          <a:solidFill>
                            <a:schemeClr val="dk1"/>
                          </a:solidFill>
                          <a:latin typeface="+mn-lt"/>
                          <a:ea typeface="+mn-ea"/>
                          <a:cs typeface="+mn-cs"/>
                        </a:rPr>
                        <a:t>betalipoproteinaemia</a:t>
                      </a:r>
                      <a:r>
                        <a:rPr lang="en-GB" sz="1800" b="0" i="0" u="none" strike="noStrike" kern="1200" baseline="0" dirty="0">
                          <a:solidFill>
                            <a:schemeClr val="dk1"/>
                          </a:solidFill>
                          <a:latin typeface="+mn-lt"/>
                          <a:ea typeface="+mn-ea"/>
                          <a:cs typeface="+mn-cs"/>
                        </a:rPr>
                        <a:t> lipoatrophy</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Hypopituitarism, hypothyroidism</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Starvation, parenteral nutrition</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Inborn errors of metabolism</a:t>
                      </a:r>
                    </a:p>
                    <a:p>
                      <a:pPr marL="742950" lvl="1"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Wolman disease (lysosomal acid lipase deficiency)</a:t>
                      </a:r>
                      <a:endParaRPr lang="en-GB" sz="1800" dirty="0"/>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52125">
                <a:tc>
                  <a:txBody>
                    <a:bodyPr/>
                    <a:lstStyle/>
                    <a:p>
                      <a:r>
                        <a:rPr lang="en-GB" sz="1800" b="1"/>
                        <a:t>NASH</a:t>
                      </a:r>
                    </a:p>
                    <a:p>
                      <a:pPr marL="285750" indent="-285750">
                        <a:buFont typeface="Arial" panose="020B0604020202020204" pitchFamily="34" charset="0"/>
                        <a:buChar char="•"/>
                      </a:pPr>
                      <a:r>
                        <a:rPr lang="en-GB" sz="1800"/>
                        <a:t>Early NASH</a:t>
                      </a:r>
                      <a:r>
                        <a:rPr lang="en-GB" sz="1800" baseline="0"/>
                        <a:t> (</a:t>
                      </a:r>
                      <a:r>
                        <a:rPr lang="en-GB" sz="1800"/>
                        <a:t>no or mild</a:t>
                      </a:r>
                      <a:r>
                        <a:rPr lang="en-GB" sz="1800" baseline="0"/>
                        <a:t> </a:t>
                      </a:r>
                      <a:r>
                        <a:rPr lang="en-GB" sz="1800"/>
                        <a:t>fibrosis)</a:t>
                      </a:r>
                    </a:p>
                    <a:p>
                      <a:pPr marL="285750" indent="-285750">
                        <a:buFont typeface="Arial" panose="020B0604020202020204" pitchFamily="34" charset="0"/>
                        <a:buChar char="•"/>
                      </a:pPr>
                      <a:r>
                        <a:rPr lang="en-GB" sz="1800"/>
                        <a:t>Fibrotic NASH (significant</a:t>
                      </a:r>
                      <a:r>
                        <a:rPr lang="en-GB" sz="1800" baseline="0"/>
                        <a:t>/advanced fibrosis)</a:t>
                      </a:r>
                      <a:endParaRPr lang="en-GB" sz="1800"/>
                    </a:p>
                    <a:p>
                      <a:pPr marL="285750" indent="-285750">
                        <a:buFont typeface="Arial" panose="020B0604020202020204" pitchFamily="34" charset="0"/>
                        <a:buChar char="•"/>
                      </a:pPr>
                      <a:r>
                        <a:rPr lang="en-GB" sz="1800"/>
                        <a:t>NASH cirrhosis</a:t>
                      </a: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19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HCC</a:t>
                      </a:r>
                      <a:r>
                        <a:rPr lang="en-GB" sz="1800" b="1" baseline="30000" dirty="0"/>
                        <a:t>‡</a:t>
                      </a:r>
                    </a:p>
                  </a:txBody>
                  <a:tcPr marL="141201" marR="14120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8" name="Picture 7">
            <a:hlinkClick r:id="rId3" action="ppaction://hlinksldjump"/>
            <a:extLst>
              <a:ext uri="{FF2B5EF4-FFF2-40B4-BE49-F238E27FC236}">
                <a16:creationId xmlns:a16="http://schemas.microsoft.com/office/drawing/2014/main" id="{14CCB995-546D-4812-84EA-A314078CC2B3}"/>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spTree>
    <p:extLst>
      <p:ext uri="{BB962C8B-B14F-4D97-AF65-F5344CB8AC3E}">
        <p14:creationId xmlns:p14="http://schemas.microsoft.com/office/powerpoint/2010/main" val="307045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Multiple organs are likely to be involved in NAFLD</a:t>
            </a:r>
          </a:p>
        </p:txBody>
      </p:sp>
      <p:sp>
        <p:nvSpPr>
          <p:cNvPr id="3" name="Text Placeholder 2"/>
          <p:cNvSpPr>
            <a:spLocks noGrp="1"/>
          </p:cNvSpPr>
          <p:nvPr>
            <p:ph type="body" sz="quarter" idx="10"/>
          </p:nvPr>
        </p:nvSpPr>
        <p:spPr/>
        <p:txBody>
          <a:bodyPr/>
          <a:lstStyle/>
          <a:p>
            <a:r>
              <a:rPr lang="en-GB"/>
              <a:t>Nobili, V et al. J </a:t>
            </a:r>
            <a:r>
              <a:rPr lang="en-GB" err="1"/>
              <a:t>Hepatol</a:t>
            </a:r>
            <a:r>
              <a:rPr lang="en-GB"/>
              <a:t> 2013;58:1218</a:t>
            </a:r>
            <a:r>
              <a:rPr lang="en-GB">
                <a:sym typeface="Symbol" panose="05050102010706020507" pitchFamily="18" charset="2"/>
              </a:rPr>
              <a:t></a:t>
            </a:r>
            <a:r>
              <a:rPr lang="en-GB"/>
              <a:t>29 </a:t>
            </a:r>
          </a:p>
          <a:p>
            <a:r>
              <a:rPr lang="en-US" altLang="en-US"/>
              <a:t>Copyright © 2013 European Association for the Study of the Liver </a:t>
            </a:r>
            <a:r>
              <a:rPr lang="en-US" altLang="en-US">
                <a:hlinkClick r:id="rId3"/>
              </a:rPr>
              <a:t>Terms and Conditions</a:t>
            </a:r>
            <a:endParaRPr lang="en-GB"/>
          </a:p>
        </p:txBody>
      </p:sp>
      <p:sp>
        <p:nvSpPr>
          <p:cNvPr id="5" name="Content Placeholder 4"/>
          <p:cNvSpPr>
            <a:spLocks noGrp="1"/>
          </p:cNvSpPr>
          <p:nvPr>
            <p:ph sz="half" idx="1"/>
          </p:nvPr>
        </p:nvSpPr>
        <p:spPr/>
        <p:txBody>
          <a:bodyPr/>
          <a:lstStyle/>
          <a:p>
            <a:r>
              <a:rPr lang="en-GB"/>
              <a:t>Pathogenesis of NAFLD probably involves inter-organ crosstalk</a:t>
            </a:r>
          </a:p>
          <a:p>
            <a:pPr lvl="1"/>
            <a:r>
              <a:rPr lang="en-GB"/>
              <a:t>Adipose tissue, pancreas, gut, and liver</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0042" y="2132857"/>
            <a:ext cx="5511916" cy="4160607"/>
          </a:xfrm>
          <a:prstGeom prst="rect">
            <a:avLst/>
          </a:prstGeom>
        </p:spPr>
      </p:pic>
      <p:pic>
        <p:nvPicPr>
          <p:cNvPr id="7" name="Picture 6">
            <a:hlinkClick r:id="rId5" action="ppaction://hlinksldjump"/>
            <a:extLst>
              <a:ext uri="{FF2B5EF4-FFF2-40B4-BE49-F238E27FC236}">
                <a16:creationId xmlns:a16="http://schemas.microsoft.com/office/drawing/2014/main" id="{5854AB0A-1896-48A1-998F-CA1E7767FAA9}"/>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spTree>
    <p:extLst>
      <p:ext uri="{BB962C8B-B14F-4D97-AF65-F5344CB8AC3E}">
        <p14:creationId xmlns:p14="http://schemas.microsoft.com/office/powerpoint/2010/main" val="195218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19E-7D2A-465E-A7D2-42C8329100C7}"/>
              </a:ext>
            </a:extLst>
          </p:cNvPr>
          <p:cNvSpPr>
            <a:spLocks noGrp="1"/>
          </p:cNvSpPr>
          <p:nvPr>
            <p:ph type="title"/>
          </p:nvPr>
        </p:nvSpPr>
        <p:spPr/>
        <p:txBody>
          <a:bodyPr>
            <a:normAutofit/>
          </a:bodyPr>
          <a:lstStyle/>
          <a:p>
            <a:r>
              <a:rPr lang="en-US" altLang="en-US">
                <a:latin typeface="Arial" panose="020B0604020202020204" pitchFamily="34" charset="0"/>
                <a:cs typeface="Baekmuk Gulim" charset="0"/>
              </a:rPr>
              <a:t>Lipids induce hepatic IR and inflammation</a:t>
            </a:r>
            <a:endParaRPr lang="en-GB"/>
          </a:p>
        </p:txBody>
      </p:sp>
      <p:sp>
        <p:nvSpPr>
          <p:cNvPr id="3" name="Text Placeholder 2">
            <a:extLst>
              <a:ext uri="{FF2B5EF4-FFF2-40B4-BE49-F238E27FC236}">
                <a16:creationId xmlns:a16="http://schemas.microsoft.com/office/drawing/2014/main" id="{FA0E56E2-48C5-47F0-BD34-C4C979FB2778}"/>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 </a:t>
            </a:r>
            <a:r>
              <a:rPr lang="en-US" altLang="en-US">
                <a:hlinkClick r:id="rId3"/>
              </a:rPr>
              <a:t>Terms and Conditions</a:t>
            </a:r>
            <a:endParaRPr lang="en-GB"/>
          </a:p>
        </p:txBody>
      </p:sp>
      <p:pic>
        <p:nvPicPr>
          <p:cNvPr id="7" name="Picture 6">
            <a:hlinkClick r:id="rId4" action="ppaction://hlinksldjump"/>
            <a:extLst>
              <a:ext uri="{FF2B5EF4-FFF2-40B4-BE49-F238E27FC236}">
                <a16:creationId xmlns:a16="http://schemas.microsoft.com/office/drawing/2014/main" id="{AC4E7314-50E2-4272-94A1-4DAF12D8CD7F}"/>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pic>
        <p:nvPicPr>
          <p:cNvPr id="8" name="Picture 2">
            <a:extLst>
              <a:ext uri="{FF2B5EF4-FFF2-40B4-BE49-F238E27FC236}">
                <a16:creationId xmlns:a16="http://schemas.microsoft.com/office/drawing/2014/main" id="{E7704423-3D1E-4839-8B4E-A006E34B3F2A}"/>
              </a:ext>
            </a:extLst>
          </p:cNvPr>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rcRect/>
          <a:stretch>
            <a:fillRect/>
          </a:stretch>
        </p:blipFill>
        <p:spPr bwMode="auto">
          <a:xfrm>
            <a:off x="1897335" y="1341438"/>
            <a:ext cx="8398917" cy="462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728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Key topics and recommendations</a:t>
            </a:r>
          </a:p>
        </p:txBody>
      </p:sp>
    </p:spTree>
    <p:extLst>
      <p:ext uri="{BB962C8B-B14F-4D97-AF65-F5344CB8AC3E}">
        <p14:creationId xmlns:p14="http://schemas.microsoft.com/office/powerpoint/2010/main" val="242507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normAutofit/>
          </a:bodyPr>
          <a:lstStyle/>
          <a:p>
            <a:r>
              <a:rPr lang="en-US"/>
              <a:t>Topics</a:t>
            </a:r>
            <a:endParaRPr lang="en-GB"/>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spAutoFit/>
          </a:bodyPr>
          <a:lstStyle/>
          <a:p>
            <a:pPr marL="457200" indent="-457200">
              <a:buFont typeface="+mj-lt"/>
              <a:buAutoNum type="arabicPeriod"/>
            </a:pPr>
            <a:r>
              <a:rPr lang="en-GB"/>
              <a:t>Screening, prevalence and incidence</a:t>
            </a:r>
          </a:p>
          <a:p>
            <a:pPr marL="457200" indent="-457200">
              <a:buFont typeface="+mj-lt"/>
              <a:buAutoNum type="arabicPeriod"/>
            </a:pPr>
            <a:r>
              <a:rPr lang="en-GB"/>
              <a:t>Pathogenesis: lifestyle and genes</a:t>
            </a:r>
          </a:p>
          <a:p>
            <a:pPr marL="457200" indent="-457200">
              <a:buFont typeface="+mj-lt"/>
              <a:buAutoNum type="arabicPeriod"/>
            </a:pPr>
            <a:r>
              <a:rPr lang="en-GB"/>
              <a:t>Liver biopsy</a:t>
            </a:r>
          </a:p>
          <a:p>
            <a:pPr marL="457200" indent="-457200">
              <a:buFont typeface="+mj-lt"/>
              <a:buAutoNum type="arabicPeriod"/>
            </a:pPr>
            <a:r>
              <a:rPr lang="en-GB"/>
              <a:t>Non-invasive assessments</a:t>
            </a:r>
          </a:p>
          <a:p>
            <a:pPr marL="457200" indent="-457200">
              <a:buFont typeface="+mj-lt"/>
              <a:buAutoNum type="arabicPeriod"/>
            </a:pPr>
            <a:r>
              <a:rPr lang="en-GB"/>
              <a:t>Common related metabolic disorders</a:t>
            </a:r>
          </a:p>
          <a:p>
            <a:pPr marL="457200" indent="-457200">
              <a:buFont typeface="+mj-lt"/>
              <a:buAutoNum type="arabicPeriod"/>
            </a:pPr>
            <a:r>
              <a:rPr lang="en-GB"/>
              <a:t>Diagnosis</a:t>
            </a:r>
          </a:p>
          <a:p>
            <a:pPr marL="457200" indent="-457200">
              <a:buFont typeface="+mj-lt"/>
              <a:buAutoNum type="arabicPeriod"/>
            </a:pPr>
            <a:r>
              <a:rPr lang="en-GB"/>
              <a:t>Natural history and complications</a:t>
            </a:r>
          </a:p>
          <a:p>
            <a:pPr marL="457200" indent="-457200">
              <a:buFont typeface="+mj-lt"/>
              <a:buAutoNum type="arabicPeriod"/>
            </a:pPr>
            <a:r>
              <a:rPr lang="en-GB"/>
              <a:t>Treatment</a:t>
            </a:r>
          </a:p>
          <a:p>
            <a:pPr marL="857250" lvl="1" indent="-457200"/>
            <a:r>
              <a:rPr lang="en-GB"/>
              <a:t>Diet and lifestyle changes</a:t>
            </a:r>
          </a:p>
          <a:p>
            <a:pPr marL="857250" lvl="1" indent="-457200"/>
            <a:r>
              <a:rPr lang="en-GB"/>
              <a:t>Drug treatment</a:t>
            </a:r>
          </a:p>
          <a:p>
            <a:pPr marL="857250" lvl="1" indent="-457200"/>
            <a:r>
              <a:rPr lang="en-GB"/>
              <a:t>Paediatric NAFLD</a:t>
            </a:r>
          </a:p>
          <a:p>
            <a:pPr marL="857250" lvl="1" indent="-457200"/>
            <a:r>
              <a:rPr lang="en-GB"/>
              <a:t>Surgery</a:t>
            </a:r>
          </a:p>
        </p:txBody>
      </p:sp>
      <p:sp>
        <p:nvSpPr>
          <p:cNvPr id="2" name="Rectangle 1">
            <a:hlinkClick r:id="rId3" action="ppaction://hlinksldjump"/>
            <a:extLst>
              <a:ext uri="{FF2B5EF4-FFF2-40B4-BE49-F238E27FC236}">
                <a16:creationId xmlns:a16="http://schemas.microsoft.com/office/drawing/2014/main" id="{6C2661AD-8916-46B7-BC97-05E8C038A22C}"/>
              </a:ext>
            </a:extLst>
          </p:cNvPr>
          <p:cNvSpPr/>
          <p:nvPr/>
        </p:nvSpPr>
        <p:spPr>
          <a:xfrm>
            <a:off x="467907" y="1398896"/>
            <a:ext cx="475252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4" action="ppaction://hlinksldjump"/>
            <a:extLst>
              <a:ext uri="{FF2B5EF4-FFF2-40B4-BE49-F238E27FC236}">
                <a16:creationId xmlns:a16="http://schemas.microsoft.com/office/drawing/2014/main" id="{16BEE302-B64E-464C-A196-46E87C2B23FD}"/>
              </a:ext>
            </a:extLst>
          </p:cNvPr>
          <p:cNvSpPr/>
          <p:nvPr/>
        </p:nvSpPr>
        <p:spPr>
          <a:xfrm>
            <a:off x="467907" y="1759168"/>
            <a:ext cx="439248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5" action="ppaction://hlinksldjump"/>
            <a:extLst>
              <a:ext uri="{FF2B5EF4-FFF2-40B4-BE49-F238E27FC236}">
                <a16:creationId xmlns:a16="http://schemas.microsoft.com/office/drawing/2014/main" id="{310B582A-5BB3-46C1-8553-F5986D307611}"/>
              </a:ext>
            </a:extLst>
          </p:cNvPr>
          <p:cNvSpPr/>
          <p:nvPr/>
        </p:nvSpPr>
        <p:spPr>
          <a:xfrm>
            <a:off x="467908" y="2100362"/>
            <a:ext cx="2016224"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a:extLst>
              <a:ext uri="{FF2B5EF4-FFF2-40B4-BE49-F238E27FC236}">
                <a16:creationId xmlns:a16="http://schemas.microsoft.com/office/drawing/2014/main" id="{9764032C-31DB-4B7A-AE80-853F8E8E1D42}"/>
              </a:ext>
            </a:extLst>
          </p:cNvPr>
          <p:cNvSpPr/>
          <p:nvPr/>
        </p:nvSpPr>
        <p:spPr>
          <a:xfrm>
            <a:off x="467908" y="2475675"/>
            <a:ext cx="3634323"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7" action="ppaction://hlinksldjump"/>
            <a:extLst>
              <a:ext uri="{FF2B5EF4-FFF2-40B4-BE49-F238E27FC236}">
                <a16:creationId xmlns:a16="http://schemas.microsoft.com/office/drawing/2014/main" id="{FEB55315-DB93-4A0B-BE03-195D7D415407}"/>
              </a:ext>
            </a:extLst>
          </p:cNvPr>
          <p:cNvSpPr/>
          <p:nvPr/>
        </p:nvSpPr>
        <p:spPr>
          <a:xfrm>
            <a:off x="467907" y="2837340"/>
            <a:ext cx="4752528"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8" action="ppaction://hlinksldjump"/>
            <a:extLst>
              <a:ext uri="{FF2B5EF4-FFF2-40B4-BE49-F238E27FC236}">
                <a16:creationId xmlns:a16="http://schemas.microsoft.com/office/drawing/2014/main" id="{9DA41460-E41C-4508-8D11-E6E17A66DC0D}"/>
              </a:ext>
            </a:extLst>
          </p:cNvPr>
          <p:cNvSpPr/>
          <p:nvPr/>
        </p:nvSpPr>
        <p:spPr>
          <a:xfrm>
            <a:off x="467907" y="3205829"/>
            <a:ext cx="1723636"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9" action="ppaction://hlinksldjump"/>
            <a:extLst>
              <a:ext uri="{FF2B5EF4-FFF2-40B4-BE49-F238E27FC236}">
                <a16:creationId xmlns:a16="http://schemas.microsoft.com/office/drawing/2014/main" id="{6EF80E94-7AD1-439B-BB08-B582C9BB1B0E}"/>
              </a:ext>
            </a:extLst>
          </p:cNvPr>
          <p:cNvSpPr/>
          <p:nvPr/>
        </p:nvSpPr>
        <p:spPr>
          <a:xfrm>
            <a:off x="467907" y="3574319"/>
            <a:ext cx="4350830"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03C810FB-C010-4B76-A3C6-07F35357A20F}"/>
              </a:ext>
            </a:extLst>
          </p:cNvPr>
          <p:cNvSpPr/>
          <p:nvPr/>
        </p:nvSpPr>
        <p:spPr>
          <a:xfrm>
            <a:off x="467907" y="3929160"/>
            <a:ext cx="1723636"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a:extLst>
              <a:ext uri="{FF2B5EF4-FFF2-40B4-BE49-F238E27FC236}">
                <a16:creationId xmlns:a16="http://schemas.microsoft.com/office/drawing/2014/main" id="{4843AE7D-A3EC-413B-B9DF-8436FA948E17}"/>
              </a:ext>
            </a:extLst>
          </p:cNvPr>
          <p:cNvSpPr/>
          <p:nvPr/>
        </p:nvSpPr>
        <p:spPr>
          <a:xfrm>
            <a:off x="506045" y="4284002"/>
            <a:ext cx="3575712"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1245348A-D453-439A-B975-139FAD72A870}"/>
              </a:ext>
            </a:extLst>
          </p:cNvPr>
          <p:cNvSpPr/>
          <p:nvPr/>
        </p:nvSpPr>
        <p:spPr>
          <a:xfrm>
            <a:off x="506045" y="4618372"/>
            <a:ext cx="2518012"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2" action="ppaction://hlinksldjump"/>
            <a:extLst>
              <a:ext uri="{FF2B5EF4-FFF2-40B4-BE49-F238E27FC236}">
                <a16:creationId xmlns:a16="http://schemas.microsoft.com/office/drawing/2014/main" id="{B0950299-C8E1-4F04-A225-15531BDB2341}"/>
              </a:ext>
            </a:extLst>
          </p:cNvPr>
          <p:cNvSpPr/>
          <p:nvPr/>
        </p:nvSpPr>
        <p:spPr>
          <a:xfrm>
            <a:off x="506045" y="4939094"/>
            <a:ext cx="2784143"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3" action="ppaction://hlinksldjump"/>
            <a:extLst>
              <a:ext uri="{FF2B5EF4-FFF2-40B4-BE49-F238E27FC236}">
                <a16:creationId xmlns:a16="http://schemas.microsoft.com/office/drawing/2014/main" id="{3AC4F7EB-412B-4621-9D7B-E495A796DF1D}"/>
              </a:ext>
            </a:extLst>
          </p:cNvPr>
          <p:cNvSpPr/>
          <p:nvPr/>
        </p:nvSpPr>
        <p:spPr>
          <a:xfrm>
            <a:off x="506045" y="5273464"/>
            <a:ext cx="1801505" cy="32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16">
            <a:extLst>
              <a:ext uri="{FF2B5EF4-FFF2-40B4-BE49-F238E27FC236}">
                <a16:creationId xmlns:a16="http://schemas.microsoft.com/office/drawing/2014/main" id="{43E057AB-A28A-4043-8DDC-2D8EC5A31566}"/>
              </a:ext>
            </a:extLst>
          </p:cNvPr>
          <p:cNvSpPr txBox="1"/>
          <p:nvPr/>
        </p:nvSpPr>
        <p:spPr>
          <a:xfrm>
            <a:off x="8930917" y="1340768"/>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t>Click on a topic to skip to that section</a:t>
            </a:r>
          </a:p>
        </p:txBody>
      </p:sp>
      <p:pic>
        <p:nvPicPr>
          <p:cNvPr id="23" name="Picture 22">
            <a:hlinkClick r:id="rId14" action="ppaction://hlinksldjump"/>
            <a:extLst>
              <a:ext uri="{FF2B5EF4-FFF2-40B4-BE49-F238E27FC236}">
                <a16:creationId xmlns:a16="http://schemas.microsoft.com/office/drawing/2014/main" id="{A8914A39-5ED6-4633-B606-4589A54BC416}"/>
              </a:ext>
            </a:extLst>
          </p:cNvPr>
          <p:cNvPicPr>
            <a:picLocks noChangeAspect="1"/>
          </p:cNvPicPr>
          <p:nvPr/>
        </p:nvPicPr>
        <p:blipFill rotWithShape="1">
          <a:blip r:embed="rId1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spTree>
    <p:extLst>
      <p:ext uri="{BB962C8B-B14F-4D97-AF65-F5344CB8AC3E}">
        <p14:creationId xmlns:p14="http://schemas.microsoft.com/office/powerpoint/2010/main" val="392713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Screening, prevalence and incidence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1. Vernon G, et al. Aliment </a:t>
            </a:r>
            <a:r>
              <a:rPr lang="en-GB" err="1"/>
              <a:t>Pharmacol</a:t>
            </a:r>
            <a:r>
              <a:rPr lang="en-GB"/>
              <a:t> </a:t>
            </a:r>
            <a:r>
              <a:rPr lang="en-GB" err="1"/>
              <a:t>Ther</a:t>
            </a:r>
            <a:r>
              <a:rPr lang="en-GB"/>
              <a:t> 2011;34:274</a:t>
            </a:r>
            <a:r>
              <a:rPr lang="en-GB">
                <a:sym typeface="Symbol" panose="05050102010706020507" pitchFamily="18" charset="2"/>
              </a:rPr>
              <a:t></a:t>
            </a:r>
            <a:r>
              <a:rPr lang="en-GB"/>
              <a:t>85; 2. </a:t>
            </a:r>
            <a:r>
              <a:rPr lang="en-GB" err="1"/>
              <a:t>Younossi</a:t>
            </a:r>
            <a:r>
              <a:rPr lang="en-GB"/>
              <a:t> ZM, et al. Medicine 2012;91:319</a:t>
            </a:r>
            <a:r>
              <a:rPr lang="en-GB">
                <a:sym typeface="Symbol" panose="05050102010706020507" pitchFamily="18" charset="2"/>
              </a:rPr>
              <a:t></a:t>
            </a:r>
            <a:r>
              <a:rPr lang="en-GB"/>
              <a:t>27;</a:t>
            </a:r>
            <a:br>
              <a:rPr lang="en-GB"/>
            </a:br>
            <a:r>
              <a:rPr lang="en-GB"/>
              <a:t>EASL–EASD–EASO CPG NAFLD.</a:t>
            </a:r>
            <a:r>
              <a:rPr lang="en-US"/>
              <a:t> J </a:t>
            </a:r>
            <a:r>
              <a:rPr lang="en-US" err="1"/>
              <a:t>Hepatol</a:t>
            </a:r>
            <a:r>
              <a:rPr lang="en-US"/>
              <a:t> 2016;64:1388–402</a:t>
            </a:r>
            <a:r>
              <a:rPr lang="en-GB"/>
              <a:t> </a:t>
            </a:r>
          </a:p>
        </p:txBody>
      </p:sp>
      <p:sp>
        <p:nvSpPr>
          <p:cNvPr id="3" name="Content Placeholder 2"/>
          <p:cNvSpPr>
            <a:spLocks noGrp="1"/>
          </p:cNvSpPr>
          <p:nvPr>
            <p:ph sz="half" idx="1"/>
          </p:nvPr>
        </p:nvSpPr>
        <p:spPr/>
        <p:txBody>
          <a:bodyPr/>
          <a:lstStyle/>
          <a:p>
            <a:r>
              <a:rPr lang="en-US" dirty="0"/>
              <a:t>NAFLD is the most common liver disorder in Western countries, affecting 17–46% of adults</a:t>
            </a:r>
            <a:r>
              <a:rPr lang="en-US" baseline="30000" dirty="0"/>
              <a:t>1</a:t>
            </a:r>
          </a:p>
          <a:p>
            <a:pPr lvl="1"/>
            <a:r>
              <a:rPr lang="en-US" dirty="0"/>
              <a:t>Parallels the prevalence of </a:t>
            </a:r>
            <a:r>
              <a:rPr lang="en-GB" dirty="0">
                <a:latin typeface="Arial" panose="020B0604020202020204" pitchFamily="34" charset="0"/>
                <a:cs typeface="Arial" panose="020B0604020202020204" pitchFamily="34" charset="0"/>
              </a:rPr>
              <a:t>metabolic syndrome (</a:t>
            </a:r>
            <a:r>
              <a:rPr lang="en-US" dirty="0" err="1"/>
              <a:t>MetS</a:t>
            </a:r>
            <a:r>
              <a:rPr lang="en-US" dirty="0"/>
              <a:t>) and its components, which also increase the risk of more advanced disease</a:t>
            </a:r>
          </a:p>
          <a:p>
            <a:pPr lvl="1"/>
            <a:r>
              <a:rPr lang="en-US" dirty="0"/>
              <a:t>NAFLD is also present in 7% of normal-weight (lean) individuals</a:t>
            </a:r>
            <a:r>
              <a:rPr lang="en-US" baseline="30000" dirty="0"/>
              <a:t>2</a:t>
            </a:r>
            <a:endParaRPr lang="en-GB" baseline="30000" dirty="0"/>
          </a:p>
        </p:txBody>
      </p:sp>
      <p:pic>
        <p:nvPicPr>
          <p:cNvPr id="6" name="Picture 5">
            <a:hlinkClick r:id="rId3" action="ppaction://hlinksldjump"/>
            <a:extLst>
              <a:ext uri="{FF2B5EF4-FFF2-40B4-BE49-F238E27FC236}">
                <a16:creationId xmlns:a16="http://schemas.microsoft.com/office/drawing/2014/main" id="{790B8F89-CCC7-40C4-A0D0-4F3954D8FF1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graphicFrame>
        <p:nvGraphicFramePr>
          <p:cNvPr id="7" name="Table 6">
            <a:extLst>
              <a:ext uri="{FF2B5EF4-FFF2-40B4-BE49-F238E27FC236}">
                <a16:creationId xmlns:a16="http://schemas.microsoft.com/office/drawing/2014/main" id="{DC465B47-4E4C-493C-AAE3-72D441CA4E3F}"/>
              </a:ext>
            </a:extLst>
          </p:cNvPr>
          <p:cNvGraphicFramePr>
            <a:graphicFrameLocks noGrp="1"/>
          </p:cNvGraphicFramePr>
          <p:nvPr>
            <p:extLst>
              <p:ext uri="{D42A27DB-BD31-4B8C-83A1-F6EECF244321}">
                <p14:modId xmlns:p14="http://schemas.microsoft.com/office/powerpoint/2010/main" val="3428077490"/>
              </p:ext>
            </p:extLst>
          </p:nvPr>
        </p:nvGraphicFramePr>
        <p:xfrm>
          <a:off x="423849" y="3278336"/>
          <a:ext cx="10941498" cy="231648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GB" sz="1600" dirty="0">
                          <a:latin typeface="Arial" panose="020B0604020202020204" pitchFamily="34" charset="0"/>
                          <a:cs typeface="Arial" panose="020B0604020202020204" pitchFamily="34" charset="0"/>
                        </a:rPr>
                        <a:t>Patients with IR and/or metabolic risk factors</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(i.e. obesity or </a:t>
                      </a:r>
                      <a:r>
                        <a:rPr lang="en-GB" sz="1600" dirty="0" err="1">
                          <a:latin typeface="Arial" panose="020B0604020202020204" pitchFamily="34" charset="0"/>
                          <a:cs typeface="Arial" panose="020B0604020202020204" pitchFamily="34" charset="0"/>
                        </a:rPr>
                        <a:t>MetS</a:t>
                      </a:r>
                      <a:r>
                        <a:rPr lang="en-GB" sz="1600" dirty="0">
                          <a:latin typeface="Arial" panose="020B0604020202020204" pitchFamily="34" charset="0"/>
                          <a:cs typeface="Arial" panose="020B0604020202020204" pitchFamily="34" charset="0"/>
                        </a:rPr>
                        <a:t>) should</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undergo procedures for the diagnosis of</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NAFLD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Screen individuals with steatosis for</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secondary causes of NAFLD, including a careful</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assessment of alcohol intake.</a:t>
                      </a:r>
                      <a:r>
                        <a:rPr lang="en-GB" sz="1600" baseline="0">
                          <a:latin typeface="Arial" panose="020B0604020202020204" pitchFamily="34" charset="0"/>
                          <a:cs typeface="Arial" panose="020B0604020202020204" pitchFamily="34" charset="0"/>
                        </a:rPr>
                        <a:t> Always consider t</a:t>
                      </a:r>
                      <a:r>
                        <a:rPr lang="en-GB" sz="1600">
                          <a:latin typeface="Arial" panose="020B0604020202020204" pitchFamily="34" charset="0"/>
                          <a:cs typeface="Arial" panose="020B0604020202020204" pitchFamily="34" charset="0"/>
                        </a:rPr>
                        <a:t>he interaction between</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moderate amounts of alcohol and metabolic factors in</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fatty liver</a:t>
                      </a:r>
                      <a:endParaRPr lang="en-GB" sz="1600" b="1">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Identify other chronic liver diseases that may coexist with</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NAFLD as these might result in</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more severe liver injury</a:t>
                      </a:r>
                      <a:endParaRPr lang="en-GB" sz="1600" b="1">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4" name="Group 3">
            <a:extLst>
              <a:ext uri="{FF2B5EF4-FFF2-40B4-BE49-F238E27FC236}">
                <a16:creationId xmlns:a16="http://schemas.microsoft.com/office/drawing/2014/main" id="{C9DF9A4C-F682-4FC9-A6FE-6419D028731C}"/>
              </a:ext>
            </a:extLst>
          </p:cNvPr>
          <p:cNvGrpSpPr/>
          <p:nvPr/>
        </p:nvGrpSpPr>
        <p:grpSpPr>
          <a:xfrm>
            <a:off x="7671929" y="3294974"/>
            <a:ext cx="3693418" cy="276999"/>
            <a:chOff x="7671929" y="3294974"/>
            <a:chExt cx="3693418" cy="276999"/>
          </a:xfrm>
        </p:grpSpPr>
        <p:sp>
          <p:nvSpPr>
            <p:cNvPr id="10" name="Rectangle 9">
              <a:extLst>
                <a:ext uri="{FF2B5EF4-FFF2-40B4-BE49-F238E27FC236}">
                  <a16:creationId xmlns:a16="http://schemas.microsoft.com/office/drawing/2014/main" id="{D91E7B05-DA3C-468D-90A9-C6C83854E24D}"/>
                </a:ext>
              </a:extLst>
            </p:cNvPr>
            <p:cNvSpPr/>
            <p:nvPr/>
          </p:nvSpPr>
          <p:spPr>
            <a:xfrm>
              <a:off x="7671929" y="3361473"/>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D3D4E91-5D1B-40EA-B6A0-E9CDB7BDEBB8}"/>
                </a:ext>
              </a:extLst>
            </p:cNvPr>
            <p:cNvSpPr/>
            <p:nvPr/>
          </p:nvSpPr>
          <p:spPr>
            <a:xfrm>
              <a:off x="9254142" y="3361473"/>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84B1B295-AD66-4110-A37D-2D0B3DAA2286}"/>
                </a:ext>
              </a:extLst>
            </p:cNvPr>
            <p:cNvSpPr txBox="1"/>
            <p:nvPr/>
          </p:nvSpPr>
          <p:spPr>
            <a:xfrm>
              <a:off x="7815928" y="3294974"/>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96D905F0-B225-4EB4-A623-6A290326FA58}"/>
                </a:ext>
              </a:extLst>
            </p:cNvPr>
            <p:cNvSpPr txBox="1"/>
            <p:nvPr/>
          </p:nvSpPr>
          <p:spPr>
            <a:xfrm>
              <a:off x="9398142" y="3294974"/>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35412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Screening, prevalence and incidence</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*Aged &gt;50 years, T2DM, </a:t>
            </a:r>
            <a:r>
              <a:rPr lang="en-GB" err="1"/>
              <a:t>MetS</a:t>
            </a:r>
            <a:endParaRPr lang="en-GB"/>
          </a:p>
          <a:p>
            <a:r>
              <a:rPr lang="en-GB"/>
              <a:t>EASL–EASD–EASO CPG NAFLD. J </a:t>
            </a:r>
            <a:r>
              <a:rPr lang="en-GB" err="1"/>
              <a:t>Hepatol</a:t>
            </a:r>
            <a:r>
              <a:rPr lang="en-GB"/>
              <a:t> 2016;64:1388–402</a:t>
            </a:r>
          </a:p>
        </p:txBody>
      </p:sp>
      <p:sp>
        <p:nvSpPr>
          <p:cNvPr id="17" name="Content Placeholder 16"/>
          <p:cNvSpPr>
            <a:spLocks noGrp="1"/>
          </p:cNvSpPr>
          <p:nvPr>
            <p:ph sz="half" idx="1"/>
          </p:nvPr>
        </p:nvSpPr>
        <p:spPr/>
        <p:txBody>
          <a:bodyPr/>
          <a:lstStyle/>
          <a:p>
            <a:r>
              <a:rPr lang="en-US"/>
              <a:t>Value of screening for NAFLD in the community is limited</a:t>
            </a:r>
          </a:p>
          <a:p>
            <a:pPr lvl="1"/>
            <a:r>
              <a:rPr lang="en-US"/>
              <a:t>High direct and indirect costs</a:t>
            </a:r>
          </a:p>
          <a:p>
            <a:pPr lvl="1"/>
            <a:r>
              <a:rPr lang="en-US"/>
              <a:t>Low predictive value of non-invasive tests</a:t>
            </a:r>
          </a:p>
          <a:p>
            <a:pPr lvl="1"/>
            <a:r>
              <a:rPr lang="en-US"/>
              <a:t>Risks associated with liver biopsy</a:t>
            </a:r>
          </a:p>
          <a:p>
            <a:pPr lvl="1"/>
            <a:r>
              <a:rPr lang="en-US"/>
              <a:t>Lack of effective treatments</a:t>
            </a:r>
          </a:p>
          <a:p>
            <a:r>
              <a:rPr lang="en-US"/>
              <a:t>Diagnosis of NASH provides important diagnostic information</a:t>
            </a:r>
          </a:p>
          <a:p>
            <a:pPr lvl="1"/>
            <a:r>
              <a:rPr lang="en-US"/>
              <a:t>Points to increased risk of fibrosis progression, cirrhosis and possibly HCC</a:t>
            </a:r>
          </a:p>
        </p:txBody>
      </p:sp>
      <p:graphicFrame>
        <p:nvGraphicFramePr>
          <p:cNvPr id="8" name="Table 7">
            <a:extLst>
              <a:ext uri="{FF2B5EF4-FFF2-40B4-BE49-F238E27FC236}">
                <a16:creationId xmlns:a16="http://schemas.microsoft.com/office/drawing/2014/main" id="{84D34D45-3A48-40D0-BE6E-3CAF77B059B9}"/>
              </a:ext>
            </a:extLst>
          </p:cNvPr>
          <p:cNvGraphicFramePr>
            <a:graphicFrameLocks noGrp="1"/>
          </p:cNvGraphicFramePr>
          <p:nvPr>
            <p:extLst>
              <p:ext uri="{D42A27DB-BD31-4B8C-83A1-F6EECF244321}">
                <p14:modId xmlns:p14="http://schemas.microsoft.com/office/powerpoint/2010/main" val="4280547010"/>
              </p:ext>
            </p:extLst>
          </p:nvPr>
        </p:nvGraphicFramePr>
        <p:xfrm>
          <a:off x="423847" y="4049117"/>
          <a:ext cx="10941500" cy="173736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a:solidFill>
                            <a:schemeClr val="tx2"/>
                          </a:solidFill>
                          <a:latin typeface="Arial" panose="020B0604020202020204" pitchFamily="34" charset="0"/>
                          <a:cs typeface="Arial" panose="020B0604020202020204" pitchFamily="34" charset="0"/>
                        </a:rPr>
                        <a:t>All individuals with steatosis should be screened </a:t>
                      </a:r>
                      <a:r>
                        <a:rPr lang="en-US" sz="1600">
                          <a:latin typeface="Arial" panose="020B0604020202020204" pitchFamily="34" charset="0"/>
                          <a:cs typeface="Arial" panose="020B0604020202020204" pitchFamily="34" charset="0"/>
                        </a:rPr>
                        <a:t>for features of </a:t>
                      </a:r>
                      <a:r>
                        <a:rPr lang="en-US" sz="1600" err="1">
                          <a:latin typeface="Arial" panose="020B0604020202020204" pitchFamily="34" charset="0"/>
                          <a:cs typeface="Arial" panose="020B0604020202020204" pitchFamily="34" charset="0"/>
                        </a:rPr>
                        <a:t>MetS</a:t>
                      </a:r>
                      <a:r>
                        <a:rPr lang="en-US" sz="1600">
                          <a:latin typeface="Arial" panose="020B0604020202020204" pitchFamily="34" charset="0"/>
                          <a:cs typeface="Arial" panose="020B0604020202020204" pitchFamily="34" charset="0"/>
                        </a:rPr>
                        <a:t>, independent of liver enzymes. </a:t>
                      </a:r>
                      <a:r>
                        <a:rPr lang="en-US" sz="1600" b="1">
                          <a:solidFill>
                            <a:schemeClr val="tx2"/>
                          </a:solidFill>
                          <a:latin typeface="Arial" panose="020B0604020202020204" pitchFamily="34" charset="0"/>
                          <a:cs typeface="Arial" panose="020B0604020202020204" pitchFamily="34" charset="0"/>
                        </a:rPr>
                        <a:t>All individuals with persistently abnormal liver enzymes should be screened </a:t>
                      </a:r>
                      <a:r>
                        <a:rPr lang="en-US" sz="1600">
                          <a:latin typeface="Arial" panose="020B0604020202020204" pitchFamily="34" charset="0"/>
                          <a:cs typeface="Arial" panose="020B0604020202020204" pitchFamily="34" charset="0"/>
                        </a:rPr>
                        <a:t>for NAFLD</a:t>
                      </a:r>
                      <a:endParaRPr lang="en-GB" sz="16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 subjects with obesity or </a:t>
                      </a:r>
                      <a:r>
                        <a:rPr lang="en-US" sz="1600" dirty="0" err="1">
                          <a:latin typeface="Arial" panose="020B0604020202020204" pitchFamily="34" charset="0"/>
                          <a:cs typeface="Arial" panose="020B0604020202020204" pitchFamily="34" charset="0"/>
                        </a:rPr>
                        <a:t>MetS</a:t>
                      </a:r>
                      <a:r>
                        <a:rPr lang="en-US" sz="1600" dirty="0">
                          <a:latin typeface="Arial" panose="020B0604020202020204" pitchFamily="34" charset="0"/>
                          <a:cs typeface="Arial" panose="020B0604020202020204" pitchFamily="34" charset="0"/>
                        </a:rPr>
                        <a:t>, screening for NAFLD should be part of routine work-up. </a:t>
                      </a:r>
                      <a:r>
                        <a:rPr lang="en-US" sz="1600" b="1" dirty="0">
                          <a:solidFill>
                            <a:schemeClr val="tx2"/>
                          </a:solidFill>
                          <a:latin typeface="Arial" panose="020B0604020202020204" pitchFamily="34" charset="0"/>
                          <a:cs typeface="Arial" panose="020B0604020202020204" pitchFamily="34" charset="0"/>
                        </a:rPr>
                        <a:t>In high-risk individuals* case finding of advanced disease is advisable</a:t>
                      </a:r>
                      <a:endParaRPr lang="en-GB" sz="16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4764D7B-6475-438D-9F2C-9A8FEB20579E}"/>
              </a:ext>
            </a:extLst>
          </p:cNvPr>
          <p:cNvGrpSpPr/>
          <p:nvPr/>
        </p:nvGrpSpPr>
        <p:grpSpPr>
          <a:xfrm>
            <a:off x="7671929" y="4058950"/>
            <a:ext cx="3693418" cy="276999"/>
            <a:chOff x="4262958" y="3212976"/>
            <a:chExt cx="3693418" cy="276999"/>
          </a:xfrm>
        </p:grpSpPr>
        <p:sp>
          <p:nvSpPr>
            <p:cNvPr id="10" name="Rectangle 9">
              <a:extLst>
                <a:ext uri="{FF2B5EF4-FFF2-40B4-BE49-F238E27FC236}">
                  <a16:creationId xmlns:a16="http://schemas.microsoft.com/office/drawing/2014/main" id="{3C753172-9173-43DE-A7E3-5FC7EE88D24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59D8129-DA9C-49C3-A044-B2E5C237A02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D43D82FC-E701-4353-B478-FF95B59694C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5103B42E-316E-46EC-AFC9-6AAA5853B66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1FFE5609-9F04-4E37-B539-466173DCF873}"/>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005095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Pathogenesis: </a:t>
            </a:r>
            <a:r>
              <a:rPr lang="en-GB" b="1"/>
              <a:t>lifestyle</a:t>
            </a:r>
            <a:r>
              <a:rPr lang="en-GB"/>
              <a:t> and genes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1. Barrera F, George J. </a:t>
            </a:r>
            <a:r>
              <a:rPr lang="en-GB" err="1"/>
              <a:t>Clin</a:t>
            </a:r>
            <a:r>
              <a:rPr lang="en-GB"/>
              <a:t> Liver Dis 2014;18:91–112; </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A Western diet/lifestyle has been associated with weight gain and obesity, and NAFLD</a:t>
            </a:r>
            <a:r>
              <a:rPr lang="en-US" baseline="30000"/>
              <a:t>1</a:t>
            </a:r>
          </a:p>
        </p:txBody>
      </p:sp>
      <p:graphicFrame>
        <p:nvGraphicFramePr>
          <p:cNvPr id="11" name="Table 10">
            <a:extLst>
              <a:ext uri="{FF2B5EF4-FFF2-40B4-BE49-F238E27FC236}">
                <a16:creationId xmlns:a16="http://schemas.microsoft.com/office/drawing/2014/main" id="{3975E172-5437-4727-9705-D1E566E7B432}"/>
              </a:ext>
            </a:extLst>
          </p:cNvPr>
          <p:cNvGraphicFramePr>
            <a:graphicFrameLocks noGrp="1"/>
          </p:cNvGraphicFramePr>
          <p:nvPr>
            <p:extLst>
              <p:ext uri="{D42A27DB-BD31-4B8C-83A1-F6EECF244321}">
                <p14:modId xmlns:p14="http://schemas.microsoft.com/office/powerpoint/2010/main" val="2888438506"/>
              </p:ext>
            </p:extLst>
          </p:nvPr>
        </p:nvGraphicFramePr>
        <p:xfrm>
          <a:off x="423849" y="4336896"/>
          <a:ext cx="10941498" cy="115824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a:t>
                      </a:r>
                      <a:endParaRPr lang="en-GB" sz="1600" baseline="30000">
                        <a:solidFill>
                          <a:schemeClr val="bg1"/>
                        </a:solidFill>
                        <a:latin typeface="Arial" panose="020B0604020202020204" pitchFamily="34" charset="0"/>
                        <a:cs typeface="Arial" panose="020B0604020202020204" pitchFamily="34" charset="0"/>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dirty="0">
                          <a:solidFill>
                            <a:schemeClr val="tx2"/>
                          </a:solidFill>
                          <a:latin typeface="Arial" panose="020B0604020202020204" pitchFamily="34" charset="0"/>
                          <a:cs typeface="Arial" panose="020B0604020202020204" pitchFamily="34" charset="0"/>
                        </a:rPr>
                        <a:t>Unhealthy lifestyles play a role in the development and progression of NAFLD</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assessment of dietary and physical activity habits is part of comprehensive NAFLD screening</a:t>
                      </a:r>
                      <a:endParaRPr lang="en-GB" sz="1600" dirty="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2" name="Group 11">
            <a:extLst>
              <a:ext uri="{FF2B5EF4-FFF2-40B4-BE49-F238E27FC236}">
                <a16:creationId xmlns:a16="http://schemas.microsoft.com/office/drawing/2014/main" id="{30695C3C-E806-44D3-B480-4962CBFCAEC2}"/>
              </a:ext>
            </a:extLst>
          </p:cNvPr>
          <p:cNvGrpSpPr/>
          <p:nvPr/>
        </p:nvGrpSpPr>
        <p:grpSpPr>
          <a:xfrm>
            <a:off x="7671929" y="4346199"/>
            <a:ext cx="3693418" cy="276999"/>
            <a:chOff x="4262958" y="3212976"/>
            <a:chExt cx="3693418" cy="276999"/>
          </a:xfrm>
        </p:grpSpPr>
        <p:sp>
          <p:nvSpPr>
            <p:cNvPr id="13" name="Rectangle 12">
              <a:extLst>
                <a:ext uri="{FF2B5EF4-FFF2-40B4-BE49-F238E27FC236}">
                  <a16:creationId xmlns:a16="http://schemas.microsoft.com/office/drawing/2014/main" id="{1E5FCFE5-C48C-4DE3-B0A5-CE07812BE8F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C3647C71-A9D3-4C12-A67E-3C0AAADDC3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FDEF60C-F3E9-4ECF-A42B-7C1B4D8D8B5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20047982-8AE3-47E9-AFBE-871F1EA6BFD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sp>
        <p:nvSpPr>
          <p:cNvPr id="2" name="TextBox 1"/>
          <p:cNvSpPr txBox="1"/>
          <p:nvPr/>
        </p:nvSpPr>
        <p:spPr>
          <a:xfrm>
            <a:off x="7205928" y="2646205"/>
            <a:ext cx="1228221" cy="830997"/>
          </a:xfrm>
          <a:prstGeom prst="rect">
            <a:avLst/>
          </a:prstGeom>
          <a:noFill/>
        </p:spPr>
        <p:txBody>
          <a:bodyPr wrap="none" rtlCol="0">
            <a:spAutoFit/>
          </a:bodyPr>
          <a:lstStyle/>
          <a:p>
            <a:r>
              <a:rPr lang="en-GB" sz="2400"/>
              <a:t>Obesity</a:t>
            </a:r>
          </a:p>
          <a:p>
            <a:r>
              <a:rPr lang="en-GB" sz="2400"/>
              <a:t>NAFLD</a:t>
            </a:r>
          </a:p>
        </p:txBody>
      </p:sp>
      <p:sp>
        <p:nvSpPr>
          <p:cNvPr id="4" name="TextBox 3"/>
          <p:cNvSpPr txBox="1"/>
          <p:nvPr/>
        </p:nvSpPr>
        <p:spPr>
          <a:xfrm>
            <a:off x="3388117" y="2276872"/>
            <a:ext cx="2095445" cy="369332"/>
          </a:xfrm>
          <a:prstGeom prst="rect">
            <a:avLst/>
          </a:prstGeom>
          <a:noFill/>
        </p:spPr>
        <p:txBody>
          <a:bodyPr wrap="none" rtlCol="0">
            <a:spAutoFit/>
          </a:bodyPr>
          <a:lstStyle/>
          <a:p>
            <a:r>
              <a:rPr lang="en-GB"/>
              <a:t>High calorie intake</a:t>
            </a:r>
          </a:p>
        </p:txBody>
      </p:sp>
      <p:sp>
        <p:nvSpPr>
          <p:cNvPr id="17" name="TextBox 16"/>
          <p:cNvSpPr txBox="1"/>
          <p:nvPr/>
        </p:nvSpPr>
        <p:spPr>
          <a:xfrm>
            <a:off x="3054691" y="2710802"/>
            <a:ext cx="2428870" cy="369332"/>
          </a:xfrm>
          <a:prstGeom prst="rect">
            <a:avLst/>
          </a:prstGeom>
          <a:noFill/>
        </p:spPr>
        <p:txBody>
          <a:bodyPr wrap="none" rtlCol="0">
            <a:spAutoFit/>
          </a:bodyPr>
          <a:lstStyle/>
          <a:p>
            <a:r>
              <a:rPr lang="en-GB"/>
              <a:t>Excess (saturated) fat</a:t>
            </a:r>
          </a:p>
        </p:txBody>
      </p:sp>
      <p:sp>
        <p:nvSpPr>
          <p:cNvPr id="18" name="TextBox 17"/>
          <p:cNvSpPr txBox="1"/>
          <p:nvPr/>
        </p:nvSpPr>
        <p:spPr>
          <a:xfrm>
            <a:off x="3259875" y="3144732"/>
            <a:ext cx="2223686" cy="369332"/>
          </a:xfrm>
          <a:prstGeom prst="rect">
            <a:avLst/>
          </a:prstGeom>
          <a:noFill/>
        </p:spPr>
        <p:txBody>
          <a:bodyPr wrap="none" rtlCol="0">
            <a:spAutoFit/>
          </a:bodyPr>
          <a:lstStyle/>
          <a:p>
            <a:r>
              <a:rPr lang="en-GB"/>
              <a:t>High fructose intake</a:t>
            </a:r>
          </a:p>
        </p:txBody>
      </p:sp>
      <p:sp>
        <p:nvSpPr>
          <p:cNvPr id="19" name="TextBox 18"/>
          <p:cNvSpPr txBox="1"/>
          <p:nvPr/>
        </p:nvSpPr>
        <p:spPr>
          <a:xfrm>
            <a:off x="3170107" y="3578661"/>
            <a:ext cx="2313454" cy="369332"/>
          </a:xfrm>
          <a:prstGeom prst="rect">
            <a:avLst/>
          </a:prstGeom>
          <a:noFill/>
        </p:spPr>
        <p:txBody>
          <a:bodyPr wrap="none" rtlCol="0">
            <a:spAutoFit/>
          </a:bodyPr>
          <a:lstStyle/>
          <a:p>
            <a:r>
              <a:rPr lang="en-GB"/>
              <a:t>Sedentary behaviour</a:t>
            </a:r>
          </a:p>
        </p:txBody>
      </p:sp>
      <p:cxnSp>
        <p:nvCxnSpPr>
          <p:cNvPr id="9" name="Elbow Connector 8"/>
          <p:cNvCxnSpPr>
            <a:stCxn id="4" idx="3"/>
            <a:endCxn id="2" idx="1"/>
          </p:cNvCxnSpPr>
          <p:nvPr/>
        </p:nvCxnSpPr>
        <p:spPr>
          <a:xfrm>
            <a:off x="5483561" y="2461539"/>
            <a:ext cx="1722366" cy="60016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7" idx="3"/>
            <a:endCxn id="2" idx="1"/>
          </p:cNvCxnSpPr>
          <p:nvPr/>
        </p:nvCxnSpPr>
        <p:spPr>
          <a:xfrm>
            <a:off x="5483561" y="2895469"/>
            <a:ext cx="1722366" cy="16623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 idx="3"/>
            <a:endCxn id="2" idx="1"/>
          </p:cNvCxnSpPr>
          <p:nvPr/>
        </p:nvCxnSpPr>
        <p:spPr>
          <a:xfrm flipV="1">
            <a:off x="5483561" y="3061704"/>
            <a:ext cx="1722366" cy="267695"/>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9" idx="3"/>
            <a:endCxn id="2" idx="1"/>
          </p:cNvCxnSpPr>
          <p:nvPr/>
        </p:nvCxnSpPr>
        <p:spPr>
          <a:xfrm flipV="1">
            <a:off x="5483561" y="3061703"/>
            <a:ext cx="1722366" cy="701624"/>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hlinkClick r:id="rId3" action="ppaction://hlinksldjump"/>
            <a:extLst>
              <a:ext uri="{FF2B5EF4-FFF2-40B4-BE49-F238E27FC236}">
                <a16:creationId xmlns:a16="http://schemas.microsoft.com/office/drawing/2014/main" id="{ACADDF08-1C30-4385-815B-BC4F5939973D}"/>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64624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Pathogenesis: lifestyle and </a:t>
            </a:r>
            <a:r>
              <a:rPr lang="en-GB" b="1"/>
              <a:t>genes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*Grade of evidence B, grade of recommendation 2</a:t>
            </a:r>
          </a:p>
          <a:p>
            <a:r>
              <a:rPr lang="en-GB"/>
              <a:t>1. </a:t>
            </a:r>
            <a:r>
              <a:rPr lang="en-GB" err="1"/>
              <a:t>Anstee</a:t>
            </a:r>
            <a:r>
              <a:rPr lang="en-GB"/>
              <a:t> QM, et al. Nat Rev Gastroenterol </a:t>
            </a:r>
            <a:r>
              <a:rPr lang="en-GB" err="1"/>
              <a:t>Hepatol</a:t>
            </a:r>
            <a:r>
              <a:rPr lang="en-GB"/>
              <a:t> 2013;10:330–44;</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Several genetic modifiers of NAFLD have been identified</a:t>
            </a:r>
            <a:r>
              <a:rPr lang="en-US" baseline="30000" dirty="0"/>
              <a:t>1</a:t>
            </a:r>
            <a:endParaRPr lang="en-US" dirty="0"/>
          </a:p>
          <a:p>
            <a:pPr lvl="1"/>
            <a:r>
              <a:rPr lang="en-US" dirty="0"/>
              <a:t>A minority have been robustly validated</a:t>
            </a:r>
          </a:p>
          <a:p>
            <a:r>
              <a:rPr lang="en-US" i="1" dirty="0">
                <a:latin typeface="+mj-lt"/>
                <a:cs typeface="Arial" panose="020B0604020202020204" pitchFamily="34" charset="0"/>
              </a:rPr>
              <a:t>PNPLA3 I148M </a:t>
            </a:r>
            <a:r>
              <a:rPr lang="en-US" dirty="0">
                <a:latin typeface="+mj-lt"/>
                <a:cs typeface="Arial" panose="020B0604020202020204" pitchFamily="34" charset="0"/>
              </a:rPr>
              <a:t>and </a:t>
            </a:r>
            <a:r>
              <a:rPr lang="en-US" i="1" dirty="0">
                <a:latin typeface="+mj-lt"/>
                <a:cs typeface="Arial" panose="020B0604020202020204" pitchFamily="34" charset="0"/>
              </a:rPr>
              <a:t>TM6SF2 E167K </a:t>
            </a:r>
            <a:r>
              <a:rPr lang="en-US" dirty="0">
                <a:latin typeface="+mj-lt"/>
              </a:rPr>
              <a:t>carriers </a:t>
            </a:r>
            <a:r>
              <a:rPr lang="en-US" dirty="0">
                <a:latin typeface="+mj-lt"/>
                <a:cs typeface="Arial" panose="020B0604020202020204" pitchFamily="34" charset="0"/>
              </a:rPr>
              <a:t>have a higher liver fat content*</a:t>
            </a:r>
          </a:p>
          <a:p>
            <a:pPr lvl="1"/>
            <a:r>
              <a:rPr lang="en-US" dirty="0">
                <a:latin typeface="+mj-lt"/>
                <a:cs typeface="Arial" panose="020B0604020202020204" pitchFamily="34" charset="0"/>
              </a:rPr>
              <a:t>Increased risk of NASH</a:t>
            </a:r>
          </a:p>
          <a:p>
            <a:pPr lvl="1"/>
            <a:r>
              <a:rPr lang="en-US" dirty="0">
                <a:latin typeface="+mj-lt"/>
                <a:cs typeface="Arial" panose="020B0604020202020204" pitchFamily="34" charset="0"/>
              </a:rPr>
              <a:t>NAFLD not systematically associated with features of IR </a:t>
            </a:r>
            <a:endParaRPr lang="en-GB" dirty="0">
              <a:latin typeface="+mj-lt"/>
            </a:endParaRPr>
          </a:p>
        </p:txBody>
      </p:sp>
      <p:graphicFrame>
        <p:nvGraphicFramePr>
          <p:cNvPr id="11" name="Table 10">
            <a:extLst>
              <a:ext uri="{FF2B5EF4-FFF2-40B4-BE49-F238E27FC236}">
                <a16:creationId xmlns:a16="http://schemas.microsoft.com/office/drawing/2014/main" id="{3975E172-5437-4727-9705-D1E566E7B432}"/>
              </a:ext>
            </a:extLst>
          </p:cNvPr>
          <p:cNvGraphicFramePr>
            <a:graphicFrameLocks noGrp="1"/>
          </p:cNvGraphicFramePr>
          <p:nvPr>
            <p:extLst>
              <p:ext uri="{D42A27DB-BD31-4B8C-83A1-F6EECF244321}">
                <p14:modId xmlns:p14="http://schemas.microsoft.com/office/powerpoint/2010/main" val="3310298988"/>
              </p:ext>
            </p:extLst>
          </p:nvPr>
        </p:nvGraphicFramePr>
        <p:xfrm>
          <a:off x="423849" y="3861048"/>
          <a:ext cx="10941498" cy="91440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a:t>
                      </a:r>
                      <a:endParaRPr lang="en-GB" sz="16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2"/>
                          </a:solidFill>
                          <a:latin typeface="Arial" panose="020B0604020202020204" pitchFamily="34" charset="0"/>
                          <a:cs typeface="Arial" panose="020B0604020202020204" pitchFamily="34" charset="0"/>
                        </a:rPr>
                        <a:t>Genotyping</a:t>
                      </a:r>
                      <a:r>
                        <a:rPr lang="en-US" sz="1600" b="0">
                          <a:solidFill>
                            <a:schemeClr val="tx2"/>
                          </a:solidFill>
                          <a:latin typeface="Arial" panose="020B0604020202020204" pitchFamily="34" charset="0"/>
                          <a:cs typeface="Arial" panose="020B0604020202020204" pitchFamily="34" charset="0"/>
                        </a:rPr>
                        <a:t> </a:t>
                      </a:r>
                      <a:r>
                        <a:rPr lang="en-US" sz="1600" b="0">
                          <a:solidFill>
                            <a:schemeClr val="tx1"/>
                          </a:solidFill>
                          <a:latin typeface="Arial" panose="020B0604020202020204" pitchFamily="34" charset="0"/>
                          <a:cs typeface="Arial" panose="020B0604020202020204" pitchFamily="34" charset="0"/>
                        </a:rPr>
                        <a:t>may be considered in selected patients and clinical studies but </a:t>
                      </a:r>
                      <a:r>
                        <a:rPr lang="en-US" sz="1600" b="1">
                          <a:solidFill>
                            <a:schemeClr val="tx2"/>
                          </a:solidFill>
                          <a:latin typeface="Arial" panose="020B0604020202020204" pitchFamily="34" charset="0"/>
                          <a:cs typeface="Arial" panose="020B0604020202020204" pitchFamily="34" charset="0"/>
                        </a:rPr>
                        <a:t>is not recommended routinely</a:t>
                      </a:r>
                      <a:endParaRPr lang="en-GB" sz="1600" b="1">
                        <a:solidFill>
                          <a:schemeClr val="tx2"/>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30695C3C-E806-44D3-B480-4962CBFCAEC2}"/>
              </a:ext>
            </a:extLst>
          </p:cNvPr>
          <p:cNvGrpSpPr/>
          <p:nvPr/>
        </p:nvGrpSpPr>
        <p:grpSpPr>
          <a:xfrm>
            <a:off x="7671929" y="3870881"/>
            <a:ext cx="3693418" cy="276999"/>
            <a:chOff x="4262958" y="3212976"/>
            <a:chExt cx="3693418" cy="276999"/>
          </a:xfrm>
        </p:grpSpPr>
        <p:sp>
          <p:nvSpPr>
            <p:cNvPr id="13" name="Rectangle 12">
              <a:extLst>
                <a:ext uri="{FF2B5EF4-FFF2-40B4-BE49-F238E27FC236}">
                  <a16:creationId xmlns:a16="http://schemas.microsoft.com/office/drawing/2014/main" id="{1E5FCFE5-C48C-4DE3-B0A5-CE07812BE8F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C3647C71-A9D3-4C12-A67E-3C0AAADDC3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FDEF60C-F3E9-4ECF-A42B-7C1B4D8D8B5E}"/>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6" name="TextBox 15">
              <a:extLst>
                <a:ext uri="{FF2B5EF4-FFF2-40B4-BE49-F238E27FC236}">
                  <a16:creationId xmlns:a16="http://schemas.microsoft.com/office/drawing/2014/main" id="{20047982-8AE3-47E9-AFBE-871F1EA6BFD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9FA55DC-8D43-4FB3-8B90-22E56DAB79F1}"/>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2739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19E-7D2A-465E-A7D2-42C8329100C7}"/>
              </a:ext>
            </a:extLst>
          </p:cNvPr>
          <p:cNvSpPr>
            <a:spLocks noGrp="1"/>
          </p:cNvSpPr>
          <p:nvPr>
            <p:ph type="title"/>
          </p:nvPr>
        </p:nvSpPr>
        <p:spPr/>
        <p:txBody>
          <a:bodyPr>
            <a:normAutofit/>
          </a:bodyPr>
          <a:lstStyle/>
          <a:p>
            <a:r>
              <a:rPr lang="en-US" altLang="en-US">
                <a:latin typeface="Arial" panose="020B0604020202020204" pitchFamily="34" charset="0"/>
                <a:cs typeface="Baekmuk Gulim" charset="0"/>
              </a:rPr>
              <a:t>Progressive liver disease in NAFLD</a:t>
            </a:r>
            <a:endParaRPr lang="en-GB"/>
          </a:p>
        </p:txBody>
      </p:sp>
      <p:sp>
        <p:nvSpPr>
          <p:cNvPr id="3" name="Text Placeholder 2">
            <a:extLst>
              <a:ext uri="{FF2B5EF4-FFF2-40B4-BE49-F238E27FC236}">
                <a16:creationId xmlns:a16="http://schemas.microsoft.com/office/drawing/2014/main" id="{FA0E56E2-48C5-47F0-BD34-C4C979FB2778}"/>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 </a:t>
            </a:r>
            <a:r>
              <a:rPr lang="en-US" altLang="en-US">
                <a:hlinkClick r:id="rId3"/>
              </a:rPr>
              <a:t>Terms and Conditions</a:t>
            </a:r>
            <a:endParaRPr lang="en-GB"/>
          </a:p>
        </p:txBody>
      </p:sp>
      <p:pic>
        <p:nvPicPr>
          <p:cNvPr id="6" name="Picture 5">
            <a:hlinkClick r:id="rId4" action="ppaction://hlinksldjump"/>
            <a:extLst>
              <a:ext uri="{FF2B5EF4-FFF2-40B4-BE49-F238E27FC236}">
                <a16:creationId xmlns:a16="http://schemas.microsoft.com/office/drawing/2014/main" id="{AEE2AADA-051B-4276-B7EE-371DF43EF248}"/>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pic>
        <p:nvPicPr>
          <p:cNvPr id="8" name="Picture 2">
            <a:extLst>
              <a:ext uri="{FF2B5EF4-FFF2-40B4-BE49-F238E27FC236}">
                <a16:creationId xmlns:a16="http://schemas.microsoft.com/office/drawing/2014/main" id="{88A1D96B-11A1-4524-8A9E-1EA73C2CEB8D}"/>
              </a:ext>
            </a:extLst>
          </p:cNvPr>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rcRect/>
          <a:stretch>
            <a:fillRect/>
          </a:stretch>
        </p:blipFill>
        <p:spPr bwMode="auto">
          <a:xfrm>
            <a:off x="2317709" y="1341438"/>
            <a:ext cx="7558169" cy="462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305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a:t>About these slides</a:t>
            </a:r>
          </a:p>
        </p:txBody>
      </p:sp>
      <p:sp>
        <p:nvSpPr>
          <p:cNvPr id="5" name="Text Placeholder 4">
            <a:extLst>
              <a:ext uri="{FF2B5EF4-FFF2-40B4-BE49-F238E27FC236}">
                <a16:creationId xmlns:a16="http://schemas.microsoft.com/office/drawing/2014/main" id="{A20C0A6B-BE46-460C-83AD-F0A621FBB344}"/>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p:txBody>
          <a:bodyPr>
            <a:normAutofit/>
          </a:bodyPr>
          <a:lstStyle/>
          <a:p>
            <a:r>
              <a:rPr lang="it-IT" dirty="0"/>
              <a:t>These slides give a comprehensive overview of the </a:t>
            </a:r>
            <a:r>
              <a:rPr lang="en-GB" dirty="0"/>
              <a:t>EASL clinical practice guidelines on </a:t>
            </a:r>
            <a:br>
              <a:rPr lang="en-GB" dirty="0"/>
            </a:br>
            <a:r>
              <a:rPr lang="en-GB" dirty="0"/>
              <a:t>non-alcoholic fatty liver disease</a:t>
            </a:r>
          </a:p>
          <a:p>
            <a:endParaRPr lang="en-GB" dirty="0"/>
          </a:p>
          <a:p>
            <a:pPr lvl="0"/>
            <a:r>
              <a:rPr lang="it-IT" dirty="0"/>
              <a:t>The guidelines were published in full in the June 2016 issue of the Journal of Hepatology</a:t>
            </a:r>
          </a:p>
          <a:p>
            <a:pPr lvl="1"/>
            <a:r>
              <a:rPr lang="en-GB" dirty="0"/>
              <a:t>The full publication can be downloaded from the </a:t>
            </a:r>
            <a:r>
              <a:rPr lang="en-GB" dirty="0">
                <a:hlinkClick r:id="rId3"/>
              </a:rPr>
              <a:t>Clinical Practice Guidelines </a:t>
            </a:r>
            <a:r>
              <a:rPr lang="en-GB" dirty="0"/>
              <a:t>section of the </a:t>
            </a:r>
            <a:br>
              <a:rPr lang="en-GB" dirty="0"/>
            </a:br>
            <a:r>
              <a:rPr lang="en-GB" dirty="0"/>
              <a:t>EASL website</a:t>
            </a:r>
          </a:p>
          <a:p>
            <a:pPr lvl="1"/>
            <a:r>
              <a:rPr lang="en-US" dirty="0"/>
              <a:t>Please cite the published article as: </a:t>
            </a:r>
            <a:r>
              <a:rPr lang="en-GB" dirty="0"/>
              <a:t>EASL–EASD–EASO</a:t>
            </a:r>
            <a:r>
              <a:rPr lang="en-US" dirty="0"/>
              <a:t> 2016 Clinical Practice Guidelines on the management of non-alcoholic fatty liver disease. J Hepatol 2016;64:1388–402</a:t>
            </a:r>
          </a:p>
          <a:p>
            <a:pPr lvl="1"/>
            <a:endParaRPr lang="en-US" dirty="0"/>
          </a:p>
          <a:p>
            <a:r>
              <a:rPr lang="en-US" altLang="en-US" dirty="0"/>
              <a:t>Please feel free to use, adapt, and share these slides for your own personal use; however, please acknowledge EASL as the source</a:t>
            </a:r>
            <a:endParaRPr lang="en-US" dirty="0"/>
          </a:p>
          <a:p>
            <a:endParaRPr lang="en-GB" dirty="0"/>
          </a:p>
        </p:txBody>
      </p:sp>
    </p:spTree>
    <p:extLst>
      <p:ext uri="{BB962C8B-B14F-4D97-AF65-F5344CB8AC3E}">
        <p14:creationId xmlns:p14="http://schemas.microsoft.com/office/powerpoint/2010/main" val="20107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1C4B0-3722-4D57-9F84-FFDDB2E1656B}"/>
              </a:ext>
            </a:extLst>
          </p:cNvPr>
          <p:cNvSpPr>
            <a:spLocks noGrp="1"/>
          </p:cNvSpPr>
          <p:nvPr>
            <p:ph type="title"/>
          </p:nvPr>
        </p:nvSpPr>
        <p:spPr/>
        <p:txBody>
          <a:bodyPr/>
          <a:lstStyle/>
          <a:p>
            <a:r>
              <a:rPr lang="en-US" altLang="en-US">
                <a:latin typeface="Arial" panose="020B0604020202020204" pitchFamily="34" charset="0"/>
                <a:cs typeface="Baekmuk Gulim" charset="0"/>
              </a:rPr>
              <a:t>Natural history of NAFLD over 8–13 years</a:t>
            </a:r>
            <a:endParaRPr lang="en-GB"/>
          </a:p>
        </p:txBody>
      </p:sp>
      <p:sp>
        <p:nvSpPr>
          <p:cNvPr id="3" name="Text Placeholder 2">
            <a:extLst>
              <a:ext uri="{FF2B5EF4-FFF2-40B4-BE49-F238E27FC236}">
                <a16:creationId xmlns:a16="http://schemas.microsoft.com/office/drawing/2014/main" id="{D93E8BF0-CF3E-4DE8-9689-5CB1E2561F68}"/>
              </a:ext>
            </a:extLst>
          </p:cNvPr>
          <p:cNvSpPr>
            <a:spLocks noGrp="1"/>
          </p:cNvSpPr>
          <p:nvPr>
            <p:ph type="body" sz="quarter" idx="10"/>
          </p:nvPr>
        </p:nvSpPr>
        <p:spPr/>
        <p:txBody>
          <a:bodyPr/>
          <a:lstStyle/>
          <a:p>
            <a:r>
              <a:rPr lang="en-US" altLang="en-US"/>
              <a:t>de </a:t>
            </a:r>
            <a:r>
              <a:rPr lang="en-US" altLang="en-US" err="1"/>
              <a:t>Alwis</a:t>
            </a:r>
            <a:r>
              <a:rPr lang="en-US" altLang="en-US"/>
              <a:t> NMW, Day CP. J </a:t>
            </a:r>
            <a:r>
              <a:rPr lang="en-US" altLang="en-US" err="1"/>
              <a:t>Hepatol</a:t>
            </a:r>
            <a:r>
              <a:rPr lang="en-US" altLang="en-US"/>
              <a:t> 2008;48:S104–12</a:t>
            </a:r>
          </a:p>
          <a:p>
            <a:r>
              <a:rPr lang="en-US" altLang="en-US"/>
              <a:t>Copyright © 2008 European Association for the Study of the Liver </a:t>
            </a:r>
            <a:r>
              <a:rPr lang="en-US" altLang="en-US">
                <a:hlinkClick r:id="rId3"/>
              </a:rPr>
              <a:t>Terms and Conditions</a:t>
            </a:r>
            <a:endParaRPr lang="en-GB"/>
          </a:p>
        </p:txBody>
      </p:sp>
      <p:grpSp>
        <p:nvGrpSpPr>
          <p:cNvPr id="4" name="Group 3">
            <a:extLst>
              <a:ext uri="{FF2B5EF4-FFF2-40B4-BE49-F238E27FC236}">
                <a16:creationId xmlns:a16="http://schemas.microsoft.com/office/drawing/2014/main" id="{5C571036-F589-4955-8D60-29028D499CF8}"/>
              </a:ext>
            </a:extLst>
          </p:cNvPr>
          <p:cNvGrpSpPr/>
          <p:nvPr/>
        </p:nvGrpSpPr>
        <p:grpSpPr>
          <a:xfrm>
            <a:off x="2441522" y="1194864"/>
            <a:ext cx="7026868" cy="5337425"/>
            <a:chOff x="917522" y="1194863"/>
            <a:chExt cx="7026868" cy="5337425"/>
          </a:xfrm>
        </p:grpSpPr>
        <p:grpSp>
          <p:nvGrpSpPr>
            <p:cNvPr id="5" name="Group 4"/>
            <p:cNvGrpSpPr/>
            <p:nvPr/>
          </p:nvGrpSpPr>
          <p:grpSpPr>
            <a:xfrm>
              <a:off x="917522" y="1194863"/>
              <a:ext cx="1825742" cy="1399336"/>
              <a:chOff x="1259632" y="1124744"/>
              <a:chExt cx="1825742" cy="1399336"/>
            </a:xfrm>
          </p:grpSpPr>
          <p:sp>
            <p:nvSpPr>
              <p:cNvPr id="9" name="Freeform 8"/>
              <p:cNvSpPr/>
              <p:nvPr/>
            </p:nvSpPr>
            <p:spPr>
              <a:xfrm>
                <a:off x="1259632" y="1124744"/>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1475656" y="1485858"/>
                <a:ext cx="1027845" cy="338554"/>
              </a:xfrm>
              <a:prstGeom prst="rect">
                <a:avLst/>
              </a:prstGeom>
              <a:noFill/>
            </p:spPr>
            <p:txBody>
              <a:bodyPr wrap="none" rtlCol="0">
                <a:spAutoFit/>
              </a:bodyPr>
              <a:lstStyle/>
              <a:p>
                <a:r>
                  <a:rPr lang="en-GB" sz="1600"/>
                  <a:t>Steatosis</a:t>
                </a:r>
              </a:p>
            </p:txBody>
          </p:sp>
        </p:grpSp>
        <p:grpSp>
          <p:nvGrpSpPr>
            <p:cNvPr id="15" name="Group 14"/>
            <p:cNvGrpSpPr/>
            <p:nvPr/>
          </p:nvGrpSpPr>
          <p:grpSpPr>
            <a:xfrm>
              <a:off x="2908647" y="1864256"/>
              <a:ext cx="1825742" cy="1399336"/>
              <a:chOff x="6971497" y="1580050"/>
              <a:chExt cx="1825742" cy="1399336"/>
            </a:xfrm>
          </p:grpSpPr>
          <p:sp>
            <p:nvSpPr>
              <p:cNvPr id="13" name="Freeform 12"/>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p:cNvSpPr txBox="1"/>
              <p:nvPr/>
            </p:nvSpPr>
            <p:spPr>
              <a:xfrm>
                <a:off x="7188479" y="1707427"/>
                <a:ext cx="922047" cy="830997"/>
              </a:xfrm>
              <a:prstGeom prst="rect">
                <a:avLst/>
              </a:prstGeom>
              <a:noFill/>
            </p:spPr>
            <p:txBody>
              <a:bodyPr wrap="none" rtlCol="0">
                <a:spAutoFit/>
              </a:bodyPr>
              <a:lstStyle/>
              <a:p>
                <a:r>
                  <a:rPr lang="en-GB" sz="1600"/>
                  <a:t>NASH </a:t>
                </a:r>
                <a:r>
                  <a:rPr lang="en-GB" sz="1600">
                    <a:sym typeface="Symbol" panose="05050102010706020507" pitchFamily="18" charset="2"/>
                  </a:rPr>
                  <a:t></a:t>
                </a:r>
              </a:p>
              <a:p>
                <a:r>
                  <a:rPr lang="en-GB" sz="1600">
                    <a:sym typeface="Symbol" panose="05050102010706020507" pitchFamily="18" charset="2"/>
                  </a:rPr>
                  <a:t>F1F2</a:t>
                </a:r>
              </a:p>
              <a:p>
                <a:r>
                  <a:rPr lang="en-GB" sz="1600">
                    <a:sym typeface="Symbol" panose="05050102010706020507" pitchFamily="18" charset="2"/>
                  </a:rPr>
                  <a:t>fibrosis</a:t>
                </a:r>
                <a:endParaRPr lang="en-GB" sz="1600"/>
              </a:p>
            </p:txBody>
          </p:sp>
        </p:grpSp>
        <p:grpSp>
          <p:nvGrpSpPr>
            <p:cNvPr id="16" name="Group 15"/>
            <p:cNvGrpSpPr/>
            <p:nvPr/>
          </p:nvGrpSpPr>
          <p:grpSpPr>
            <a:xfrm>
              <a:off x="3493435" y="5132952"/>
              <a:ext cx="1825742" cy="1399336"/>
              <a:chOff x="6971497" y="1580050"/>
              <a:chExt cx="1825742" cy="1399336"/>
            </a:xfrm>
          </p:grpSpPr>
          <p:sp>
            <p:nvSpPr>
              <p:cNvPr id="17" name="Freeform 16"/>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p:cNvSpPr txBox="1"/>
              <p:nvPr/>
            </p:nvSpPr>
            <p:spPr>
              <a:xfrm>
                <a:off x="7316762" y="1941164"/>
                <a:ext cx="627095" cy="338554"/>
              </a:xfrm>
              <a:prstGeom prst="rect">
                <a:avLst/>
              </a:prstGeom>
              <a:noFill/>
            </p:spPr>
            <p:txBody>
              <a:bodyPr wrap="none" rtlCol="0">
                <a:spAutoFit/>
              </a:bodyPr>
              <a:lstStyle/>
              <a:p>
                <a:r>
                  <a:rPr lang="en-GB" sz="1600"/>
                  <a:t>HCC</a:t>
                </a:r>
              </a:p>
            </p:txBody>
          </p:sp>
        </p:grpSp>
        <p:grpSp>
          <p:nvGrpSpPr>
            <p:cNvPr id="7" name="Group 6"/>
            <p:cNvGrpSpPr/>
            <p:nvPr/>
          </p:nvGrpSpPr>
          <p:grpSpPr>
            <a:xfrm>
              <a:off x="917522" y="3802606"/>
              <a:ext cx="1825742" cy="1399336"/>
              <a:chOff x="1026013" y="4888968"/>
              <a:chExt cx="1825742" cy="1399336"/>
            </a:xfrm>
          </p:grpSpPr>
          <p:sp>
            <p:nvSpPr>
              <p:cNvPr id="19" name="Freeform 18"/>
              <p:cNvSpPr/>
              <p:nvPr/>
            </p:nvSpPr>
            <p:spPr>
              <a:xfrm>
                <a:off x="1026013" y="4888968"/>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p:cNvSpPr txBox="1"/>
              <p:nvPr/>
            </p:nvSpPr>
            <p:spPr>
              <a:xfrm>
                <a:off x="1300913" y="5117133"/>
                <a:ext cx="788999" cy="584775"/>
              </a:xfrm>
              <a:prstGeom prst="rect">
                <a:avLst/>
              </a:prstGeom>
              <a:noFill/>
            </p:spPr>
            <p:txBody>
              <a:bodyPr wrap="none" rtlCol="0">
                <a:spAutoFit/>
              </a:bodyPr>
              <a:lstStyle/>
              <a:p>
                <a:r>
                  <a:rPr lang="en-GB" sz="1600"/>
                  <a:t>Death/</a:t>
                </a:r>
              </a:p>
              <a:p>
                <a:r>
                  <a:rPr lang="en-GB" sz="1600" err="1"/>
                  <a:t>LTx</a:t>
                </a:r>
                <a:endParaRPr lang="en-GB" sz="1600"/>
              </a:p>
            </p:txBody>
          </p:sp>
        </p:grpSp>
        <p:grpSp>
          <p:nvGrpSpPr>
            <p:cNvPr id="22" name="Group 21"/>
            <p:cNvGrpSpPr/>
            <p:nvPr/>
          </p:nvGrpSpPr>
          <p:grpSpPr>
            <a:xfrm>
              <a:off x="6118648" y="3909899"/>
              <a:ext cx="1825742" cy="1399336"/>
              <a:chOff x="6971497" y="1580050"/>
              <a:chExt cx="1825742" cy="1399336"/>
            </a:xfrm>
          </p:grpSpPr>
          <p:sp>
            <p:nvSpPr>
              <p:cNvPr id="23" name="Freeform 22"/>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p:cNvSpPr txBox="1"/>
              <p:nvPr/>
            </p:nvSpPr>
            <p:spPr>
              <a:xfrm>
                <a:off x="7233179" y="1887890"/>
                <a:ext cx="992579" cy="338554"/>
              </a:xfrm>
              <a:prstGeom prst="rect">
                <a:avLst/>
              </a:prstGeom>
              <a:noFill/>
            </p:spPr>
            <p:txBody>
              <a:bodyPr wrap="none" rtlCol="0">
                <a:spAutoFit/>
              </a:bodyPr>
              <a:lstStyle/>
              <a:p>
                <a:r>
                  <a:rPr lang="en-GB" sz="1600"/>
                  <a:t>Cirrhosis</a:t>
                </a:r>
              </a:p>
            </p:txBody>
          </p:sp>
        </p:grpSp>
        <p:grpSp>
          <p:nvGrpSpPr>
            <p:cNvPr id="25" name="Group 24"/>
            <p:cNvGrpSpPr/>
            <p:nvPr/>
          </p:nvGrpSpPr>
          <p:grpSpPr>
            <a:xfrm>
              <a:off x="4513763" y="2844232"/>
              <a:ext cx="1825742" cy="1399336"/>
              <a:chOff x="6971497" y="1580050"/>
              <a:chExt cx="1825742" cy="1399336"/>
            </a:xfrm>
          </p:grpSpPr>
          <p:sp>
            <p:nvSpPr>
              <p:cNvPr id="26" name="Freeform 25"/>
              <p:cNvSpPr/>
              <p:nvPr/>
            </p:nvSpPr>
            <p:spPr>
              <a:xfrm>
                <a:off x="6971497" y="1580050"/>
                <a:ext cx="1825742" cy="1399336"/>
              </a:xfrm>
              <a:custGeom>
                <a:avLst/>
                <a:gdLst>
                  <a:gd name="connsiteX0" fmla="*/ 157163 w 1447800"/>
                  <a:gd name="connsiteY0" fmla="*/ 119063 h 1109663"/>
                  <a:gd name="connsiteX1" fmla="*/ 242888 w 1447800"/>
                  <a:gd name="connsiteY1" fmla="*/ 66675 h 1109663"/>
                  <a:gd name="connsiteX2" fmla="*/ 290513 w 1447800"/>
                  <a:gd name="connsiteY2" fmla="*/ 47625 h 1109663"/>
                  <a:gd name="connsiteX3" fmla="*/ 342900 w 1447800"/>
                  <a:gd name="connsiteY3" fmla="*/ 33338 h 1109663"/>
                  <a:gd name="connsiteX4" fmla="*/ 419100 w 1447800"/>
                  <a:gd name="connsiteY4" fmla="*/ 33338 h 1109663"/>
                  <a:gd name="connsiteX5" fmla="*/ 438150 w 1447800"/>
                  <a:gd name="connsiteY5" fmla="*/ 28575 h 1109663"/>
                  <a:gd name="connsiteX6" fmla="*/ 500063 w 1447800"/>
                  <a:gd name="connsiteY6" fmla="*/ 19050 h 1109663"/>
                  <a:gd name="connsiteX7" fmla="*/ 576263 w 1447800"/>
                  <a:gd name="connsiteY7" fmla="*/ 14288 h 1109663"/>
                  <a:gd name="connsiteX8" fmla="*/ 619125 w 1447800"/>
                  <a:gd name="connsiteY8" fmla="*/ 14288 h 1109663"/>
                  <a:gd name="connsiteX9" fmla="*/ 685800 w 1447800"/>
                  <a:gd name="connsiteY9" fmla="*/ 14288 h 1109663"/>
                  <a:gd name="connsiteX10" fmla="*/ 738188 w 1447800"/>
                  <a:gd name="connsiteY10" fmla="*/ 14288 h 1109663"/>
                  <a:gd name="connsiteX11" fmla="*/ 819150 w 1447800"/>
                  <a:gd name="connsiteY11" fmla="*/ 14288 h 1109663"/>
                  <a:gd name="connsiteX12" fmla="*/ 866775 w 1447800"/>
                  <a:gd name="connsiteY12" fmla="*/ 14288 h 1109663"/>
                  <a:gd name="connsiteX13" fmla="*/ 966788 w 1447800"/>
                  <a:gd name="connsiteY13" fmla="*/ 9525 h 1109663"/>
                  <a:gd name="connsiteX14" fmla="*/ 1033463 w 1447800"/>
                  <a:gd name="connsiteY14" fmla="*/ 0 h 1109663"/>
                  <a:gd name="connsiteX15" fmla="*/ 1104900 w 1447800"/>
                  <a:gd name="connsiteY15" fmla="*/ 4763 h 1109663"/>
                  <a:gd name="connsiteX16" fmla="*/ 1143000 w 1447800"/>
                  <a:gd name="connsiteY16" fmla="*/ 4763 h 1109663"/>
                  <a:gd name="connsiteX17" fmla="*/ 1195388 w 1447800"/>
                  <a:gd name="connsiteY17" fmla="*/ 4763 h 1109663"/>
                  <a:gd name="connsiteX18" fmla="*/ 1195388 w 1447800"/>
                  <a:gd name="connsiteY18" fmla="*/ 4763 h 1109663"/>
                  <a:gd name="connsiteX19" fmla="*/ 1290638 w 1447800"/>
                  <a:gd name="connsiteY19" fmla="*/ 9525 h 1109663"/>
                  <a:gd name="connsiteX20" fmla="*/ 1343025 w 1447800"/>
                  <a:gd name="connsiteY20" fmla="*/ 9525 h 1109663"/>
                  <a:gd name="connsiteX21" fmla="*/ 1409700 w 1447800"/>
                  <a:gd name="connsiteY21" fmla="*/ 38100 h 1109663"/>
                  <a:gd name="connsiteX22" fmla="*/ 1443038 w 1447800"/>
                  <a:gd name="connsiteY22" fmla="*/ 71438 h 1109663"/>
                  <a:gd name="connsiteX23" fmla="*/ 1447800 w 1447800"/>
                  <a:gd name="connsiteY23" fmla="*/ 142875 h 1109663"/>
                  <a:gd name="connsiteX24" fmla="*/ 1438275 w 1447800"/>
                  <a:gd name="connsiteY24" fmla="*/ 176213 h 1109663"/>
                  <a:gd name="connsiteX25" fmla="*/ 1433513 w 1447800"/>
                  <a:gd name="connsiteY25" fmla="*/ 209550 h 1109663"/>
                  <a:gd name="connsiteX26" fmla="*/ 1423988 w 1447800"/>
                  <a:gd name="connsiteY26" fmla="*/ 223838 h 1109663"/>
                  <a:gd name="connsiteX27" fmla="*/ 1419225 w 1447800"/>
                  <a:gd name="connsiteY27" fmla="*/ 252413 h 1109663"/>
                  <a:gd name="connsiteX28" fmla="*/ 1414463 w 1447800"/>
                  <a:gd name="connsiteY28" fmla="*/ 280988 h 1109663"/>
                  <a:gd name="connsiteX29" fmla="*/ 1414463 w 1447800"/>
                  <a:gd name="connsiteY29" fmla="*/ 280988 h 1109663"/>
                  <a:gd name="connsiteX30" fmla="*/ 1385888 w 1447800"/>
                  <a:gd name="connsiteY30" fmla="*/ 328613 h 1109663"/>
                  <a:gd name="connsiteX31" fmla="*/ 1366838 w 1447800"/>
                  <a:gd name="connsiteY31" fmla="*/ 352425 h 1109663"/>
                  <a:gd name="connsiteX32" fmla="*/ 1366838 w 1447800"/>
                  <a:gd name="connsiteY32" fmla="*/ 352425 h 1109663"/>
                  <a:gd name="connsiteX33" fmla="*/ 1328738 w 1447800"/>
                  <a:gd name="connsiteY33" fmla="*/ 400050 h 1109663"/>
                  <a:gd name="connsiteX34" fmla="*/ 1300163 w 1447800"/>
                  <a:gd name="connsiteY34" fmla="*/ 438150 h 1109663"/>
                  <a:gd name="connsiteX35" fmla="*/ 1257300 w 1447800"/>
                  <a:gd name="connsiteY35" fmla="*/ 466725 h 1109663"/>
                  <a:gd name="connsiteX36" fmla="*/ 1223963 w 1447800"/>
                  <a:gd name="connsiteY36" fmla="*/ 500063 h 1109663"/>
                  <a:gd name="connsiteX37" fmla="*/ 1200150 w 1447800"/>
                  <a:gd name="connsiteY37" fmla="*/ 528638 h 1109663"/>
                  <a:gd name="connsiteX38" fmla="*/ 1176338 w 1447800"/>
                  <a:gd name="connsiteY38" fmla="*/ 552450 h 1109663"/>
                  <a:gd name="connsiteX39" fmla="*/ 1147763 w 1447800"/>
                  <a:gd name="connsiteY39" fmla="*/ 561975 h 1109663"/>
                  <a:gd name="connsiteX40" fmla="*/ 1090613 w 1447800"/>
                  <a:gd name="connsiteY40" fmla="*/ 576263 h 1109663"/>
                  <a:gd name="connsiteX41" fmla="*/ 995363 w 1447800"/>
                  <a:gd name="connsiteY41" fmla="*/ 576263 h 1109663"/>
                  <a:gd name="connsiteX42" fmla="*/ 966788 w 1447800"/>
                  <a:gd name="connsiteY42" fmla="*/ 576263 h 1109663"/>
                  <a:gd name="connsiteX43" fmla="*/ 923925 w 1447800"/>
                  <a:gd name="connsiteY43" fmla="*/ 571500 h 1109663"/>
                  <a:gd name="connsiteX44" fmla="*/ 881063 w 1447800"/>
                  <a:gd name="connsiteY44" fmla="*/ 600075 h 1109663"/>
                  <a:gd name="connsiteX45" fmla="*/ 881063 w 1447800"/>
                  <a:gd name="connsiteY45" fmla="*/ 600075 h 1109663"/>
                  <a:gd name="connsiteX46" fmla="*/ 847725 w 1447800"/>
                  <a:gd name="connsiteY46" fmla="*/ 661988 h 1109663"/>
                  <a:gd name="connsiteX47" fmla="*/ 804863 w 1447800"/>
                  <a:gd name="connsiteY47" fmla="*/ 704850 h 1109663"/>
                  <a:gd name="connsiteX48" fmla="*/ 766763 w 1447800"/>
                  <a:gd name="connsiteY48" fmla="*/ 766763 h 1109663"/>
                  <a:gd name="connsiteX49" fmla="*/ 714375 w 1447800"/>
                  <a:gd name="connsiteY49" fmla="*/ 823913 h 1109663"/>
                  <a:gd name="connsiteX50" fmla="*/ 652463 w 1447800"/>
                  <a:gd name="connsiteY50" fmla="*/ 871538 h 1109663"/>
                  <a:gd name="connsiteX51" fmla="*/ 595313 w 1447800"/>
                  <a:gd name="connsiteY51" fmla="*/ 895350 h 1109663"/>
                  <a:gd name="connsiteX52" fmla="*/ 538163 w 1447800"/>
                  <a:gd name="connsiteY52" fmla="*/ 942975 h 1109663"/>
                  <a:gd name="connsiteX53" fmla="*/ 476250 w 1447800"/>
                  <a:gd name="connsiteY53" fmla="*/ 976313 h 1109663"/>
                  <a:gd name="connsiteX54" fmla="*/ 433388 w 1447800"/>
                  <a:gd name="connsiteY54" fmla="*/ 1000125 h 1109663"/>
                  <a:gd name="connsiteX55" fmla="*/ 385763 w 1447800"/>
                  <a:gd name="connsiteY55" fmla="*/ 1028700 h 1109663"/>
                  <a:gd name="connsiteX56" fmla="*/ 309563 w 1447800"/>
                  <a:gd name="connsiteY56" fmla="*/ 1052513 h 1109663"/>
                  <a:gd name="connsiteX57" fmla="*/ 266700 w 1447800"/>
                  <a:gd name="connsiteY57" fmla="*/ 1081088 h 1109663"/>
                  <a:gd name="connsiteX58" fmla="*/ 195263 w 1447800"/>
                  <a:gd name="connsiteY58" fmla="*/ 1109663 h 1109663"/>
                  <a:gd name="connsiteX59" fmla="*/ 119063 w 1447800"/>
                  <a:gd name="connsiteY59" fmla="*/ 1090613 h 1109663"/>
                  <a:gd name="connsiteX60" fmla="*/ 57150 w 1447800"/>
                  <a:gd name="connsiteY60" fmla="*/ 1042988 h 1109663"/>
                  <a:gd name="connsiteX61" fmla="*/ 14288 w 1447800"/>
                  <a:gd name="connsiteY61" fmla="*/ 990600 h 1109663"/>
                  <a:gd name="connsiteX62" fmla="*/ 4763 w 1447800"/>
                  <a:gd name="connsiteY62" fmla="*/ 938213 h 1109663"/>
                  <a:gd name="connsiteX63" fmla="*/ 0 w 1447800"/>
                  <a:gd name="connsiteY63" fmla="*/ 871538 h 1109663"/>
                  <a:gd name="connsiteX64" fmla="*/ 0 w 1447800"/>
                  <a:gd name="connsiteY64" fmla="*/ 800100 h 1109663"/>
                  <a:gd name="connsiteX65" fmla="*/ 9525 w 1447800"/>
                  <a:gd name="connsiteY65" fmla="*/ 719138 h 1109663"/>
                  <a:gd name="connsiteX66" fmla="*/ 9525 w 1447800"/>
                  <a:gd name="connsiteY66" fmla="*/ 638175 h 1109663"/>
                  <a:gd name="connsiteX67" fmla="*/ 9525 w 1447800"/>
                  <a:gd name="connsiteY67" fmla="*/ 566738 h 1109663"/>
                  <a:gd name="connsiteX68" fmla="*/ 33338 w 1447800"/>
                  <a:gd name="connsiteY68" fmla="*/ 495300 h 1109663"/>
                  <a:gd name="connsiteX69" fmla="*/ 42863 w 1447800"/>
                  <a:gd name="connsiteY69" fmla="*/ 433388 h 1109663"/>
                  <a:gd name="connsiteX70" fmla="*/ 42863 w 1447800"/>
                  <a:gd name="connsiteY70" fmla="*/ 361950 h 1109663"/>
                  <a:gd name="connsiteX71" fmla="*/ 66675 w 1447800"/>
                  <a:gd name="connsiteY71" fmla="*/ 290513 h 1109663"/>
                  <a:gd name="connsiteX72" fmla="*/ 85725 w 1447800"/>
                  <a:gd name="connsiteY72" fmla="*/ 219075 h 1109663"/>
                  <a:gd name="connsiteX73" fmla="*/ 114300 w 1447800"/>
                  <a:gd name="connsiteY73" fmla="*/ 176213 h 1109663"/>
                  <a:gd name="connsiteX74" fmla="*/ 157163 w 1447800"/>
                  <a:gd name="connsiteY74" fmla="*/ 1190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47800" h="1109663">
                    <a:moveTo>
                      <a:pt x="157163" y="119063"/>
                    </a:moveTo>
                    <a:lnTo>
                      <a:pt x="242888" y="66675"/>
                    </a:lnTo>
                    <a:lnTo>
                      <a:pt x="290513" y="47625"/>
                    </a:lnTo>
                    <a:lnTo>
                      <a:pt x="342900" y="33338"/>
                    </a:lnTo>
                    <a:lnTo>
                      <a:pt x="419100" y="33338"/>
                    </a:lnTo>
                    <a:lnTo>
                      <a:pt x="438150" y="28575"/>
                    </a:lnTo>
                    <a:lnTo>
                      <a:pt x="500063" y="19050"/>
                    </a:lnTo>
                    <a:lnTo>
                      <a:pt x="576263" y="14288"/>
                    </a:lnTo>
                    <a:lnTo>
                      <a:pt x="619125" y="14288"/>
                    </a:lnTo>
                    <a:lnTo>
                      <a:pt x="685800" y="14288"/>
                    </a:lnTo>
                    <a:lnTo>
                      <a:pt x="738188" y="14288"/>
                    </a:lnTo>
                    <a:lnTo>
                      <a:pt x="819150" y="14288"/>
                    </a:lnTo>
                    <a:lnTo>
                      <a:pt x="866775" y="14288"/>
                    </a:lnTo>
                    <a:lnTo>
                      <a:pt x="966788" y="9525"/>
                    </a:lnTo>
                    <a:lnTo>
                      <a:pt x="1033463" y="0"/>
                    </a:lnTo>
                    <a:lnTo>
                      <a:pt x="1104900" y="4763"/>
                    </a:lnTo>
                    <a:lnTo>
                      <a:pt x="1143000" y="4763"/>
                    </a:lnTo>
                    <a:lnTo>
                      <a:pt x="1195388" y="4763"/>
                    </a:lnTo>
                    <a:lnTo>
                      <a:pt x="1195388" y="4763"/>
                    </a:lnTo>
                    <a:lnTo>
                      <a:pt x="1290638" y="9525"/>
                    </a:lnTo>
                    <a:lnTo>
                      <a:pt x="1343025" y="9525"/>
                    </a:lnTo>
                    <a:lnTo>
                      <a:pt x="1409700" y="38100"/>
                    </a:lnTo>
                    <a:lnTo>
                      <a:pt x="1443038" y="71438"/>
                    </a:lnTo>
                    <a:lnTo>
                      <a:pt x="1447800" y="142875"/>
                    </a:lnTo>
                    <a:lnTo>
                      <a:pt x="1438275" y="176213"/>
                    </a:lnTo>
                    <a:lnTo>
                      <a:pt x="1433513" y="209550"/>
                    </a:lnTo>
                    <a:lnTo>
                      <a:pt x="1423988" y="223838"/>
                    </a:lnTo>
                    <a:lnTo>
                      <a:pt x="1419225" y="252413"/>
                    </a:lnTo>
                    <a:lnTo>
                      <a:pt x="1414463" y="280988"/>
                    </a:lnTo>
                    <a:lnTo>
                      <a:pt x="1414463" y="280988"/>
                    </a:lnTo>
                    <a:lnTo>
                      <a:pt x="1385888" y="328613"/>
                    </a:lnTo>
                    <a:lnTo>
                      <a:pt x="1366838" y="352425"/>
                    </a:lnTo>
                    <a:lnTo>
                      <a:pt x="1366838" y="352425"/>
                    </a:lnTo>
                    <a:lnTo>
                      <a:pt x="1328738" y="400050"/>
                    </a:lnTo>
                    <a:lnTo>
                      <a:pt x="1300163" y="438150"/>
                    </a:lnTo>
                    <a:lnTo>
                      <a:pt x="1257300" y="466725"/>
                    </a:lnTo>
                    <a:lnTo>
                      <a:pt x="1223963" y="500063"/>
                    </a:lnTo>
                    <a:lnTo>
                      <a:pt x="1200150" y="528638"/>
                    </a:lnTo>
                    <a:lnTo>
                      <a:pt x="1176338" y="552450"/>
                    </a:lnTo>
                    <a:lnTo>
                      <a:pt x="1147763" y="561975"/>
                    </a:lnTo>
                    <a:lnTo>
                      <a:pt x="1090613" y="576263"/>
                    </a:lnTo>
                    <a:lnTo>
                      <a:pt x="995363" y="576263"/>
                    </a:lnTo>
                    <a:lnTo>
                      <a:pt x="966788" y="576263"/>
                    </a:lnTo>
                    <a:lnTo>
                      <a:pt x="923925" y="571500"/>
                    </a:lnTo>
                    <a:lnTo>
                      <a:pt x="881063" y="600075"/>
                    </a:lnTo>
                    <a:lnTo>
                      <a:pt x="881063" y="600075"/>
                    </a:lnTo>
                    <a:lnTo>
                      <a:pt x="847725" y="661988"/>
                    </a:lnTo>
                    <a:lnTo>
                      <a:pt x="804863" y="704850"/>
                    </a:lnTo>
                    <a:lnTo>
                      <a:pt x="766763" y="766763"/>
                    </a:lnTo>
                    <a:lnTo>
                      <a:pt x="714375" y="823913"/>
                    </a:lnTo>
                    <a:lnTo>
                      <a:pt x="652463" y="871538"/>
                    </a:lnTo>
                    <a:lnTo>
                      <a:pt x="595313" y="895350"/>
                    </a:lnTo>
                    <a:lnTo>
                      <a:pt x="538163" y="942975"/>
                    </a:lnTo>
                    <a:lnTo>
                      <a:pt x="476250" y="976313"/>
                    </a:lnTo>
                    <a:lnTo>
                      <a:pt x="433388" y="1000125"/>
                    </a:lnTo>
                    <a:lnTo>
                      <a:pt x="385763" y="1028700"/>
                    </a:lnTo>
                    <a:lnTo>
                      <a:pt x="309563" y="1052513"/>
                    </a:lnTo>
                    <a:lnTo>
                      <a:pt x="266700" y="1081088"/>
                    </a:lnTo>
                    <a:lnTo>
                      <a:pt x="195263" y="1109663"/>
                    </a:lnTo>
                    <a:lnTo>
                      <a:pt x="119063" y="1090613"/>
                    </a:lnTo>
                    <a:lnTo>
                      <a:pt x="57150" y="1042988"/>
                    </a:lnTo>
                    <a:lnTo>
                      <a:pt x="14288" y="990600"/>
                    </a:lnTo>
                    <a:lnTo>
                      <a:pt x="4763" y="938213"/>
                    </a:lnTo>
                    <a:lnTo>
                      <a:pt x="0" y="871538"/>
                    </a:lnTo>
                    <a:lnTo>
                      <a:pt x="0" y="800100"/>
                    </a:lnTo>
                    <a:lnTo>
                      <a:pt x="9525" y="719138"/>
                    </a:lnTo>
                    <a:lnTo>
                      <a:pt x="9525" y="638175"/>
                    </a:lnTo>
                    <a:lnTo>
                      <a:pt x="9525" y="566738"/>
                    </a:lnTo>
                    <a:lnTo>
                      <a:pt x="33338" y="495300"/>
                    </a:lnTo>
                    <a:lnTo>
                      <a:pt x="42863" y="433388"/>
                    </a:lnTo>
                    <a:lnTo>
                      <a:pt x="42863" y="361950"/>
                    </a:lnTo>
                    <a:lnTo>
                      <a:pt x="66675" y="290513"/>
                    </a:lnTo>
                    <a:lnTo>
                      <a:pt x="85725" y="219075"/>
                    </a:lnTo>
                    <a:lnTo>
                      <a:pt x="114300" y="176213"/>
                    </a:lnTo>
                    <a:lnTo>
                      <a:pt x="157163" y="119063"/>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TextBox 26"/>
              <p:cNvSpPr txBox="1"/>
              <p:nvPr/>
            </p:nvSpPr>
            <p:spPr>
              <a:xfrm>
                <a:off x="7188479" y="1707427"/>
                <a:ext cx="1095172" cy="830997"/>
              </a:xfrm>
              <a:prstGeom prst="rect">
                <a:avLst/>
              </a:prstGeom>
              <a:noFill/>
            </p:spPr>
            <p:txBody>
              <a:bodyPr wrap="none" rtlCol="0">
                <a:spAutoFit/>
              </a:bodyPr>
              <a:lstStyle/>
              <a:p>
                <a:r>
                  <a:rPr lang="en-GB" sz="1600"/>
                  <a:t>Advanced</a:t>
                </a:r>
                <a:endParaRPr lang="en-GB" sz="1600">
                  <a:sym typeface="Symbol" panose="05050102010706020507" pitchFamily="18" charset="2"/>
                </a:endParaRPr>
              </a:p>
              <a:p>
                <a:r>
                  <a:rPr lang="en-GB" sz="1600">
                    <a:sym typeface="Symbol" panose="05050102010706020507" pitchFamily="18" charset="2"/>
                  </a:rPr>
                  <a:t>F3</a:t>
                </a:r>
              </a:p>
              <a:p>
                <a:r>
                  <a:rPr lang="en-GB" sz="1600">
                    <a:sym typeface="Symbol" panose="05050102010706020507" pitchFamily="18" charset="2"/>
                  </a:rPr>
                  <a:t>fibrosis</a:t>
                </a:r>
                <a:endParaRPr lang="en-GB" sz="1600"/>
              </a:p>
            </p:txBody>
          </p:sp>
        </p:grpSp>
        <p:cxnSp>
          <p:nvCxnSpPr>
            <p:cNvPr id="11" name="Straight Arrow Connector 10"/>
            <p:cNvCxnSpPr/>
            <p:nvPr/>
          </p:nvCxnSpPr>
          <p:spPr>
            <a:xfrm>
              <a:off x="2268146" y="2001489"/>
              <a:ext cx="670614" cy="288256"/>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2805" y="2158086"/>
              <a:ext cx="934871" cy="338554"/>
            </a:xfrm>
            <a:prstGeom prst="rect">
              <a:avLst/>
            </a:prstGeom>
            <a:noFill/>
          </p:spPr>
          <p:txBody>
            <a:bodyPr wrap="none" rtlCol="0">
              <a:spAutoFit/>
            </a:bodyPr>
            <a:lstStyle/>
            <a:p>
              <a:r>
                <a:rPr lang="en-GB" sz="1600"/>
                <a:t>12</a:t>
              </a:r>
              <a:r>
                <a:rPr lang="en-GB" sz="1600">
                  <a:sym typeface="Symbol" panose="05050102010706020507" pitchFamily="18" charset="2"/>
                </a:rPr>
                <a:t>40%</a:t>
              </a:r>
              <a:endParaRPr lang="en-GB" sz="1600"/>
            </a:p>
          </p:txBody>
        </p:sp>
        <p:cxnSp>
          <p:nvCxnSpPr>
            <p:cNvPr id="33" name="Straight Arrow Connector 32"/>
            <p:cNvCxnSpPr/>
            <p:nvPr/>
          </p:nvCxnSpPr>
          <p:spPr>
            <a:xfrm>
              <a:off x="4015599" y="2782013"/>
              <a:ext cx="490842" cy="1900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85382" y="2963572"/>
              <a:ext cx="821059" cy="338554"/>
            </a:xfrm>
            <a:prstGeom prst="rect">
              <a:avLst/>
            </a:prstGeom>
            <a:noFill/>
          </p:spPr>
          <p:txBody>
            <a:bodyPr wrap="none" rtlCol="0">
              <a:spAutoFit/>
            </a:bodyPr>
            <a:lstStyle/>
            <a:p>
              <a:r>
                <a:rPr lang="en-GB" sz="1600">
                  <a:sym typeface="Symbol" panose="05050102010706020507" pitchFamily="18" charset="2"/>
                </a:rPr>
                <a:t>510%</a:t>
              </a:r>
              <a:endParaRPr lang="en-GB" sz="1600"/>
            </a:p>
          </p:txBody>
        </p:sp>
        <p:cxnSp>
          <p:nvCxnSpPr>
            <p:cNvPr id="37" name="Straight Arrow Connector 36"/>
            <p:cNvCxnSpPr/>
            <p:nvPr/>
          </p:nvCxnSpPr>
          <p:spPr>
            <a:xfrm>
              <a:off x="6042899" y="3648815"/>
              <a:ext cx="519128" cy="26790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12083" y="3772699"/>
              <a:ext cx="821059" cy="338554"/>
            </a:xfrm>
            <a:prstGeom prst="rect">
              <a:avLst/>
            </a:prstGeom>
            <a:noFill/>
          </p:spPr>
          <p:txBody>
            <a:bodyPr wrap="none" rtlCol="0">
              <a:spAutoFit/>
            </a:bodyPr>
            <a:lstStyle/>
            <a:p>
              <a:r>
                <a:rPr lang="en-GB" sz="1600">
                  <a:sym typeface="Symbol" panose="05050102010706020507" pitchFamily="18" charset="2"/>
                </a:rPr>
                <a:t>050%</a:t>
              </a:r>
              <a:endParaRPr lang="en-GB" sz="1600"/>
            </a:p>
          </p:txBody>
        </p:sp>
        <p:sp>
          <p:nvSpPr>
            <p:cNvPr id="46" name="TextBox 45"/>
            <p:cNvSpPr txBox="1"/>
            <p:nvPr/>
          </p:nvSpPr>
          <p:spPr>
            <a:xfrm>
              <a:off x="5098890" y="1556792"/>
              <a:ext cx="481222" cy="338554"/>
            </a:xfrm>
            <a:prstGeom prst="rect">
              <a:avLst/>
            </a:prstGeom>
            <a:noFill/>
          </p:spPr>
          <p:txBody>
            <a:bodyPr wrap="none" rtlCol="0">
              <a:spAutoFit/>
            </a:bodyPr>
            <a:lstStyle/>
            <a:p>
              <a:r>
                <a:rPr lang="en-GB" sz="1600">
                  <a:sym typeface="Symbol" panose="05050102010706020507" pitchFamily="18" charset="2"/>
                </a:rPr>
                <a:t>8%</a:t>
              </a:r>
              <a:endParaRPr lang="en-GB" sz="1600"/>
            </a:p>
          </p:txBody>
        </p:sp>
        <p:cxnSp>
          <p:nvCxnSpPr>
            <p:cNvPr id="50" name="Elbow Connector 49"/>
            <p:cNvCxnSpPr>
              <a:stCxn id="9" idx="24"/>
              <a:endCxn id="46" idx="0"/>
            </p:cNvCxnSpPr>
            <p:nvPr/>
          </p:nvCxnSpPr>
          <p:spPr>
            <a:xfrm>
              <a:off x="2731253" y="1417076"/>
              <a:ext cx="2608248" cy="13971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6" idx="2"/>
            </p:cNvCxnSpPr>
            <p:nvPr/>
          </p:nvCxnSpPr>
          <p:spPr>
            <a:xfrm>
              <a:off x="5339501" y="1895346"/>
              <a:ext cx="0" cy="88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092280" y="2708920"/>
              <a:ext cx="595035" cy="338554"/>
            </a:xfrm>
            <a:prstGeom prst="rect">
              <a:avLst/>
            </a:prstGeom>
            <a:noFill/>
          </p:spPr>
          <p:txBody>
            <a:bodyPr wrap="none" rtlCol="0">
              <a:spAutoFit/>
            </a:bodyPr>
            <a:lstStyle/>
            <a:p>
              <a:r>
                <a:rPr lang="en-GB" sz="1600">
                  <a:sym typeface="Symbol" panose="05050102010706020507" pitchFamily="18" charset="2"/>
                </a:rPr>
                <a:t>13%</a:t>
              </a:r>
              <a:endParaRPr lang="en-GB" sz="1600"/>
            </a:p>
          </p:txBody>
        </p:sp>
        <p:cxnSp>
          <p:nvCxnSpPr>
            <p:cNvPr id="54" name="Elbow Connector 53"/>
            <p:cNvCxnSpPr>
              <a:endCxn id="53" idx="0"/>
            </p:cNvCxnSpPr>
            <p:nvPr/>
          </p:nvCxnSpPr>
          <p:spPr>
            <a:xfrm>
              <a:off x="4714516" y="1985405"/>
              <a:ext cx="2675282" cy="7235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2"/>
            </p:cNvCxnSpPr>
            <p:nvPr/>
          </p:nvCxnSpPr>
          <p:spPr>
            <a:xfrm flipH="1">
              <a:off x="7389797" y="3047474"/>
              <a:ext cx="1" cy="755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3" idx="65"/>
            </p:cNvCxnSpPr>
            <p:nvPr/>
          </p:nvCxnSpPr>
          <p:spPr>
            <a:xfrm flipH="1">
              <a:off x="1981421" y="4816765"/>
              <a:ext cx="4149238" cy="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519836" y="4851101"/>
              <a:ext cx="934871" cy="338554"/>
            </a:xfrm>
            <a:prstGeom prst="rect">
              <a:avLst/>
            </a:prstGeom>
            <a:noFill/>
          </p:spPr>
          <p:txBody>
            <a:bodyPr wrap="none" rtlCol="0">
              <a:spAutoFit/>
            </a:bodyPr>
            <a:lstStyle/>
            <a:p>
              <a:r>
                <a:rPr lang="en-GB" sz="1600">
                  <a:sym typeface="Symbol" panose="05050102010706020507" pitchFamily="18" charset="2"/>
                </a:rPr>
                <a:t>2550%</a:t>
              </a:r>
              <a:endParaRPr lang="en-GB" sz="1600"/>
            </a:p>
          </p:txBody>
        </p:sp>
        <p:cxnSp>
          <p:nvCxnSpPr>
            <p:cNvPr id="72" name="Straight Arrow Connector 71"/>
            <p:cNvCxnSpPr>
              <a:stCxn id="13" idx="59"/>
            </p:cNvCxnSpPr>
            <p:nvPr/>
          </p:nvCxnSpPr>
          <p:spPr>
            <a:xfrm flipH="1">
              <a:off x="2737711" y="3239569"/>
              <a:ext cx="321080" cy="508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260240" y="3165148"/>
              <a:ext cx="595035" cy="338554"/>
            </a:xfrm>
            <a:prstGeom prst="rect">
              <a:avLst/>
            </a:prstGeom>
            <a:noFill/>
          </p:spPr>
          <p:txBody>
            <a:bodyPr wrap="none" rtlCol="0">
              <a:spAutoFit/>
            </a:bodyPr>
            <a:lstStyle/>
            <a:p>
              <a:r>
                <a:rPr lang="en-GB" sz="1600">
                  <a:sym typeface="Symbol" panose="05050102010706020507" pitchFamily="18" charset="2"/>
                </a:rPr>
                <a:t>14%</a:t>
              </a:r>
              <a:endParaRPr lang="en-GB" sz="1600"/>
            </a:p>
          </p:txBody>
        </p:sp>
        <p:sp>
          <p:nvSpPr>
            <p:cNvPr id="76" name="TextBox 75"/>
            <p:cNvSpPr txBox="1"/>
            <p:nvPr/>
          </p:nvSpPr>
          <p:spPr>
            <a:xfrm>
              <a:off x="4168277" y="4387016"/>
              <a:ext cx="595035" cy="338554"/>
            </a:xfrm>
            <a:prstGeom prst="rect">
              <a:avLst/>
            </a:prstGeom>
            <a:noFill/>
          </p:spPr>
          <p:txBody>
            <a:bodyPr wrap="none" rtlCol="0">
              <a:spAutoFit/>
            </a:bodyPr>
            <a:lstStyle/>
            <a:p>
              <a:r>
                <a:rPr lang="en-GB" sz="1600">
                  <a:sym typeface="Symbol" panose="05050102010706020507" pitchFamily="18" charset="2"/>
                </a:rPr>
                <a:t>25%</a:t>
              </a:r>
              <a:endParaRPr lang="en-GB" sz="1600"/>
            </a:p>
          </p:txBody>
        </p:sp>
        <p:cxnSp>
          <p:nvCxnSpPr>
            <p:cNvPr id="78" name="Straight Connector 77"/>
            <p:cNvCxnSpPr/>
            <p:nvPr/>
          </p:nvCxnSpPr>
          <p:spPr>
            <a:xfrm>
              <a:off x="4738690" y="4286311"/>
              <a:ext cx="0" cy="515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52247" y="4816765"/>
              <a:ext cx="0" cy="316187"/>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76040" y="4821736"/>
              <a:ext cx="595035" cy="338554"/>
            </a:xfrm>
            <a:prstGeom prst="rect">
              <a:avLst/>
            </a:prstGeom>
            <a:noFill/>
          </p:spPr>
          <p:txBody>
            <a:bodyPr wrap="square" rtlCol="0">
              <a:spAutoFit/>
            </a:bodyPr>
            <a:lstStyle/>
            <a:p>
              <a:r>
                <a:rPr lang="en-GB" sz="1600">
                  <a:sym typeface="Symbol" panose="05050102010706020507" pitchFamily="18" charset="2"/>
                </a:rPr>
                <a:t>7%</a:t>
              </a:r>
              <a:endParaRPr lang="en-GB" sz="1600"/>
            </a:p>
          </p:txBody>
        </p:sp>
      </p:grpSp>
      <p:pic>
        <p:nvPicPr>
          <p:cNvPr id="44" name="Picture 43">
            <a:hlinkClick r:id="rId4" action="ppaction://hlinksldjump"/>
            <a:extLst>
              <a:ext uri="{FF2B5EF4-FFF2-40B4-BE49-F238E27FC236}">
                <a16:creationId xmlns:a16="http://schemas.microsoft.com/office/drawing/2014/main" id="{48A33CF0-D173-4889-8CBD-1671ADBCEE96}"/>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38716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Liver biopsy</a:t>
            </a:r>
          </a:p>
        </p:txBody>
      </p:sp>
      <p:sp>
        <p:nvSpPr>
          <p:cNvPr id="4" name="Text Placeholder 3">
            <a:extLst>
              <a:ext uri="{FF2B5EF4-FFF2-40B4-BE49-F238E27FC236}">
                <a16:creationId xmlns:a16="http://schemas.microsoft.com/office/drawing/2014/main" id="{DF466F5F-F065-4921-B1A0-2AC9596041A2}"/>
              </a:ext>
            </a:extLst>
          </p:cNvPr>
          <p:cNvSpPr>
            <a:spLocks noGrp="1"/>
          </p:cNvSpPr>
          <p:nvPr>
            <p:ph type="body" sz="quarter" idx="10"/>
          </p:nvPr>
        </p:nvSpPr>
        <p:spPr/>
        <p:txBody>
          <a:bodyPr/>
          <a:lstStyle/>
          <a:p>
            <a:r>
              <a:rPr lang="en-GB"/>
              <a:t>*Should not be used for initial diagnosis</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Liver biopsy is essential for the diagnosis of NASH</a:t>
            </a:r>
          </a:p>
          <a:p>
            <a:pPr lvl="1"/>
            <a:r>
              <a:rPr lang="en-US" dirty="0"/>
              <a:t>Clinical, biochemical or imaging measures cannot distinguish </a:t>
            </a:r>
            <a:r>
              <a:rPr lang="en-GB" dirty="0"/>
              <a:t>NASH from steatosis</a:t>
            </a:r>
          </a:p>
          <a:p>
            <a:r>
              <a:rPr lang="en-US" dirty="0"/>
              <a:t>NAFL encompasses</a:t>
            </a:r>
          </a:p>
          <a:p>
            <a:pPr lvl="1"/>
            <a:r>
              <a:rPr lang="en-US" dirty="0"/>
              <a:t>Steatosis alone plus </a:t>
            </a:r>
            <a:r>
              <a:rPr lang="en-US" b="1" dirty="0">
                <a:solidFill>
                  <a:schemeClr val="tx2"/>
                </a:solidFill>
              </a:rPr>
              <a:t>ONE</a:t>
            </a:r>
            <a:r>
              <a:rPr lang="en-US" dirty="0"/>
              <a:t> of lobular or portal inflammation </a:t>
            </a:r>
            <a:r>
              <a:rPr lang="en-US" b="1" dirty="0">
                <a:solidFill>
                  <a:schemeClr val="tx2"/>
                </a:solidFill>
              </a:rPr>
              <a:t>OR</a:t>
            </a:r>
            <a:r>
              <a:rPr lang="en-US" dirty="0"/>
              <a:t> ballooning</a:t>
            </a:r>
          </a:p>
          <a:p>
            <a:r>
              <a:rPr lang="en-US" dirty="0"/>
              <a:t>NASH requires</a:t>
            </a:r>
          </a:p>
          <a:p>
            <a:pPr lvl="1"/>
            <a:r>
              <a:rPr lang="en-US" dirty="0"/>
              <a:t>Steatosis </a:t>
            </a:r>
            <a:r>
              <a:rPr lang="en-US" b="1" dirty="0">
                <a:solidFill>
                  <a:schemeClr val="tx2"/>
                </a:solidFill>
              </a:rPr>
              <a:t>AND</a:t>
            </a:r>
            <a:endParaRPr lang="en-US" dirty="0"/>
          </a:p>
          <a:p>
            <a:pPr lvl="1"/>
            <a:r>
              <a:rPr lang="en-US" dirty="0"/>
              <a:t>Lobular or portal inflammation </a:t>
            </a:r>
            <a:r>
              <a:rPr lang="en-US" b="1" dirty="0">
                <a:solidFill>
                  <a:schemeClr val="tx2"/>
                </a:solidFill>
              </a:rPr>
              <a:t>AND</a:t>
            </a:r>
            <a:endParaRPr lang="en-US" dirty="0"/>
          </a:p>
          <a:p>
            <a:pPr lvl="1"/>
            <a:r>
              <a:rPr lang="en-US" dirty="0"/>
              <a:t>Ballooning</a:t>
            </a:r>
          </a:p>
          <a:p>
            <a:r>
              <a:rPr lang="en-US" dirty="0"/>
              <a:t>NAS scoring indicates disease severity* </a:t>
            </a:r>
          </a:p>
        </p:txBody>
      </p:sp>
      <p:graphicFrame>
        <p:nvGraphicFramePr>
          <p:cNvPr id="9" name="Table 8">
            <a:extLst>
              <a:ext uri="{FF2B5EF4-FFF2-40B4-BE49-F238E27FC236}">
                <a16:creationId xmlns:a16="http://schemas.microsoft.com/office/drawing/2014/main" id="{DC3E04B8-FF04-4D31-9F35-B01603405EF3}"/>
              </a:ext>
            </a:extLst>
          </p:cNvPr>
          <p:cNvGraphicFramePr>
            <a:graphicFrameLocks noGrp="1"/>
          </p:cNvGraphicFramePr>
          <p:nvPr>
            <p:extLst>
              <p:ext uri="{D42A27DB-BD31-4B8C-83A1-F6EECF244321}">
                <p14:modId xmlns:p14="http://schemas.microsoft.com/office/powerpoint/2010/main" val="2826941476"/>
              </p:ext>
            </p:extLst>
          </p:nvPr>
        </p:nvGraphicFramePr>
        <p:xfrm>
          <a:off x="423849" y="4982304"/>
          <a:ext cx="10941498" cy="91440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US" sz="1600" b="0" i="0" u="none" strike="noStrike" kern="1200" baseline="0" dirty="0">
                          <a:solidFill>
                            <a:schemeClr val="dk1"/>
                          </a:solidFill>
                          <a:latin typeface="+mn-lt"/>
                          <a:ea typeface="+mn-ea"/>
                          <a:cs typeface="+mn-cs"/>
                        </a:rPr>
                        <a:t>NASH has to be diagnosed by a liver biopsy showing </a:t>
                      </a:r>
                      <a:r>
                        <a:rPr lang="en-US" sz="1600" b="1" i="0" u="none" strike="noStrike" kern="1200" baseline="0" dirty="0">
                          <a:solidFill>
                            <a:schemeClr val="tx2"/>
                          </a:solidFill>
                          <a:latin typeface="+mn-lt"/>
                          <a:ea typeface="+mn-ea"/>
                          <a:cs typeface="+mn-cs"/>
                        </a:rPr>
                        <a:t>steatosis, hepatocyte ballooning and lobular </a:t>
                      </a:r>
                      <a:r>
                        <a:rPr lang="en-GB" sz="1600" b="1" i="0" u="none" strike="noStrike" kern="1200" baseline="0" dirty="0">
                          <a:solidFill>
                            <a:schemeClr val="tx2"/>
                          </a:solidFill>
                          <a:latin typeface="+mn-lt"/>
                          <a:ea typeface="+mn-ea"/>
                          <a:cs typeface="+mn-cs"/>
                        </a:rPr>
                        <a:t>inflammation</a:t>
                      </a:r>
                      <a:endParaRPr lang="en-GB" sz="1600" b="1" dirty="0">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FD3E0280-36B4-4F87-BDA5-290FC7CE76C5}"/>
              </a:ext>
            </a:extLst>
          </p:cNvPr>
          <p:cNvGrpSpPr/>
          <p:nvPr/>
        </p:nvGrpSpPr>
        <p:grpSpPr>
          <a:xfrm>
            <a:off x="7671929" y="4996853"/>
            <a:ext cx="3693418" cy="276999"/>
            <a:chOff x="4262958" y="3212976"/>
            <a:chExt cx="3693418" cy="276999"/>
          </a:xfrm>
        </p:grpSpPr>
        <p:sp>
          <p:nvSpPr>
            <p:cNvPr id="11" name="Rectangle 10">
              <a:extLst>
                <a:ext uri="{FF2B5EF4-FFF2-40B4-BE49-F238E27FC236}">
                  <a16:creationId xmlns:a16="http://schemas.microsoft.com/office/drawing/2014/main" id="{4CDD67D2-5C16-4163-A8F3-891C1268A00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B1139085-E7D4-4582-BAE7-317D9C1F3F3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2C96B424-0908-45E0-B74F-1AA444A4E7D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1FF00C0F-313F-41A3-84AB-E06E9FF6ADD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 name="Picture 1"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2581" y="2968576"/>
            <a:ext cx="1805741" cy="1583550"/>
          </a:xfrm>
          <a:prstGeom prst="rect">
            <a:avLst/>
          </a:prstGeom>
          <a:ln>
            <a:solidFill>
              <a:schemeClr val="tx2"/>
            </a:solidFill>
          </a:ln>
        </p:spPr>
      </p:pic>
      <p:pic>
        <p:nvPicPr>
          <p:cNvPr id="16" name="Picture 15">
            <a:hlinkClick r:id="rId4" action="ppaction://hlinksldjump"/>
            <a:extLst>
              <a:ext uri="{FF2B5EF4-FFF2-40B4-BE49-F238E27FC236}">
                <a16:creationId xmlns:a16="http://schemas.microsoft.com/office/drawing/2014/main" id="{ED19948F-5B18-4637-A6A3-979253B65C8B}"/>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7817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Role of non-invasive assessments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Non-invasive markers should aim to:</a:t>
            </a:r>
          </a:p>
          <a:p>
            <a:pPr lvl="1"/>
            <a:r>
              <a:rPr lang="en-US" dirty="0"/>
              <a:t>Identify the risk of NAFLD among individuals with increased metabolic risk in primary care</a:t>
            </a:r>
          </a:p>
          <a:p>
            <a:pPr lvl="1"/>
            <a:r>
              <a:rPr lang="en-US" dirty="0"/>
              <a:t>Identify those with a worse prognosis in secondary and tertiary care</a:t>
            </a:r>
          </a:p>
          <a:p>
            <a:pPr lvl="2"/>
            <a:r>
              <a:rPr lang="en-US" dirty="0"/>
              <a:t>E.g. severe NASH</a:t>
            </a:r>
          </a:p>
          <a:p>
            <a:pPr lvl="1"/>
            <a:r>
              <a:rPr lang="en-US" dirty="0"/>
              <a:t>Monitor disease progression</a:t>
            </a:r>
          </a:p>
          <a:p>
            <a:pPr lvl="1"/>
            <a:r>
              <a:rPr lang="en-US" dirty="0"/>
              <a:t>Predict response to therapeutic interventions </a:t>
            </a:r>
            <a:endParaRPr lang="en-GB" dirty="0"/>
          </a:p>
        </p:txBody>
      </p:sp>
      <p:sp>
        <p:nvSpPr>
          <p:cNvPr id="10" name="TextBox 9"/>
          <p:cNvSpPr txBox="1"/>
          <p:nvPr/>
        </p:nvSpPr>
        <p:spPr>
          <a:xfrm>
            <a:off x="2626941" y="4284893"/>
            <a:ext cx="6938118" cy="400110"/>
          </a:xfrm>
          <a:prstGeom prst="rect">
            <a:avLst/>
          </a:prstGeom>
          <a:noFill/>
          <a:ln>
            <a:solidFill>
              <a:schemeClr val="tx2"/>
            </a:solidFill>
          </a:ln>
        </p:spPr>
        <p:txBody>
          <a:bodyPr wrap="none" rtlCol="0">
            <a:spAutoFit/>
          </a:bodyPr>
          <a:lstStyle/>
          <a:p>
            <a:pPr algn="ctr"/>
            <a:r>
              <a:rPr lang="en-GB" sz="2000" dirty="0"/>
              <a:t>Achieving these aims could reduce the need for liver biopsy</a:t>
            </a:r>
          </a:p>
        </p:txBody>
      </p:sp>
      <p:pic>
        <p:nvPicPr>
          <p:cNvPr id="11" name="Picture 10">
            <a:hlinkClick r:id="rId3" action="ppaction://hlinksldjump"/>
            <a:extLst>
              <a:ext uri="{FF2B5EF4-FFF2-40B4-BE49-F238E27FC236}">
                <a16:creationId xmlns:a16="http://schemas.microsoft.com/office/drawing/2014/main" id="{A89FEAB5-E341-404C-940F-307BB0666665}"/>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55850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dirty="0"/>
              <a:t>Non-invasive assessment of </a:t>
            </a:r>
            <a:r>
              <a:rPr lang="en-GB" b="1" dirty="0"/>
              <a:t>steatosis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Steatosis should be documented whenever NAFLD is suspected</a:t>
            </a:r>
          </a:p>
          <a:p>
            <a:pPr lvl="1"/>
            <a:r>
              <a:rPr lang="en-US"/>
              <a:t>Predicts future T2DM, cardiovascular events and arterial hypertension</a:t>
            </a:r>
          </a:p>
          <a:p>
            <a:pPr lvl="1"/>
            <a:r>
              <a:rPr lang="en-US"/>
              <a:t>Quantification of fat content is of limited clinical relevance</a:t>
            </a:r>
          </a:p>
          <a:p>
            <a:pPr lvl="2"/>
            <a:r>
              <a:rPr lang="en-US"/>
              <a:t>Except as a surrogate of treatment effectiveness</a:t>
            </a:r>
            <a:endParaRPr lang="en-GB"/>
          </a:p>
        </p:txBody>
      </p:sp>
      <p:graphicFrame>
        <p:nvGraphicFramePr>
          <p:cNvPr id="10" name="Table 9">
            <a:extLst>
              <a:ext uri="{FF2B5EF4-FFF2-40B4-BE49-F238E27FC236}">
                <a16:creationId xmlns:a16="http://schemas.microsoft.com/office/drawing/2014/main" id="{059B5E1A-A421-4566-8C4A-8C76C4F52F53}"/>
              </a:ext>
            </a:extLst>
          </p:cNvPr>
          <p:cNvGraphicFramePr>
            <a:graphicFrameLocks noGrp="1"/>
          </p:cNvGraphicFramePr>
          <p:nvPr>
            <p:extLst>
              <p:ext uri="{D42A27DB-BD31-4B8C-83A1-F6EECF244321}">
                <p14:modId xmlns:p14="http://schemas.microsoft.com/office/powerpoint/2010/main" val="1280153931"/>
              </p:ext>
            </p:extLst>
          </p:nvPr>
        </p:nvGraphicFramePr>
        <p:xfrm>
          <a:off x="423849" y="3068960"/>
          <a:ext cx="10941498" cy="231648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1" i="0" u="none" strike="noStrike" kern="1200" baseline="0" dirty="0">
                          <a:solidFill>
                            <a:schemeClr val="tx2"/>
                          </a:solidFill>
                          <a:latin typeface="+mn-lt"/>
                          <a:ea typeface="+mn-ea"/>
                          <a:cs typeface="+mn-cs"/>
                        </a:rPr>
                        <a:t>US is the preferred first-line diagnostic procedure </a:t>
                      </a:r>
                      <a:r>
                        <a:rPr lang="en-US" sz="1600" b="0" i="0" u="none" strike="noStrike" kern="1200" baseline="0" dirty="0">
                          <a:solidFill>
                            <a:schemeClr val="tx1"/>
                          </a:solidFill>
                          <a:latin typeface="+mn-lt"/>
                          <a:ea typeface="+mn-ea"/>
                          <a:cs typeface="+mn-cs"/>
                        </a:rPr>
                        <a:t>for imaging of NAFLD, </a:t>
                      </a:r>
                      <a:r>
                        <a:rPr lang="en-US" sz="1600" b="1" i="0" u="none" strike="noStrike" kern="1200" baseline="0" dirty="0">
                          <a:solidFill>
                            <a:schemeClr val="tx2"/>
                          </a:solidFill>
                          <a:latin typeface="+mn-lt"/>
                          <a:ea typeface="+mn-ea"/>
                          <a:cs typeface="+mn-cs"/>
                        </a:rPr>
                        <a:t>as it provides </a:t>
                      </a:r>
                      <a:r>
                        <a:rPr lang="en-GB" sz="1600" b="1" i="0" u="none" strike="noStrike" kern="1200" baseline="0" dirty="0">
                          <a:solidFill>
                            <a:schemeClr val="tx2"/>
                          </a:solidFill>
                          <a:latin typeface="+mn-lt"/>
                          <a:ea typeface="+mn-ea"/>
                          <a:cs typeface="+mn-cs"/>
                        </a:rPr>
                        <a:t>additional diagnostic information</a:t>
                      </a:r>
                      <a:endParaRPr lang="en-GB" sz="1600" b="1" dirty="0">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cs typeface="Arial" panose="020B0604020202020204" pitchFamily="34" charset="0"/>
                        </a:rPr>
                        <a:t>Whenever imaging tools are not available or feasible serum biomarkers and scores are an acceptable alternative for the diagnosis of steatosis</a:t>
                      </a:r>
                      <a:endParaRPr lang="en-GB" sz="16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cs typeface="Arial" panose="020B0604020202020204" pitchFamily="34" charset="0"/>
                        </a:rPr>
                        <a:t>A quantitative estimation of liver fat can only be obtained by </a:t>
                      </a:r>
                      <a:r>
                        <a:rPr lang="en-US" sz="1600" b="0" baseline="30000">
                          <a:solidFill>
                            <a:schemeClr val="tx1"/>
                          </a:solidFill>
                          <a:latin typeface="+mn-lt"/>
                          <a:cs typeface="Arial" panose="020B0604020202020204" pitchFamily="34" charset="0"/>
                        </a:rPr>
                        <a:t>1</a:t>
                      </a:r>
                      <a:r>
                        <a:rPr lang="en-US" sz="1600" b="0">
                          <a:solidFill>
                            <a:schemeClr val="tx1"/>
                          </a:solidFill>
                          <a:latin typeface="+mn-lt"/>
                          <a:cs typeface="Arial" panose="020B0604020202020204" pitchFamily="34" charset="0"/>
                        </a:rPr>
                        <a:t>H-MRS. This technique is of value in clinical trials and experimental studies, but is expensive and not recommended in the clinical setting</a:t>
                      </a:r>
                      <a:endParaRPr lang="en-GB" sz="16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847CCC9C-ABD9-4864-83D2-FB330313F0C5}"/>
              </a:ext>
            </a:extLst>
          </p:cNvPr>
          <p:cNvGrpSpPr/>
          <p:nvPr/>
        </p:nvGrpSpPr>
        <p:grpSpPr>
          <a:xfrm>
            <a:off x="7671929" y="3085003"/>
            <a:ext cx="3693418" cy="276999"/>
            <a:chOff x="4262958" y="3212976"/>
            <a:chExt cx="3693418" cy="276999"/>
          </a:xfrm>
        </p:grpSpPr>
        <p:sp>
          <p:nvSpPr>
            <p:cNvPr id="12" name="Rectangle 11">
              <a:extLst>
                <a:ext uri="{FF2B5EF4-FFF2-40B4-BE49-F238E27FC236}">
                  <a16:creationId xmlns:a16="http://schemas.microsoft.com/office/drawing/2014/main" id="{4F9018CB-267D-4C3D-914E-1818884EF6E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20021D55-A974-4930-81C5-CC3742A0C27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53458594-120E-45CD-BF2A-278FEF9FF85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F86CCC6D-921F-4AF6-AB08-9C61BE2EBCA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8145B44-0462-4C9A-8D07-79A1E614FEEC}"/>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210087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dirty="0"/>
              <a:t>Non-invasive assessment of </a:t>
            </a:r>
            <a:r>
              <a:rPr lang="en-GB" b="1" dirty="0"/>
              <a:t>fibrosis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Fibrosis is the most important prognostic factor in NAFLD</a:t>
            </a:r>
          </a:p>
          <a:p>
            <a:pPr lvl="1"/>
            <a:r>
              <a:rPr lang="en-US" dirty="0"/>
              <a:t>Correlates with liver-related outcomes and mortality</a:t>
            </a:r>
          </a:p>
          <a:p>
            <a:pPr lvl="1"/>
            <a:r>
              <a:rPr lang="en-US" dirty="0"/>
              <a:t>Advanced fibrosis indicates thorough investigation</a:t>
            </a:r>
            <a:endParaRPr lang="en-GB" dirty="0"/>
          </a:p>
        </p:txBody>
      </p:sp>
      <p:graphicFrame>
        <p:nvGraphicFramePr>
          <p:cNvPr id="10" name="Table 9">
            <a:extLst>
              <a:ext uri="{FF2B5EF4-FFF2-40B4-BE49-F238E27FC236}">
                <a16:creationId xmlns:a16="http://schemas.microsoft.com/office/drawing/2014/main" id="{46D047D1-A981-443F-800B-59217160F077}"/>
              </a:ext>
            </a:extLst>
          </p:cNvPr>
          <p:cNvGraphicFramePr>
            <a:graphicFrameLocks noGrp="1"/>
          </p:cNvGraphicFramePr>
          <p:nvPr>
            <p:extLst>
              <p:ext uri="{D42A27DB-BD31-4B8C-83A1-F6EECF244321}">
                <p14:modId xmlns:p14="http://schemas.microsoft.com/office/powerpoint/2010/main" val="1491743732"/>
              </p:ext>
            </p:extLst>
          </p:nvPr>
        </p:nvGraphicFramePr>
        <p:xfrm>
          <a:off x="423849" y="2559224"/>
          <a:ext cx="10941498" cy="335808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6024">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8458">
                <a:tc>
                  <a:txBody>
                    <a:bodyPr/>
                    <a:lstStyle/>
                    <a:p>
                      <a:r>
                        <a:rPr lang="en-US" sz="1600" b="0">
                          <a:solidFill>
                            <a:schemeClr val="tx1"/>
                          </a:solidFill>
                          <a:latin typeface="+mn-lt"/>
                          <a:cs typeface="Arial" panose="020B0604020202020204" pitchFamily="34" charset="0"/>
                        </a:rPr>
                        <a:t>Biomarkers, fibrosis</a:t>
                      </a:r>
                      <a:r>
                        <a:rPr lang="en-US" sz="1600" b="0" baseline="0">
                          <a:solidFill>
                            <a:schemeClr val="tx1"/>
                          </a:solidFill>
                          <a:latin typeface="+mn-lt"/>
                          <a:cs typeface="Arial" panose="020B0604020202020204" pitchFamily="34" charset="0"/>
                        </a:rPr>
                        <a:t> </a:t>
                      </a:r>
                      <a:r>
                        <a:rPr lang="en-US" sz="1600" b="0">
                          <a:solidFill>
                            <a:schemeClr val="tx1"/>
                          </a:solidFill>
                          <a:latin typeface="+mn-lt"/>
                          <a:cs typeface="Arial" panose="020B0604020202020204" pitchFamily="34" charset="0"/>
                        </a:rPr>
                        <a:t>scores, and transient elastography, are acceptable non-invasive procedures to</a:t>
                      </a:r>
                      <a:r>
                        <a:rPr lang="en-US" sz="1600" b="0" baseline="0">
                          <a:solidFill>
                            <a:schemeClr val="tx1"/>
                          </a:solidFill>
                          <a:latin typeface="+mn-lt"/>
                          <a:cs typeface="Arial" panose="020B0604020202020204" pitchFamily="34" charset="0"/>
                        </a:rPr>
                        <a:t> identify those</a:t>
                      </a:r>
                      <a:r>
                        <a:rPr lang="en-US" sz="1600" b="0">
                          <a:solidFill>
                            <a:schemeClr val="tx1"/>
                          </a:solidFill>
                          <a:latin typeface="+mn-lt"/>
                          <a:cs typeface="Arial" panose="020B0604020202020204" pitchFamily="34" charset="0"/>
                        </a:rPr>
                        <a:t> at low risk of advanced fibrosis/cirrhosis</a:t>
                      </a:r>
                      <a:endParaRPr lang="en-GB" sz="16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b="0">
                          <a:solidFill>
                            <a:schemeClr val="tx1"/>
                          </a:solidFill>
                          <a:latin typeface="+mn-lt"/>
                          <a:cs typeface="Arial" panose="020B0604020202020204" pitchFamily="34" charset="0"/>
                        </a:rPr>
                        <a:t>2</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18458">
                <a:tc>
                  <a:txBody>
                    <a:bodyPr/>
                    <a:lstStyle/>
                    <a:p>
                      <a:r>
                        <a:rPr lang="en-US" sz="1600" b="0" dirty="0">
                          <a:solidFill>
                            <a:schemeClr val="tx1"/>
                          </a:solidFill>
                          <a:latin typeface="+mn-lt"/>
                          <a:cs typeface="Arial" panose="020B0604020202020204" pitchFamily="34" charset="0"/>
                        </a:rPr>
                        <a:t>Biomarkers/scores PLUS transient elastography might confer additional diagnostic accuracy and reduce need for liver biopsy</a:t>
                      </a:r>
                      <a:endParaRPr lang="en-GB" sz="1600" b="0" dirty="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cs typeface="Arial" panose="020B0604020202020204" pitchFamily="34" charset="0"/>
                        </a:rPr>
                        <a:t>Monitoring of fibrosis progression may rely on biomarkers/scores and transient elastography, although this strategy requires validation</a:t>
                      </a:r>
                      <a:endParaRPr lang="en-GB" sz="16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615261486"/>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cs typeface="Arial" panose="020B0604020202020204" pitchFamily="34" charset="0"/>
                        </a:rPr>
                        <a:t>The identification of advanced fibrosis or cirrhosis by serum biomarkers/scores and/or elastography is less accurate and needs to be confirmed by liver biopsy, according to the clinical context</a:t>
                      </a:r>
                      <a:endParaRPr lang="en-GB" sz="16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600" b="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cs typeface="Arial" panose="020B0604020202020204" pitchFamily="34" charset="0"/>
                        </a:rPr>
                        <a:t>In selected patients at high risk of liver disease progression, monitoring should include a repeat biopsy after </a:t>
                      </a:r>
                      <a:r>
                        <a:rPr lang="en-US" sz="1600" b="0">
                          <a:solidFill>
                            <a:schemeClr val="tx1"/>
                          </a:solidFill>
                          <a:latin typeface="+mn-lt"/>
                          <a:cs typeface="Arial" panose="020B0604020202020204" pitchFamily="34" charset="0"/>
                          <a:sym typeface="Symbol" panose="05050102010706020507" pitchFamily="18" charset="2"/>
                        </a:rPr>
                        <a:t></a:t>
                      </a:r>
                      <a:r>
                        <a:rPr lang="en-US" sz="1600" b="0">
                          <a:solidFill>
                            <a:schemeClr val="tx1"/>
                          </a:solidFill>
                          <a:latin typeface="+mn-lt"/>
                          <a:cs typeface="Arial" panose="020B0604020202020204" pitchFamily="34" charset="0"/>
                        </a:rPr>
                        <a:t>5-year</a:t>
                      </a:r>
                      <a:r>
                        <a:rPr lang="en-US" sz="1600" b="0" baseline="0">
                          <a:solidFill>
                            <a:schemeClr val="tx1"/>
                          </a:solidFill>
                          <a:latin typeface="+mn-lt"/>
                          <a:cs typeface="Arial" panose="020B0604020202020204" pitchFamily="34" charset="0"/>
                        </a:rPr>
                        <a:t> follow-up</a:t>
                      </a:r>
                      <a:endParaRPr lang="en-GB" sz="1600" b="0">
                        <a:solidFill>
                          <a:schemeClr val="tx1"/>
                        </a:solidFill>
                        <a:latin typeface="+mn-lt"/>
                        <a:cs typeface="Arial" panose="020B0604020202020204" pitchFamily="34" charset="0"/>
                      </a:endParaRPr>
                    </a:p>
                  </a:txBody>
                  <a:tcPr marL="90000" marR="90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b="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89D6ECC4-956E-4BE5-A8F1-0C08A639F4BA}"/>
              </a:ext>
            </a:extLst>
          </p:cNvPr>
          <p:cNvGrpSpPr/>
          <p:nvPr/>
        </p:nvGrpSpPr>
        <p:grpSpPr>
          <a:xfrm>
            <a:off x="7671929" y="2559225"/>
            <a:ext cx="3693418" cy="276999"/>
            <a:chOff x="4262958" y="3212976"/>
            <a:chExt cx="3693418" cy="276999"/>
          </a:xfrm>
        </p:grpSpPr>
        <p:sp>
          <p:nvSpPr>
            <p:cNvPr id="12" name="Rectangle 11">
              <a:extLst>
                <a:ext uri="{FF2B5EF4-FFF2-40B4-BE49-F238E27FC236}">
                  <a16:creationId xmlns:a16="http://schemas.microsoft.com/office/drawing/2014/main" id="{08EC5884-2B69-44B7-9F37-F94E7CA20BF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1FB7F522-FDCB-49BE-8F29-1C2609138DB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7FC3F80F-2611-42FE-9433-071F86F2172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EE94A88F-0B3A-455A-8046-E42864F5BD6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392DC7BC-DA37-49F3-A08E-454F2666B327}"/>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416032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600" dirty="0"/>
              <a:t>Potential algorithm for non-invasive assessment: prediction rules and blood-based biomarkers</a:t>
            </a:r>
          </a:p>
        </p:txBody>
      </p:sp>
      <p:sp>
        <p:nvSpPr>
          <p:cNvPr id="6" name="Text Placeholder 5"/>
          <p:cNvSpPr>
            <a:spLocks noGrp="1"/>
          </p:cNvSpPr>
          <p:nvPr>
            <p:ph type="body" sz="quarter" idx="10"/>
          </p:nvPr>
        </p:nvSpPr>
        <p:spPr/>
        <p:txBody>
          <a:bodyPr/>
          <a:lstStyle/>
          <a:p>
            <a:r>
              <a:rPr lang="en-GB"/>
              <a:t>*Estimated prevalence for low-, intermediate- and high-risk groups</a:t>
            </a:r>
          </a:p>
          <a:p>
            <a:r>
              <a:rPr lang="en-GB" err="1"/>
              <a:t>Vilar</a:t>
            </a:r>
            <a:r>
              <a:rPr lang="en-GB"/>
              <a:t>-Gomez E, </a:t>
            </a:r>
            <a:r>
              <a:rPr lang="en-GB" err="1"/>
              <a:t>Chalasani</a:t>
            </a:r>
            <a:r>
              <a:rPr lang="en-GB"/>
              <a:t> N. J </a:t>
            </a:r>
            <a:r>
              <a:rPr lang="en-GB" err="1"/>
              <a:t>Hepatol</a:t>
            </a:r>
            <a:r>
              <a:rPr lang="en-GB"/>
              <a:t> 2018;68:305</a:t>
            </a:r>
            <a:r>
              <a:rPr lang="en-GB">
                <a:sym typeface="Symbol" panose="05050102010706020507" pitchFamily="18" charset="2"/>
              </a:rPr>
              <a:t></a:t>
            </a:r>
            <a:r>
              <a:rPr lang="en-GB"/>
              <a:t>15</a:t>
            </a:r>
          </a:p>
          <a:p>
            <a:r>
              <a:rPr lang="en-US" altLang="en-US"/>
              <a:t>Copyright © 2017 European Association for the Study of the Liver </a:t>
            </a:r>
            <a:r>
              <a:rPr lang="en-US" altLang="en-US">
                <a:hlinkClick r:id="rId3"/>
              </a:rPr>
              <a:t>Terms and Conditions</a:t>
            </a:r>
            <a:endParaRPr lang="en-GB"/>
          </a:p>
        </p:txBody>
      </p:sp>
      <p:pic>
        <p:nvPicPr>
          <p:cNvPr id="9" name="Picture 8">
            <a:hlinkClick r:id="rId4" action="ppaction://hlinksldjump"/>
            <a:extLst>
              <a:ext uri="{FF2B5EF4-FFF2-40B4-BE49-F238E27FC236}">
                <a16:creationId xmlns:a16="http://schemas.microsoft.com/office/drawing/2014/main" id="{06F1EB4D-546E-45F0-A421-F50E94A94D57}"/>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pic>
        <p:nvPicPr>
          <p:cNvPr id="10" name="Content Placeholder 9" descr="Screen Clipping">
            <a:extLst>
              <a:ext uri="{FF2B5EF4-FFF2-40B4-BE49-F238E27FC236}">
                <a16:creationId xmlns:a16="http://schemas.microsoft.com/office/drawing/2014/main" id="{DFAEFA03-7417-4504-83CC-685B606E3D83}"/>
              </a:ext>
            </a:extLst>
          </p:cNvPr>
          <p:cNvPicPr>
            <a:picLocks noGrp="1" noChangeAspect="1"/>
          </p:cNvPicPr>
          <p:nvPr>
            <p:ph sz="half" idx="1"/>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94881" y="1258386"/>
            <a:ext cx="7202238" cy="4896608"/>
          </a:xfrm>
          <a:prstGeom prst="rect">
            <a:avLst/>
          </a:prstGeom>
        </p:spPr>
      </p:pic>
    </p:spTree>
    <p:extLst>
      <p:ext uri="{BB962C8B-B14F-4D97-AF65-F5344CB8AC3E}">
        <p14:creationId xmlns:p14="http://schemas.microsoft.com/office/powerpoint/2010/main" val="3213038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lstStyle/>
          <a:p>
            <a:r>
              <a:rPr lang="en-GB"/>
              <a:t>Non-invasive assessment of paediatric NAFLD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Roberts EA. J </a:t>
            </a:r>
            <a:r>
              <a:rPr lang="en-GB" err="1"/>
              <a:t>Hepatol</a:t>
            </a:r>
            <a:r>
              <a:rPr lang="en-GB"/>
              <a:t> 2007;46:1133</a:t>
            </a:r>
            <a:r>
              <a:rPr lang="en-GB">
                <a:sym typeface="Symbol" panose="05050102010706020507" pitchFamily="18" charset="2"/>
              </a:rPr>
              <a:t>42</a:t>
            </a:r>
          </a:p>
          <a:p>
            <a:r>
              <a:rPr lang="en-US" altLang="en-US"/>
              <a:t>Copyright © 2007 European Association for the Study of the Liver </a:t>
            </a:r>
            <a:r>
              <a:rPr lang="en-US" altLang="en-US">
                <a:hlinkClick r:id="rId3"/>
              </a:rPr>
              <a:t>Terms and Conditions</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1"/>
          </p:nvPr>
        </p:nvSpPr>
        <p:spPr/>
        <p:txBody>
          <a:bodyPr/>
          <a:lstStyle/>
          <a:p>
            <a:r>
              <a:rPr lang="en-US" dirty="0"/>
              <a:t>NAFLD should always be suspected in obese children</a:t>
            </a:r>
          </a:p>
          <a:p>
            <a:pPr lvl="1"/>
            <a:r>
              <a:rPr lang="en-US" dirty="0"/>
              <a:t>Exclude other causes</a:t>
            </a:r>
          </a:p>
          <a:p>
            <a:pPr lvl="1"/>
            <a:r>
              <a:rPr lang="en-US" dirty="0"/>
              <a:t>Evaluate elevated aminotransferase levels and liver </a:t>
            </a:r>
            <a:r>
              <a:rPr lang="en-US" dirty="0" err="1"/>
              <a:t>hyperechogenicity</a:t>
            </a:r>
            <a:endParaRPr lang="en-US" dirty="0"/>
          </a:p>
          <a:p>
            <a:pPr lvl="2"/>
            <a:r>
              <a:rPr lang="en-US" dirty="0"/>
              <a:t>Due to the poor sensitivity in overweight/obese children, non-invasive markers and imaging techniques are the first diagnostic step</a:t>
            </a:r>
            <a:endParaRPr lang="en-GB" dirty="0"/>
          </a:p>
        </p:txBody>
      </p:sp>
      <p:pic>
        <p:nvPicPr>
          <p:cNvPr id="19" name="Content Placeholder 18">
            <a:extLst>
              <a:ext uri="{FF2B5EF4-FFF2-40B4-BE49-F238E27FC236}">
                <a16:creationId xmlns:a16="http://schemas.microsoft.com/office/drawing/2014/main" id="{55B47851-C86E-42CC-B87B-5BEE994E8793}"/>
              </a:ext>
            </a:extLst>
          </p:cNvPr>
          <p:cNvPicPr>
            <a:picLocks noGrp="1" noChangeAspect="1" noChangeArrowheads="1"/>
          </p:cNvPicPr>
          <p:nvPr>
            <p:ph sz="half" idx="12"/>
          </p:nvPr>
        </p:nvPicPr>
        <p:blipFill>
          <a:blip r:embed="rId4" cstate="screen">
            <a:extLst>
              <a:ext uri="{28A0092B-C50C-407E-A947-70E740481C1C}">
                <a14:useLocalDpi xmlns:a14="http://schemas.microsoft.com/office/drawing/2010/main"/>
              </a:ext>
            </a:extLst>
          </a:blip>
          <a:srcRect/>
          <a:stretch>
            <a:fillRect/>
          </a:stretch>
        </p:blipFill>
        <p:spPr>
          <a:xfrm>
            <a:off x="6253382" y="1498380"/>
            <a:ext cx="4946539" cy="2909729"/>
          </a:xfrm>
        </p:spPr>
      </p:pic>
      <p:graphicFrame>
        <p:nvGraphicFramePr>
          <p:cNvPr id="10" name="Table 9">
            <a:extLst>
              <a:ext uri="{FF2B5EF4-FFF2-40B4-BE49-F238E27FC236}">
                <a16:creationId xmlns:a16="http://schemas.microsoft.com/office/drawing/2014/main" id="{29347433-544F-47B9-A113-B3F8FF8B6F1A}"/>
              </a:ext>
            </a:extLst>
          </p:cNvPr>
          <p:cNvGraphicFramePr>
            <a:graphicFrameLocks noGrp="1"/>
          </p:cNvGraphicFramePr>
          <p:nvPr>
            <p:extLst>
              <p:ext uri="{D42A27DB-BD31-4B8C-83A1-F6EECF244321}">
                <p14:modId xmlns:p14="http://schemas.microsoft.com/office/powerpoint/2010/main" val="1546099670"/>
              </p:ext>
            </p:extLst>
          </p:nvPr>
        </p:nvGraphicFramePr>
        <p:xfrm>
          <a:off x="425753" y="4838288"/>
          <a:ext cx="10939594" cy="914400"/>
        </p:xfrm>
        <a:graphic>
          <a:graphicData uri="http://schemas.openxmlformats.org/drawingml/2006/table">
            <a:tbl>
              <a:tblPr firstRow="1" bandRow="1">
                <a:tableStyleId>{5C22544A-7EE6-4342-B048-85BDC9FD1C3A}</a:tableStyleId>
              </a:tblPr>
              <a:tblGrid>
                <a:gridCol w="8340088">
                  <a:extLst>
                    <a:ext uri="{9D8B030D-6E8A-4147-A177-3AD203B41FA5}">
                      <a16:colId xmlns:a16="http://schemas.microsoft.com/office/drawing/2014/main" val="20001"/>
                    </a:ext>
                  </a:extLst>
                </a:gridCol>
                <a:gridCol w="1299753">
                  <a:extLst>
                    <a:ext uri="{9D8B030D-6E8A-4147-A177-3AD203B41FA5}">
                      <a16:colId xmlns:a16="http://schemas.microsoft.com/office/drawing/2014/main" val="20002"/>
                    </a:ext>
                  </a:extLst>
                </a:gridCol>
                <a:gridCol w="1299753">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US" sz="1600" b="0" i="0" u="none" strike="noStrike" kern="1200" baseline="0">
                          <a:solidFill>
                            <a:schemeClr val="dk1"/>
                          </a:solidFill>
                          <a:latin typeface="+mn-lt"/>
                          <a:ea typeface="+mn-ea"/>
                          <a:cs typeface="+mn-cs"/>
                        </a:rPr>
                        <a:t>In children, predictors of fibrosis, including </a:t>
                      </a:r>
                      <a:r>
                        <a:rPr lang="en-US" sz="1600" b="0" i="0" u="none" strike="noStrike" kern="1200" baseline="0" err="1">
                          <a:solidFill>
                            <a:schemeClr val="dk1"/>
                          </a:solidFill>
                          <a:latin typeface="+mn-lt"/>
                          <a:ea typeface="+mn-ea"/>
                          <a:cs typeface="+mn-cs"/>
                        </a:rPr>
                        <a:t>elastometry</a:t>
                      </a:r>
                      <a:r>
                        <a:rPr lang="en-US" sz="1600" b="0" i="0" u="none" strike="noStrike" kern="1200" baseline="0">
                          <a:solidFill>
                            <a:schemeClr val="dk1"/>
                          </a:solidFill>
                          <a:latin typeface="+mn-lt"/>
                          <a:ea typeface="+mn-ea"/>
                          <a:cs typeface="+mn-cs"/>
                        </a:rPr>
                        <a:t>, ARFI imaging and serum biomarkers might help reduce the number of biopsies</a:t>
                      </a:r>
                      <a:endParaRPr lang="en-GB" sz="1600" b="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FF50E789-9C72-45D7-9F45-E4CE4A2BABA6}"/>
              </a:ext>
            </a:extLst>
          </p:cNvPr>
          <p:cNvGrpSpPr/>
          <p:nvPr/>
        </p:nvGrpSpPr>
        <p:grpSpPr>
          <a:xfrm>
            <a:off x="7671929" y="4838288"/>
            <a:ext cx="3693418" cy="276999"/>
            <a:chOff x="4262958" y="3212976"/>
            <a:chExt cx="3693418" cy="276999"/>
          </a:xfrm>
        </p:grpSpPr>
        <p:sp>
          <p:nvSpPr>
            <p:cNvPr id="12" name="Rectangle 11">
              <a:extLst>
                <a:ext uri="{FF2B5EF4-FFF2-40B4-BE49-F238E27FC236}">
                  <a16:creationId xmlns:a16="http://schemas.microsoft.com/office/drawing/2014/main" id="{17BCBDBC-76CF-42ED-B403-372C810468B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187C2F09-CB71-468E-8795-572C9484A89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EBBE92F5-5E94-4E81-BC38-4D4335E0A6D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A7EBA0C1-48AF-4153-89F6-B6FEF7A1A5D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8" name="Picture 17">
            <a:hlinkClick r:id="rId5" action="ppaction://hlinksldjump"/>
            <a:extLst>
              <a:ext uri="{FF2B5EF4-FFF2-40B4-BE49-F238E27FC236}">
                <a16:creationId xmlns:a16="http://schemas.microsoft.com/office/drawing/2014/main" id="{EF2B392C-9B51-445B-884D-B0F30DDE5B39}"/>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40902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*Gender-adjusted; </a:t>
            </a:r>
            <a:r>
              <a:rPr lang="en-GB" b="1" baseline="30000">
                <a:solidFill>
                  <a:schemeClr val="dk1"/>
                </a:solidFill>
              </a:rPr>
              <a:t>†</a:t>
            </a:r>
            <a:r>
              <a:rPr lang="en-GB"/>
              <a:t>ethnicity-adjusted</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normAutofit/>
          </a:bodyPr>
          <a:lstStyle/>
          <a:p>
            <a:r>
              <a:rPr lang="en-US" dirty="0"/>
              <a:t>NAFLD is closely associated with:</a:t>
            </a:r>
          </a:p>
          <a:p>
            <a:pPr lvl="1"/>
            <a:r>
              <a:rPr lang="en-US" dirty="0"/>
              <a:t>IR in the liver as well as adipose and muscle tissue</a:t>
            </a:r>
          </a:p>
          <a:p>
            <a:pPr lvl="1"/>
            <a:r>
              <a:rPr lang="en-US" dirty="0" err="1"/>
              <a:t>MetS</a:t>
            </a:r>
            <a:endParaRPr lang="en-US" dirty="0"/>
          </a:p>
          <a:p>
            <a:pPr lvl="2"/>
            <a:r>
              <a:rPr lang="en-US" dirty="0"/>
              <a:t>Three of: impaired fasting glucose or T2DM, </a:t>
            </a:r>
            <a:r>
              <a:rPr lang="en-US" dirty="0" err="1"/>
              <a:t>hypertriglyceridaemia</a:t>
            </a:r>
            <a:r>
              <a:rPr lang="en-US" dirty="0"/>
              <a:t>, low HDL-C,* increased waist circumference,</a:t>
            </a:r>
            <a:r>
              <a:rPr lang="en-GB" baseline="30000" dirty="0">
                <a:solidFill>
                  <a:schemeClr val="dk1"/>
                </a:solidFill>
              </a:rPr>
              <a:t>†</a:t>
            </a:r>
            <a:r>
              <a:rPr lang="en-US" dirty="0"/>
              <a:t> high blood pressure</a:t>
            </a:r>
          </a:p>
          <a:p>
            <a:endParaRPr lang="en-GB" sz="2400" dirty="0"/>
          </a:p>
          <a:p>
            <a:endParaRPr lang="en-GB" sz="2400" dirty="0"/>
          </a:p>
          <a:p>
            <a:pPr marL="0" indent="0">
              <a:buNone/>
            </a:pPr>
            <a:endParaRPr lang="en-GB" dirty="0"/>
          </a:p>
        </p:txBody>
      </p:sp>
      <p:sp>
        <p:nvSpPr>
          <p:cNvPr id="17" name="TextBox 16"/>
          <p:cNvSpPr txBox="1"/>
          <p:nvPr/>
        </p:nvSpPr>
        <p:spPr>
          <a:xfrm>
            <a:off x="3220854" y="3429000"/>
            <a:ext cx="5750293" cy="1200329"/>
          </a:xfrm>
          <a:prstGeom prst="rect">
            <a:avLst/>
          </a:prstGeom>
          <a:noFill/>
          <a:ln>
            <a:solidFill>
              <a:schemeClr val="tx2"/>
            </a:solidFill>
          </a:ln>
        </p:spPr>
        <p:txBody>
          <a:bodyPr wrap="none" rtlCol="0">
            <a:spAutoFit/>
          </a:bodyPr>
          <a:lstStyle/>
          <a:p>
            <a:pPr algn="ctr"/>
            <a:r>
              <a:rPr lang="en-GB" dirty="0"/>
              <a:t>All components of </a:t>
            </a:r>
            <a:r>
              <a:rPr lang="en-GB" dirty="0" err="1"/>
              <a:t>MetS</a:t>
            </a:r>
            <a:r>
              <a:rPr lang="en-GB" dirty="0"/>
              <a:t> correlate with liver fat content:</a:t>
            </a:r>
          </a:p>
          <a:p>
            <a:pPr algn="ctr"/>
            <a:endParaRPr lang="en-GB" dirty="0"/>
          </a:p>
          <a:p>
            <a:pPr algn="ctr"/>
            <a:r>
              <a:rPr lang="en-GB" dirty="0"/>
              <a:t>Evaluate risk of NAFLD in patients with </a:t>
            </a:r>
            <a:r>
              <a:rPr lang="en-GB" dirty="0" err="1"/>
              <a:t>MetS</a:t>
            </a:r>
            <a:endParaRPr lang="en-GB" dirty="0"/>
          </a:p>
          <a:p>
            <a:pPr algn="ctr"/>
            <a:r>
              <a:rPr lang="en-GB" dirty="0"/>
              <a:t>Evaluate </a:t>
            </a:r>
            <a:r>
              <a:rPr lang="en-GB" dirty="0" err="1"/>
              <a:t>MetS</a:t>
            </a:r>
            <a:r>
              <a:rPr lang="en-GB" dirty="0"/>
              <a:t> in patients with NAFLD</a:t>
            </a:r>
          </a:p>
        </p:txBody>
      </p:sp>
      <p:pic>
        <p:nvPicPr>
          <p:cNvPr id="9" name="Picture 8">
            <a:hlinkClick r:id="rId3" action="ppaction://hlinksldjump"/>
            <a:extLst>
              <a:ext uri="{FF2B5EF4-FFF2-40B4-BE49-F238E27FC236}">
                <a16:creationId xmlns:a16="http://schemas.microsoft.com/office/drawing/2014/main" id="{DABC0CA7-45A8-4C0D-8341-60FFCACBEA9B}"/>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43677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t>
            </a:r>
            <a:r>
              <a:rPr lang="en-US">
                <a:latin typeface="Arial" panose="020B0604020202020204" pitchFamily="34" charset="0"/>
                <a:cs typeface="Arial" panose="020B0604020202020204" pitchFamily="34" charset="0"/>
              </a:rPr>
              <a:t>E.g. US-defined steatosis with normal body weight</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normAutofit/>
          </a:bodyPr>
          <a:lstStyle/>
          <a:p>
            <a:r>
              <a:rPr lang="en-GB" dirty="0"/>
              <a:t>In individuals without diabetes, HOMA-IR can be considered as a surrogate for IR</a:t>
            </a:r>
          </a:p>
        </p:txBody>
      </p:sp>
      <p:sp>
        <p:nvSpPr>
          <p:cNvPr id="9" name="TextBox 8"/>
          <p:cNvSpPr txBox="1"/>
          <p:nvPr/>
        </p:nvSpPr>
        <p:spPr>
          <a:xfrm>
            <a:off x="3957447" y="2004006"/>
            <a:ext cx="4091185" cy="1077218"/>
          </a:xfrm>
          <a:prstGeom prst="rect">
            <a:avLst/>
          </a:prstGeom>
          <a:noFill/>
          <a:ln>
            <a:solidFill>
              <a:schemeClr val="tx2"/>
            </a:solidFill>
          </a:ln>
        </p:spPr>
        <p:txBody>
          <a:bodyPr wrap="none" rtlCol="0">
            <a:spAutoFit/>
          </a:bodyPr>
          <a:lstStyle/>
          <a:p>
            <a:pPr algn="ctr"/>
            <a:r>
              <a:rPr lang="en-GB" sz="1600" dirty="0"/>
              <a:t>HOMA-IR:</a:t>
            </a:r>
          </a:p>
          <a:p>
            <a:pPr algn="ctr"/>
            <a:r>
              <a:rPr lang="en-GB" sz="1600" dirty="0"/>
              <a:t>Fasting glucose (mmol/L) + insulin (</a:t>
            </a:r>
            <a:r>
              <a:rPr lang="en-GB" sz="1600" dirty="0" err="1"/>
              <a:t>mU</a:t>
            </a:r>
            <a:r>
              <a:rPr lang="en-GB" sz="1600" dirty="0"/>
              <a:t>/ml)</a:t>
            </a:r>
          </a:p>
          <a:p>
            <a:pPr algn="ctr"/>
            <a:endParaRPr lang="en-GB" sz="1600" dirty="0"/>
          </a:p>
          <a:p>
            <a:pPr algn="ctr"/>
            <a:r>
              <a:rPr lang="en-GB" sz="1600" dirty="0"/>
              <a:t>22.5</a:t>
            </a:r>
          </a:p>
        </p:txBody>
      </p:sp>
      <p:cxnSp>
        <p:nvCxnSpPr>
          <p:cNvPr id="3" name="Straight Connector 2"/>
          <p:cNvCxnSpPr/>
          <p:nvPr/>
        </p:nvCxnSpPr>
        <p:spPr>
          <a:xfrm>
            <a:off x="4130831" y="2640444"/>
            <a:ext cx="3744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B6A11AEE-E054-43A7-A3C4-275FE70F86C8}"/>
              </a:ext>
            </a:extLst>
          </p:cNvPr>
          <p:cNvGraphicFramePr>
            <a:graphicFrameLocks noGrp="1"/>
          </p:cNvGraphicFramePr>
          <p:nvPr>
            <p:extLst>
              <p:ext uri="{D42A27DB-BD31-4B8C-83A1-F6EECF244321}">
                <p14:modId xmlns:p14="http://schemas.microsoft.com/office/powerpoint/2010/main" val="1823715921"/>
              </p:ext>
            </p:extLst>
          </p:nvPr>
        </p:nvGraphicFramePr>
        <p:xfrm>
          <a:off x="423849" y="3377912"/>
          <a:ext cx="10941498" cy="2346293"/>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dirty="0">
                          <a:latin typeface="Arial" panose="020B0604020202020204" pitchFamily="34" charset="0"/>
                          <a:cs typeface="Arial" panose="020B0604020202020204" pitchFamily="34" charset="0"/>
                        </a:rPr>
                        <a:t>HOMA-IR can be recommended if proper reference values have been established</a:t>
                      </a:r>
                      <a:endParaRPr lang="en-GB" sz="16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HOMA-IR is of limited use for NAFLD diagnosis in patients with metabolic risk factors. It could confirm altered insulin sensitivity, thereby </a:t>
                      </a:r>
                      <a:r>
                        <a:rPr lang="en-US" sz="1600" b="0" dirty="0" err="1">
                          <a:solidFill>
                            <a:schemeClr val="tx1"/>
                          </a:solidFill>
                          <a:latin typeface="Arial" panose="020B0604020202020204" pitchFamily="34" charset="0"/>
                          <a:cs typeface="Arial" panose="020B0604020202020204" pitchFamily="34" charset="0"/>
                        </a:rPr>
                        <a:t>favouring</a:t>
                      </a:r>
                      <a:r>
                        <a:rPr lang="en-US" sz="1600" b="0" dirty="0">
                          <a:solidFill>
                            <a:schemeClr val="tx1"/>
                          </a:solidFill>
                          <a:latin typeface="Arial" panose="020B0604020202020204" pitchFamily="34" charset="0"/>
                          <a:cs typeface="Arial" panose="020B0604020202020204" pitchFamily="34" charset="0"/>
                        </a:rPr>
                        <a:t> a diagnosis of IR-associated NAFLD in cases of diagnostic uncertainty*</a:t>
                      </a:r>
                      <a:endParaRPr lang="en-GB" sz="16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Arial" panose="020B0604020202020204" pitchFamily="34" charset="0"/>
                          <a:ea typeface="+mn-ea"/>
                          <a:cs typeface="Arial" panose="020B0604020202020204" pitchFamily="34" charset="0"/>
                        </a:rPr>
                        <a:t>During follow-up, HOMA-IR might help identify patients at risk of NASH or fibrosis progression in selected cases. Improvement of HOMA-IR during weight loss may indicate metabolic improvement</a:t>
                      </a:r>
                      <a:endParaRPr lang="en-GB" sz="1600" b="0" kern="120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1AA3344E-3F0B-475A-B8B7-2D6C38838F3F}"/>
              </a:ext>
            </a:extLst>
          </p:cNvPr>
          <p:cNvGrpSpPr/>
          <p:nvPr/>
        </p:nvGrpSpPr>
        <p:grpSpPr>
          <a:xfrm>
            <a:off x="7671929" y="3377913"/>
            <a:ext cx="3693418" cy="276999"/>
            <a:chOff x="4262958" y="3212976"/>
            <a:chExt cx="3693418" cy="276999"/>
          </a:xfrm>
        </p:grpSpPr>
        <p:sp>
          <p:nvSpPr>
            <p:cNvPr id="13" name="Rectangle 12">
              <a:extLst>
                <a:ext uri="{FF2B5EF4-FFF2-40B4-BE49-F238E27FC236}">
                  <a16:creationId xmlns:a16="http://schemas.microsoft.com/office/drawing/2014/main" id="{1FB19A9F-768F-454C-83C3-87B9D1DDB00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5644863A-7B71-4F68-941B-9AC20C3029B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B7B0C4A-1FD6-41F3-97A2-4C9111CEDFB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4CA14FE1-61B1-48EC-827F-84760E123CE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D67C0E79-D8B2-4928-8E20-24780D932EA5}"/>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29936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 obesity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BMI and waist circumference are positively related to NAFLD</a:t>
            </a:r>
          </a:p>
          <a:p>
            <a:pPr lvl="1"/>
            <a:r>
              <a:rPr lang="en-US"/>
              <a:t>Predictors of advanced disease, particularly in the elderly</a:t>
            </a:r>
            <a:endParaRPr lang="en-GB"/>
          </a:p>
        </p:txBody>
      </p:sp>
      <p:graphicFrame>
        <p:nvGraphicFramePr>
          <p:cNvPr id="10" name="Table 9">
            <a:extLst>
              <a:ext uri="{FF2B5EF4-FFF2-40B4-BE49-F238E27FC236}">
                <a16:creationId xmlns:a16="http://schemas.microsoft.com/office/drawing/2014/main" id="{0792D999-69CD-4A58-BF26-4260F16495FE}"/>
              </a:ext>
            </a:extLst>
          </p:cNvPr>
          <p:cNvGraphicFramePr>
            <a:graphicFrameLocks noGrp="1"/>
          </p:cNvGraphicFramePr>
          <p:nvPr>
            <p:extLst>
              <p:ext uri="{D42A27DB-BD31-4B8C-83A1-F6EECF244321}">
                <p14:modId xmlns:p14="http://schemas.microsoft.com/office/powerpoint/2010/main" val="430842308"/>
              </p:ext>
            </p:extLst>
          </p:nvPr>
        </p:nvGraphicFramePr>
        <p:xfrm>
          <a:off x="423849" y="2492896"/>
          <a:ext cx="10941498" cy="173736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a:solidFill>
                            <a:schemeClr val="tx2"/>
                          </a:solidFill>
                          <a:latin typeface="Arial" panose="020B0604020202020204" pitchFamily="34" charset="0"/>
                          <a:cs typeface="Arial" panose="020B0604020202020204" pitchFamily="34" charset="0"/>
                        </a:rPr>
                        <a:t>Follow up is mandatory in obesity</a:t>
                      </a:r>
                      <a:r>
                        <a:rPr lang="en-US" sz="1600">
                          <a:latin typeface="Arial" panose="020B0604020202020204" pitchFamily="34" charset="0"/>
                          <a:cs typeface="Arial" panose="020B0604020202020204" pitchFamily="34" charset="0"/>
                        </a:rPr>
                        <a:t>, which is the major phenotype and risk condition for NAFLD, driven by IR, and also increases the risk of advanced disease</a:t>
                      </a:r>
                      <a:endParaRPr lang="en-GB" sz="16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solidFill>
                          <a:latin typeface="Arial" panose="020B0604020202020204" pitchFamily="34" charset="0"/>
                          <a:ea typeface="+mn-ea"/>
                          <a:cs typeface="Arial" panose="020B0604020202020204" pitchFamily="34" charset="0"/>
                        </a:rPr>
                        <a:t>Most lean individuals with NAFLD display IR</a:t>
                      </a:r>
                      <a:r>
                        <a:rPr lang="en-US" sz="1600" b="0" kern="1200" dirty="0">
                          <a:solidFill>
                            <a:schemeClr val="tx2"/>
                          </a:solidFill>
                          <a:latin typeface="Arial" panose="020B0604020202020204" pitchFamily="34" charset="0"/>
                          <a:ea typeface="+mn-ea"/>
                          <a:cs typeface="Arial" panose="020B0604020202020204" pitchFamily="34" charset="0"/>
                        </a:rPr>
                        <a:t> </a:t>
                      </a:r>
                      <a:r>
                        <a:rPr lang="en-US" sz="1600" b="0" kern="1200" dirty="0">
                          <a:solidFill>
                            <a:schemeClr val="tx1"/>
                          </a:solidFill>
                          <a:latin typeface="Arial" panose="020B0604020202020204" pitchFamily="34" charset="0"/>
                          <a:ea typeface="+mn-ea"/>
                          <a:cs typeface="Arial" panose="020B0604020202020204" pitchFamily="34" charset="0"/>
                        </a:rPr>
                        <a:t>and altered body fat distribution even though they have less severe metabolic disturbance than overweight NAFLD. Follow-up is nonetheless required because of possible disease progression</a:t>
                      </a:r>
                      <a:endParaRPr lang="en-GB" sz="1600" b="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49013340-C5EB-4BA1-BAA0-52FB0D1306C5}"/>
              </a:ext>
            </a:extLst>
          </p:cNvPr>
          <p:cNvGrpSpPr/>
          <p:nvPr/>
        </p:nvGrpSpPr>
        <p:grpSpPr>
          <a:xfrm>
            <a:off x="7671929" y="2502729"/>
            <a:ext cx="3693418" cy="276999"/>
            <a:chOff x="4262958" y="3212976"/>
            <a:chExt cx="3693418" cy="276999"/>
          </a:xfrm>
        </p:grpSpPr>
        <p:sp>
          <p:nvSpPr>
            <p:cNvPr id="12" name="Rectangle 11">
              <a:extLst>
                <a:ext uri="{FF2B5EF4-FFF2-40B4-BE49-F238E27FC236}">
                  <a16:creationId xmlns:a16="http://schemas.microsoft.com/office/drawing/2014/main" id="{DCE8E250-F13C-4787-82CE-71CAB9D3B75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21CCA21A-11C7-4539-BB49-A0F9E83DDA4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AEB227A-0088-4114-B1F3-1B168FEC95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5F54A6B3-A09D-4D0F-9EDB-8834058361B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D9DD71E5-8F62-46DB-AA18-82C3F02C87BE}"/>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01145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a:t>About these slides</a:t>
            </a:r>
          </a:p>
        </p:txBody>
      </p:sp>
      <p:sp>
        <p:nvSpPr>
          <p:cNvPr id="7" name="Text Placeholder 6">
            <a:extLst>
              <a:ext uri="{FF2B5EF4-FFF2-40B4-BE49-F238E27FC236}">
                <a16:creationId xmlns:a16="http://schemas.microsoft.com/office/drawing/2014/main" id="{5F739817-22ED-46F3-B886-D253BEE88279}"/>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32632" y="2053913"/>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123014" y="3216328"/>
            <a:ext cx="7945972"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Common related metabolic disorders: T2DM</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Irrespective of liver enzymes, diabetes risk and T2DM are closely associated with:</a:t>
            </a:r>
          </a:p>
          <a:p>
            <a:pPr lvl="1"/>
            <a:r>
              <a:rPr lang="en-US"/>
              <a:t>Severity of NAFLD</a:t>
            </a:r>
          </a:p>
          <a:p>
            <a:pPr lvl="1"/>
            <a:r>
              <a:rPr lang="en-US"/>
              <a:t>Progression to NASH</a:t>
            </a:r>
          </a:p>
          <a:p>
            <a:pPr lvl="1"/>
            <a:r>
              <a:rPr lang="en-US"/>
              <a:t>Presence of advanced fibrosis</a:t>
            </a:r>
          </a:p>
          <a:p>
            <a:pPr lvl="1"/>
            <a:r>
              <a:rPr lang="en-US"/>
              <a:t>Development of HCC</a:t>
            </a:r>
            <a:endParaRPr lang="en-GB"/>
          </a:p>
        </p:txBody>
      </p:sp>
      <p:graphicFrame>
        <p:nvGraphicFramePr>
          <p:cNvPr id="10" name="Table 9">
            <a:extLst>
              <a:ext uri="{FF2B5EF4-FFF2-40B4-BE49-F238E27FC236}">
                <a16:creationId xmlns:a16="http://schemas.microsoft.com/office/drawing/2014/main" id="{1DBFA948-E1DA-43FF-BBC9-C615CB4B000A}"/>
              </a:ext>
            </a:extLst>
          </p:cNvPr>
          <p:cNvGraphicFramePr>
            <a:graphicFrameLocks noGrp="1"/>
          </p:cNvGraphicFramePr>
          <p:nvPr>
            <p:extLst>
              <p:ext uri="{D42A27DB-BD31-4B8C-83A1-F6EECF244321}">
                <p14:modId xmlns:p14="http://schemas.microsoft.com/office/powerpoint/2010/main" val="4022270215"/>
              </p:ext>
            </p:extLst>
          </p:nvPr>
        </p:nvGraphicFramePr>
        <p:xfrm>
          <a:off x="423847" y="3717032"/>
          <a:ext cx="10941499" cy="1828800"/>
        </p:xfrm>
        <a:graphic>
          <a:graphicData uri="http://schemas.openxmlformats.org/drawingml/2006/table">
            <a:tbl>
              <a:tblPr firstRow="1" bandRow="1">
                <a:tableStyleId>{5C22544A-7EE6-4342-B048-85BDC9FD1C3A}</a:tableStyleId>
              </a:tblPr>
              <a:tblGrid>
                <a:gridCol w="8341541">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dirty="0">
                          <a:solidFill>
                            <a:schemeClr val="tx2"/>
                          </a:solidFill>
                          <a:latin typeface="Arial" panose="020B0604020202020204" pitchFamily="34" charset="0"/>
                          <a:cs typeface="Arial" panose="020B0604020202020204" pitchFamily="34" charset="0"/>
                        </a:rPr>
                        <a:t>In individuals with NAFLD, screening for diabetes is mandatory</a:t>
                      </a:r>
                      <a:r>
                        <a:rPr lang="en-US" sz="1600" dirty="0">
                          <a:latin typeface="Arial" panose="020B0604020202020204" pitchFamily="34" charset="0"/>
                          <a:cs typeface="Arial" panose="020B0604020202020204" pitchFamily="34" charset="0"/>
                        </a:rPr>
                        <a:t>, by fasting or random blood glucose or HbA1c… </a:t>
                      </a:r>
                      <a:endParaRPr lang="en-GB" sz="1600" dirty="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panose="020B0604020202020204" pitchFamily="34" charset="0"/>
                          <a:ea typeface="+mn-ea"/>
                          <a:cs typeface="Arial" panose="020B0604020202020204" pitchFamily="34" charset="0"/>
                        </a:rPr>
                        <a:t>…and if available, by the standardized 75 g OGTT in high-risk groups</a:t>
                      </a:r>
                      <a:endParaRPr lang="en-GB" sz="16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2"/>
                          </a:solidFill>
                          <a:latin typeface="Arial" panose="020B0604020202020204" pitchFamily="34" charset="0"/>
                          <a:ea typeface="+mn-ea"/>
                          <a:cs typeface="Arial" panose="020B0604020202020204" pitchFamily="34" charset="0"/>
                        </a:rPr>
                        <a:t>Look for NAFLD in patients with T2DM</a:t>
                      </a:r>
                      <a:r>
                        <a:rPr lang="en-US" sz="1600" kern="1200">
                          <a:solidFill>
                            <a:schemeClr val="dk1"/>
                          </a:solidFill>
                          <a:latin typeface="Arial" panose="020B0604020202020204" pitchFamily="34" charset="0"/>
                          <a:ea typeface="+mn-ea"/>
                          <a:cs typeface="Arial" panose="020B0604020202020204" pitchFamily="34" charset="0"/>
                        </a:rPr>
                        <a:t>, irrespective of liver enzyme levels, due to high risk of disease progression</a:t>
                      </a:r>
                      <a:endParaRPr lang="en-GB" sz="16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A2D4B2C5-B38A-4B54-B46D-1C54897861BA}"/>
              </a:ext>
            </a:extLst>
          </p:cNvPr>
          <p:cNvGrpSpPr/>
          <p:nvPr/>
        </p:nvGrpSpPr>
        <p:grpSpPr>
          <a:xfrm>
            <a:off x="7671928" y="3717033"/>
            <a:ext cx="3693418" cy="276999"/>
            <a:chOff x="4262958" y="3212976"/>
            <a:chExt cx="3693418" cy="276999"/>
          </a:xfrm>
        </p:grpSpPr>
        <p:sp>
          <p:nvSpPr>
            <p:cNvPr id="12" name="Rectangle 11">
              <a:extLst>
                <a:ext uri="{FF2B5EF4-FFF2-40B4-BE49-F238E27FC236}">
                  <a16:creationId xmlns:a16="http://schemas.microsoft.com/office/drawing/2014/main" id="{68A72A6B-F12F-43ED-B1FE-5BB438977E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61991EF-CC15-4E7A-B46F-3B1A93DB34C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704AD8FE-8520-4A65-B976-075BC98F9BD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766039F3-7689-4B8F-99D6-38A214BA0BA0}"/>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53340560-81B9-41A2-806B-BB2A295C13F5}"/>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43551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8FAD-8D66-4EF9-AE1A-2EBC1EEA3455}"/>
              </a:ext>
            </a:extLst>
          </p:cNvPr>
          <p:cNvSpPr>
            <a:spLocks noGrp="1"/>
          </p:cNvSpPr>
          <p:nvPr>
            <p:ph type="title"/>
          </p:nvPr>
        </p:nvSpPr>
        <p:spPr/>
        <p:txBody>
          <a:bodyPr>
            <a:normAutofit/>
          </a:bodyPr>
          <a:lstStyle/>
          <a:p>
            <a:r>
              <a:rPr lang="en-GB"/>
              <a:t>Diagnosis: protocol for evaluation of NAFLD</a:t>
            </a:r>
          </a:p>
        </p:txBody>
      </p:sp>
      <p:sp>
        <p:nvSpPr>
          <p:cNvPr id="6" name="Text Placeholder 5">
            <a:extLst>
              <a:ext uri="{FF2B5EF4-FFF2-40B4-BE49-F238E27FC236}">
                <a16:creationId xmlns:a16="http://schemas.microsoft.com/office/drawing/2014/main" id="{ABDB5CB0-B50B-42D3-B668-507A182F2B55}"/>
              </a:ext>
            </a:extLst>
          </p:cNvPr>
          <p:cNvSpPr>
            <a:spLocks noGrp="1"/>
          </p:cNvSpPr>
          <p:nvPr>
            <p:ph type="body" sz="quarter" idx="10"/>
          </p:nvPr>
        </p:nvSpPr>
        <p:spPr/>
        <p:txBody>
          <a:bodyPr/>
          <a:lstStyle/>
          <a:p>
            <a:r>
              <a:rPr lang="en-GB"/>
              <a:t>*According to </a:t>
            </a:r>
            <a:r>
              <a:rPr lang="en-GB" i="1"/>
              <a:t>a priori </a:t>
            </a:r>
            <a:r>
              <a:rPr lang="en-GB"/>
              <a:t>probability or clinical evaluation</a:t>
            </a:r>
          </a:p>
          <a:p>
            <a:r>
              <a:rPr lang="en-GB"/>
              <a:t>EASL–EASD–EASO CPG NAFLD.</a:t>
            </a:r>
            <a:r>
              <a:rPr lang="en-US"/>
              <a:t> J </a:t>
            </a:r>
            <a:r>
              <a:rPr lang="en-US" err="1"/>
              <a:t>Hepatol</a:t>
            </a:r>
            <a:r>
              <a:rPr lang="en-US"/>
              <a:t> 2016;64:1388–402</a:t>
            </a:r>
          </a:p>
        </p:txBody>
      </p:sp>
      <p:sp>
        <p:nvSpPr>
          <p:cNvPr id="4" name="Content Placeholder 3">
            <a:extLst>
              <a:ext uri="{FF2B5EF4-FFF2-40B4-BE49-F238E27FC236}">
                <a16:creationId xmlns:a16="http://schemas.microsoft.com/office/drawing/2014/main" id="{796D0873-391B-48D5-B53D-4952E8E13CEA}"/>
              </a:ext>
            </a:extLst>
          </p:cNvPr>
          <p:cNvSpPr>
            <a:spLocks noGrp="1"/>
          </p:cNvSpPr>
          <p:nvPr>
            <p:ph sz="half" idx="1"/>
          </p:nvPr>
        </p:nvSpPr>
        <p:spPr/>
        <p:txBody>
          <a:bodyPr/>
          <a:lstStyle/>
          <a:p>
            <a:r>
              <a:rPr lang="en-GB"/>
              <a:t>Incidental discovery of steatosis indicates comprehensive evaluation</a:t>
            </a:r>
          </a:p>
          <a:p>
            <a:pPr lvl="1"/>
            <a:r>
              <a:rPr lang="en-GB"/>
              <a:t>Family and personal history of NAFLD-associated diseases</a:t>
            </a:r>
          </a:p>
          <a:p>
            <a:pPr lvl="1"/>
            <a:r>
              <a:rPr lang="en-GB"/>
              <a:t>Exclusion of secondary causes of steatosis</a:t>
            </a:r>
          </a:p>
          <a:p>
            <a:endParaRPr lang="en-GB"/>
          </a:p>
        </p:txBody>
      </p:sp>
      <p:graphicFrame>
        <p:nvGraphicFramePr>
          <p:cNvPr id="9" name="Content Placeholder 6">
            <a:extLst>
              <a:ext uri="{FF2B5EF4-FFF2-40B4-BE49-F238E27FC236}">
                <a16:creationId xmlns:a16="http://schemas.microsoft.com/office/drawing/2014/main" id="{785E992E-2468-4859-B19A-A1B28125AF3D}"/>
              </a:ext>
            </a:extLst>
          </p:cNvPr>
          <p:cNvGraphicFramePr>
            <a:graphicFrameLocks/>
          </p:cNvGraphicFramePr>
          <p:nvPr>
            <p:extLst>
              <p:ext uri="{D42A27DB-BD31-4B8C-83A1-F6EECF244321}">
                <p14:modId xmlns:p14="http://schemas.microsoft.com/office/powerpoint/2010/main" val="3374402350"/>
              </p:ext>
            </p:extLst>
          </p:nvPr>
        </p:nvGraphicFramePr>
        <p:xfrm>
          <a:off x="423847" y="2533470"/>
          <a:ext cx="10941499" cy="3261360"/>
        </p:xfrm>
        <a:graphic>
          <a:graphicData uri="http://schemas.openxmlformats.org/drawingml/2006/table">
            <a:tbl>
              <a:tblPr firstRow="1" bandRow="1">
                <a:tableStyleId>{5C22544A-7EE6-4342-B048-85BDC9FD1C3A}</a:tableStyleId>
              </a:tblPr>
              <a:tblGrid>
                <a:gridCol w="1608815">
                  <a:extLst>
                    <a:ext uri="{9D8B030D-6E8A-4147-A177-3AD203B41FA5}">
                      <a16:colId xmlns:a16="http://schemas.microsoft.com/office/drawing/2014/main" val="20000"/>
                    </a:ext>
                  </a:extLst>
                </a:gridCol>
                <a:gridCol w="9332684">
                  <a:extLst>
                    <a:ext uri="{9D8B030D-6E8A-4147-A177-3AD203B41FA5}">
                      <a16:colId xmlns:a16="http://schemas.microsoft.com/office/drawing/2014/main" val="20001"/>
                    </a:ext>
                  </a:extLst>
                </a:gridCol>
              </a:tblGrid>
              <a:tr h="0">
                <a:tc>
                  <a:txBody>
                    <a:bodyPr/>
                    <a:lstStyle/>
                    <a:p>
                      <a:r>
                        <a:rPr lang="en-GB" sz="1400" dirty="0"/>
                        <a:t>Level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400"/>
                        <a:t>Variable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400" dirty="0"/>
                        <a:t>Initial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dirty="0"/>
                        <a:t>Alcohol intake: &lt;20 g/day (women), &lt;30 g/day (men)</a:t>
                      </a:r>
                    </a:p>
                    <a:p>
                      <a:pPr marL="342900" indent="-342900">
                        <a:buFont typeface="+mj-lt"/>
                        <a:buAutoNum type="arabicPeriod"/>
                      </a:pPr>
                      <a:r>
                        <a:rPr lang="en-GB" sz="1400" dirty="0"/>
                        <a:t>Personal and family history of diabetes, hypertension and CVD</a:t>
                      </a:r>
                    </a:p>
                    <a:p>
                      <a:pPr marL="342900" indent="-342900">
                        <a:buFont typeface="+mj-lt"/>
                        <a:buAutoNum type="arabicPeriod"/>
                      </a:pPr>
                      <a:r>
                        <a:rPr lang="en-GB" sz="1400" dirty="0"/>
                        <a:t>BMI, waist circumference, change in body weight</a:t>
                      </a:r>
                    </a:p>
                    <a:p>
                      <a:pPr marL="342900" indent="-342900">
                        <a:buFont typeface="+mj-lt"/>
                        <a:buAutoNum type="arabicPeriod"/>
                      </a:pPr>
                      <a:r>
                        <a:rPr lang="en-GB" sz="1400" dirty="0"/>
                        <a:t>Hepatitis B/hepatitis C virus infection</a:t>
                      </a:r>
                    </a:p>
                    <a:p>
                      <a:pPr marL="342900" indent="-342900">
                        <a:buFont typeface="+mj-lt"/>
                        <a:buAutoNum type="arabicPeriod"/>
                      </a:pPr>
                      <a:r>
                        <a:rPr lang="en-GB" sz="1400" dirty="0"/>
                        <a:t>History of steatosis-associated drugs</a:t>
                      </a:r>
                    </a:p>
                    <a:p>
                      <a:pPr marL="342900" indent="-342900">
                        <a:buFont typeface="+mj-lt"/>
                        <a:buAutoNum type="arabicPeriod"/>
                      </a:pPr>
                      <a:r>
                        <a:rPr lang="en-GB" sz="1400" dirty="0"/>
                        <a:t>Liver enzymes (ALT, AST, GGT)</a:t>
                      </a:r>
                    </a:p>
                    <a:p>
                      <a:pPr marL="342900" indent="-342900">
                        <a:buFont typeface="+mj-lt"/>
                        <a:buAutoNum type="arabicPeriod"/>
                      </a:pPr>
                      <a:r>
                        <a:rPr lang="en-GB" sz="1400" dirty="0"/>
                        <a:t>Fasting blood glucose, HbA1c, OGTT, (fasting insulin [HOMA-IR])</a:t>
                      </a:r>
                    </a:p>
                    <a:p>
                      <a:pPr marL="342900" indent="-342900">
                        <a:buFont typeface="+mj-lt"/>
                        <a:buAutoNum type="arabicPeriod"/>
                      </a:pPr>
                      <a:r>
                        <a:rPr lang="en-GB" sz="1400" dirty="0"/>
                        <a:t>Complete blood count</a:t>
                      </a:r>
                    </a:p>
                    <a:p>
                      <a:pPr marL="342900" indent="-342900">
                        <a:buFont typeface="+mj-lt"/>
                        <a:buAutoNum type="arabicPeriod"/>
                      </a:pPr>
                      <a:r>
                        <a:rPr lang="en-GB" sz="1400" dirty="0"/>
                        <a:t>Serum total and HDL cholesterol, triacylglycerol, uric acid</a:t>
                      </a:r>
                    </a:p>
                    <a:p>
                      <a:pPr marL="342900" indent="-342900">
                        <a:buFont typeface="+mj-lt"/>
                        <a:buAutoNum type="arabicPeriod"/>
                      </a:pPr>
                      <a:r>
                        <a:rPr lang="en-GB" sz="1400" dirty="0"/>
                        <a:t>Ultrasonography (if suspected for raised liver enzymes)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400"/>
                        <a:t>Extended* evaluation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a:pPr>
                      <a:r>
                        <a:rPr lang="en-GB" sz="1400" dirty="0"/>
                        <a:t>Ferritin and transferrin saturation</a:t>
                      </a:r>
                    </a:p>
                    <a:p>
                      <a:pPr marL="342900" indent="-342900">
                        <a:buFont typeface="+mj-lt"/>
                        <a:buAutoNum type="arabicPeriod"/>
                      </a:pPr>
                      <a:r>
                        <a:rPr lang="en-GB" sz="1400" dirty="0"/>
                        <a:t>Tests for coeliac and thyroid diseases, polycystic ovary syndrome</a:t>
                      </a:r>
                    </a:p>
                    <a:p>
                      <a:pPr marL="342900" indent="-342900">
                        <a:buFont typeface="+mj-lt"/>
                        <a:buAutoNum type="arabicPeriod"/>
                      </a:pPr>
                      <a:r>
                        <a:rPr lang="en-GB" sz="1400" dirty="0"/>
                        <a:t>Tests for rare liver diseases (Wilson, autoimmune disease, AATD)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bl>
          </a:graphicData>
        </a:graphic>
      </p:graphicFrame>
      <p:pic>
        <p:nvPicPr>
          <p:cNvPr id="7" name="Picture 6">
            <a:hlinkClick r:id="rId3" action="ppaction://hlinksldjump"/>
            <a:extLst>
              <a:ext uri="{FF2B5EF4-FFF2-40B4-BE49-F238E27FC236}">
                <a16:creationId xmlns:a16="http://schemas.microsoft.com/office/drawing/2014/main" id="{EA5A3351-0747-4E2B-BA5C-E45E9D8E86D4}"/>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995195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Diagnosis: d</a:t>
            </a:r>
            <a:r>
              <a:rPr lang="en-US" err="1"/>
              <a:t>iagnostic</a:t>
            </a:r>
            <a:r>
              <a:rPr lang="en-US"/>
              <a:t> flow-chart</a:t>
            </a:r>
            <a:endParaRPr lang="en-GB"/>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pPr marL="177800" indent="-177800"/>
            <a:r>
              <a:rPr lang="en-GB">
                <a:cs typeface="Calibri"/>
              </a:rPr>
              <a:t>*Steatosis biomarkers: Fatty Liver Index, </a:t>
            </a:r>
            <a:r>
              <a:rPr lang="en-GB" err="1">
                <a:cs typeface="Calibri"/>
              </a:rPr>
              <a:t>SteatoTest</a:t>
            </a:r>
            <a:r>
              <a:rPr lang="en-GB">
                <a:cs typeface="Calibri"/>
              </a:rPr>
              <a:t>, NAFLD Fat score;</a:t>
            </a:r>
            <a:endParaRPr lang="it-IT">
              <a:cs typeface="Calibri"/>
            </a:endParaRPr>
          </a:p>
          <a:p>
            <a:pPr marL="177800" indent="-177800"/>
            <a:r>
              <a:rPr lang="en-US" baseline="30000"/>
              <a:t>†</a:t>
            </a:r>
            <a:r>
              <a:rPr lang="en-GB">
                <a:cs typeface="Calibri"/>
              </a:rPr>
              <a:t>Liver tests: ALT AST, GGT; </a:t>
            </a:r>
            <a:r>
              <a:rPr lang="en-US" baseline="30000"/>
              <a:t>‡</a:t>
            </a:r>
            <a:r>
              <a:rPr lang="en-GB">
                <a:cs typeface="Calibri"/>
              </a:rPr>
              <a:t>Any increase in ALT, AST or </a:t>
            </a:r>
            <a:r>
              <a:rPr lang="en-US">
                <a:cs typeface="Calibri"/>
              </a:rPr>
              <a:t>G</a:t>
            </a:r>
            <a:r>
              <a:rPr lang="en-GB">
                <a:cs typeface="Calibri"/>
              </a:rPr>
              <a:t>GT;</a:t>
            </a:r>
            <a:endParaRPr lang="it-IT">
              <a:cs typeface="Calibri"/>
            </a:endParaRPr>
          </a:p>
          <a:p>
            <a:pPr marL="177800" indent="-177800"/>
            <a:r>
              <a:rPr lang="en-US" baseline="30000"/>
              <a:t>§</a:t>
            </a:r>
            <a:r>
              <a:rPr lang="en-GB">
                <a:cs typeface="Calibri"/>
              </a:rPr>
              <a:t>Serum fibrosis markers: NAFLD Fibrosis Score, FIB-4, Commercial tests (</a:t>
            </a:r>
            <a:r>
              <a:rPr lang="en-GB" err="1">
                <a:cs typeface="Calibri"/>
              </a:rPr>
              <a:t>FibroTest</a:t>
            </a:r>
            <a:r>
              <a:rPr lang="en-GB">
                <a:cs typeface="Calibri"/>
              </a:rPr>
              <a:t>, </a:t>
            </a:r>
            <a:r>
              <a:rPr lang="en-GB" err="1">
                <a:cs typeface="Calibri"/>
              </a:rPr>
              <a:t>FibroMeter</a:t>
            </a:r>
            <a:r>
              <a:rPr lang="en-GB">
                <a:cs typeface="Calibri"/>
              </a:rPr>
              <a:t>, ELF);</a:t>
            </a:r>
            <a:endParaRPr lang="it-IT">
              <a:cs typeface="Calibri"/>
            </a:endParaRPr>
          </a:p>
          <a:p>
            <a:pPr marL="177800" indent="-177800"/>
            <a:r>
              <a:rPr lang="en-GB" baseline="30000"/>
              <a:t>‖</a:t>
            </a:r>
            <a:r>
              <a:rPr lang="en-GB">
                <a:cs typeface="Calibri"/>
              </a:rPr>
              <a:t>Low risk: indicative of no/mild fibrosis; medium/high risk: indicative of significant fibrosis or cirrhosis</a:t>
            </a:r>
            <a:r>
              <a:rPr lang="it-IT">
                <a:cs typeface="Calibri"/>
              </a:rPr>
              <a:t> </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a:xfrm>
            <a:off x="425752" y="1340768"/>
            <a:ext cx="4894551" cy="4622400"/>
          </a:xfrm>
        </p:spPr>
        <p:txBody>
          <a:bodyPr>
            <a:normAutofit/>
          </a:bodyPr>
          <a:lstStyle/>
          <a:p>
            <a:r>
              <a:rPr lang="en-US" dirty="0"/>
              <a:t>Metabolic work-up must carefully assess all components of </a:t>
            </a:r>
            <a:r>
              <a:rPr lang="en-US" dirty="0" err="1"/>
              <a:t>MetS</a:t>
            </a:r>
            <a:endParaRPr lang="en-US" dirty="0"/>
          </a:p>
          <a:p>
            <a:endParaRPr lang="en-US" dirty="0"/>
          </a:p>
          <a:p>
            <a:r>
              <a:rPr lang="en-US" dirty="0"/>
              <a:t>Obesity/T2DM or raised liver enzymes in patients with metabolic risk factors should prompt non-invasive screening to predict steatosis, NASH and fibrosis</a:t>
            </a:r>
            <a:endParaRPr lang="en-GB" dirty="0"/>
          </a:p>
        </p:txBody>
      </p:sp>
      <p:grpSp>
        <p:nvGrpSpPr>
          <p:cNvPr id="92" name="Group 91">
            <a:extLst>
              <a:ext uri="{FF2B5EF4-FFF2-40B4-BE49-F238E27FC236}">
                <a16:creationId xmlns:a16="http://schemas.microsoft.com/office/drawing/2014/main" id="{A8B73970-F96A-4F9C-A9C2-EB8FC302BE2E}"/>
              </a:ext>
            </a:extLst>
          </p:cNvPr>
          <p:cNvGrpSpPr/>
          <p:nvPr/>
        </p:nvGrpSpPr>
        <p:grpSpPr>
          <a:xfrm>
            <a:off x="5673144" y="1332736"/>
            <a:ext cx="5140633" cy="4630431"/>
            <a:chOff x="9732220" y="1031550"/>
            <a:chExt cx="5310822" cy="5240147"/>
          </a:xfrm>
        </p:grpSpPr>
        <p:sp>
          <p:nvSpPr>
            <p:cNvPr id="14" name="TextBox 13">
              <a:extLst>
                <a:ext uri="{FF2B5EF4-FFF2-40B4-BE49-F238E27FC236}">
                  <a16:creationId xmlns:a16="http://schemas.microsoft.com/office/drawing/2014/main" id="{AA1E5D71-DFAA-4534-9BDE-886323B5B25D}"/>
                </a:ext>
              </a:extLst>
            </p:cNvPr>
            <p:cNvSpPr txBox="1"/>
            <p:nvPr/>
          </p:nvSpPr>
          <p:spPr>
            <a:xfrm>
              <a:off x="13296217" y="2177430"/>
              <a:ext cx="1247611" cy="299741"/>
            </a:xfrm>
            <a:prstGeom prst="rect">
              <a:avLst/>
            </a:prstGeom>
            <a:noFill/>
          </p:spPr>
          <p:txBody>
            <a:bodyPr wrap="none" lIns="36000" tIns="36000" rIns="36000" bIns="36000" rtlCol="0" anchor="ctr">
              <a:spAutoFit/>
            </a:bodyPr>
            <a:lstStyle/>
            <a:p>
              <a:pPr algn="ctr"/>
              <a:r>
                <a:rPr lang="en-US" sz="1200"/>
                <a:t>Steatosis absent</a:t>
              </a:r>
              <a:endParaRPr lang="en-GB" sz="1200" baseline="30000"/>
            </a:p>
          </p:txBody>
        </p:sp>
        <p:sp>
          <p:nvSpPr>
            <p:cNvPr id="15" name="TextBox 14">
              <a:extLst>
                <a:ext uri="{FF2B5EF4-FFF2-40B4-BE49-F238E27FC236}">
                  <a16:creationId xmlns:a16="http://schemas.microsoft.com/office/drawing/2014/main" id="{17156359-42D1-4AF3-9BBC-6E4D4805C419}"/>
                </a:ext>
              </a:extLst>
            </p:cNvPr>
            <p:cNvSpPr txBox="1"/>
            <p:nvPr/>
          </p:nvSpPr>
          <p:spPr>
            <a:xfrm>
              <a:off x="13999126" y="2698375"/>
              <a:ext cx="1043913" cy="514809"/>
            </a:xfrm>
            <a:prstGeom prst="rect">
              <a:avLst/>
            </a:prstGeom>
            <a:noFill/>
          </p:spPr>
          <p:txBody>
            <a:bodyPr wrap="none" lIns="36000" tIns="36000" rIns="36000" bIns="36000" rtlCol="0" anchor="ctr">
              <a:spAutoFit/>
            </a:bodyPr>
            <a:lstStyle/>
            <a:p>
              <a:pPr algn="ctr"/>
              <a:r>
                <a:rPr lang="en-US" sz="1200"/>
                <a:t>Normal </a:t>
              </a:r>
              <a:br>
                <a:rPr lang="en-US" sz="1200"/>
              </a:br>
              <a:r>
                <a:rPr lang="en-US" sz="1200"/>
                <a:t>liver enzymes</a:t>
              </a:r>
              <a:endParaRPr lang="en-GB" sz="1200" baseline="30000"/>
            </a:p>
          </p:txBody>
        </p:sp>
        <p:sp>
          <p:nvSpPr>
            <p:cNvPr id="16" name="TextBox 15">
              <a:extLst>
                <a:ext uri="{FF2B5EF4-FFF2-40B4-BE49-F238E27FC236}">
                  <a16:creationId xmlns:a16="http://schemas.microsoft.com/office/drawing/2014/main" id="{372D1077-619B-4361-A0BA-172B860778CF}"/>
                </a:ext>
              </a:extLst>
            </p:cNvPr>
            <p:cNvSpPr txBox="1"/>
            <p:nvPr/>
          </p:nvSpPr>
          <p:spPr>
            <a:xfrm>
              <a:off x="14118366" y="4697069"/>
              <a:ext cx="805439" cy="514809"/>
            </a:xfrm>
            <a:prstGeom prst="rect">
              <a:avLst/>
            </a:prstGeom>
            <a:noFill/>
          </p:spPr>
          <p:txBody>
            <a:bodyPr wrap="none" lIns="36000" tIns="36000" rIns="36000" bIns="36000" rtlCol="0" anchor="ctr">
              <a:spAutoFit/>
            </a:bodyPr>
            <a:lstStyle/>
            <a:p>
              <a:pPr algn="ctr"/>
              <a:r>
                <a:rPr lang="en-US" sz="1200"/>
                <a:t>Follow-up/</a:t>
              </a:r>
            </a:p>
            <a:p>
              <a:pPr algn="ctr"/>
              <a:r>
                <a:rPr lang="en-US" sz="1200"/>
                <a:t>3–5 years</a:t>
              </a:r>
              <a:endParaRPr lang="en-GB" sz="1200"/>
            </a:p>
          </p:txBody>
        </p:sp>
        <p:sp>
          <p:nvSpPr>
            <p:cNvPr id="17" name="TextBox 16">
              <a:extLst>
                <a:ext uri="{FF2B5EF4-FFF2-40B4-BE49-F238E27FC236}">
                  <a16:creationId xmlns:a16="http://schemas.microsoft.com/office/drawing/2014/main" id="{CA1A1F03-E7DD-4DD8-B787-34AA4CAEA3A5}"/>
                </a:ext>
              </a:extLst>
            </p:cNvPr>
            <p:cNvSpPr txBox="1"/>
            <p:nvPr/>
          </p:nvSpPr>
          <p:spPr>
            <a:xfrm>
              <a:off x="13999129" y="5541819"/>
              <a:ext cx="1043913" cy="514809"/>
            </a:xfrm>
            <a:prstGeom prst="rect">
              <a:avLst/>
            </a:prstGeom>
            <a:noFill/>
          </p:spPr>
          <p:txBody>
            <a:bodyPr wrap="none" lIns="36000" tIns="36000" rIns="36000" bIns="36000" rtlCol="0" anchor="ctr">
              <a:spAutoFit/>
            </a:bodyPr>
            <a:lstStyle/>
            <a:p>
              <a:pPr algn="ctr"/>
              <a:r>
                <a:rPr lang="en-US" sz="1200"/>
                <a:t>Ultrasound/</a:t>
              </a:r>
            </a:p>
            <a:p>
              <a:pPr algn="ctr"/>
              <a:r>
                <a:rPr lang="en-US" sz="1200"/>
                <a:t>liver enzymes</a:t>
              </a:r>
              <a:endParaRPr lang="en-GB" sz="1200"/>
            </a:p>
          </p:txBody>
        </p:sp>
        <p:cxnSp>
          <p:nvCxnSpPr>
            <p:cNvPr id="18" name="Straight Arrow Connector 17">
              <a:extLst>
                <a:ext uri="{FF2B5EF4-FFF2-40B4-BE49-F238E27FC236}">
                  <a16:creationId xmlns:a16="http://schemas.microsoft.com/office/drawing/2014/main" id="{3803828C-A4D4-4691-8C41-B21B7E5CCC9F}"/>
                </a:ext>
              </a:extLst>
            </p:cNvPr>
            <p:cNvCxnSpPr>
              <a:cxnSpLocks/>
              <a:endCxn id="16" idx="0"/>
            </p:cNvCxnSpPr>
            <p:nvPr/>
          </p:nvCxnSpPr>
          <p:spPr>
            <a:xfrm>
              <a:off x="14521085" y="3161293"/>
              <a:ext cx="1" cy="15357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7D6925-3A84-4650-BA83-396BEF1DBBB2}"/>
                </a:ext>
              </a:extLst>
            </p:cNvPr>
            <p:cNvSpPr txBox="1"/>
            <p:nvPr/>
          </p:nvSpPr>
          <p:spPr>
            <a:xfrm>
              <a:off x="10297877" y="2177430"/>
              <a:ext cx="1300605" cy="299741"/>
            </a:xfrm>
            <a:prstGeom prst="rect">
              <a:avLst/>
            </a:prstGeom>
            <a:noFill/>
          </p:spPr>
          <p:txBody>
            <a:bodyPr wrap="none" lIns="36000" tIns="36000" rIns="36000" bIns="36000" rtlCol="0" anchor="ctr">
              <a:spAutoFit/>
            </a:bodyPr>
            <a:lstStyle/>
            <a:p>
              <a:pPr algn="ctr"/>
              <a:r>
                <a:rPr lang="en-US" sz="1200"/>
                <a:t>Steatosis present</a:t>
              </a:r>
              <a:endParaRPr lang="en-GB" sz="1200" baseline="30000"/>
            </a:p>
          </p:txBody>
        </p:sp>
        <p:sp>
          <p:nvSpPr>
            <p:cNvPr id="19" name="TextBox 18">
              <a:extLst>
                <a:ext uri="{FF2B5EF4-FFF2-40B4-BE49-F238E27FC236}">
                  <a16:creationId xmlns:a16="http://schemas.microsoft.com/office/drawing/2014/main" id="{7E7AD856-ED4D-4D6A-8298-85931D7D2406}"/>
                </a:ext>
              </a:extLst>
            </p:cNvPr>
            <p:cNvSpPr txBox="1"/>
            <p:nvPr/>
          </p:nvSpPr>
          <p:spPr>
            <a:xfrm>
              <a:off x="9781074" y="2698375"/>
              <a:ext cx="1043913" cy="514809"/>
            </a:xfrm>
            <a:prstGeom prst="rect">
              <a:avLst/>
            </a:prstGeom>
            <a:noFill/>
          </p:spPr>
          <p:txBody>
            <a:bodyPr wrap="none" lIns="36000" tIns="36000" rIns="36000" bIns="36000" rtlCol="0" anchor="ctr">
              <a:spAutoFit/>
            </a:bodyPr>
            <a:lstStyle/>
            <a:p>
              <a:pPr algn="ctr"/>
              <a:r>
                <a:rPr lang="en-US" sz="1200"/>
                <a:t>Normal </a:t>
              </a:r>
              <a:br>
                <a:rPr lang="en-US" sz="1200"/>
              </a:br>
              <a:r>
                <a:rPr lang="en-US" sz="1200"/>
                <a:t>liver enzymes</a:t>
              </a:r>
              <a:endParaRPr lang="en-GB" sz="1200" baseline="30000"/>
            </a:p>
          </p:txBody>
        </p:sp>
        <p:sp>
          <p:nvSpPr>
            <p:cNvPr id="20" name="TextBox 19">
              <a:extLst>
                <a:ext uri="{FF2B5EF4-FFF2-40B4-BE49-F238E27FC236}">
                  <a16:creationId xmlns:a16="http://schemas.microsoft.com/office/drawing/2014/main" id="{0C14AF5D-52F2-4EF1-90DB-692BB4D69827}"/>
                </a:ext>
              </a:extLst>
            </p:cNvPr>
            <p:cNvSpPr txBox="1"/>
            <p:nvPr/>
          </p:nvSpPr>
          <p:spPr>
            <a:xfrm>
              <a:off x="9900312" y="4697069"/>
              <a:ext cx="805439" cy="514809"/>
            </a:xfrm>
            <a:prstGeom prst="rect">
              <a:avLst/>
            </a:prstGeom>
            <a:noFill/>
          </p:spPr>
          <p:txBody>
            <a:bodyPr wrap="none" lIns="36000" tIns="36000" rIns="36000" bIns="36000" rtlCol="0" anchor="ctr">
              <a:spAutoFit/>
            </a:bodyPr>
            <a:lstStyle/>
            <a:p>
              <a:pPr algn="ctr"/>
              <a:r>
                <a:rPr lang="en-US" sz="1200"/>
                <a:t>Follow-up/</a:t>
              </a:r>
            </a:p>
            <a:p>
              <a:pPr algn="ctr"/>
              <a:r>
                <a:rPr lang="en-US" sz="1200"/>
                <a:t>2 years</a:t>
              </a:r>
              <a:endParaRPr lang="en-GB" sz="1200"/>
            </a:p>
          </p:txBody>
        </p:sp>
        <p:sp>
          <p:nvSpPr>
            <p:cNvPr id="21" name="TextBox 20">
              <a:extLst>
                <a:ext uri="{FF2B5EF4-FFF2-40B4-BE49-F238E27FC236}">
                  <a16:creationId xmlns:a16="http://schemas.microsoft.com/office/drawing/2014/main" id="{8437EA8B-86A9-41EE-B15D-6E22D7929313}"/>
                </a:ext>
              </a:extLst>
            </p:cNvPr>
            <p:cNvSpPr txBox="1"/>
            <p:nvPr/>
          </p:nvSpPr>
          <p:spPr>
            <a:xfrm>
              <a:off x="9732220" y="5434285"/>
              <a:ext cx="1141621" cy="729877"/>
            </a:xfrm>
            <a:prstGeom prst="rect">
              <a:avLst/>
            </a:prstGeom>
            <a:noFill/>
          </p:spPr>
          <p:txBody>
            <a:bodyPr wrap="none" lIns="36000" tIns="36000" rIns="36000" bIns="36000" rtlCol="0" anchor="ctr">
              <a:spAutoFit/>
            </a:bodyPr>
            <a:lstStyle/>
            <a:p>
              <a:pPr algn="ctr"/>
              <a:r>
                <a:rPr lang="en-US" sz="1200"/>
                <a:t>Liver enzymes,</a:t>
              </a:r>
            </a:p>
            <a:p>
              <a:pPr algn="ctr"/>
              <a:r>
                <a:rPr lang="en-US" sz="1200"/>
                <a:t>fibrosis </a:t>
              </a:r>
              <a:br>
                <a:rPr lang="en-US" sz="1200"/>
              </a:br>
              <a:r>
                <a:rPr lang="en-US" sz="1200"/>
                <a:t>biomarkers</a:t>
              </a:r>
              <a:endParaRPr lang="en-GB" sz="1200"/>
            </a:p>
          </p:txBody>
        </p:sp>
        <p:cxnSp>
          <p:nvCxnSpPr>
            <p:cNvPr id="22" name="Straight Arrow Connector 21">
              <a:extLst>
                <a:ext uri="{FF2B5EF4-FFF2-40B4-BE49-F238E27FC236}">
                  <a16:creationId xmlns:a16="http://schemas.microsoft.com/office/drawing/2014/main" id="{C3F9C18B-CD84-41BC-9A7E-8987D2144210}"/>
                </a:ext>
              </a:extLst>
            </p:cNvPr>
            <p:cNvCxnSpPr>
              <a:cxnSpLocks/>
              <a:stCxn id="19" idx="2"/>
              <a:endCxn id="25" idx="0"/>
            </p:cNvCxnSpPr>
            <p:nvPr/>
          </p:nvCxnSpPr>
          <p:spPr>
            <a:xfrm>
              <a:off x="10303030" y="3213184"/>
              <a:ext cx="4" cy="2089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ABE76E3-1429-4031-B344-B5F72B0C6D05}"/>
                </a:ext>
              </a:extLst>
            </p:cNvPr>
            <p:cNvSpPr txBox="1"/>
            <p:nvPr/>
          </p:nvSpPr>
          <p:spPr>
            <a:xfrm>
              <a:off x="9758720" y="3422157"/>
              <a:ext cx="1088628" cy="514809"/>
            </a:xfrm>
            <a:prstGeom prst="rect">
              <a:avLst/>
            </a:prstGeom>
            <a:noFill/>
          </p:spPr>
          <p:txBody>
            <a:bodyPr wrap="none" lIns="36000" tIns="36000" rIns="36000" bIns="36000" rtlCol="0" anchor="ctr">
              <a:spAutoFit/>
            </a:bodyPr>
            <a:lstStyle/>
            <a:p>
              <a:pPr algn="ctr"/>
              <a:r>
                <a:rPr lang="en-US" sz="1200"/>
                <a:t>Serum fibrosis</a:t>
              </a:r>
            </a:p>
            <a:p>
              <a:pPr algn="ctr"/>
              <a:r>
                <a:rPr lang="en-US" sz="1200"/>
                <a:t>markers</a:t>
              </a:r>
              <a:r>
                <a:rPr lang="en-US" sz="1200" baseline="30000"/>
                <a:t>§</a:t>
              </a:r>
              <a:endParaRPr lang="en-GB" sz="1200" baseline="30000"/>
            </a:p>
          </p:txBody>
        </p:sp>
        <p:sp>
          <p:nvSpPr>
            <p:cNvPr id="26" name="TextBox 25">
              <a:extLst>
                <a:ext uri="{FF2B5EF4-FFF2-40B4-BE49-F238E27FC236}">
                  <a16:creationId xmlns:a16="http://schemas.microsoft.com/office/drawing/2014/main" id="{BFB708CB-EAAC-4D33-8424-ACF2029A2B31}"/>
                </a:ext>
              </a:extLst>
            </p:cNvPr>
            <p:cNvSpPr txBox="1"/>
            <p:nvPr/>
          </p:nvSpPr>
          <p:spPr>
            <a:xfrm>
              <a:off x="9953309" y="4161142"/>
              <a:ext cx="699450" cy="299741"/>
            </a:xfrm>
            <a:prstGeom prst="rect">
              <a:avLst/>
            </a:prstGeom>
            <a:noFill/>
          </p:spPr>
          <p:txBody>
            <a:bodyPr wrap="none" lIns="36000" tIns="36000" rIns="36000" bIns="36000" rtlCol="0" anchor="ctr">
              <a:spAutoFit/>
            </a:bodyPr>
            <a:lstStyle/>
            <a:p>
              <a:pPr algn="ctr"/>
              <a:r>
                <a:rPr lang="en-US" sz="1200"/>
                <a:t>Low risk</a:t>
              </a:r>
              <a:r>
                <a:rPr lang="en-GB" sz="1200" baseline="30000"/>
                <a:t>‖</a:t>
              </a:r>
            </a:p>
          </p:txBody>
        </p:sp>
        <p:sp>
          <p:nvSpPr>
            <p:cNvPr id="27" name="TextBox 26">
              <a:extLst>
                <a:ext uri="{FF2B5EF4-FFF2-40B4-BE49-F238E27FC236}">
                  <a16:creationId xmlns:a16="http://schemas.microsoft.com/office/drawing/2014/main" id="{509C4631-1A5F-4ECB-948E-D698F0454C3E}"/>
                </a:ext>
              </a:extLst>
            </p:cNvPr>
            <p:cNvSpPr txBox="1"/>
            <p:nvPr/>
          </p:nvSpPr>
          <p:spPr>
            <a:xfrm>
              <a:off x="10968696" y="4049995"/>
              <a:ext cx="707731" cy="514809"/>
            </a:xfrm>
            <a:prstGeom prst="rect">
              <a:avLst/>
            </a:prstGeom>
            <a:noFill/>
          </p:spPr>
          <p:txBody>
            <a:bodyPr wrap="none" lIns="36000" tIns="36000" rIns="36000" bIns="36000" rtlCol="0" anchor="ctr">
              <a:spAutoFit/>
            </a:bodyPr>
            <a:lstStyle/>
            <a:p>
              <a:pPr algn="ctr"/>
              <a:r>
                <a:rPr lang="en-US" sz="1200"/>
                <a:t>Medium/</a:t>
              </a:r>
              <a:br>
                <a:rPr lang="en-US" sz="1200"/>
              </a:br>
              <a:r>
                <a:rPr lang="en-US" sz="1200"/>
                <a:t>high risk</a:t>
              </a:r>
              <a:r>
                <a:rPr lang="en-GB" sz="1200" baseline="30000"/>
                <a:t>‖</a:t>
              </a:r>
            </a:p>
          </p:txBody>
        </p:sp>
        <p:sp>
          <p:nvSpPr>
            <p:cNvPr id="3" name="TextBox 2">
              <a:extLst>
                <a:ext uri="{FF2B5EF4-FFF2-40B4-BE49-F238E27FC236}">
                  <a16:creationId xmlns:a16="http://schemas.microsoft.com/office/drawing/2014/main" id="{3976B060-F9CD-48AE-86D9-AA36ED5B3419}"/>
                </a:ext>
              </a:extLst>
            </p:cNvPr>
            <p:cNvSpPr txBox="1"/>
            <p:nvPr/>
          </p:nvSpPr>
          <p:spPr>
            <a:xfrm>
              <a:off x="11377635" y="1031550"/>
              <a:ext cx="2138578" cy="299741"/>
            </a:xfrm>
            <a:prstGeom prst="rect">
              <a:avLst/>
            </a:prstGeom>
            <a:noFill/>
          </p:spPr>
          <p:txBody>
            <a:bodyPr wrap="none" lIns="36000" tIns="36000" rIns="36000" bIns="36000" rtlCol="0" anchor="ctr">
              <a:spAutoFit/>
            </a:bodyPr>
            <a:lstStyle/>
            <a:p>
              <a:pPr algn="ctr"/>
              <a:r>
                <a:rPr lang="en-US" sz="1200"/>
                <a:t>Metabolic risk factors present</a:t>
              </a:r>
              <a:endParaRPr lang="en-GB" sz="1200"/>
            </a:p>
          </p:txBody>
        </p:sp>
        <p:sp>
          <p:nvSpPr>
            <p:cNvPr id="10" name="TextBox 9">
              <a:extLst>
                <a:ext uri="{FF2B5EF4-FFF2-40B4-BE49-F238E27FC236}">
                  <a16:creationId xmlns:a16="http://schemas.microsoft.com/office/drawing/2014/main" id="{2842782E-FD11-4664-A822-31987C6DA8CC}"/>
                </a:ext>
              </a:extLst>
            </p:cNvPr>
            <p:cNvSpPr txBox="1"/>
            <p:nvPr/>
          </p:nvSpPr>
          <p:spPr>
            <a:xfrm>
              <a:off x="11171455" y="1448397"/>
              <a:ext cx="2550940" cy="514809"/>
            </a:xfrm>
            <a:prstGeom prst="rect">
              <a:avLst/>
            </a:prstGeom>
            <a:noFill/>
          </p:spPr>
          <p:txBody>
            <a:bodyPr wrap="none" lIns="36000" tIns="36000" rIns="36000" bIns="36000" rtlCol="0" anchor="ctr">
              <a:spAutoFit/>
            </a:bodyPr>
            <a:lstStyle/>
            <a:p>
              <a:pPr algn="ctr"/>
              <a:r>
                <a:rPr lang="en-US" sz="1200"/>
                <a:t>Ultrasound (steatosis biomarkers)*/</a:t>
              </a:r>
              <a:br>
                <a:rPr lang="en-US" sz="1200"/>
              </a:br>
              <a:r>
                <a:rPr lang="en-US" sz="1200"/>
                <a:t>liver enzymes</a:t>
              </a:r>
              <a:r>
                <a:rPr lang="en-US" sz="1200" baseline="30000"/>
                <a:t>†</a:t>
              </a:r>
              <a:endParaRPr lang="en-GB" sz="1200" baseline="30000"/>
            </a:p>
          </p:txBody>
        </p:sp>
        <p:sp>
          <p:nvSpPr>
            <p:cNvPr id="11" name="TextBox 10">
              <a:extLst>
                <a:ext uri="{FF2B5EF4-FFF2-40B4-BE49-F238E27FC236}">
                  <a16:creationId xmlns:a16="http://schemas.microsoft.com/office/drawing/2014/main" id="{9F38922F-4112-4C76-92E4-AEA02BE88805}"/>
                </a:ext>
              </a:extLst>
            </p:cNvPr>
            <p:cNvSpPr txBox="1"/>
            <p:nvPr/>
          </p:nvSpPr>
          <p:spPr>
            <a:xfrm>
              <a:off x="11896069" y="2698376"/>
              <a:ext cx="1103531" cy="514809"/>
            </a:xfrm>
            <a:prstGeom prst="rect">
              <a:avLst/>
            </a:prstGeom>
            <a:noFill/>
          </p:spPr>
          <p:txBody>
            <a:bodyPr wrap="none" lIns="36000" tIns="36000" rIns="36000" bIns="36000" rtlCol="0" anchor="ctr">
              <a:spAutoFit/>
            </a:bodyPr>
            <a:lstStyle/>
            <a:p>
              <a:pPr algn="ctr"/>
              <a:r>
                <a:rPr lang="en-US" sz="1200"/>
                <a:t>Abnormal </a:t>
              </a:r>
              <a:br>
                <a:rPr lang="en-US" sz="1200"/>
              </a:br>
              <a:r>
                <a:rPr lang="en-US" sz="1200"/>
                <a:t>liver enzymes</a:t>
              </a:r>
              <a:r>
                <a:rPr lang="en-US" sz="1200" baseline="30000"/>
                <a:t>‡</a:t>
              </a:r>
              <a:endParaRPr lang="en-GB" sz="1200" baseline="30000"/>
            </a:p>
          </p:txBody>
        </p:sp>
        <p:sp>
          <p:nvSpPr>
            <p:cNvPr id="12" name="TextBox 11">
              <a:extLst>
                <a:ext uri="{FF2B5EF4-FFF2-40B4-BE49-F238E27FC236}">
                  <a16:creationId xmlns:a16="http://schemas.microsoft.com/office/drawing/2014/main" id="{4C57302F-EFDB-41C2-A323-4B3CB840233F}"/>
                </a:ext>
              </a:extLst>
            </p:cNvPr>
            <p:cNvSpPr txBox="1"/>
            <p:nvPr/>
          </p:nvSpPr>
          <p:spPr>
            <a:xfrm>
              <a:off x="11797450" y="4804603"/>
              <a:ext cx="1298949" cy="299741"/>
            </a:xfrm>
            <a:prstGeom prst="rect">
              <a:avLst/>
            </a:prstGeom>
            <a:noFill/>
          </p:spPr>
          <p:txBody>
            <a:bodyPr wrap="none" lIns="36000" tIns="36000" rIns="36000" bIns="36000" rtlCol="0" anchor="ctr">
              <a:spAutoFit/>
            </a:bodyPr>
            <a:lstStyle/>
            <a:p>
              <a:pPr algn="ctr"/>
              <a:r>
                <a:rPr lang="en-US" sz="1200"/>
                <a:t>Specialist referral</a:t>
              </a:r>
              <a:endParaRPr lang="en-GB" sz="1200" baseline="30000"/>
            </a:p>
          </p:txBody>
        </p:sp>
        <p:sp>
          <p:nvSpPr>
            <p:cNvPr id="13" name="TextBox 12">
              <a:extLst>
                <a:ext uri="{FF2B5EF4-FFF2-40B4-BE49-F238E27FC236}">
                  <a16:creationId xmlns:a16="http://schemas.microsoft.com/office/drawing/2014/main" id="{0D6ABC5E-FA7C-4300-8819-14549611CB94}"/>
                </a:ext>
              </a:extLst>
            </p:cNvPr>
            <p:cNvSpPr txBox="1"/>
            <p:nvPr/>
          </p:nvSpPr>
          <p:spPr>
            <a:xfrm>
              <a:off x="10994254" y="5326752"/>
              <a:ext cx="2905340" cy="944945"/>
            </a:xfrm>
            <a:prstGeom prst="rect">
              <a:avLst/>
            </a:prstGeom>
            <a:noFill/>
          </p:spPr>
          <p:txBody>
            <a:bodyPr wrap="none" lIns="36000" tIns="36000" rIns="36000" bIns="36000" rtlCol="0" anchor="ctr">
              <a:spAutoFit/>
            </a:bodyPr>
            <a:lstStyle/>
            <a:p>
              <a:pPr algn="ctr"/>
              <a:r>
                <a:rPr lang="en-US" sz="1200"/>
                <a:t>Identify other chronic liver diseases</a:t>
              </a:r>
              <a:endParaRPr lang="en-GB" sz="1200" baseline="30000"/>
            </a:p>
            <a:p>
              <a:pPr algn="ctr"/>
              <a:r>
                <a:rPr lang="en-US" sz="1200"/>
                <a:t>In-depth assessment of disease severity</a:t>
              </a:r>
            </a:p>
            <a:p>
              <a:pPr algn="ctr"/>
              <a:r>
                <a:rPr lang="en-US" sz="1200"/>
                <a:t>Decision to perform liver biopsy</a:t>
              </a:r>
            </a:p>
            <a:p>
              <a:pPr algn="ctr"/>
              <a:r>
                <a:rPr lang="en-US" sz="1200"/>
                <a:t>Initiate monitoring/therapy</a:t>
              </a:r>
            </a:p>
          </p:txBody>
        </p:sp>
        <p:cxnSp>
          <p:nvCxnSpPr>
            <p:cNvPr id="5" name="Straight Arrow Connector 4">
              <a:extLst>
                <a:ext uri="{FF2B5EF4-FFF2-40B4-BE49-F238E27FC236}">
                  <a16:creationId xmlns:a16="http://schemas.microsoft.com/office/drawing/2014/main" id="{975F2A82-FFF1-40B2-A1E7-6F8577BEB536}"/>
                </a:ext>
              </a:extLst>
            </p:cNvPr>
            <p:cNvCxnSpPr>
              <a:cxnSpLocks/>
              <a:stCxn id="12" idx="2"/>
              <a:endCxn id="13" idx="0"/>
            </p:cNvCxnSpPr>
            <p:nvPr/>
          </p:nvCxnSpPr>
          <p:spPr>
            <a:xfrm flipH="1">
              <a:off x="12446924" y="5104343"/>
              <a:ext cx="1" cy="222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6C75576-577D-495A-B4F7-6D6362D1589A}"/>
                </a:ext>
              </a:extLst>
            </p:cNvPr>
            <p:cNvCxnSpPr>
              <a:cxnSpLocks/>
              <a:stCxn id="3" idx="2"/>
              <a:endCxn id="10" idx="0"/>
            </p:cNvCxnSpPr>
            <p:nvPr/>
          </p:nvCxnSpPr>
          <p:spPr>
            <a:xfrm>
              <a:off x="12446925" y="1331291"/>
              <a:ext cx="1" cy="1171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9104892-D5DC-4C27-BA39-28B677F7441B}"/>
                </a:ext>
              </a:extLst>
            </p:cNvPr>
            <p:cNvCxnSpPr>
              <a:cxnSpLocks/>
              <a:stCxn id="11" idx="2"/>
              <a:endCxn id="12" idx="0"/>
            </p:cNvCxnSpPr>
            <p:nvPr/>
          </p:nvCxnSpPr>
          <p:spPr>
            <a:xfrm flipH="1">
              <a:off x="12446925" y="3213185"/>
              <a:ext cx="910" cy="1591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385C78C4-74ED-402E-A00B-7DEFEEC397C9}"/>
                </a:ext>
              </a:extLst>
            </p:cNvPr>
            <p:cNvCxnSpPr>
              <a:cxnSpLocks/>
              <a:stCxn id="10" idx="2"/>
              <a:endCxn id="14" idx="0"/>
            </p:cNvCxnSpPr>
            <p:nvPr/>
          </p:nvCxnSpPr>
          <p:spPr>
            <a:xfrm rot="16200000" flipH="1">
              <a:off x="13076362" y="1333769"/>
              <a:ext cx="214224" cy="147309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19B2EC11-E956-4E14-B197-5C6AB3F0EE92}"/>
                </a:ext>
              </a:extLst>
            </p:cNvPr>
            <p:cNvCxnSpPr>
              <a:cxnSpLocks/>
              <a:stCxn id="10" idx="2"/>
              <a:endCxn id="23" idx="0"/>
            </p:cNvCxnSpPr>
            <p:nvPr/>
          </p:nvCxnSpPr>
          <p:spPr>
            <a:xfrm rot="5400000">
              <a:off x="11590441" y="1320944"/>
              <a:ext cx="214224" cy="14987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D2ACD094-9ED0-4BF3-A773-0878F3E29F0F}"/>
                </a:ext>
              </a:extLst>
            </p:cNvPr>
            <p:cNvCxnSpPr>
              <a:cxnSpLocks/>
              <a:stCxn id="23" idx="3"/>
              <a:endCxn id="11" idx="0"/>
            </p:cNvCxnSpPr>
            <p:nvPr/>
          </p:nvCxnSpPr>
          <p:spPr>
            <a:xfrm>
              <a:off x="11598482" y="2327300"/>
              <a:ext cx="849353" cy="37107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0414A52-B5C3-43D9-96AC-0FF23D41B7C3}"/>
                </a:ext>
              </a:extLst>
            </p:cNvPr>
            <p:cNvCxnSpPr>
              <a:cxnSpLocks/>
              <a:stCxn id="14" idx="1"/>
              <a:endCxn id="11" idx="0"/>
            </p:cNvCxnSpPr>
            <p:nvPr/>
          </p:nvCxnSpPr>
          <p:spPr>
            <a:xfrm rot="10800000" flipV="1">
              <a:off x="12447836" y="2327300"/>
              <a:ext cx="848382" cy="37107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AA2CC87C-2FCD-4289-8B8F-6702DC5F9131}"/>
                </a:ext>
              </a:extLst>
            </p:cNvPr>
            <p:cNvCxnSpPr>
              <a:cxnSpLocks/>
              <a:stCxn id="23" idx="2"/>
              <a:endCxn id="19" idx="0"/>
            </p:cNvCxnSpPr>
            <p:nvPr/>
          </p:nvCxnSpPr>
          <p:spPr>
            <a:xfrm rot="5400000">
              <a:off x="10515003" y="2265198"/>
              <a:ext cx="221205" cy="64514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7AE5D0D7-DA94-42BD-9BE6-41CF79EF5975}"/>
                </a:ext>
              </a:extLst>
            </p:cNvPr>
            <p:cNvCxnSpPr>
              <a:cxnSpLocks/>
              <a:stCxn id="14" idx="2"/>
              <a:endCxn id="15" idx="0"/>
            </p:cNvCxnSpPr>
            <p:nvPr/>
          </p:nvCxnSpPr>
          <p:spPr>
            <a:xfrm rot="16200000" flipH="1">
              <a:off x="14109950" y="2287241"/>
              <a:ext cx="221205" cy="60106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7AB9DB1-49AF-49F8-B91C-42DCFF4073E8}"/>
                </a:ext>
              </a:extLst>
            </p:cNvPr>
            <p:cNvCxnSpPr>
              <a:cxnSpLocks/>
              <a:stCxn id="25" idx="2"/>
              <a:endCxn id="26" idx="0"/>
            </p:cNvCxnSpPr>
            <p:nvPr/>
          </p:nvCxnSpPr>
          <p:spPr>
            <a:xfrm>
              <a:off x="10303034" y="3936966"/>
              <a:ext cx="0" cy="224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386E17E-F33B-445C-8C9A-637F6C425448}"/>
                </a:ext>
              </a:extLst>
            </p:cNvPr>
            <p:cNvCxnSpPr>
              <a:cxnSpLocks/>
              <a:stCxn id="26" idx="2"/>
              <a:endCxn id="20" idx="0"/>
            </p:cNvCxnSpPr>
            <p:nvPr/>
          </p:nvCxnSpPr>
          <p:spPr>
            <a:xfrm flipH="1">
              <a:off x="10303031" y="4460882"/>
              <a:ext cx="3" cy="2361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C432F4C-11C1-46D5-881D-F4E069165855}"/>
                </a:ext>
              </a:extLst>
            </p:cNvPr>
            <p:cNvCxnSpPr>
              <a:cxnSpLocks/>
              <a:stCxn id="20" idx="2"/>
              <a:endCxn id="21" idx="0"/>
            </p:cNvCxnSpPr>
            <p:nvPr/>
          </p:nvCxnSpPr>
          <p:spPr>
            <a:xfrm>
              <a:off x="10303031" y="5211877"/>
              <a:ext cx="0" cy="222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01FF3A-8D1B-4AF0-9B5D-65DA5D8E5A76}"/>
                </a:ext>
              </a:extLst>
            </p:cNvPr>
            <p:cNvCxnSpPr>
              <a:cxnSpLocks/>
              <a:stCxn id="16" idx="2"/>
              <a:endCxn id="17" idx="0"/>
            </p:cNvCxnSpPr>
            <p:nvPr/>
          </p:nvCxnSpPr>
          <p:spPr>
            <a:xfrm>
              <a:off x="14521086" y="5211877"/>
              <a:ext cx="0" cy="3299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A53C1071-7220-4FFA-A3B7-327AA1A62C0C}"/>
                </a:ext>
              </a:extLst>
            </p:cNvPr>
            <p:cNvCxnSpPr>
              <a:cxnSpLocks/>
              <a:stCxn id="25" idx="3"/>
              <a:endCxn id="27" idx="0"/>
            </p:cNvCxnSpPr>
            <p:nvPr/>
          </p:nvCxnSpPr>
          <p:spPr>
            <a:xfrm>
              <a:off x="10847348" y="3679562"/>
              <a:ext cx="475214" cy="37043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0E661979-41EF-41FB-AEC3-17D93B879585}"/>
                </a:ext>
              </a:extLst>
            </p:cNvPr>
            <p:cNvCxnSpPr>
              <a:cxnSpLocks/>
              <a:stCxn id="27" idx="2"/>
              <a:endCxn id="12" idx="1"/>
            </p:cNvCxnSpPr>
            <p:nvPr/>
          </p:nvCxnSpPr>
          <p:spPr>
            <a:xfrm rot="16200000" flipH="1">
              <a:off x="11365171" y="4522195"/>
              <a:ext cx="389670" cy="47488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Picture 40">
            <a:hlinkClick r:id="rId3" action="ppaction://hlinksldjump"/>
            <a:extLst>
              <a:ext uri="{FF2B5EF4-FFF2-40B4-BE49-F238E27FC236}">
                <a16:creationId xmlns:a16="http://schemas.microsoft.com/office/drawing/2014/main" id="{77C4F448-F0AC-4D83-AFB6-730BE41B7AF1}"/>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146881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progression</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1. Sing S et al. </a:t>
            </a:r>
            <a:r>
              <a:rPr lang="en-GB" err="1"/>
              <a:t>Clin</a:t>
            </a:r>
            <a:r>
              <a:rPr lang="en-GB"/>
              <a:t> Gastroenterol </a:t>
            </a:r>
            <a:r>
              <a:rPr lang="en-GB" err="1"/>
              <a:t>Hepatol</a:t>
            </a:r>
            <a:r>
              <a:rPr lang="en-GB"/>
              <a:t> 2015;13:643–54;</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In general, NAFLD is a slowly progressive disease, both in adults and in children</a:t>
            </a:r>
            <a:endParaRPr lang="en-US" baseline="30000" dirty="0"/>
          </a:p>
          <a:p>
            <a:pPr lvl="1"/>
            <a:r>
              <a:rPr lang="en-US" dirty="0"/>
              <a:t>Rate of progression corresponds to 1 fibrosis stage every 14 years in NAFL and every 7 years </a:t>
            </a:r>
            <a:br>
              <a:rPr lang="en-US" dirty="0"/>
            </a:br>
            <a:r>
              <a:rPr lang="en-US" dirty="0"/>
              <a:t>in NASH</a:t>
            </a:r>
          </a:p>
          <a:p>
            <a:pPr lvl="1"/>
            <a:r>
              <a:rPr lang="en-US" dirty="0"/>
              <a:t>Rate of progression is doubled by </a:t>
            </a:r>
            <a:r>
              <a:rPr lang="en-GB" dirty="0"/>
              <a:t>arterial hypertension</a:t>
            </a:r>
            <a:r>
              <a:rPr lang="en-GB" baseline="30000" dirty="0"/>
              <a:t>1</a:t>
            </a:r>
            <a:endParaRPr lang="en-US" baseline="30000" dirty="0"/>
          </a:p>
          <a:p>
            <a:pPr lvl="1"/>
            <a:r>
              <a:rPr lang="en-US" dirty="0"/>
              <a:t>Progression of fibrosis is more rapid in about 20% of cases</a:t>
            </a:r>
            <a:r>
              <a:rPr lang="en-US" baseline="30000" dirty="0"/>
              <a:t>1</a:t>
            </a:r>
          </a:p>
          <a:p>
            <a:endParaRPr lang="en-US" dirty="0"/>
          </a:p>
          <a:p>
            <a:endParaRPr lang="en-US" dirty="0"/>
          </a:p>
          <a:p>
            <a:endParaRPr lang="en-US" dirty="0"/>
          </a:p>
          <a:p>
            <a:endParaRPr lang="en-US" dirty="0"/>
          </a:p>
          <a:p>
            <a:r>
              <a:rPr lang="en-US" dirty="0" err="1"/>
              <a:t>Paediatric</a:t>
            </a:r>
            <a:r>
              <a:rPr lang="en-US" dirty="0"/>
              <a:t> NAFLD is of concern</a:t>
            </a:r>
          </a:p>
          <a:p>
            <a:pPr lvl="1"/>
            <a:r>
              <a:rPr lang="en-US" dirty="0"/>
              <a:t>Potential for severe liver-related complications later in life</a:t>
            </a:r>
          </a:p>
          <a:p>
            <a:pPr lvl="1"/>
            <a:r>
              <a:rPr lang="en-US" dirty="0"/>
              <a:t>NASH-related cirrhosis has been reported as early as 8 years of age</a:t>
            </a:r>
          </a:p>
        </p:txBody>
      </p:sp>
      <p:graphicFrame>
        <p:nvGraphicFramePr>
          <p:cNvPr id="11" name="Table 10">
            <a:extLst>
              <a:ext uri="{FF2B5EF4-FFF2-40B4-BE49-F238E27FC236}">
                <a16:creationId xmlns:a16="http://schemas.microsoft.com/office/drawing/2014/main" id="{4397A58D-52E4-49BC-986A-61FE62BE66C2}"/>
              </a:ext>
            </a:extLst>
          </p:cNvPr>
          <p:cNvGraphicFramePr>
            <a:graphicFrameLocks noGrp="1"/>
          </p:cNvGraphicFramePr>
          <p:nvPr>
            <p:extLst>
              <p:ext uri="{D42A27DB-BD31-4B8C-83A1-F6EECF244321}">
                <p14:modId xmlns:p14="http://schemas.microsoft.com/office/powerpoint/2010/main" val="4165186272"/>
              </p:ext>
            </p:extLst>
          </p:nvPr>
        </p:nvGraphicFramePr>
        <p:xfrm>
          <a:off x="425753" y="3293961"/>
          <a:ext cx="10939594" cy="914400"/>
        </p:xfrm>
        <a:graphic>
          <a:graphicData uri="http://schemas.openxmlformats.org/drawingml/2006/table">
            <a:tbl>
              <a:tblPr firstRow="1" bandRow="1">
                <a:tableStyleId>{5C22544A-7EE6-4342-B048-85BDC9FD1C3A}</a:tableStyleId>
              </a:tblPr>
              <a:tblGrid>
                <a:gridCol w="8340088">
                  <a:extLst>
                    <a:ext uri="{9D8B030D-6E8A-4147-A177-3AD203B41FA5}">
                      <a16:colId xmlns:a16="http://schemas.microsoft.com/office/drawing/2014/main" val="20001"/>
                    </a:ext>
                  </a:extLst>
                </a:gridCol>
                <a:gridCol w="1299753">
                  <a:extLst>
                    <a:ext uri="{9D8B030D-6E8A-4147-A177-3AD203B41FA5}">
                      <a16:colId xmlns:a16="http://schemas.microsoft.com/office/drawing/2014/main" val="20002"/>
                    </a:ext>
                  </a:extLst>
                </a:gridCol>
                <a:gridCol w="1299753">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NASH patients with fibrosis associated with hypertension should receive closer monitoring because of a higher risk of disease progression</a:t>
                      </a:r>
                      <a:endParaRPr lang="en-GB" sz="16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B394490F-BE3C-450F-BD8C-BCCE82367E64}"/>
              </a:ext>
            </a:extLst>
          </p:cNvPr>
          <p:cNvGrpSpPr/>
          <p:nvPr/>
        </p:nvGrpSpPr>
        <p:grpSpPr>
          <a:xfrm>
            <a:off x="7671929" y="3293962"/>
            <a:ext cx="3693418" cy="276999"/>
            <a:chOff x="4262958" y="3212976"/>
            <a:chExt cx="3693418" cy="276999"/>
          </a:xfrm>
        </p:grpSpPr>
        <p:sp>
          <p:nvSpPr>
            <p:cNvPr id="13" name="Rectangle 12">
              <a:extLst>
                <a:ext uri="{FF2B5EF4-FFF2-40B4-BE49-F238E27FC236}">
                  <a16:creationId xmlns:a16="http://schemas.microsoft.com/office/drawing/2014/main" id="{47ECC5DA-B31D-493B-B27E-EF80505D22D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858887D8-2177-4658-B6D9-EF0E4B7C12E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C3474A76-619B-4416-9B5C-65813301BF9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BF0CF21C-F335-4E3A-A65C-A844BE455538}"/>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C968B2A5-B0AE-453F-BC03-C8A4174EA4D2}"/>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178419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CVD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Prevalence and incidence of CVD is higher in NAFLD than in matched controls</a:t>
            </a:r>
          </a:p>
          <a:p>
            <a:pPr lvl="1"/>
            <a:r>
              <a:rPr lang="en-US"/>
              <a:t>Driven by the association between NAFLD </a:t>
            </a:r>
            <a:r>
              <a:rPr lang="en-GB"/>
              <a:t>and </a:t>
            </a:r>
            <a:r>
              <a:rPr lang="en-GB" err="1"/>
              <a:t>MetS</a:t>
            </a:r>
            <a:r>
              <a:rPr lang="en-GB"/>
              <a:t> components</a:t>
            </a:r>
          </a:p>
          <a:p>
            <a:r>
              <a:rPr lang="en-US"/>
              <a:t>CVD should be identified in NAFLD, regardless of traditional risk factors</a:t>
            </a:r>
          </a:p>
          <a:p>
            <a:r>
              <a:rPr lang="en-US"/>
              <a:t>CVD and metabolic risk factors are also reported in adolescents </a:t>
            </a:r>
            <a:r>
              <a:rPr lang="en-GB"/>
              <a:t>and children with NAFLD</a:t>
            </a:r>
            <a:endParaRPr lang="en-US"/>
          </a:p>
        </p:txBody>
      </p:sp>
      <p:graphicFrame>
        <p:nvGraphicFramePr>
          <p:cNvPr id="11" name="Table 10">
            <a:extLst>
              <a:ext uri="{FF2B5EF4-FFF2-40B4-BE49-F238E27FC236}">
                <a16:creationId xmlns:a16="http://schemas.microsoft.com/office/drawing/2014/main" id="{170B96BA-8413-4647-98DC-AAC2D172E1BC}"/>
              </a:ext>
            </a:extLst>
          </p:cNvPr>
          <p:cNvGraphicFramePr>
            <a:graphicFrameLocks noGrp="1"/>
          </p:cNvGraphicFramePr>
          <p:nvPr>
            <p:extLst>
              <p:ext uri="{D42A27DB-BD31-4B8C-83A1-F6EECF244321}">
                <p14:modId xmlns:p14="http://schemas.microsoft.com/office/powerpoint/2010/main" val="2701803972"/>
              </p:ext>
            </p:extLst>
          </p:nvPr>
        </p:nvGraphicFramePr>
        <p:xfrm>
          <a:off x="423847" y="3976856"/>
          <a:ext cx="10941500" cy="91440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Arial" panose="020B0604020202020204" pitchFamily="34" charset="0"/>
                          <a:cs typeface="Arial" panose="020B0604020202020204" pitchFamily="34" charset="0"/>
                        </a:rPr>
                        <a:t>Screening of the cardiovascular system is mandatory in all individuals with</a:t>
                      </a:r>
                      <a:r>
                        <a:rPr lang="en-US" sz="1600" b="1" baseline="0" dirty="0">
                          <a:solidFill>
                            <a:schemeClr val="tx2"/>
                          </a:solidFill>
                          <a:latin typeface="Arial" panose="020B0604020202020204" pitchFamily="34" charset="0"/>
                          <a:cs typeface="Arial" panose="020B0604020202020204" pitchFamily="34" charset="0"/>
                        </a:rPr>
                        <a:t> NAFLD</a:t>
                      </a:r>
                      <a:r>
                        <a:rPr lang="en-US" sz="1600" b="0" baseline="0" dirty="0">
                          <a:solidFill>
                            <a:schemeClr val="tx2"/>
                          </a:solidFill>
                          <a:latin typeface="Arial" panose="020B0604020202020204" pitchFamily="34" charset="0"/>
                          <a:cs typeface="Arial" panose="020B0604020202020204" pitchFamily="34" charset="0"/>
                        </a:rPr>
                        <a:t> </a:t>
                      </a:r>
                      <a:r>
                        <a:rPr lang="en-US" sz="1600" b="0" baseline="0" dirty="0">
                          <a:solidFill>
                            <a:schemeClr val="tx1"/>
                          </a:solidFill>
                          <a:latin typeface="Arial" panose="020B0604020202020204" pitchFamily="34" charset="0"/>
                          <a:cs typeface="Arial" panose="020B0604020202020204" pitchFamily="34" charset="0"/>
                        </a:rPr>
                        <a:t>because CV </a:t>
                      </a:r>
                      <a:r>
                        <a:rPr lang="en-US" sz="1600" b="0" dirty="0">
                          <a:solidFill>
                            <a:schemeClr val="tx1"/>
                          </a:solidFill>
                          <a:latin typeface="Arial" panose="020B0604020202020204" pitchFamily="34" charset="0"/>
                          <a:cs typeface="Arial" panose="020B0604020202020204" pitchFamily="34" charset="0"/>
                        </a:rPr>
                        <a:t>complications frequently dictate the outcome</a:t>
                      </a:r>
                      <a:endParaRPr lang="en-GB" sz="16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54E2B2C0-9551-4342-80A7-FABD0F46A8EE}"/>
              </a:ext>
            </a:extLst>
          </p:cNvPr>
          <p:cNvGrpSpPr/>
          <p:nvPr/>
        </p:nvGrpSpPr>
        <p:grpSpPr>
          <a:xfrm>
            <a:off x="7671929" y="3976857"/>
            <a:ext cx="3693418" cy="276999"/>
            <a:chOff x="4262958" y="3212976"/>
            <a:chExt cx="3693418" cy="276999"/>
          </a:xfrm>
        </p:grpSpPr>
        <p:sp>
          <p:nvSpPr>
            <p:cNvPr id="13" name="Rectangle 12">
              <a:extLst>
                <a:ext uri="{FF2B5EF4-FFF2-40B4-BE49-F238E27FC236}">
                  <a16:creationId xmlns:a16="http://schemas.microsoft.com/office/drawing/2014/main" id="{1FD100F6-AA2D-4D2C-91E0-C8E52C64876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0510D317-2827-4180-9F21-B6E73929EDC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C030D717-4020-4CEC-8482-C3690B8A7D5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BF16883E-73A5-4CD4-BEBF-3FDE4BA7DC31}"/>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65A735A9-28F7-4EE4-AE77-DFBA2A6E2259}"/>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65388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6D07-C484-4454-BD44-728C35E3BDDE}"/>
              </a:ext>
            </a:extLst>
          </p:cNvPr>
          <p:cNvSpPr>
            <a:spLocks noGrp="1"/>
          </p:cNvSpPr>
          <p:nvPr>
            <p:ph type="title"/>
          </p:nvPr>
        </p:nvSpPr>
        <p:spPr/>
        <p:txBody>
          <a:bodyPr>
            <a:normAutofit/>
          </a:bodyPr>
          <a:lstStyle/>
          <a:p>
            <a:r>
              <a:rPr lang="en-US"/>
              <a:t>Putative connection between NAFLD, CVD and CKD </a:t>
            </a:r>
            <a:endParaRPr lang="en-GB"/>
          </a:p>
        </p:txBody>
      </p:sp>
      <p:sp>
        <p:nvSpPr>
          <p:cNvPr id="3" name="Text Placeholder 2">
            <a:extLst>
              <a:ext uri="{FF2B5EF4-FFF2-40B4-BE49-F238E27FC236}">
                <a16:creationId xmlns:a16="http://schemas.microsoft.com/office/drawing/2014/main" id="{8229B08D-BA42-41AF-AD50-AB1D48048A16}"/>
              </a:ext>
            </a:extLst>
          </p:cNvPr>
          <p:cNvSpPr>
            <a:spLocks noGrp="1"/>
          </p:cNvSpPr>
          <p:nvPr>
            <p:ph type="body" sz="quarter" idx="10"/>
          </p:nvPr>
        </p:nvSpPr>
        <p:spPr/>
        <p:txBody>
          <a:bodyPr/>
          <a:lstStyle/>
          <a:p>
            <a:r>
              <a:rPr lang="en-US" altLang="en-US"/>
              <a:t>Byrne CD, </a:t>
            </a:r>
            <a:r>
              <a:rPr lang="en-GB" err="1"/>
              <a:t>Targher</a:t>
            </a:r>
            <a:r>
              <a:rPr lang="en-GB"/>
              <a:t> G. </a:t>
            </a:r>
            <a:r>
              <a:rPr lang="en-US" altLang="en-US"/>
              <a:t>J </a:t>
            </a:r>
            <a:r>
              <a:rPr lang="en-US" altLang="en-US" err="1"/>
              <a:t>Hepatol</a:t>
            </a:r>
            <a:r>
              <a:rPr lang="en-US" altLang="en-US"/>
              <a:t> 2015;62:S47–64</a:t>
            </a:r>
          </a:p>
          <a:p>
            <a:r>
              <a:rPr lang="en-US" altLang="en-US"/>
              <a:t>Copyright © 2014 European Association for the Study of the Liver</a:t>
            </a:r>
            <a:r>
              <a:rPr lang="en-US" altLang="en-US">
                <a:hlinkClick r:id="rId3"/>
              </a:rPr>
              <a:t> Terms and Conditions</a:t>
            </a:r>
            <a:endParaRPr lang="en-GB"/>
          </a:p>
        </p:txBody>
      </p:sp>
      <p:pic>
        <p:nvPicPr>
          <p:cNvPr id="6" name="Picture 5">
            <a:hlinkClick r:id="rId4" action="ppaction://hlinksldjump"/>
            <a:extLst>
              <a:ext uri="{FF2B5EF4-FFF2-40B4-BE49-F238E27FC236}">
                <a16:creationId xmlns:a16="http://schemas.microsoft.com/office/drawing/2014/main" id="{C4E0DE93-466F-4204-A3F8-DF056043B538}"/>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pic>
        <p:nvPicPr>
          <p:cNvPr id="8" name="Picture 2">
            <a:extLst>
              <a:ext uri="{FF2B5EF4-FFF2-40B4-BE49-F238E27FC236}">
                <a16:creationId xmlns:a16="http://schemas.microsoft.com/office/drawing/2014/main" id="{F1C98394-3AC8-4263-AE02-FC946170E0B9}"/>
              </a:ext>
            </a:extLst>
          </p:cNvPr>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rcRect/>
          <a:stretch>
            <a:fillRect/>
          </a:stretch>
        </p:blipFill>
        <p:spPr bwMode="auto">
          <a:xfrm>
            <a:off x="3133948" y="1341437"/>
            <a:ext cx="5924104" cy="49999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50275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Natural history and complications: HCC</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GB" dirty="0"/>
              <a:t>C</a:t>
            </a:r>
            <a:r>
              <a:rPr lang="en-US" dirty="0" err="1"/>
              <a:t>umulative</a:t>
            </a:r>
            <a:r>
              <a:rPr lang="en-US" dirty="0"/>
              <a:t> incidence of NAFLD-associated HCC varies according to study population</a:t>
            </a:r>
          </a:p>
          <a:p>
            <a:r>
              <a:rPr lang="en-US" dirty="0"/>
              <a:t>Large number of NAFLD cases at risk of HCC makes systematic surveillance </a:t>
            </a:r>
            <a:br>
              <a:rPr lang="en-US" dirty="0"/>
            </a:br>
            <a:r>
              <a:rPr lang="en-US" dirty="0"/>
              <a:t>largely impracticable </a:t>
            </a:r>
          </a:p>
          <a:p>
            <a:pPr lvl="1"/>
            <a:r>
              <a:rPr lang="en-US" i="1" dirty="0"/>
              <a:t>PNPLA3</a:t>
            </a:r>
            <a:r>
              <a:rPr lang="en-US" dirty="0"/>
              <a:t> rs738409 C&gt;G gene polymorphism is associated with increased HCC risk</a:t>
            </a:r>
          </a:p>
          <a:p>
            <a:pPr lvl="1"/>
            <a:r>
              <a:rPr lang="en-US" dirty="0"/>
              <a:t>However, HCC surveillance in NAFLD is not yet considered </a:t>
            </a:r>
            <a:r>
              <a:rPr lang="en-GB" dirty="0"/>
              <a:t>cost effective</a:t>
            </a:r>
            <a:endParaRPr lang="en-US" dirty="0"/>
          </a:p>
        </p:txBody>
      </p:sp>
      <p:graphicFrame>
        <p:nvGraphicFramePr>
          <p:cNvPr id="11" name="Table 10">
            <a:extLst>
              <a:ext uri="{FF2B5EF4-FFF2-40B4-BE49-F238E27FC236}">
                <a16:creationId xmlns:a16="http://schemas.microsoft.com/office/drawing/2014/main" id="{0E35BBB4-E346-48CD-9F7B-0C235C2404E0}"/>
              </a:ext>
            </a:extLst>
          </p:cNvPr>
          <p:cNvGraphicFramePr>
            <a:graphicFrameLocks noGrp="1"/>
          </p:cNvGraphicFramePr>
          <p:nvPr>
            <p:extLst>
              <p:ext uri="{D42A27DB-BD31-4B8C-83A1-F6EECF244321}">
                <p14:modId xmlns:p14="http://schemas.microsoft.com/office/powerpoint/2010/main" val="2646535955"/>
              </p:ext>
            </p:extLst>
          </p:nvPr>
        </p:nvGraphicFramePr>
        <p:xfrm>
          <a:off x="423849" y="3910176"/>
          <a:ext cx="10941498" cy="140208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Although NAFLD is a risk factor for HCC, which may also develop in the pre-cirrhotic stage, and the risk is further increased by the presence of the </a:t>
                      </a:r>
                      <a:r>
                        <a:rPr lang="en-US" sz="1600" b="0" i="1" dirty="0">
                          <a:solidFill>
                            <a:schemeClr val="tx1"/>
                          </a:solidFill>
                          <a:latin typeface="Arial" panose="020B0604020202020204" pitchFamily="34" charset="0"/>
                          <a:cs typeface="Arial" panose="020B0604020202020204" pitchFamily="34" charset="0"/>
                        </a:rPr>
                        <a:t>PNPLA3</a:t>
                      </a:r>
                      <a:r>
                        <a:rPr lang="en-US" sz="1600" b="0" dirty="0">
                          <a:solidFill>
                            <a:schemeClr val="tx1"/>
                          </a:solidFill>
                          <a:latin typeface="Arial" panose="020B0604020202020204" pitchFamily="34" charset="0"/>
                          <a:cs typeface="Arial" panose="020B0604020202020204" pitchFamily="34" charset="0"/>
                        </a:rPr>
                        <a:t> rs738409 C&gt;G polymorphism, no recommendation can be currently made on the timing of surveillance and its cost effectiveness</a:t>
                      </a:r>
                      <a:endParaRPr lang="en-GB" sz="16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12C1B478-02D0-434A-A97B-0E8A2C986406}"/>
              </a:ext>
            </a:extLst>
          </p:cNvPr>
          <p:cNvGrpSpPr/>
          <p:nvPr/>
        </p:nvGrpSpPr>
        <p:grpSpPr>
          <a:xfrm>
            <a:off x="7671929" y="3920009"/>
            <a:ext cx="3693418" cy="276999"/>
            <a:chOff x="4262958" y="3212976"/>
            <a:chExt cx="3693418" cy="276999"/>
          </a:xfrm>
        </p:grpSpPr>
        <p:sp>
          <p:nvSpPr>
            <p:cNvPr id="13" name="Rectangle 12">
              <a:extLst>
                <a:ext uri="{FF2B5EF4-FFF2-40B4-BE49-F238E27FC236}">
                  <a16:creationId xmlns:a16="http://schemas.microsoft.com/office/drawing/2014/main" id="{B8AB983C-D0B2-4606-88AF-54C6026D6E7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5368CFF6-4CDC-4D21-BD0B-9F415703C47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6C3CADB4-EC6E-418E-AC9B-E915043933E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D0E954D1-A8BD-4125-AC6A-4DB6475B1B6C}"/>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9694154C-CF4C-4B50-8B44-163DFEB6242C}"/>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197867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diet and lifestyle changes </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Epidemiology suggests a close relationship between an unhealthy lifestyle and NAFLD</a:t>
            </a:r>
          </a:p>
          <a:p>
            <a:r>
              <a:rPr lang="en-US" dirty="0"/>
              <a:t>Diet and lifestyle changes are mandatory in all patients</a:t>
            </a:r>
          </a:p>
          <a:p>
            <a:pPr lvl="1"/>
            <a:r>
              <a:rPr lang="en-US" dirty="0"/>
              <a:t>Modest weight loss reduces liver fat, improves hepatic IR, and can result in NASH regression </a:t>
            </a:r>
          </a:p>
          <a:p>
            <a:pPr lvl="1"/>
            <a:r>
              <a:rPr lang="en-US" dirty="0"/>
              <a:t>Weight loss of </a:t>
            </a:r>
            <a:r>
              <a:rPr lang="en-US" dirty="0">
                <a:sym typeface="Symbol" panose="05050102010706020507" pitchFamily="18" charset="2"/>
              </a:rPr>
              <a:t>7% is associated with histological improvement</a:t>
            </a:r>
            <a:endParaRPr lang="en-US" dirty="0"/>
          </a:p>
        </p:txBody>
      </p:sp>
      <p:graphicFrame>
        <p:nvGraphicFramePr>
          <p:cNvPr id="10" name="Table 9">
            <a:extLst>
              <a:ext uri="{FF2B5EF4-FFF2-40B4-BE49-F238E27FC236}">
                <a16:creationId xmlns:a16="http://schemas.microsoft.com/office/drawing/2014/main" id="{E24B3D0C-AE4C-44EB-9CA5-ACA69D1CD631}"/>
              </a:ext>
            </a:extLst>
          </p:cNvPr>
          <p:cNvGraphicFramePr>
            <a:graphicFrameLocks noGrp="1"/>
          </p:cNvGraphicFramePr>
          <p:nvPr>
            <p:extLst>
              <p:ext uri="{D42A27DB-BD31-4B8C-83A1-F6EECF244321}">
                <p14:modId xmlns:p14="http://schemas.microsoft.com/office/powerpoint/2010/main" val="2691509777"/>
              </p:ext>
            </p:extLst>
          </p:nvPr>
        </p:nvGraphicFramePr>
        <p:xfrm>
          <a:off x="423849" y="3573016"/>
          <a:ext cx="10941498" cy="207264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a:latin typeface="Arial" panose="020B0604020202020204" pitchFamily="34" charset="0"/>
                          <a:cs typeface="Arial" panose="020B0604020202020204" pitchFamily="34" charset="0"/>
                        </a:rPr>
                        <a:t>Structured </a:t>
                      </a:r>
                      <a:r>
                        <a:rPr lang="en-US" sz="1600" err="1">
                          <a:latin typeface="Arial" panose="020B0604020202020204" pitchFamily="34" charset="0"/>
                          <a:cs typeface="Arial" panose="020B0604020202020204" pitchFamily="34" charset="0"/>
                        </a:rPr>
                        <a:t>programmes</a:t>
                      </a:r>
                      <a:r>
                        <a:rPr lang="en-US" sz="1600">
                          <a:latin typeface="Arial" panose="020B0604020202020204" pitchFamily="34" charset="0"/>
                          <a:cs typeface="Arial" panose="020B0604020202020204" pitchFamily="34" charset="0"/>
                        </a:rPr>
                        <a:t> aimed at lifestyle changes towards healthy diet and habitual physical activity are advisable in NAFLD</a:t>
                      </a:r>
                      <a:endParaRPr lang="en-GB" sz="1600">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Patients without NASH or fibrosis should receive counselling for healthy diet and physical activity but no pharmacotherapy</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panose="020B0604020202020204" pitchFamily="34" charset="0"/>
                          <a:ea typeface="+mn-ea"/>
                          <a:cs typeface="Arial" panose="020B0604020202020204" pitchFamily="34" charset="0"/>
                        </a:rPr>
                        <a:t>In overweight/obese NAFLD, a 7–10% weight loss is the target of most lifestyle interventions, and results in improvement of liver enzymes and histology</a:t>
                      </a:r>
                      <a:endParaRPr lang="en-GB" sz="16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19823C79-86A9-4AE1-8570-4100968850E2}"/>
              </a:ext>
            </a:extLst>
          </p:cNvPr>
          <p:cNvGrpSpPr/>
          <p:nvPr/>
        </p:nvGrpSpPr>
        <p:grpSpPr>
          <a:xfrm>
            <a:off x="7671929" y="3573017"/>
            <a:ext cx="3693418" cy="276999"/>
            <a:chOff x="4262958" y="3212976"/>
            <a:chExt cx="3693418" cy="276999"/>
          </a:xfrm>
        </p:grpSpPr>
        <p:sp>
          <p:nvSpPr>
            <p:cNvPr id="12" name="Rectangle 11">
              <a:extLst>
                <a:ext uri="{FF2B5EF4-FFF2-40B4-BE49-F238E27FC236}">
                  <a16:creationId xmlns:a16="http://schemas.microsoft.com/office/drawing/2014/main" id="{2B8B747E-B6B8-41CA-A71A-45623A1B2FA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C22D638-24C5-41A0-A529-97F1F14BC57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6F48829-10A3-4576-8F13-AAE7F702387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210BDC65-823F-4C7D-B75B-3198EE9B561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09A3B133-8DBF-4546-8E27-9DB1C29C9277}"/>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90877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diet and lifestyle changes</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A pragmatic, individually tailored approach is required</a:t>
            </a:r>
          </a:p>
          <a:p>
            <a:pPr lvl="1"/>
            <a:r>
              <a:rPr lang="en-US"/>
              <a:t>Dietary restriction </a:t>
            </a:r>
            <a:r>
              <a:rPr lang="en-US" b="1">
                <a:solidFill>
                  <a:schemeClr val="tx2"/>
                </a:solidFill>
              </a:rPr>
              <a:t>PLUS</a:t>
            </a:r>
          </a:p>
          <a:p>
            <a:pPr lvl="1"/>
            <a:r>
              <a:rPr lang="en-US"/>
              <a:t>Progressive increase in aerobic exercise/resistance training</a:t>
            </a:r>
            <a:endParaRPr lang="en-GB"/>
          </a:p>
        </p:txBody>
      </p:sp>
      <p:graphicFrame>
        <p:nvGraphicFramePr>
          <p:cNvPr id="10" name="Table 9">
            <a:extLst>
              <a:ext uri="{FF2B5EF4-FFF2-40B4-BE49-F238E27FC236}">
                <a16:creationId xmlns:a16="http://schemas.microsoft.com/office/drawing/2014/main" id="{8E6E5DA9-601E-471D-981C-6EAA7B62FF93}"/>
              </a:ext>
            </a:extLst>
          </p:cNvPr>
          <p:cNvGraphicFramePr>
            <a:graphicFrameLocks noGrp="1"/>
          </p:cNvGraphicFramePr>
          <p:nvPr>
            <p:extLst>
              <p:ext uri="{D42A27DB-BD31-4B8C-83A1-F6EECF244321}">
                <p14:modId xmlns:p14="http://schemas.microsoft.com/office/powerpoint/2010/main" val="519429397"/>
              </p:ext>
            </p:extLst>
          </p:nvPr>
        </p:nvGraphicFramePr>
        <p:xfrm>
          <a:off x="423849" y="2780928"/>
          <a:ext cx="10941498" cy="198120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Dietary recommendations should consider energy restriction and exclusion of NAFLD-promoting components (processed food, and food and beverages high in added fructose). The macronutrient composition should be adjusted according to the Mediterranean diet</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Both aerobic exercise and resistance training effectively reduce liver fat. The choice </a:t>
                      </a:r>
                      <a:br>
                        <a:rPr lang="en-US" sz="1600" kern="1200" dirty="0">
                          <a:solidFill>
                            <a:schemeClr val="dk1"/>
                          </a:solidFill>
                          <a:latin typeface="Arial" panose="020B0604020202020204" pitchFamily="34" charset="0"/>
                          <a:ea typeface="+mn-ea"/>
                          <a:cs typeface="Arial" panose="020B0604020202020204" pitchFamily="34" charset="0"/>
                        </a:rPr>
                      </a:br>
                      <a:r>
                        <a:rPr lang="en-US" sz="1600" kern="1200" dirty="0">
                          <a:solidFill>
                            <a:schemeClr val="dk1"/>
                          </a:solidFill>
                          <a:latin typeface="Arial" panose="020B0604020202020204" pitchFamily="34" charset="0"/>
                          <a:ea typeface="+mn-ea"/>
                          <a:cs typeface="Arial" panose="020B0604020202020204" pitchFamily="34" charset="0"/>
                        </a:rPr>
                        <a:t>of training should be tailored based on patients’ preferences to be </a:t>
                      </a:r>
                      <a:r>
                        <a:rPr lang="en-GB" sz="1600" kern="1200" dirty="0">
                          <a:solidFill>
                            <a:schemeClr val="dk1"/>
                          </a:solidFill>
                          <a:latin typeface="Arial" panose="020B0604020202020204" pitchFamily="34" charset="0"/>
                          <a:ea typeface="+mn-ea"/>
                          <a:cs typeface="Arial" panose="020B0604020202020204" pitchFamily="34" charset="0"/>
                        </a:rPr>
                        <a:t>maintained in the </a:t>
                      </a:r>
                      <a:br>
                        <a:rPr lang="en-GB" sz="1600" kern="1200" dirty="0">
                          <a:solidFill>
                            <a:schemeClr val="dk1"/>
                          </a:solidFill>
                          <a:latin typeface="Arial" panose="020B0604020202020204" pitchFamily="34" charset="0"/>
                          <a:ea typeface="+mn-ea"/>
                          <a:cs typeface="Arial" panose="020B0604020202020204" pitchFamily="34" charset="0"/>
                        </a:rPr>
                      </a:br>
                      <a:r>
                        <a:rPr lang="en-GB" sz="1600" kern="1200" dirty="0">
                          <a:solidFill>
                            <a:schemeClr val="dk1"/>
                          </a:solidFill>
                          <a:latin typeface="Arial" panose="020B0604020202020204" pitchFamily="34" charset="0"/>
                          <a:ea typeface="+mn-ea"/>
                          <a:cs typeface="Arial" panose="020B0604020202020204" pitchFamily="34" charset="0"/>
                        </a:rPr>
                        <a:t>long-term</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11AB91E-AA5A-4948-813E-EEE9C77E9F31}"/>
              </a:ext>
            </a:extLst>
          </p:cNvPr>
          <p:cNvGrpSpPr/>
          <p:nvPr/>
        </p:nvGrpSpPr>
        <p:grpSpPr>
          <a:xfrm>
            <a:off x="7671929" y="2790761"/>
            <a:ext cx="3693418" cy="276999"/>
            <a:chOff x="4262958" y="3212976"/>
            <a:chExt cx="3693418" cy="276999"/>
          </a:xfrm>
        </p:grpSpPr>
        <p:sp>
          <p:nvSpPr>
            <p:cNvPr id="12" name="Rectangle 11">
              <a:extLst>
                <a:ext uri="{FF2B5EF4-FFF2-40B4-BE49-F238E27FC236}">
                  <a16:creationId xmlns:a16="http://schemas.microsoft.com/office/drawing/2014/main" id="{3459C031-DF19-4B5B-B025-8806CE63D8B2}"/>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6D1C3576-7CF9-44D4-BE10-37CDC22AB81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A046A977-FD30-4E05-B087-DBF690BD4ECA}"/>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A6C4E605-B3E6-4A58-BCA6-6291BD4D4BDA}"/>
                </a:ext>
              </a:extLst>
            </p:cNvPr>
            <p:cNvSpPr txBox="1"/>
            <p:nvPr/>
          </p:nvSpPr>
          <p:spPr>
            <a:xfrm>
              <a:off x="5989171" y="3212976"/>
              <a:ext cx="1967205" cy="276999"/>
            </a:xfrm>
            <a:prstGeom prst="rect">
              <a:avLst/>
            </a:prstGeom>
            <a:noFill/>
          </p:spPr>
          <p:txBody>
            <a:bodyPr wrap="none" rtlCol="0">
              <a:spAutoFit/>
            </a:bodyPr>
            <a:lstStyle/>
            <a:p>
              <a:r>
                <a:rPr lang="en-GB" sz="120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898043F1-4286-40F3-A812-D00EE582ADE1}"/>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662792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9F-C0F4-4D14-8BE0-F2D94E0BEF31}"/>
              </a:ext>
            </a:extLst>
          </p:cNvPr>
          <p:cNvSpPr>
            <a:spLocks noGrp="1"/>
          </p:cNvSpPr>
          <p:nvPr>
            <p:ph type="title"/>
          </p:nvPr>
        </p:nvSpPr>
        <p:spPr/>
        <p:txBody>
          <a:bodyPr>
            <a:normAutofit/>
          </a:bodyPr>
          <a:lstStyle/>
          <a:p>
            <a:r>
              <a:rPr lang="en-US"/>
              <a:t>Components of a lifestyle approach to NAFLD</a:t>
            </a:r>
            <a:endParaRPr lang="en-GB"/>
          </a:p>
        </p:txBody>
      </p:sp>
      <p:sp>
        <p:nvSpPr>
          <p:cNvPr id="3" name="Text Placeholder 2">
            <a:extLst>
              <a:ext uri="{FF2B5EF4-FFF2-40B4-BE49-F238E27FC236}">
                <a16:creationId xmlns:a16="http://schemas.microsoft.com/office/drawing/2014/main" id="{F8A7EF9E-61F1-43FF-AD13-D15D91FE2794}"/>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4" name="TextBox 3"/>
          <p:cNvSpPr txBox="1"/>
          <p:nvPr/>
        </p:nvSpPr>
        <p:spPr>
          <a:xfrm>
            <a:off x="4810900" y="3163039"/>
            <a:ext cx="2582758" cy="830997"/>
          </a:xfrm>
          <a:prstGeom prst="rect">
            <a:avLst/>
          </a:prstGeom>
          <a:noFill/>
          <a:ln>
            <a:solidFill>
              <a:schemeClr val="tx2"/>
            </a:solidFill>
          </a:ln>
        </p:spPr>
        <p:txBody>
          <a:bodyPr wrap="none" rtlCol="0">
            <a:spAutoFit/>
          </a:bodyPr>
          <a:lstStyle/>
          <a:p>
            <a:pPr algn="ctr"/>
            <a:r>
              <a:rPr lang="en-GB" sz="2400" dirty="0"/>
              <a:t>Comprehensive</a:t>
            </a:r>
          </a:p>
          <a:p>
            <a:pPr algn="ctr"/>
            <a:r>
              <a:rPr lang="en-GB" sz="2400" dirty="0"/>
              <a:t>lifestyle approach</a:t>
            </a:r>
          </a:p>
        </p:txBody>
      </p:sp>
      <p:sp>
        <p:nvSpPr>
          <p:cNvPr id="6" name="TextBox 5"/>
          <p:cNvSpPr txBox="1"/>
          <p:nvPr/>
        </p:nvSpPr>
        <p:spPr>
          <a:xfrm>
            <a:off x="2131681" y="1593770"/>
            <a:ext cx="3618298" cy="1138773"/>
          </a:xfrm>
          <a:prstGeom prst="rect">
            <a:avLst/>
          </a:prstGeom>
          <a:noFill/>
        </p:spPr>
        <p:txBody>
          <a:bodyPr wrap="none" rtlCol="0">
            <a:spAutoFit/>
          </a:bodyPr>
          <a:lstStyle/>
          <a:p>
            <a:r>
              <a:rPr lang="en-GB" sz="2000" b="1" dirty="0">
                <a:solidFill>
                  <a:schemeClr val="tx2"/>
                </a:solidFill>
              </a:rPr>
              <a:t>Energy restriction</a:t>
            </a:r>
          </a:p>
          <a:p>
            <a:pPr marL="285750" indent="-285750">
              <a:buFont typeface="Arial" panose="020B0604020202020204" pitchFamily="34" charset="0"/>
              <a:buChar char="•"/>
            </a:pPr>
            <a:r>
              <a:rPr lang="en-GB" sz="1600" dirty="0"/>
              <a:t>Calorie restriction (500</a:t>
            </a:r>
            <a:r>
              <a:rPr lang="en-GB" sz="1600" dirty="0">
                <a:sym typeface="Symbol" panose="05050102010706020507" pitchFamily="18" charset="2"/>
              </a:rPr>
              <a:t>1,000/day)</a:t>
            </a:r>
          </a:p>
          <a:p>
            <a:pPr marL="285750" indent="-285750">
              <a:buFont typeface="Arial" panose="020B0604020202020204" pitchFamily="34" charset="0"/>
              <a:buChar char="•"/>
            </a:pPr>
            <a:r>
              <a:rPr lang="en-GB" sz="1600" dirty="0">
                <a:sym typeface="Symbol" panose="05050102010706020507" pitchFamily="18" charset="2"/>
              </a:rPr>
              <a:t>710% weight loss target</a:t>
            </a:r>
          </a:p>
          <a:p>
            <a:pPr marL="285750" indent="-285750">
              <a:buFont typeface="Arial" panose="020B0604020202020204" pitchFamily="34" charset="0"/>
              <a:buChar char="•"/>
            </a:pPr>
            <a:r>
              <a:rPr lang="en-GB" sz="1600" dirty="0">
                <a:sym typeface="Symbol" panose="05050102010706020507" pitchFamily="18" charset="2"/>
              </a:rPr>
              <a:t>Long-term maintenance approach</a:t>
            </a:r>
          </a:p>
        </p:txBody>
      </p:sp>
      <p:sp>
        <p:nvSpPr>
          <p:cNvPr id="8" name="TextBox 7"/>
          <p:cNvSpPr txBox="1"/>
          <p:nvPr/>
        </p:nvSpPr>
        <p:spPr>
          <a:xfrm>
            <a:off x="1820714" y="4379083"/>
            <a:ext cx="3600400" cy="1384995"/>
          </a:xfrm>
          <a:prstGeom prst="rect">
            <a:avLst/>
          </a:prstGeom>
          <a:noFill/>
        </p:spPr>
        <p:txBody>
          <a:bodyPr wrap="square" rtlCol="0">
            <a:spAutoFit/>
          </a:bodyPr>
          <a:lstStyle/>
          <a:p>
            <a:r>
              <a:rPr lang="en-GB" sz="2000" b="1">
                <a:solidFill>
                  <a:schemeClr val="tx2"/>
                </a:solidFill>
              </a:rPr>
              <a:t>Macronutrient composition</a:t>
            </a:r>
          </a:p>
          <a:p>
            <a:pPr marL="285750" indent="-285750">
              <a:buFont typeface="Arial" panose="020B0604020202020204" pitchFamily="34" charset="0"/>
              <a:buChar char="•"/>
            </a:pPr>
            <a:r>
              <a:rPr lang="en-GB" sz="1600"/>
              <a:t>Low-to-moderate fat</a:t>
            </a:r>
          </a:p>
          <a:p>
            <a:pPr marL="285750" indent="-285750">
              <a:buFont typeface="Arial" panose="020B0604020202020204" pitchFamily="34" charset="0"/>
              <a:buChar char="•"/>
            </a:pPr>
            <a:r>
              <a:rPr lang="en-GB" sz="1600">
                <a:sym typeface="Symbol" panose="05050102010706020507" pitchFamily="18" charset="2"/>
              </a:rPr>
              <a:t>Moderate-to-high carbohydrate</a:t>
            </a:r>
          </a:p>
          <a:p>
            <a:pPr marL="285750" indent="-285750">
              <a:buFont typeface="Arial" panose="020B0604020202020204" pitchFamily="34" charset="0"/>
              <a:buChar char="•"/>
            </a:pPr>
            <a:r>
              <a:rPr lang="en-GB" sz="1600">
                <a:sym typeface="Symbol" panose="05050102010706020507" pitchFamily="18" charset="2"/>
              </a:rPr>
              <a:t>Low-carbohydrate ketogenic diets or high protein</a:t>
            </a:r>
          </a:p>
        </p:txBody>
      </p:sp>
      <p:sp>
        <p:nvSpPr>
          <p:cNvPr id="9" name="TextBox 8"/>
          <p:cNvSpPr txBox="1"/>
          <p:nvPr/>
        </p:nvSpPr>
        <p:spPr>
          <a:xfrm>
            <a:off x="6650570" y="1480669"/>
            <a:ext cx="2771400" cy="892552"/>
          </a:xfrm>
          <a:prstGeom prst="rect">
            <a:avLst/>
          </a:prstGeom>
          <a:noFill/>
        </p:spPr>
        <p:txBody>
          <a:bodyPr wrap="none" rtlCol="0">
            <a:spAutoFit/>
          </a:bodyPr>
          <a:lstStyle/>
          <a:p>
            <a:r>
              <a:rPr lang="en-GB" sz="2000" b="1" dirty="0">
                <a:solidFill>
                  <a:schemeClr val="tx2"/>
                </a:solidFill>
              </a:rPr>
              <a:t>Fructose intake</a:t>
            </a:r>
          </a:p>
          <a:p>
            <a:pPr marL="285750" indent="-285750">
              <a:buFont typeface="Arial" panose="020B0604020202020204" pitchFamily="34" charset="0"/>
              <a:buChar char="•"/>
            </a:pPr>
            <a:r>
              <a:rPr lang="en-GB" sz="1600" dirty="0"/>
              <a:t>Avoid fructose-containing</a:t>
            </a:r>
            <a:br>
              <a:rPr lang="en-GB" sz="1600" dirty="0"/>
            </a:br>
            <a:r>
              <a:rPr lang="en-GB" sz="1600" dirty="0"/>
              <a:t>food and drink</a:t>
            </a:r>
            <a:endParaRPr lang="en-GB" sz="1600" dirty="0">
              <a:sym typeface="Symbol" panose="05050102010706020507" pitchFamily="18" charset="2"/>
            </a:endParaRPr>
          </a:p>
        </p:txBody>
      </p:sp>
      <p:sp>
        <p:nvSpPr>
          <p:cNvPr id="10" name="TextBox 9"/>
          <p:cNvSpPr txBox="1"/>
          <p:nvPr/>
        </p:nvSpPr>
        <p:spPr>
          <a:xfrm>
            <a:off x="7890620" y="2691640"/>
            <a:ext cx="2593980" cy="892552"/>
          </a:xfrm>
          <a:prstGeom prst="rect">
            <a:avLst/>
          </a:prstGeom>
          <a:noFill/>
        </p:spPr>
        <p:txBody>
          <a:bodyPr wrap="none" rtlCol="0">
            <a:spAutoFit/>
          </a:bodyPr>
          <a:lstStyle/>
          <a:p>
            <a:r>
              <a:rPr lang="en-GB" sz="2000" b="1">
                <a:solidFill>
                  <a:schemeClr val="tx2"/>
                </a:solidFill>
              </a:rPr>
              <a:t>Daily alcohol intake</a:t>
            </a:r>
          </a:p>
          <a:p>
            <a:pPr marL="285750" indent="-285750">
              <a:buFont typeface="Arial" panose="020B0604020202020204" pitchFamily="34" charset="0"/>
              <a:buChar char="•"/>
            </a:pPr>
            <a:r>
              <a:rPr lang="en-GB" sz="1600"/>
              <a:t>Strictly below 30 g men</a:t>
            </a:r>
            <a:br>
              <a:rPr lang="en-GB" sz="1600"/>
            </a:br>
            <a:r>
              <a:rPr lang="en-GB" sz="1600"/>
              <a:t>and 20 g women </a:t>
            </a:r>
            <a:endParaRPr lang="en-GB" sz="1600">
              <a:sym typeface="Symbol" panose="05050102010706020507" pitchFamily="18" charset="2"/>
            </a:endParaRPr>
          </a:p>
        </p:txBody>
      </p:sp>
      <p:sp>
        <p:nvSpPr>
          <p:cNvPr id="11" name="TextBox 10"/>
          <p:cNvSpPr txBox="1"/>
          <p:nvPr/>
        </p:nvSpPr>
        <p:spPr>
          <a:xfrm>
            <a:off x="1240436" y="3000224"/>
            <a:ext cx="2831224" cy="646331"/>
          </a:xfrm>
          <a:prstGeom prst="rect">
            <a:avLst/>
          </a:prstGeom>
          <a:noFill/>
        </p:spPr>
        <p:txBody>
          <a:bodyPr wrap="none" rtlCol="0">
            <a:spAutoFit/>
          </a:bodyPr>
          <a:lstStyle/>
          <a:p>
            <a:r>
              <a:rPr lang="en-GB" sz="2000" b="1">
                <a:solidFill>
                  <a:schemeClr val="tx2"/>
                </a:solidFill>
              </a:rPr>
              <a:t>Coffee consumption</a:t>
            </a:r>
          </a:p>
          <a:p>
            <a:pPr marL="285750" indent="-285750">
              <a:buFont typeface="Arial" panose="020B0604020202020204" pitchFamily="34" charset="0"/>
              <a:buChar char="•"/>
            </a:pPr>
            <a:r>
              <a:rPr lang="en-GB" sz="1600"/>
              <a:t>No liver-related limitations</a:t>
            </a:r>
            <a:endParaRPr lang="en-GB" sz="1600">
              <a:sym typeface="Symbol" panose="05050102010706020507" pitchFamily="18" charset="2"/>
            </a:endParaRPr>
          </a:p>
        </p:txBody>
      </p:sp>
      <p:sp>
        <p:nvSpPr>
          <p:cNvPr id="12" name="TextBox 11"/>
          <p:cNvSpPr txBox="1"/>
          <p:nvPr/>
        </p:nvSpPr>
        <p:spPr>
          <a:xfrm>
            <a:off x="6650569" y="4358714"/>
            <a:ext cx="3983783" cy="1631216"/>
          </a:xfrm>
          <a:prstGeom prst="rect">
            <a:avLst/>
          </a:prstGeom>
          <a:noFill/>
        </p:spPr>
        <p:txBody>
          <a:bodyPr wrap="none" rtlCol="0">
            <a:spAutoFit/>
          </a:bodyPr>
          <a:lstStyle/>
          <a:p>
            <a:r>
              <a:rPr lang="en-GB" sz="2000" b="1" dirty="0">
                <a:solidFill>
                  <a:schemeClr val="tx2"/>
                </a:solidFill>
              </a:rPr>
              <a:t>Physical activity</a:t>
            </a:r>
          </a:p>
          <a:p>
            <a:pPr marL="285750" indent="-285750">
              <a:buFont typeface="Arial" panose="020B0604020202020204" pitchFamily="34" charset="0"/>
              <a:buChar char="•"/>
            </a:pPr>
            <a:r>
              <a:rPr lang="en-GB" sz="1600" dirty="0"/>
              <a:t>150</a:t>
            </a:r>
            <a:r>
              <a:rPr lang="en-GB" sz="1600" dirty="0">
                <a:sym typeface="Symbol" panose="05050102010706020507" pitchFamily="18" charset="2"/>
              </a:rPr>
              <a:t>200 min/week moderate intensity </a:t>
            </a:r>
            <a:br>
              <a:rPr lang="en-GB" sz="1600" dirty="0">
                <a:sym typeface="Symbol" panose="05050102010706020507" pitchFamily="18" charset="2"/>
              </a:rPr>
            </a:br>
            <a:r>
              <a:rPr lang="en-GB" sz="1600" dirty="0">
                <a:sym typeface="Symbol" panose="05050102010706020507" pitchFamily="18" charset="2"/>
              </a:rPr>
              <a:t>in 35 sessions</a:t>
            </a:r>
          </a:p>
          <a:p>
            <a:pPr marL="285750" indent="-285750">
              <a:buFont typeface="Arial" panose="020B0604020202020204" pitchFamily="34" charset="0"/>
              <a:buChar char="•"/>
            </a:pPr>
            <a:r>
              <a:rPr lang="en-GB" sz="1600" dirty="0">
                <a:sym typeface="Symbol" panose="05050102010706020507" pitchFamily="18" charset="2"/>
              </a:rPr>
              <a:t>Resistance training to promote</a:t>
            </a:r>
            <a:br>
              <a:rPr lang="en-GB" sz="1600" dirty="0">
                <a:sym typeface="Symbol" panose="05050102010706020507" pitchFamily="18" charset="2"/>
              </a:rPr>
            </a:br>
            <a:r>
              <a:rPr lang="en-GB" sz="1600" dirty="0">
                <a:sym typeface="Symbol" panose="05050102010706020507" pitchFamily="18" charset="2"/>
              </a:rPr>
              <a:t>musculoskeletal fitness and improve</a:t>
            </a:r>
            <a:br>
              <a:rPr lang="en-GB" sz="1600" dirty="0">
                <a:sym typeface="Symbol" panose="05050102010706020507" pitchFamily="18" charset="2"/>
              </a:rPr>
            </a:br>
            <a:r>
              <a:rPr lang="en-GB" sz="1600" dirty="0">
                <a:sym typeface="Symbol" panose="05050102010706020507" pitchFamily="18" charset="2"/>
              </a:rPr>
              <a:t>metabolic factors</a:t>
            </a:r>
          </a:p>
        </p:txBody>
      </p:sp>
      <p:pic>
        <p:nvPicPr>
          <p:cNvPr id="13" name="Picture 12">
            <a:hlinkClick r:id="rId3" action="ppaction://hlinksldjump"/>
            <a:extLst>
              <a:ext uri="{FF2B5EF4-FFF2-40B4-BE49-F238E27FC236}">
                <a16:creationId xmlns:a16="http://schemas.microsoft.com/office/drawing/2014/main" id="{D1B3F332-5513-44F6-97C2-EDF5D86FE3C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90012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Guideline panel</a:t>
            </a:r>
            <a:endParaRPr lang="en-GB"/>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3" name="Content Placeholder 2"/>
          <p:cNvSpPr>
            <a:spLocks noGrp="1"/>
          </p:cNvSpPr>
          <p:nvPr>
            <p:ph sz="half" idx="11"/>
          </p:nvPr>
        </p:nvSpPr>
        <p:spPr>
          <a:xfrm>
            <a:off x="425751" y="1340767"/>
            <a:ext cx="6135469" cy="5217349"/>
          </a:xfrm>
        </p:spPr>
        <p:txBody>
          <a:bodyPr>
            <a:normAutofit/>
          </a:bodyPr>
          <a:lstStyle/>
          <a:p>
            <a:r>
              <a:rPr lang="en-US" b="1" dirty="0"/>
              <a:t>Chairs</a:t>
            </a:r>
          </a:p>
          <a:p>
            <a:pPr lvl="1"/>
            <a:r>
              <a:rPr lang="en-GB" dirty="0"/>
              <a:t>EASL: Giulio Marchesini</a:t>
            </a:r>
          </a:p>
          <a:p>
            <a:pPr lvl="1"/>
            <a:r>
              <a:rPr lang="en-GB" dirty="0"/>
              <a:t>EASD: Michael </a:t>
            </a:r>
            <a:r>
              <a:rPr lang="en-GB" dirty="0" err="1"/>
              <a:t>Roden</a:t>
            </a:r>
            <a:endParaRPr lang="en-GB" dirty="0"/>
          </a:p>
          <a:p>
            <a:pPr lvl="1"/>
            <a:r>
              <a:rPr lang="en-US" dirty="0"/>
              <a:t>EASO: Roberto </a:t>
            </a:r>
            <a:r>
              <a:rPr lang="en-US" dirty="0" err="1"/>
              <a:t>Vettor</a:t>
            </a:r>
            <a:endParaRPr lang="en-US" dirty="0"/>
          </a:p>
          <a:p>
            <a:endParaRPr lang="en-US" sz="1050" b="1" dirty="0"/>
          </a:p>
          <a:p>
            <a:r>
              <a:rPr lang="en-US" b="1" dirty="0"/>
              <a:t>Panel members</a:t>
            </a:r>
          </a:p>
          <a:p>
            <a:pPr lvl="1"/>
            <a:r>
              <a:rPr lang="it-IT" dirty="0"/>
              <a:t>EASL: Christopher P Day, Jean-François Dufour, Ali Canbay, Valerio Nobili, Vlad Ratziu, Herbert Tilg</a:t>
            </a:r>
          </a:p>
          <a:p>
            <a:pPr lvl="1"/>
            <a:r>
              <a:rPr lang="en-US" dirty="0"/>
              <a:t>EASD: </a:t>
            </a:r>
            <a:r>
              <a:rPr lang="en-GB" dirty="0"/>
              <a:t>Amalia </a:t>
            </a:r>
            <a:r>
              <a:rPr lang="en-GB" dirty="0" err="1"/>
              <a:t>Gastaldelli</a:t>
            </a:r>
            <a:r>
              <a:rPr lang="en-GB" dirty="0"/>
              <a:t>, </a:t>
            </a:r>
            <a:r>
              <a:rPr lang="en-GB" dirty="0" err="1"/>
              <a:t>Hannele</a:t>
            </a:r>
            <a:r>
              <a:rPr lang="en-GB" dirty="0"/>
              <a:t> </a:t>
            </a:r>
            <a:r>
              <a:rPr lang="en-US" dirty="0" err="1"/>
              <a:t>Yki-Järvinen</a:t>
            </a:r>
            <a:r>
              <a:rPr lang="en-US" dirty="0"/>
              <a:t>, Fritz Schick </a:t>
            </a:r>
          </a:p>
          <a:p>
            <a:pPr lvl="1"/>
            <a:r>
              <a:rPr lang="en-US" dirty="0"/>
              <a:t>EASO: </a:t>
            </a:r>
            <a:r>
              <a:rPr lang="en-US" dirty="0" err="1"/>
              <a:t>Gema</a:t>
            </a:r>
            <a:r>
              <a:rPr lang="en-US" dirty="0"/>
              <a:t> </a:t>
            </a:r>
            <a:r>
              <a:rPr lang="en-GB" dirty="0" err="1"/>
              <a:t>Frühbeck</a:t>
            </a:r>
            <a:r>
              <a:rPr lang="en-GB" dirty="0"/>
              <a:t>, Lisbeth </a:t>
            </a:r>
            <a:r>
              <a:rPr lang="en-GB" dirty="0" err="1"/>
              <a:t>Mathus-Vliegen</a:t>
            </a:r>
            <a:endParaRPr lang="en-US" dirty="0"/>
          </a:p>
          <a:p>
            <a:endParaRPr lang="en-US" sz="1050" b="1" dirty="0"/>
          </a:p>
          <a:p>
            <a:r>
              <a:rPr lang="en-US" b="1" dirty="0"/>
              <a:t>Reviewers</a:t>
            </a:r>
          </a:p>
          <a:p>
            <a:pPr lvl="1"/>
            <a:r>
              <a:rPr lang="en-GB" dirty="0"/>
              <a:t>Elisabetta </a:t>
            </a:r>
            <a:r>
              <a:rPr lang="en-US" dirty="0" err="1"/>
              <a:t>Bugianesi</a:t>
            </a:r>
            <a:r>
              <a:rPr lang="en-US" dirty="0"/>
              <a:t>, </a:t>
            </a:r>
            <a:r>
              <a:rPr lang="pt-BR" dirty="0"/>
              <a:t>Helena Cortez-Pinto, </a:t>
            </a:r>
            <a:r>
              <a:rPr lang="en-US" dirty="0"/>
              <a:t>Stephen Harrison</a:t>
            </a:r>
            <a:endParaRPr lang="en-GB" dirty="0"/>
          </a:p>
        </p:txBody>
      </p:sp>
      <p:pic>
        <p:nvPicPr>
          <p:cNvPr id="11" name="Content Placeholder 10">
            <a:extLst>
              <a:ext uri="{FF2B5EF4-FFF2-40B4-BE49-F238E27FC236}">
                <a16:creationId xmlns:a16="http://schemas.microsoft.com/office/drawing/2014/main" id="{28FF076D-052D-41DB-9EFC-A28200F32D56}"/>
              </a:ext>
            </a:extLst>
          </p:cNvPr>
          <p:cNvPicPr>
            <a:picLocks noGrp="1" noChangeAspect="1"/>
          </p:cNvPicPr>
          <p:nvPr>
            <p:ph sz="half" idx="12"/>
          </p:nvPr>
        </p:nvPicPr>
        <p:blipFill rotWithShape="1">
          <a:blip r:embed="rId2" cstate="screen">
            <a:extLst>
              <a:ext uri="{28A0092B-C50C-407E-A947-70E740481C1C}">
                <a14:useLocalDpi xmlns:a14="http://schemas.microsoft.com/office/drawing/2010/main"/>
              </a:ext>
            </a:extLst>
          </a:blip>
          <a:srcRect/>
          <a:stretch/>
        </p:blipFill>
        <p:spPr>
          <a:xfrm>
            <a:off x="7297052" y="1496921"/>
            <a:ext cx="3365284" cy="431024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8810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*Age &gt; 50 years, diabetes, </a:t>
            </a:r>
            <a:r>
              <a:rPr lang="en-GB" err="1"/>
              <a:t>MetS</a:t>
            </a:r>
            <a:r>
              <a:rPr lang="en-GB"/>
              <a:t>, increased ALT</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Treatment should be indicated in:</a:t>
            </a:r>
          </a:p>
          <a:p>
            <a:pPr lvl="1"/>
            <a:r>
              <a:rPr lang="en-US"/>
              <a:t>Progressive NASH</a:t>
            </a:r>
          </a:p>
          <a:p>
            <a:pPr lvl="1"/>
            <a:r>
              <a:rPr lang="en-US"/>
              <a:t>Early-stage NASH with risk of fibrosis progression*</a:t>
            </a:r>
          </a:p>
          <a:p>
            <a:pPr lvl="1"/>
            <a:r>
              <a:rPr lang="en-US"/>
              <a:t>Active NASH with high </a:t>
            </a:r>
            <a:r>
              <a:rPr lang="en-US" err="1"/>
              <a:t>necroinflammatory</a:t>
            </a:r>
            <a:r>
              <a:rPr lang="en-US"/>
              <a:t> activity</a:t>
            </a:r>
          </a:p>
          <a:p>
            <a:r>
              <a:rPr lang="en-US"/>
              <a:t>Treatment should reduce NASH-related mortality and progression to cirrhosis or HCC</a:t>
            </a:r>
          </a:p>
          <a:p>
            <a:pPr lvl="1"/>
            <a:r>
              <a:rPr lang="en-US"/>
              <a:t>Resolution of NASH-defining lesions accepted as surrogate endpoint</a:t>
            </a:r>
          </a:p>
          <a:p>
            <a:r>
              <a:rPr lang="en-US"/>
              <a:t>Safety and tolerability are prerequisites</a:t>
            </a:r>
          </a:p>
          <a:p>
            <a:pPr lvl="1"/>
            <a:r>
              <a:rPr lang="en-US"/>
              <a:t>Extensive comorbidities associated with significant polypharmacy and increased likelihood of DDIs</a:t>
            </a:r>
          </a:p>
        </p:txBody>
      </p:sp>
      <p:graphicFrame>
        <p:nvGraphicFramePr>
          <p:cNvPr id="18" name="Table 17">
            <a:extLst>
              <a:ext uri="{FF2B5EF4-FFF2-40B4-BE49-F238E27FC236}">
                <a16:creationId xmlns:a16="http://schemas.microsoft.com/office/drawing/2014/main" id="{C69FE1A8-05DD-4075-87A8-A16FA73430A8}"/>
              </a:ext>
            </a:extLst>
          </p:cNvPr>
          <p:cNvGraphicFramePr>
            <a:graphicFrameLocks noGrp="1"/>
          </p:cNvGraphicFramePr>
          <p:nvPr>
            <p:extLst>
              <p:ext uri="{D42A27DB-BD31-4B8C-83A1-F6EECF244321}">
                <p14:modId xmlns:p14="http://schemas.microsoft.com/office/powerpoint/2010/main" val="2989744767"/>
              </p:ext>
            </p:extLst>
          </p:nvPr>
        </p:nvGraphicFramePr>
        <p:xfrm>
          <a:off x="423849" y="4484190"/>
          <a:ext cx="10941498" cy="115824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a:solidFill>
                            <a:schemeClr val="tx2"/>
                          </a:solidFill>
                          <a:latin typeface="Arial" panose="020B0604020202020204" pitchFamily="34" charset="0"/>
                          <a:cs typeface="Arial" panose="020B0604020202020204" pitchFamily="34" charset="0"/>
                        </a:rPr>
                        <a:t>Pharmacotherapy should be reserved for patients with NASH</a:t>
                      </a:r>
                      <a:r>
                        <a:rPr lang="en-US" sz="1600">
                          <a:latin typeface="Arial" panose="020B0604020202020204" pitchFamily="34" charset="0"/>
                          <a:cs typeface="Arial" panose="020B0604020202020204" pitchFamily="34" charset="0"/>
                        </a:rPr>
                        <a:t>, particularly for those with significant fibrosis (stage F2 and higher). Patients with less severe disease, but at high risk of disease progression could also be candidates for treatment</a:t>
                      </a:r>
                      <a:endParaRPr lang="en-GB" sz="16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9" name="Group 18">
            <a:extLst>
              <a:ext uri="{FF2B5EF4-FFF2-40B4-BE49-F238E27FC236}">
                <a16:creationId xmlns:a16="http://schemas.microsoft.com/office/drawing/2014/main" id="{950DEF39-A604-4BAC-AD74-CAB718BBB650}"/>
              </a:ext>
            </a:extLst>
          </p:cNvPr>
          <p:cNvGrpSpPr/>
          <p:nvPr/>
        </p:nvGrpSpPr>
        <p:grpSpPr>
          <a:xfrm>
            <a:off x="7671929" y="4494023"/>
            <a:ext cx="3693418" cy="276999"/>
            <a:chOff x="4262958" y="3212976"/>
            <a:chExt cx="3693418" cy="276999"/>
          </a:xfrm>
        </p:grpSpPr>
        <p:sp>
          <p:nvSpPr>
            <p:cNvPr id="20" name="Rectangle 19">
              <a:extLst>
                <a:ext uri="{FF2B5EF4-FFF2-40B4-BE49-F238E27FC236}">
                  <a16:creationId xmlns:a16="http://schemas.microsoft.com/office/drawing/2014/main" id="{A8CD9F7F-6150-46DC-B3AE-758564C70A1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Rectangle 20">
              <a:extLst>
                <a:ext uri="{FF2B5EF4-FFF2-40B4-BE49-F238E27FC236}">
                  <a16:creationId xmlns:a16="http://schemas.microsoft.com/office/drawing/2014/main" id="{72DBE3F6-A6CA-4F32-9B8A-388C4DC6973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1D40CC23-7BCD-4022-BFAA-2D3175B78020}"/>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3" name="TextBox 22">
              <a:extLst>
                <a:ext uri="{FF2B5EF4-FFF2-40B4-BE49-F238E27FC236}">
                  <a16:creationId xmlns:a16="http://schemas.microsoft.com/office/drawing/2014/main" id="{392B82E7-5150-46F4-97FB-FC4FC0059D4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0E81FBEC-F428-46AD-AD27-B7142C657D96}"/>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36900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*Age &gt; 50 years, diabetes, </a:t>
            </a:r>
            <a:r>
              <a:rPr lang="en-GB" err="1"/>
              <a:t>MetS</a:t>
            </a:r>
            <a:r>
              <a:rPr lang="en-GB"/>
              <a:t>, increased ALT</a:t>
            </a:r>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Treatment should be indicated in:</a:t>
            </a:r>
          </a:p>
          <a:p>
            <a:pPr lvl="1"/>
            <a:r>
              <a:rPr lang="en-US"/>
              <a:t>Progressive NASH</a:t>
            </a:r>
          </a:p>
          <a:p>
            <a:pPr lvl="1"/>
            <a:r>
              <a:rPr lang="en-US"/>
              <a:t>Early-stage NASH with risk of fibrosis progression*</a:t>
            </a:r>
          </a:p>
          <a:p>
            <a:pPr lvl="1"/>
            <a:r>
              <a:rPr lang="en-US"/>
              <a:t>Active NASH with high </a:t>
            </a:r>
            <a:r>
              <a:rPr lang="en-US" err="1"/>
              <a:t>necroinflammatory</a:t>
            </a:r>
            <a:r>
              <a:rPr lang="en-US"/>
              <a:t> activity</a:t>
            </a:r>
          </a:p>
          <a:p>
            <a:r>
              <a:rPr lang="en-US"/>
              <a:t>Treatment should reduce NASH-related mortality and progression to cirrhosis or HCC</a:t>
            </a:r>
          </a:p>
          <a:p>
            <a:pPr lvl="1"/>
            <a:r>
              <a:rPr lang="en-US"/>
              <a:t>Resolution of NASH-defining lesions accepted as surrogate endpoint</a:t>
            </a:r>
          </a:p>
          <a:p>
            <a:r>
              <a:rPr lang="en-US"/>
              <a:t>Safety and tolerability are prerequisites</a:t>
            </a:r>
          </a:p>
          <a:p>
            <a:pPr lvl="1"/>
            <a:r>
              <a:rPr lang="en-US"/>
              <a:t>Extensive comorbidities associated with significant polypharmacy and increased likelihood of DDIs</a:t>
            </a:r>
          </a:p>
        </p:txBody>
      </p:sp>
      <p:sp>
        <p:nvSpPr>
          <p:cNvPr id="17" name="TextBox 16"/>
          <p:cNvSpPr txBox="1"/>
          <p:nvPr/>
        </p:nvSpPr>
        <p:spPr>
          <a:xfrm>
            <a:off x="2996583" y="2974986"/>
            <a:ext cx="5868914" cy="1200329"/>
          </a:xfrm>
          <a:prstGeom prst="rect">
            <a:avLst/>
          </a:prstGeom>
          <a:solidFill>
            <a:schemeClr val="bg1"/>
          </a:solidFill>
          <a:ln w="38100">
            <a:solidFill>
              <a:schemeClr val="tx2"/>
            </a:solidFill>
          </a:ln>
        </p:spPr>
        <p:txBody>
          <a:bodyPr wrap="none" rtlCol="0">
            <a:spAutoFit/>
          </a:bodyPr>
          <a:lstStyle/>
          <a:p>
            <a:pPr algn="ctr"/>
            <a:r>
              <a:rPr lang="en-US" sz="2400" b="1">
                <a:solidFill>
                  <a:schemeClr val="tx2"/>
                </a:solidFill>
              </a:rPr>
              <a:t>No drugs are approved for NASH</a:t>
            </a:r>
          </a:p>
          <a:p>
            <a:pPr algn="ctr"/>
            <a:r>
              <a:rPr lang="en-US" sz="2400"/>
              <a:t>No specific therapy can be recommended</a:t>
            </a:r>
          </a:p>
          <a:p>
            <a:pPr algn="ctr"/>
            <a:r>
              <a:rPr lang="en-US" sz="2400"/>
              <a:t>Any drug treatment is off label</a:t>
            </a:r>
            <a:endParaRPr lang="en-GB" sz="2400"/>
          </a:p>
        </p:txBody>
      </p:sp>
      <p:pic>
        <p:nvPicPr>
          <p:cNvPr id="13" name="Picture 12">
            <a:hlinkClick r:id="rId3" action="ppaction://hlinksldjump"/>
            <a:extLst>
              <a:ext uri="{FF2B5EF4-FFF2-40B4-BE49-F238E27FC236}">
                <a16:creationId xmlns:a16="http://schemas.microsoft.com/office/drawing/2014/main" id="{D9995CEC-2DBE-4FA5-AE83-D9F7CE6D06B4}"/>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graphicFrame>
        <p:nvGraphicFramePr>
          <p:cNvPr id="14" name="Table 13">
            <a:extLst>
              <a:ext uri="{FF2B5EF4-FFF2-40B4-BE49-F238E27FC236}">
                <a16:creationId xmlns:a16="http://schemas.microsoft.com/office/drawing/2014/main" id="{90653A76-D982-4526-9824-7EDE45BD6722}"/>
              </a:ext>
            </a:extLst>
          </p:cNvPr>
          <p:cNvGraphicFramePr>
            <a:graphicFrameLocks noGrp="1"/>
          </p:cNvGraphicFramePr>
          <p:nvPr>
            <p:extLst>
              <p:ext uri="{D42A27DB-BD31-4B8C-83A1-F6EECF244321}">
                <p14:modId xmlns:p14="http://schemas.microsoft.com/office/powerpoint/2010/main" val="657217386"/>
              </p:ext>
            </p:extLst>
          </p:nvPr>
        </p:nvGraphicFramePr>
        <p:xfrm>
          <a:off x="423849" y="4484190"/>
          <a:ext cx="10941498" cy="115824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gn="l"/>
                      <a:r>
                        <a:rPr lang="en-US" sz="1600" b="1">
                          <a:solidFill>
                            <a:schemeClr val="tx2"/>
                          </a:solidFill>
                          <a:latin typeface="Arial" panose="020B0604020202020204" pitchFamily="34" charset="0"/>
                          <a:cs typeface="Arial" panose="020B0604020202020204" pitchFamily="34" charset="0"/>
                        </a:rPr>
                        <a:t>Pharmacotherapy should be reserved for patients with NASH</a:t>
                      </a:r>
                      <a:r>
                        <a:rPr lang="en-US" sz="1600">
                          <a:latin typeface="Arial" panose="020B0604020202020204" pitchFamily="34" charset="0"/>
                          <a:cs typeface="Arial" panose="020B0604020202020204" pitchFamily="34" charset="0"/>
                        </a:rPr>
                        <a:t>, particularly for those with significant fibrosis (stage F2 and higher). Patients with less severe disease, but at high risk of disease progression could also be candidates for treatment</a:t>
                      </a:r>
                      <a:endParaRPr lang="en-GB" sz="16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096019EE-98ED-44A9-86EB-E2B5E6219705}"/>
              </a:ext>
            </a:extLst>
          </p:cNvPr>
          <p:cNvGrpSpPr/>
          <p:nvPr/>
        </p:nvGrpSpPr>
        <p:grpSpPr>
          <a:xfrm>
            <a:off x="7671929" y="4494023"/>
            <a:ext cx="3693418" cy="276999"/>
            <a:chOff x="4262958" y="3212976"/>
            <a:chExt cx="3693418" cy="276999"/>
          </a:xfrm>
        </p:grpSpPr>
        <p:sp>
          <p:nvSpPr>
            <p:cNvPr id="24" name="Rectangle 23">
              <a:extLst>
                <a:ext uri="{FF2B5EF4-FFF2-40B4-BE49-F238E27FC236}">
                  <a16:creationId xmlns:a16="http://schemas.microsoft.com/office/drawing/2014/main" id="{4D1FEA0F-A467-4878-89E5-3F4B18657528}"/>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Rectangle 24">
              <a:extLst>
                <a:ext uri="{FF2B5EF4-FFF2-40B4-BE49-F238E27FC236}">
                  <a16:creationId xmlns:a16="http://schemas.microsoft.com/office/drawing/2014/main" id="{12F4D42B-D0D0-4054-A37A-83D83EA2E04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TextBox 25">
              <a:extLst>
                <a:ext uri="{FF2B5EF4-FFF2-40B4-BE49-F238E27FC236}">
                  <a16:creationId xmlns:a16="http://schemas.microsoft.com/office/drawing/2014/main" id="{E03C165D-F902-4258-BC4E-FEFE26EC9A1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7" name="TextBox 26">
              <a:extLst>
                <a:ext uri="{FF2B5EF4-FFF2-40B4-BE49-F238E27FC236}">
                  <a16:creationId xmlns:a16="http://schemas.microsoft.com/office/drawing/2014/main" id="{D253234E-37A2-4CFC-B7A5-ACC00ECFEA5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7564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a:t>
            </a:r>
            <a:r>
              <a:rPr lang="en-US">
                <a:solidFill>
                  <a:schemeClr val="dk1"/>
                </a:solidFill>
                <a:latin typeface="Arial" panose="020B0604020202020204" pitchFamily="34" charset="0"/>
                <a:cs typeface="Arial" panose="020B0604020202020204" pitchFamily="34" charset="0"/>
              </a:rPr>
              <a:t>Most efficacy data, but off-label outside T2DM; </a:t>
            </a:r>
            <a:r>
              <a:rPr lang="en-US" baseline="30000"/>
              <a:t>†</a:t>
            </a:r>
            <a:r>
              <a:rPr lang="en-US">
                <a:solidFill>
                  <a:schemeClr val="dk1"/>
                </a:solidFill>
                <a:latin typeface="Arial" panose="020B0604020202020204" pitchFamily="34" charset="0"/>
                <a:cs typeface="Arial" panose="020B0604020202020204" pitchFamily="34" charset="0"/>
              </a:rPr>
              <a:t>Better safety and tolerability than pioglitazone in the short-term; </a:t>
            </a:r>
            <a:br>
              <a:rPr lang="en-US">
                <a:solidFill>
                  <a:schemeClr val="dk1"/>
                </a:solidFill>
                <a:latin typeface="Arial" panose="020B0604020202020204" pitchFamily="34" charset="0"/>
                <a:cs typeface="Arial" panose="020B0604020202020204" pitchFamily="34" charset="0"/>
              </a:rPr>
            </a:br>
            <a:r>
              <a:rPr lang="en-US" baseline="30000"/>
              <a:t>‡</a:t>
            </a:r>
            <a:r>
              <a:rPr lang="en-US"/>
              <a:t>No recommendations can be made in patients with normal baseline ALT </a:t>
            </a:r>
            <a:endParaRPr lang="en-GB"/>
          </a:p>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Insulin sensitizers</a:t>
            </a:r>
          </a:p>
          <a:p>
            <a:pPr lvl="1"/>
            <a:r>
              <a:rPr lang="en-US" dirty="0"/>
              <a:t>Little evidence of histological efficacy with metformin</a:t>
            </a:r>
          </a:p>
          <a:p>
            <a:pPr lvl="1"/>
            <a:r>
              <a:rPr lang="en-US" dirty="0"/>
              <a:t>PPAR</a:t>
            </a:r>
            <a:r>
              <a:rPr lang="en-US" dirty="0">
                <a:sym typeface="Symbol" panose="05050102010706020507" pitchFamily="18" charset="2"/>
              </a:rPr>
              <a:t> agonist pioglitazone better than placebo</a:t>
            </a:r>
          </a:p>
          <a:p>
            <a:pPr lvl="2"/>
            <a:r>
              <a:rPr lang="en-US" dirty="0">
                <a:sym typeface="Symbol" panose="05050102010706020507" pitchFamily="18" charset="2"/>
              </a:rPr>
              <a:t>Improved all histological features except fibrosis</a:t>
            </a:r>
          </a:p>
          <a:p>
            <a:pPr lvl="2"/>
            <a:r>
              <a:rPr lang="en-US" dirty="0">
                <a:sym typeface="Symbol" panose="05050102010706020507" pitchFamily="18" charset="2"/>
              </a:rPr>
              <a:t>Achieved resolution of NASH more often</a:t>
            </a:r>
          </a:p>
          <a:p>
            <a:r>
              <a:rPr lang="en-GB" dirty="0"/>
              <a:t>Antioxidants</a:t>
            </a:r>
          </a:p>
          <a:p>
            <a:pPr lvl="1"/>
            <a:r>
              <a:rPr lang="en-GB" dirty="0"/>
              <a:t>Vitamin E may improve steatosis, inflammation and ballooning and resolve NASH in some patients</a:t>
            </a:r>
          </a:p>
          <a:p>
            <a:pPr lvl="2"/>
            <a:r>
              <a:rPr lang="en-GB" dirty="0"/>
              <a:t>Concerns about long-term safety exist</a:t>
            </a:r>
          </a:p>
          <a:p>
            <a:endParaRPr lang="en-GB" dirty="0"/>
          </a:p>
        </p:txBody>
      </p:sp>
      <p:graphicFrame>
        <p:nvGraphicFramePr>
          <p:cNvPr id="10" name="Table 9">
            <a:extLst>
              <a:ext uri="{FF2B5EF4-FFF2-40B4-BE49-F238E27FC236}">
                <a16:creationId xmlns:a16="http://schemas.microsoft.com/office/drawing/2014/main" id="{C69FE1A8-05DD-4075-87A8-A16FA73430A8}"/>
              </a:ext>
            </a:extLst>
          </p:cNvPr>
          <p:cNvGraphicFramePr>
            <a:graphicFrameLocks noGrp="1"/>
          </p:cNvGraphicFramePr>
          <p:nvPr>
            <p:extLst>
              <p:ext uri="{D42A27DB-BD31-4B8C-83A1-F6EECF244321}">
                <p14:modId xmlns:p14="http://schemas.microsoft.com/office/powerpoint/2010/main" val="1792450995"/>
              </p:ext>
            </p:extLst>
          </p:nvPr>
        </p:nvGraphicFramePr>
        <p:xfrm>
          <a:off x="423849" y="4188123"/>
          <a:ext cx="10941498" cy="1737360"/>
        </p:xfrm>
        <a:graphic>
          <a:graphicData uri="http://schemas.openxmlformats.org/drawingml/2006/table">
            <a:tbl>
              <a:tblPr firstRow="1" bandRow="1">
                <a:tableStyleId>{5C22544A-7EE6-4342-B048-85BDC9FD1C3A}</a:tableStyleId>
              </a:tblPr>
              <a:tblGrid>
                <a:gridCol w="8341540">
                  <a:extLst>
                    <a:ext uri="{9D8B030D-6E8A-4147-A177-3AD203B41FA5}">
                      <a16:colId xmlns:a16="http://schemas.microsoft.com/office/drawing/2014/main" val="20001"/>
                    </a:ext>
                  </a:extLst>
                </a:gridCol>
                <a:gridCol w="1299979">
                  <a:extLst>
                    <a:ext uri="{9D8B030D-6E8A-4147-A177-3AD203B41FA5}">
                      <a16:colId xmlns:a16="http://schemas.microsoft.com/office/drawing/2014/main" val="20002"/>
                    </a:ext>
                  </a:extLst>
                </a:gridCol>
                <a:gridCol w="1299979">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Arial" panose="020B0604020202020204" pitchFamily="34" charset="0"/>
                          <a:ea typeface="+mn-ea"/>
                          <a:cs typeface="Arial" panose="020B0604020202020204" pitchFamily="34" charset="0"/>
                        </a:rPr>
                        <a:t>While no firm recommendations can be made, pioglitazone* or vitamin E</a:t>
                      </a:r>
                      <a:r>
                        <a:rPr lang="en-US" sz="1600" baseline="30000"/>
                        <a:t>†</a:t>
                      </a:r>
                      <a:r>
                        <a:rPr lang="en-US" sz="1600" kern="1200">
                          <a:solidFill>
                            <a:schemeClr val="dk1"/>
                          </a:solidFill>
                          <a:latin typeface="Arial" panose="020B0604020202020204" pitchFamily="34" charset="0"/>
                          <a:ea typeface="+mn-ea"/>
                          <a:cs typeface="Arial" panose="020B0604020202020204" pitchFamily="34" charset="0"/>
                        </a:rPr>
                        <a:t> or their combination could be used for NASH</a:t>
                      </a:r>
                      <a:endParaRPr lang="en-GB" sz="1600" kern="120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2"/>
                          </a:solidFill>
                          <a:latin typeface="Arial" panose="020B0604020202020204" pitchFamily="34" charset="0"/>
                          <a:ea typeface="+mn-ea"/>
                          <a:cs typeface="Arial" panose="020B0604020202020204" pitchFamily="34" charset="0"/>
                        </a:rPr>
                        <a:t>The optimal duration of therapy is unknown</a:t>
                      </a:r>
                      <a:r>
                        <a:rPr lang="en-US" sz="1600" kern="1200" dirty="0">
                          <a:solidFill>
                            <a:schemeClr val="dk1"/>
                          </a:solidFill>
                          <a:latin typeface="Arial" panose="020B0604020202020204" pitchFamily="34" charset="0"/>
                          <a:ea typeface="+mn-ea"/>
                          <a:cs typeface="Arial" panose="020B0604020202020204" pitchFamily="34" charset="0"/>
                        </a:rPr>
                        <a:t>; in patients with increased ALT at baseline, treatment should be stopped if there is no reduction in aminotransferases after 6 months of therapy</a:t>
                      </a:r>
                      <a:r>
                        <a:rPr lang="en-US" sz="1600" baseline="30000" dirty="0"/>
                        <a:t>‡</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950DEF39-A604-4BAC-AD74-CAB718BBB650}"/>
              </a:ext>
            </a:extLst>
          </p:cNvPr>
          <p:cNvGrpSpPr/>
          <p:nvPr/>
        </p:nvGrpSpPr>
        <p:grpSpPr>
          <a:xfrm>
            <a:off x="7671929" y="4188124"/>
            <a:ext cx="3693418" cy="276999"/>
            <a:chOff x="4262958" y="3212976"/>
            <a:chExt cx="3693418" cy="276999"/>
          </a:xfrm>
        </p:grpSpPr>
        <p:sp>
          <p:nvSpPr>
            <p:cNvPr id="12" name="Rectangle 11">
              <a:extLst>
                <a:ext uri="{FF2B5EF4-FFF2-40B4-BE49-F238E27FC236}">
                  <a16:creationId xmlns:a16="http://schemas.microsoft.com/office/drawing/2014/main" id="{A8CD9F7F-6150-46DC-B3AE-758564C70A1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72DBE3F6-A6CA-4F32-9B8A-388C4DC6973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1D40CC23-7BCD-4022-BFAA-2D3175B78020}"/>
                </a:ext>
              </a:extLst>
            </p:cNvPr>
            <p:cNvSpPr txBox="1"/>
            <p:nvPr/>
          </p:nvSpPr>
          <p:spPr>
            <a:xfrm>
              <a:off x="4406957" y="3212976"/>
              <a:ext cx="1438214" cy="276999"/>
            </a:xfrm>
            <a:prstGeom prst="rect">
              <a:avLst/>
            </a:prstGeom>
            <a:noFill/>
          </p:spPr>
          <p:txBody>
            <a:bodyPr wrap="none" rtlCol="0">
              <a:spAutoFit/>
            </a:bodyPr>
            <a:lstStyle/>
            <a:p>
              <a:r>
                <a:rPr lang="en-GB" sz="1200">
                  <a:solidFill>
                    <a:schemeClr val="bg1"/>
                  </a:solidFill>
                </a:rPr>
                <a:t>Grade of evidence</a:t>
              </a:r>
            </a:p>
          </p:txBody>
        </p:sp>
        <p:sp>
          <p:nvSpPr>
            <p:cNvPr id="15" name="TextBox 14">
              <a:extLst>
                <a:ext uri="{FF2B5EF4-FFF2-40B4-BE49-F238E27FC236}">
                  <a16:creationId xmlns:a16="http://schemas.microsoft.com/office/drawing/2014/main" id="{392B82E7-5150-46F4-97FB-FC4FC0059D4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19E3C1BC-716D-4037-9A24-790F1F1769FD}"/>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623664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pharmacotherapy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Lipid-lowering agents</a:t>
            </a:r>
          </a:p>
          <a:p>
            <a:pPr lvl="1"/>
            <a:r>
              <a:rPr lang="en-US"/>
              <a:t>Statins have not been adequately tested in NASH</a:t>
            </a:r>
            <a:endParaRPr lang="en-GB"/>
          </a:p>
        </p:txBody>
      </p:sp>
      <p:graphicFrame>
        <p:nvGraphicFramePr>
          <p:cNvPr id="10" name="Table 9">
            <a:extLst>
              <a:ext uri="{FF2B5EF4-FFF2-40B4-BE49-F238E27FC236}">
                <a16:creationId xmlns:a16="http://schemas.microsoft.com/office/drawing/2014/main" id="{FDD661C2-E6C6-4575-BBB3-2383F072693A}"/>
              </a:ext>
            </a:extLst>
          </p:cNvPr>
          <p:cNvGraphicFramePr>
            <a:graphicFrameLocks noGrp="1"/>
          </p:cNvGraphicFramePr>
          <p:nvPr>
            <p:extLst>
              <p:ext uri="{D42A27DB-BD31-4B8C-83A1-F6EECF244321}">
                <p14:modId xmlns:p14="http://schemas.microsoft.com/office/powerpoint/2010/main" val="3221549036"/>
              </p:ext>
            </p:extLst>
          </p:nvPr>
        </p:nvGraphicFramePr>
        <p:xfrm>
          <a:off x="423849" y="2564904"/>
          <a:ext cx="10941498" cy="140208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a:solidFill>
                            <a:schemeClr val="bg1"/>
                          </a:solidFill>
                          <a:latin typeface="Arial" panose="020B0604020202020204" pitchFamily="34" charset="0"/>
                          <a:cs typeface="Arial" panose="020B0604020202020204" pitchFamily="34" charset="0"/>
                        </a:rPr>
                        <a:t>Recommendations</a:t>
                      </a:r>
                      <a:endParaRPr lang="en-GB" sz="1600" baseline="3000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Statins may be confidently used to reduce LDL cholesterol and prevent cardiovascular risk, with no benefits or harm to liver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Similarly, n-3 polyunsaturated fatty acids reduce both plasma and liver lipids, but there are no data to support their use specifically for NASH</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B726BBC-270E-4633-AB61-906D2C558556}"/>
              </a:ext>
            </a:extLst>
          </p:cNvPr>
          <p:cNvGrpSpPr/>
          <p:nvPr/>
        </p:nvGrpSpPr>
        <p:grpSpPr>
          <a:xfrm>
            <a:off x="7671929" y="2564905"/>
            <a:ext cx="3693418" cy="276999"/>
            <a:chOff x="4262958" y="3212976"/>
            <a:chExt cx="3693418" cy="276999"/>
          </a:xfrm>
        </p:grpSpPr>
        <p:sp>
          <p:nvSpPr>
            <p:cNvPr id="12" name="Rectangle 11">
              <a:extLst>
                <a:ext uri="{FF2B5EF4-FFF2-40B4-BE49-F238E27FC236}">
                  <a16:creationId xmlns:a16="http://schemas.microsoft.com/office/drawing/2014/main" id="{02F9806D-516E-4789-844E-947B81F526A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27396BC-FD25-44B8-B238-A3F041C9335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2BE80DC8-E9E0-4AD2-BD23-EE092C388A4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39724279-5F35-485A-9CF3-F08C9EAA637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293C147C-7225-4B3B-8D73-64D47D8BD2F7}"/>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3537887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9F-C0F4-4D14-8BE0-F2D94E0BEF31}"/>
              </a:ext>
            </a:extLst>
          </p:cNvPr>
          <p:cNvSpPr>
            <a:spLocks noGrp="1"/>
          </p:cNvSpPr>
          <p:nvPr>
            <p:ph type="title"/>
          </p:nvPr>
        </p:nvSpPr>
        <p:spPr/>
        <p:txBody>
          <a:bodyPr>
            <a:normAutofit/>
          </a:bodyPr>
          <a:lstStyle/>
          <a:p>
            <a:r>
              <a:rPr lang="en-US"/>
              <a:t>MOA of pharmacological treatments for NAFLD</a:t>
            </a:r>
            <a:endParaRPr lang="en-GB"/>
          </a:p>
        </p:txBody>
      </p:sp>
      <p:sp>
        <p:nvSpPr>
          <p:cNvPr id="3" name="Text Placeholder 2">
            <a:extLst>
              <a:ext uri="{FF2B5EF4-FFF2-40B4-BE49-F238E27FC236}">
                <a16:creationId xmlns:a16="http://schemas.microsoft.com/office/drawing/2014/main" id="{F8A7EF9E-61F1-43FF-AD13-D15D91FE2794}"/>
              </a:ext>
            </a:extLst>
          </p:cNvPr>
          <p:cNvSpPr>
            <a:spLocks noGrp="1"/>
          </p:cNvSpPr>
          <p:nvPr>
            <p:ph type="body" sz="quarter" idx="10"/>
          </p:nvPr>
        </p:nvSpPr>
        <p:spPr/>
        <p:txBody>
          <a:bodyPr/>
          <a:lstStyle/>
          <a:p>
            <a:r>
              <a:rPr lang="en-GB" err="1"/>
              <a:t>Konerman</a:t>
            </a:r>
            <a:r>
              <a:rPr lang="en-GB"/>
              <a:t> MA, et al. J </a:t>
            </a:r>
            <a:r>
              <a:rPr lang="en-GB" err="1"/>
              <a:t>Hepatol</a:t>
            </a:r>
            <a:r>
              <a:rPr lang="en-GB"/>
              <a:t> 2018;68:362–75</a:t>
            </a:r>
          </a:p>
          <a:p>
            <a:r>
              <a:rPr lang="en-US" altLang="en-US"/>
              <a:t>Copyright © 2017 European Association for the Study of the Liver</a:t>
            </a:r>
            <a:r>
              <a:rPr lang="en-US" altLang="en-US">
                <a:hlinkClick r:id="rId3"/>
              </a:rPr>
              <a:t> Terms and Conditions</a:t>
            </a:r>
            <a:endParaRPr lang="en-GB"/>
          </a:p>
        </p:txBody>
      </p:sp>
      <p:pic>
        <p:nvPicPr>
          <p:cNvPr id="6" name="Picture 5">
            <a:hlinkClick r:id="rId4" action="ppaction://hlinksldjump"/>
            <a:extLst>
              <a:ext uri="{FF2B5EF4-FFF2-40B4-BE49-F238E27FC236}">
                <a16:creationId xmlns:a16="http://schemas.microsoft.com/office/drawing/2014/main" id="{76CC72C8-6AA3-4B39-9A77-2BCAA99FB4C4}"/>
              </a:ext>
            </a:extLst>
          </p:cNvPr>
          <p:cNvPicPr>
            <a:picLocks noChangeAspect="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pic>
        <p:nvPicPr>
          <p:cNvPr id="8" name="Content Placeholder 7">
            <a:extLst>
              <a:ext uri="{FF2B5EF4-FFF2-40B4-BE49-F238E27FC236}">
                <a16:creationId xmlns:a16="http://schemas.microsoft.com/office/drawing/2014/main" id="{B958F2EE-5EC2-45F6-A84B-F76DF5C4836C}"/>
              </a:ext>
            </a:extLst>
          </p:cNvPr>
          <p:cNvPicPr>
            <a:picLocks noGrp="1" noChangeAspect="1"/>
          </p:cNvPicPr>
          <p:nvPr>
            <p:ph sz="half" idx="1"/>
          </p:nvPr>
        </p:nvPicPr>
        <p:blipFill rotWithShape="1">
          <a:blip r:embed="rId6" cstate="screen">
            <a:extLst>
              <a:ext uri="{28A0092B-C50C-407E-A947-70E740481C1C}">
                <a14:useLocalDpi xmlns:a14="http://schemas.microsoft.com/office/drawing/2010/main"/>
              </a:ext>
            </a:extLst>
          </a:blip>
          <a:srcRect l="663" t="1370" r="968" b="1979"/>
          <a:stretch/>
        </p:blipFill>
        <p:spPr>
          <a:xfrm>
            <a:off x="2284233" y="1243791"/>
            <a:ext cx="7623535" cy="5059589"/>
          </a:xfrm>
          <a:prstGeom prst="rect">
            <a:avLst/>
          </a:prstGeom>
        </p:spPr>
      </p:pic>
    </p:spTree>
    <p:extLst>
      <p:ext uri="{BB962C8B-B14F-4D97-AF65-F5344CB8AC3E}">
        <p14:creationId xmlns:p14="http://schemas.microsoft.com/office/powerpoint/2010/main" val="422984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paediatric NAFLD</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dirty="0"/>
              <a:t>Diet and exercise training reduce steatosis, but do not affect ballooning, inflammation, </a:t>
            </a:r>
            <a:br>
              <a:rPr lang="en-US" dirty="0"/>
            </a:br>
            <a:r>
              <a:rPr lang="en-US" dirty="0"/>
              <a:t>and fibrosis</a:t>
            </a:r>
          </a:p>
          <a:p>
            <a:r>
              <a:rPr lang="en-US" dirty="0"/>
              <a:t>The long-term outcome of </a:t>
            </a:r>
            <a:r>
              <a:rPr lang="en-US" dirty="0" err="1"/>
              <a:t>paediatric</a:t>
            </a:r>
            <a:r>
              <a:rPr lang="en-US" dirty="0"/>
              <a:t> NASH remains </a:t>
            </a:r>
            <a:r>
              <a:rPr lang="en-GB" dirty="0"/>
              <a:t>poor </a:t>
            </a:r>
          </a:p>
          <a:p>
            <a:pPr lvl="1"/>
            <a:r>
              <a:rPr lang="en-GB" dirty="0"/>
              <a:t>Drugs have shown beneficial effects but </a:t>
            </a:r>
            <a:r>
              <a:rPr lang="en-US" dirty="0"/>
              <a:t>fibrotic lesions are refractory to treatment</a:t>
            </a:r>
            <a:endParaRPr lang="en-GB" dirty="0"/>
          </a:p>
        </p:txBody>
      </p:sp>
      <p:graphicFrame>
        <p:nvGraphicFramePr>
          <p:cNvPr id="10" name="Table 9">
            <a:extLst>
              <a:ext uri="{FF2B5EF4-FFF2-40B4-BE49-F238E27FC236}">
                <a16:creationId xmlns:a16="http://schemas.microsoft.com/office/drawing/2014/main" id="{AE3BDB80-AEB1-4EB1-994C-ED83AE440903}"/>
              </a:ext>
            </a:extLst>
          </p:cNvPr>
          <p:cNvGraphicFramePr>
            <a:graphicFrameLocks noGrp="1"/>
          </p:cNvGraphicFramePr>
          <p:nvPr>
            <p:extLst>
              <p:ext uri="{D42A27DB-BD31-4B8C-83A1-F6EECF244321}">
                <p14:modId xmlns:p14="http://schemas.microsoft.com/office/powerpoint/2010/main" val="4112225896"/>
              </p:ext>
            </p:extLst>
          </p:nvPr>
        </p:nvGraphicFramePr>
        <p:xfrm>
          <a:off x="423849" y="3717032"/>
          <a:ext cx="10941498" cy="1158240"/>
        </p:xfrm>
        <a:graphic>
          <a:graphicData uri="http://schemas.openxmlformats.org/drawingml/2006/table">
            <a:tbl>
              <a:tblPr firstRow="1" bandRow="1">
                <a:tableStyleId>{5C22544A-7EE6-4342-B048-85BDC9FD1C3A}</a:tableStyleId>
              </a:tblPr>
              <a:tblGrid>
                <a:gridCol w="8341538">
                  <a:extLst>
                    <a:ext uri="{9D8B030D-6E8A-4147-A177-3AD203B41FA5}">
                      <a16:colId xmlns:a16="http://schemas.microsoft.com/office/drawing/2014/main" val="20001"/>
                    </a:ext>
                  </a:extLst>
                </a:gridCol>
                <a:gridCol w="1299980">
                  <a:extLst>
                    <a:ext uri="{9D8B030D-6E8A-4147-A177-3AD203B41FA5}">
                      <a16:colId xmlns:a16="http://schemas.microsoft.com/office/drawing/2014/main" val="20002"/>
                    </a:ext>
                  </a:extLst>
                </a:gridCol>
                <a:gridCol w="1299980">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endParaRPr lang="en-GB" sz="16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Diet and physical activity improve steatosis and hepatic inflammation in </a:t>
                      </a:r>
                      <a:r>
                        <a:rPr lang="en-US" sz="1600" kern="1200" dirty="0" err="1">
                          <a:solidFill>
                            <a:schemeClr val="dk1"/>
                          </a:solidFill>
                          <a:latin typeface="Arial" panose="020B0604020202020204" pitchFamily="34" charset="0"/>
                          <a:ea typeface="+mn-ea"/>
                          <a:cs typeface="Arial" panose="020B0604020202020204" pitchFamily="34" charset="0"/>
                        </a:rPr>
                        <a:t>paediatric</a:t>
                      </a:r>
                      <a:r>
                        <a:rPr lang="en-US" sz="1600" kern="1200" dirty="0">
                          <a:solidFill>
                            <a:schemeClr val="dk1"/>
                          </a:solidFill>
                          <a:latin typeface="Arial" panose="020B0604020202020204" pitchFamily="34" charset="0"/>
                          <a:ea typeface="+mn-ea"/>
                          <a:cs typeface="Arial" panose="020B0604020202020204" pitchFamily="34" charset="0"/>
                        </a:rPr>
                        <a:t> NAFLD, but no beneficial effects on fibrosis have ever been demonstrated. </a:t>
                      </a:r>
                      <a:r>
                        <a:rPr lang="en-US" sz="1600" b="1" kern="1200" dirty="0">
                          <a:solidFill>
                            <a:schemeClr val="tx2"/>
                          </a:solidFill>
                          <a:latin typeface="Arial" panose="020B0604020202020204" pitchFamily="34" charset="0"/>
                          <a:ea typeface="+mn-ea"/>
                          <a:cs typeface="Arial" panose="020B0604020202020204" pitchFamily="34" charset="0"/>
                        </a:rPr>
                        <a:t>No safe drug treatment has proven effective on fibrosis in </a:t>
                      </a:r>
                      <a:r>
                        <a:rPr lang="en-US" sz="1600" b="1" kern="1200" dirty="0" err="1">
                          <a:solidFill>
                            <a:schemeClr val="tx2"/>
                          </a:solidFill>
                          <a:latin typeface="Arial" panose="020B0604020202020204" pitchFamily="34" charset="0"/>
                          <a:ea typeface="+mn-ea"/>
                          <a:cs typeface="Arial" panose="020B0604020202020204" pitchFamily="34" charset="0"/>
                        </a:rPr>
                        <a:t>paediatric</a:t>
                      </a:r>
                      <a:r>
                        <a:rPr lang="en-US" sz="1600" b="1" kern="1200" dirty="0">
                          <a:solidFill>
                            <a:schemeClr val="tx2"/>
                          </a:solidFill>
                          <a:latin typeface="Arial" panose="020B0604020202020204" pitchFamily="34" charset="0"/>
                          <a:ea typeface="+mn-ea"/>
                          <a:cs typeface="Arial" panose="020B0604020202020204" pitchFamily="34" charset="0"/>
                        </a:rPr>
                        <a:t> NAFLD</a:t>
                      </a:r>
                      <a:endParaRPr lang="en-GB" sz="1600" b="1" kern="120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26ACABCC-CC61-4A11-AEA9-E124DD852890}"/>
              </a:ext>
            </a:extLst>
          </p:cNvPr>
          <p:cNvGrpSpPr/>
          <p:nvPr/>
        </p:nvGrpSpPr>
        <p:grpSpPr>
          <a:xfrm>
            <a:off x="7671929" y="3717033"/>
            <a:ext cx="3693418" cy="276999"/>
            <a:chOff x="4262958" y="3212976"/>
            <a:chExt cx="3693418" cy="276999"/>
          </a:xfrm>
        </p:grpSpPr>
        <p:sp>
          <p:nvSpPr>
            <p:cNvPr id="12" name="Rectangle 11">
              <a:extLst>
                <a:ext uri="{FF2B5EF4-FFF2-40B4-BE49-F238E27FC236}">
                  <a16:creationId xmlns:a16="http://schemas.microsoft.com/office/drawing/2014/main" id="{E4B65C22-BB82-4F8C-BDEA-17EC5224C0C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AB91062C-3915-4332-B323-5151CC0680F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B5816E8C-7A5C-4FBC-AF3D-D2ECD961DF1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0ACE087E-7203-4F90-9F40-A860A2982A05}"/>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7" name="Picture 16">
            <a:hlinkClick r:id="rId3" action="ppaction://hlinksldjump"/>
            <a:extLst>
              <a:ext uri="{FF2B5EF4-FFF2-40B4-BE49-F238E27FC236}">
                <a16:creationId xmlns:a16="http://schemas.microsoft.com/office/drawing/2014/main" id="{A5B72909-F2D5-43F8-B94D-8BCD9969B2DF}"/>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383442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13C04-FB59-4638-A9CF-B60179AB6B94}"/>
              </a:ext>
            </a:extLst>
          </p:cNvPr>
          <p:cNvSpPr>
            <a:spLocks noGrp="1"/>
          </p:cNvSpPr>
          <p:nvPr>
            <p:ph type="title"/>
          </p:nvPr>
        </p:nvSpPr>
        <p:spPr/>
        <p:txBody>
          <a:bodyPr>
            <a:normAutofit/>
          </a:bodyPr>
          <a:lstStyle/>
          <a:p>
            <a:r>
              <a:rPr lang="en-GB"/>
              <a:t>Treatment: surgery</a:t>
            </a:r>
          </a:p>
        </p:txBody>
      </p:sp>
      <p:sp>
        <p:nvSpPr>
          <p:cNvPr id="8" name="Text Placeholder 7">
            <a:extLst>
              <a:ext uri="{FF2B5EF4-FFF2-40B4-BE49-F238E27FC236}">
                <a16:creationId xmlns:a16="http://schemas.microsoft.com/office/drawing/2014/main" id="{4B60E064-9076-4322-9BE4-95B642F9349C}"/>
              </a:ext>
            </a:extLst>
          </p:cNvPr>
          <p:cNvSpPr>
            <a:spLocks noGrp="1"/>
          </p:cNvSpPr>
          <p:nvPr>
            <p:ph type="body" sz="quarter" idx="10"/>
          </p:nvPr>
        </p:nvSpPr>
        <p:spPr/>
        <p:txBody>
          <a:bodyPr/>
          <a:lstStyle/>
          <a:p>
            <a:r>
              <a:rPr lang="en-GB"/>
              <a:t>EASL–EASD–EASO CPG NAFLD.</a:t>
            </a:r>
            <a:r>
              <a:rPr lang="en-US"/>
              <a:t> J </a:t>
            </a:r>
            <a:r>
              <a:rPr lang="en-US" err="1"/>
              <a:t>Hepatol</a:t>
            </a:r>
            <a:r>
              <a:rPr lang="en-US"/>
              <a:t> 2016;64:1388–402</a:t>
            </a:r>
          </a:p>
        </p:txBody>
      </p:sp>
      <p:sp>
        <p:nvSpPr>
          <p:cNvPr id="7" name="Content Placeholder 6">
            <a:extLst>
              <a:ext uri="{FF2B5EF4-FFF2-40B4-BE49-F238E27FC236}">
                <a16:creationId xmlns:a16="http://schemas.microsoft.com/office/drawing/2014/main" id="{372AD522-5BC7-4149-87B5-62A876CEB4E3}"/>
              </a:ext>
            </a:extLst>
          </p:cNvPr>
          <p:cNvSpPr>
            <a:spLocks noGrp="1"/>
          </p:cNvSpPr>
          <p:nvPr>
            <p:ph sz="half" idx="1"/>
          </p:nvPr>
        </p:nvSpPr>
        <p:spPr/>
        <p:txBody>
          <a:bodyPr/>
          <a:lstStyle/>
          <a:p>
            <a:r>
              <a:rPr lang="en-US"/>
              <a:t>Bariatric surgery is an option in patients unresponsive to lifestyle changes and pharmacotherapy</a:t>
            </a:r>
          </a:p>
          <a:p>
            <a:pPr lvl="1"/>
            <a:r>
              <a:rPr lang="en-US"/>
              <a:t>Reduces weight and metabolic complications</a:t>
            </a:r>
          </a:p>
          <a:p>
            <a:pPr lvl="1"/>
            <a:r>
              <a:rPr lang="en-US"/>
              <a:t>Stable results in the long term</a:t>
            </a:r>
          </a:p>
          <a:p>
            <a:r>
              <a:rPr lang="en-US"/>
              <a:t>NAFLD-associated cirrhosis is one of the top three indications for </a:t>
            </a:r>
            <a:r>
              <a:rPr lang="en-US" err="1"/>
              <a:t>LTx</a:t>
            </a:r>
            <a:endParaRPr lang="en-GB"/>
          </a:p>
        </p:txBody>
      </p:sp>
      <p:graphicFrame>
        <p:nvGraphicFramePr>
          <p:cNvPr id="11" name="Table 10">
            <a:extLst>
              <a:ext uri="{FF2B5EF4-FFF2-40B4-BE49-F238E27FC236}">
                <a16:creationId xmlns:a16="http://schemas.microsoft.com/office/drawing/2014/main" id="{762D96BF-4129-48D0-A93C-6963D78AFC74}"/>
              </a:ext>
            </a:extLst>
          </p:cNvPr>
          <p:cNvGraphicFramePr>
            <a:graphicFrameLocks noGrp="1"/>
          </p:cNvGraphicFramePr>
          <p:nvPr>
            <p:extLst>
              <p:ext uri="{D42A27DB-BD31-4B8C-83A1-F6EECF244321}">
                <p14:modId xmlns:p14="http://schemas.microsoft.com/office/powerpoint/2010/main" val="854216535"/>
              </p:ext>
            </p:extLst>
          </p:nvPr>
        </p:nvGraphicFramePr>
        <p:xfrm>
          <a:off x="423848" y="3356992"/>
          <a:ext cx="11322734" cy="2072640"/>
        </p:xfrm>
        <a:graphic>
          <a:graphicData uri="http://schemas.openxmlformats.org/drawingml/2006/table">
            <a:tbl>
              <a:tblPr firstRow="1" bandRow="1">
                <a:tableStyleId>{5C22544A-7EE6-4342-B048-85BDC9FD1C3A}</a:tableStyleId>
              </a:tblPr>
              <a:tblGrid>
                <a:gridCol w="8632184">
                  <a:extLst>
                    <a:ext uri="{9D8B030D-6E8A-4147-A177-3AD203B41FA5}">
                      <a16:colId xmlns:a16="http://schemas.microsoft.com/office/drawing/2014/main" val="20001"/>
                    </a:ext>
                  </a:extLst>
                </a:gridCol>
                <a:gridCol w="1345275">
                  <a:extLst>
                    <a:ext uri="{9D8B030D-6E8A-4147-A177-3AD203B41FA5}">
                      <a16:colId xmlns:a16="http://schemas.microsoft.com/office/drawing/2014/main" val="20002"/>
                    </a:ext>
                  </a:extLst>
                </a:gridCol>
                <a:gridCol w="1345275">
                  <a:extLst>
                    <a:ext uri="{9D8B030D-6E8A-4147-A177-3AD203B41FA5}">
                      <a16:colId xmlns:a16="http://schemas.microsoft.com/office/drawing/2014/main" val="20003"/>
                    </a:ext>
                  </a:extLst>
                </a:gridCol>
              </a:tblGrid>
              <a:tr h="214761">
                <a:tc gridSpan="3">
                  <a:txBody>
                    <a:bodyPr/>
                    <a:lstStyle/>
                    <a:p>
                      <a:r>
                        <a:rPr lang="en-GB" sz="1600">
                          <a:latin typeface="Arial" panose="020B0604020202020204" pitchFamily="34" charset="0"/>
                          <a:cs typeface="Arial" panose="020B0604020202020204" pitchFamily="34" charset="0"/>
                        </a:rPr>
                        <a:t>Recommendations for bariatric surgery</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US" sz="1600" b="0" i="0" u="none" strike="noStrike" kern="1200" baseline="0">
                          <a:solidFill>
                            <a:schemeClr val="dk1"/>
                          </a:solidFill>
                          <a:latin typeface="+mn-lt"/>
                          <a:ea typeface="+mn-ea"/>
                          <a:cs typeface="+mn-cs"/>
                        </a:rPr>
                        <a:t>Bariatric surgery reduces liver fat and is likely to reduce NASH progression; </a:t>
                      </a:r>
                      <a:r>
                        <a:rPr lang="en-US" sz="1600" b="1" i="0" u="none" strike="noStrike" kern="1200" baseline="0">
                          <a:solidFill>
                            <a:schemeClr val="tx2"/>
                          </a:solidFill>
                          <a:latin typeface="+mn-lt"/>
                          <a:ea typeface="+mn-ea"/>
                          <a:cs typeface="+mn-cs"/>
                        </a:rPr>
                        <a:t>prospective data have shown an improvement in all histological lesions of </a:t>
                      </a:r>
                      <a:r>
                        <a:rPr lang="en-GB" sz="1600" b="1" i="0" u="none" strike="noStrike" kern="1200" baseline="0">
                          <a:solidFill>
                            <a:schemeClr val="tx2"/>
                          </a:solidFill>
                          <a:latin typeface="+mn-lt"/>
                          <a:ea typeface="+mn-ea"/>
                          <a:cs typeface="+mn-cs"/>
                        </a:rPr>
                        <a:t>NASH, including fibrosis</a:t>
                      </a:r>
                      <a:endParaRPr lang="en-GB" sz="1600" b="1">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EFCFC"/>
                    </a:solidFill>
                  </a:tcPr>
                </a:tc>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solidFill>
                  </a:tcPr>
                </a:tc>
                <a:tc>
                  <a:txBody>
                    <a:bodyPr/>
                    <a:lstStyle/>
                    <a:p>
                      <a:pPr algn="ctr"/>
                      <a:r>
                        <a:rPr lang="en-GB" sz="160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1969">
                <a:tc gridSpan="3">
                  <a:txBody>
                    <a:bodyPr/>
                    <a:lstStyle/>
                    <a:p>
                      <a:r>
                        <a:rPr lang="en-GB" sz="1600" b="1" dirty="0">
                          <a:solidFill>
                            <a:schemeClr val="bg1"/>
                          </a:solidFill>
                          <a:latin typeface="Arial" panose="020B0604020202020204" pitchFamily="34" charset="0"/>
                          <a:cs typeface="Arial" panose="020B0604020202020204" pitchFamily="34" charset="0"/>
                        </a:rPr>
                        <a:t>Recommendations for liver transplant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solidFill>
                      <a:srgbClr val="7DCBEC"/>
                    </a:solidFill>
                  </a:tcPr>
                </a:tc>
                <a:tc h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err="1">
                          <a:solidFill>
                            <a:schemeClr val="dk1"/>
                          </a:solidFill>
                          <a:latin typeface="+mn-lt"/>
                          <a:ea typeface="+mn-ea"/>
                          <a:cs typeface="+mn-cs"/>
                        </a:rPr>
                        <a:t>LTx</a:t>
                      </a:r>
                      <a:r>
                        <a:rPr lang="en-US" sz="1600" b="0" i="0" u="none" strike="noStrike" kern="1200" baseline="0">
                          <a:solidFill>
                            <a:schemeClr val="dk1"/>
                          </a:solidFill>
                          <a:latin typeface="+mn-lt"/>
                          <a:ea typeface="+mn-ea"/>
                          <a:cs typeface="+mn-cs"/>
                        </a:rPr>
                        <a:t> is an accepted procedure in patients with NASH and end-stage liver disease. Overall survival is comparable to other indications, despite a higher cardiovascular mortality. </a:t>
                      </a:r>
                      <a:r>
                        <a:rPr lang="en-US" sz="1600" b="1" i="0" u="none" strike="noStrike" kern="1200" baseline="0">
                          <a:solidFill>
                            <a:schemeClr val="tx2"/>
                          </a:solidFill>
                          <a:latin typeface="+mn-lt"/>
                          <a:ea typeface="+mn-ea"/>
                          <a:cs typeface="+mn-cs"/>
                        </a:rPr>
                        <a:t>Patients with NASH and liver failure and/or HCC are candidates for liver transplantation</a:t>
                      </a:r>
                      <a:endParaRPr lang="en-GB" sz="1600" b="1">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600">
                          <a:solidFill>
                            <a:schemeClr val="tx1"/>
                          </a:solidFill>
                          <a:latin typeface="Arial" panose="020B0604020202020204" pitchFamily="34" charset="0"/>
                          <a:cs typeface="Arial" panose="020B0604020202020204" pitchFamily="34" charset="0"/>
                        </a:rPr>
                        <a:t>A</a:t>
                      </a:r>
                      <a:endParaRPr lang="en-GB" sz="1600">
                        <a:solidFill>
                          <a:schemeClr val="tx1"/>
                        </a:solidFill>
                        <a:latin typeface="Arial" panose="020B0604020202020204" pitchFamily="34" charset="0"/>
                        <a:cs typeface="Arial" panose="020B0604020202020204" pitchFamily="34" charset="0"/>
                      </a:endParaRPr>
                    </a:p>
                  </a:txBody>
                  <a:tcPr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a:t>
                      </a:r>
                      <a:endParaRPr lang="en-GB" sz="1600" dirty="0">
                        <a:solidFill>
                          <a:schemeClr val="tx1"/>
                        </a:solidFill>
                        <a:latin typeface="Arial" panose="020B0604020202020204" pitchFamily="34" charset="0"/>
                        <a:cs typeface="Arial" panose="020B0604020202020204" pitchFamily="34" charset="0"/>
                      </a:endParaRPr>
                    </a:p>
                  </a:txBody>
                  <a:tcPr anchor="ct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64117263"/>
                  </a:ext>
                </a:extLst>
              </a:tr>
            </a:tbl>
          </a:graphicData>
        </a:graphic>
      </p:graphicFrame>
      <p:grpSp>
        <p:nvGrpSpPr>
          <p:cNvPr id="12" name="Group 11">
            <a:extLst>
              <a:ext uri="{FF2B5EF4-FFF2-40B4-BE49-F238E27FC236}">
                <a16:creationId xmlns:a16="http://schemas.microsoft.com/office/drawing/2014/main" id="{FD96C7A8-F981-4A2E-87D7-5550E9FF5579}"/>
              </a:ext>
            </a:extLst>
          </p:cNvPr>
          <p:cNvGrpSpPr/>
          <p:nvPr/>
        </p:nvGrpSpPr>
        <p:grpSpPr>
          <a:xfrm>
            <a:off x="8053164" y="3379840"/>
            <a:ext cx="3693418" cy="276999"/>
            <a:chOff x="4262958" y="3212976"/>
            <a:chExt cx="3693418" cy="276999"/>
          </a:xfrm>
        </p:grpSpPr>
        <p:sp>
          <p:nvSpPr>
            <p:cNvPr id="13" name="Rectangle 12">
              <a:extLst>
                <a:ext uri="{FF2B5EF4-FFF2-40B4-BE49-F238E27FC236}">
                  <a16:creationId xmlns:a16="http://schemas.microsoft.com/office/drawing/2014/main" id="{77F06549-5938-439A-8297-D3BE1D650FA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Rectangle 13">
              <a:extLst>
                <a:ext uri="{FF2B5EF4-FFF2-40B4-BE49-F238E27FC236}">
                  <a16:creationId xmlns:a16="http://schemas.microsoft.com/office/drawing/2014/main" id="{064057F5-D7B0-46D0-B486-A53CC44DF8C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3102BAA-4785-4ADC-93B5-B88CD6B5422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6" name="TextBox 15">
              <a:extLst>
                <a:ext uri="{FF2B5EF4-FFF2-40B4-BE49-F238E27FC236}">
                  <a16:creationId xmlns:a16="http://schemas.microsoft.com/office/drawing/2014/main" id="{A750BE41-46DD-46F9-BE24-1AD881C30BD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8" name="Picture 17">
            <a:hlinkClick r:id="rId3" action="ppaction://hlinksldjump"/>
            <a:extLst>
              <a:ext uri="{FF2B5EF4-FFF2-40B4-BE49-F238E27FC236}">
                <a16:creationId xmlns:a16="http://schemas.microsoft.com/office/drawing/2014/main" id="{4EAF4938-C358-4C29-AF90-B2FB9C5EE232}"/>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5347" y="436613"/>
            <a:ext cx="381237" cy="377560"/>
          </a:xfrm>
          <a:prstGeom prst="rect">
            <a:avLst/>
          </a:prstGeom>
        </p:spPr>
      </p:pic>
    </p:spTree>
    <p:extLst>
      <p:ext uri="{BB962C8B-B14F-4D97-AF65-F5344CB8AC3E}">
        <p14:creationId xmlns:p14="http://schemas.microsoft.com/office/powerpoint/2010/main" val="287953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3" name="Text Placeholder 2"/>
          <p:cNvSpPr>
            <a:spLocks noGrp="1"/>
          </p:cNvSpPr>
          <p:nvPr>
            <p:ph type="body" sz="quarter" idx="10"/>
          </p:nvPr>
        </p:nvSpPr>
        <p:spPr/>
        <p:txBody>
          <a:bodyPr/>
          <a:lstStyle/>
          <a:p>
            <a:r>
              <a:rPr lang="en-GB"/>
              <a:t>EASL–EASD–EASO CPG NAFLD.</a:t>
            </a:r>
            <a:r>
              <a:rPr lang="en-US"/>
              <a:t> J Hepatol 2016;64:1388–402</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82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p>
        </p:txBody>
      </p:sp>
    </p:spTree>
    <p:extLst>
      <p:ext uri="{BB962C8B-B14F-4D97-AF65-F5344CB8AC3E}">
        <p14:creationId xmlns:p14="http://schemas.microsoft.com/office/powerpoint/2010/main" val="357287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821-F5CF-490E-BCB3-80F0AA9F233C}"/>
              </a:ext>
            </a:extLst>
          </p:cNvPr>
          <p:cNvSpPr>
            <a:spLocks noGrp="1"/>
          </p:cNvSpPr>
          <p:nvPr>
            <p:ph type="title"/>
          </p:nvPr>
        </p:nvSpPr>
        <p:spPr/>
        <p:txBody>
          <a:bodyPr/>
          <a:lstStyle/>
          <a:p>
            <a:r>
              <a:rPr lang="en-GB"/>
              <a:t>Grading evidence and recommendations </a:t>
            </a:r>
          </a:p>
        </p:txBody>
      </p:sp>
      <p:sp>
        <p:nvSpPr>
          <p:cNvPr id="7" name="Text Placeholder 6">
            <a:extLst>
              <a:ext uri="{FF2B5EF4-FFF2-40B4-BE49-F238E27FC236}">
                <a16:creationId xmlns:a16="http://schemas.microsoft.com/office/drawing/2014/main" id="{5167C6B2-A00F-4129-B505-E956013AA345}"/>
              </a:ext>
            </a:extLst>
          </p:cNvPr>
          <p:cNvSpPr>
            <a:spLocks noGrp="1"/>
          </p:cNvSpPr>
          <p:nvPr>
            <p:ph type="body" sz="quarter" idx="10"/>
          </p:nvPr>
        </p:nvSpPr>
        <p:spPr/>
        <p:txBody>
          <a:bodyPr/>
          <a:lstStyle/>
          <a:p>
            <a:r>
              <a:rPr lang="en-GB"/>
              <a:t>1. </a:t>
            </a:r>
            <a:r>
              <a:rPr lang="en-GB" err="1"/>
              <a:t>Chalasani</a:t>
            </a:r>
            <a:r>
              <a:rPr lang="en-GB"/>
              <a:t> N, et al. Hepatology 2012;55:2005</a:t>
            </a:r>
            <a:r>
              <a:rPr lang="en-GB">
                <a:sym typeface="Symbol" panose="05050102010706020507" pitchFamily="18" charset="2"/>
              </a:rPr>
              <a:t>23;</a:t>
            </a:r>
          </a:p>
          <a:p>
            <a:r>
              <a:rPr lang="en-GB"/>
              <a:t>EASL–EASD–EASO CPG NAFLD.</a:t>
            </a:r>
            <a:r>
              <a:rPr lang="en-US"/>
              <a:t> J </a:t>
            </a:r>
            <a:r>
              <a:rPr lang="en-US" err="1"/>
              <a:t>Hepatol</a:t>
            </a:r>
            <a:r>
              <a:rPr lang="en-US"/>
              <a:t> 2016;64:1388–402</a:t>
            </a:r>
          </a:p>
        </p:txBody>
      </p:sp>
      <p:sp>
        <p:nvSpPr>
          <p:cNvPr id="12" name="Content Placeholder 11">
            <a:extLst>
              <a:ext uri="{FF2B5EF4-FFF2-40B4-BE49-F238E27FC236}">
                <a16:creationId xmlns:a16="http://schemas.microsoft.com/office/drawing/2014/main" id="{91E247EB-892F-4CCD-BBF1-4FF215F6DD27}"/>
              </a:ext>
            </a:extLst>
          </p:cNvPr>
          <p:cNvSpPr>
            <a:spLocks noGrp="1"/>
          </p:cNvSpPr>
          <p:nvPr>
            <p:ph sz="half" idx="1"/>
          </p:nvPr>
        </p:nvSpPr>
        <p:spPr/>
        <p:txBody>
          <a:bodyPr/>
          <a:lstStyle/>
          <a:p>
            <a:r>
              <a:rPr lang="en-GB" dirty="0"/>
              <a:t>Grading is adapted from the GRADE system</a:t>
            </a:r>
            <a:r>
              <a:rPr lang="en-GB" baseline="30000" dirty="0"/>
              <a:t>1</a:t>
            </a:r>
          </a:p>
        </p:txBody>
      </p:sp>
      <p:pic>
        <p:nvPicPr>
          <p:cNvPr id="6" name="Picture 5">
            <a:hlinkClick r:id="rId3" action="ppaction://hlinksldjump"/>
            <a:extLst>
              <a:ext uri="{FF2B5EF4-FFF2-40B4-BE49-F238E27FC236}">
                <a16:creationId xmlns:a16="http://schemas.microsoft.com/office/drawing/2014/main" id="{C543A165-63A9-4FD8-BE85-0AED88CBE9B6}"/>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graphicFrame>
        <p:nvGraphicFramePr>
          <p:cNvPr id="9" name="Table 8">
            <a:extLst>
              <a:ext uri="{FF2B5EF4-FFF2-40B4-BE49-F238E27FC236}">
                <a16:creationId xmlns:a16="http://schemas.microsoft.com/office/drawing/2014/main" id="{75E9F8D6-4B34-483D-B1E9-D4021C2C22E2}"/>
              </a:ext>
            </a:extLst>
          </p:cNvPr>
          <p:cNvGraphicFramePr>
            <a:graphicFrameLocks noGrp="1"/>
          </p:cNvGraphicFramePr>
          <p:nvPr>
            <p:extLst>
              <p:ext uri="{D42A27DB-BD31-4B8C-83A1-F6EECF244321}">
                <p14:modId xmlns:p14="http://schemas.microsoft.com/office/powerpoint/2010/main" val="807078417"/>
              </p:ext>
            </p:extLst>
          </p:nvPr>
        </p:nvGraphicFramePr>
        <p:xfrm>
          <a:off x="423847" y="1916832"/>
          <a:ext cx="10494783" cy="3693758"/>
        </p:xfrm>
        <a:graphic>
          <a:graphicData uri="http://schemas.openxmlformats.org/drawingml/2006/table">
            <a:tbl>
              <a:tblPr firstRow="1" bandRow="1">
                <a:tableStyleId>{5C22544A-7EE6-4342-B048-85BDC9FD1C3A}</a:tableStyleId>
              </a:tblPr>
              <a:tblGrid>
                <a:gridCol w="1943111">
                  <a:extLst>
                    <a:ext uri="{9D8B030D-6E8A-4147-A177-3AD203B41FA5}">
                      <a16:colId xmlns:a16="http://schemas.microsoft.com/office/drawing/2014/main" val="20000"/>
                    </a:ext>
                  </a:extLst>
                </a:gridCol>
                <a:gridCol w="8551672">
                  <a:extLst>
                    <a:ext uri="{9D8B030D-6E8A-4147-A177-3AD203B41FA5}">
                      <a16:colId xmlns:a16="http://schemas.microsoft.com/office/drawing/2014/main" val="3953349943"/>
                    </a:ext>
                  </a:extLst>
                </a:gridCol>
              </a:tblGrid>
              <a:tr h="254146">
                <a:tc gridSpan="2">
                  <a:txBody>
                    <a:bodyPr/>
                    <a:lstStyle/>
                    <a:p>
                      <a:r>
                        <a:rPr lang="en-GB" sz="160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32048">
                <a:tc>
                  <a:txBody>
                    <a:bodyPr/>
                    <a:lstStyle/>
                    <a:p>
                      <a:r>
                        <a:rPr lang="en-GB" sz="1600" dirty="0">
                          <a:solidFill>
                            <a:schemeClr val="tx1"/>
                          </a:solidFill>
                          <a:latin typeface="Arial" panose="020B0604020202020204" pitchFamily="34" charset="0"/>
                          <a:cs typeface="Arial" panose="020B0604020202020204" pitchFamily="34" charset="0"/>
                        </a:rPr>
                        <a:t>A: High quality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a:latin typeface="Arial" panose="020B0604020202020204" pitchFamily="34" charset="0"/>
                          <a:cs typeface="Arial" panose="020B0604020202020204" pitchFamily="34" charset="0"/>
                        </a:rPr>
                        <a:t>Further research is very unlikely to</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change our confidence in the 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432048">
                <a:tc>
                  <a:txBody>
                    <a:bodyPr/>
                    <a:lstStyle/>
                    <a:p>
                      <a:pPr marL="204788" indent="-204788"/>
                      <a:r>
                        <a:rPr lang="en-GB" sz="1600">
                          <a:solidFill>
                            <a:schemeClr val="tx1"/>
                          </a:solidFill>
                          <a:latin typeface="Arial" panose="020B0604020202020204" pitchFamily="34" charset="0"/>
                          <a:cs typeface="Arial" panose="020B0604020202020204" pitchFamily="34" charset="0"/>
                        </a:rPr>
                        <a:t>B:</a:t>
                      </a:r>
                      <a:r>
                        <a:rPr lang="en-GB" sz="1600" baseline="0">
                          <a:solidFill>
                            <a:schemeClr val="tx1"/>
                          </a:solidFill>
                          <a:latin typeface="Arial" panose="020B0604020202020204" pitchFamily="34" charset="0"/>
                          <a:cs typeface="Arial" panose="020B0604020202020204" pitchFamily="34" charset="0"/>
                        </a:rPr>
                        <a:t> Moderate quality</a:t>
                      </a:r>
                      <a:endParaRPr lang="en-GB" sz="160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a:latin typeface="Arial" panose="020B0604020202020204" pitchFamily="34" charset="0"/>
                          <a:cs typeface="Arial" panose="020B0604020202020204" pitchFamily="34" charset="0"/>
                        </a:rPr>
                        <a:t>Further research is likely to have an</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important impact on our confidence in the</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estimate of effect and may change the</a:t>
                      </a:r>
                      <a:r>
                        <a:rPr lang="en-GB" sz="1600" baseline="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609950">
                <a:tc>
                  <a:txBody>
                    <a:bodyPr/>
                    <a:lstStyle/>
                    <a:p>
                      <a:pPr marL="233363" indent="-233363"/>
                      <a:r>
                        <a:rPr lang="en-GB" sz="1600" dirty="0">
                          <a:solidFill>
                            <a:schemeClr val="tx1"/>
                          </a:solidFill>
                          <a:latin typeface="Arial" panose="020B0604020202020204" pitchFamily="34" charset="0"/>
                          <a:cs typeface="Arial" panose="020B0604020202020204" pitchFamily="34" charset="0"/>
                        </a:rPr>
                        <a:t>C: Low/very</a:t>
                      </a:r>
                      <a:r>
                        <a:rPr lang="en-GB" sz="1600" baseline="0" dirty="0">
                          <a:solidFill>
                            <a:schemeClr val="tx1"/>
                          </a:solidFill>
                          <a:latin typeface="Arial" panose="020B0604020202020204" pitchFamily="34" charset="0"/>
                          <a:cs typeface="Arial" panose="020B0604020202020204" pitchFamily="34" charset="0"/>
                        </a:rPr>
                        <a:t> low quality</a:t>
                      </a:r>
                      <a:endParaRPr lang="en-GB" sz="16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600" dirty="0">
                          <a:latin typeface="Arial" panose="020B0604020202020204" pitchFamily="34" charset="0"/>
                          <a:cs typeface="Arial" panose="020B0604020202020204" pitchFamily="34" charset="0"/>
                        </a:rPr>
                        <a:t>Further research is very likely to have an</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important impact on our</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confidence in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of effect and may change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estimate effect. Any estimate of effect is</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uncertain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54146">
                <a:tc gridSpan="2">
                  <a:txBody>
                    <a:bodyPr/>
                    <a:lstStyle/>
                    <a:p>
                      <a:pPr algn="l"/>
                      <a:r>
                        <a:rPr lang="en-GB" sz="1600" b="1">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a:endParaRPr lang="en-GB" sz="14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32048">
                <a:tc>
                  <a:txBody>
                    <a:bodyPr/>
                    <a:lstStyle/>
                    <a:p>
                      <a:r>
                        <a:rPr lang="en-GB" sz="1600">
                          <a:solidFill>
                            <a:schemeClr val="tx1"/>
                          </a:solidFill>
                          <a:latin typeface="Arial" panose="020B0604020202020204" pitchFamily="34" charset="0"/>
                          <a:cs typeface="Arial" panose="020B0604020202020204" pitchFamily="34" charset="0"/>
                        </a:rPr>
                        <a:t>1: Strong</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Factors influencing the strength of the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included the quality of</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 evidence, presumed patient-important</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609950">
                <a:tc>
                  <a:txBody>
                    <a:bodyPr/>
                    <a:lstStyle/>
                    <a:p>
                      <a:r>
                        <a:rPr lang="en-GB" sz="1600">
                          <a:solidFill>
                            <a:schemeClr val="tx1"/>
                          </a:solidFill>
                          <a:latin typeface="Arial" panose="020B0604020202020204" pitchFamily="34" charset="0"/>
                          <a:cs typeface="Arial" panose="020B0604020202020204" pitchFamily="34" charset="0"/>
                        </a:rPr>
                        <a:t>2: Weaker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600" dirty="0">
                          <a:latin typeface="Arial" panose="020B0604020202020204" pitchFamily="34" charset="0"/>
                          <a:cs typeface="Arial" panose="020B0604020202020204" pitchFamily="34" charset="0"/>
                        </a:rPr>
                        <a:t>Variability in preferences and values,</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or more uncertainty: more likely a weak</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is warranted.</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Recommendation is made with less certainty; higher cost or resource</a:t>
                      </a:r>
                      <a:r>
                        <a:rPr lang="en-GB" sz="1600" baseline="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spTree>
    <p:extLst>
      <p:ext uri="{BB962C8B-B14F-4D97-AF65-F5344CB8AC3E}">
        <p14:creationId xmlns:p14="http://schemas.microsoft.com/office/powerpoint/2010/main" val="294458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Definitions of NAFLD, NAFL and NASH</a:t>
            </a:r>
          </a:p>
        </p:txBody>
      </p:sp>
    </p:spTree>
    <p:extLst>
      <p:ext uri="{BB962C8B-B14F-4D97-AF65-F5344CB8AC3E}">
        <p14:creationId xmlns:p14="http://schemas.microsoft.com/office/powerpoint/2010/main" val="132670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Definitions of NAFLD, NAFL and NASH</a:t>
            </a:r>
          </a:p>
        </p:txBody>
      </p:sp>
      <p:sp>
        <p:nvSpPr>
          <p:cNvPr id="10" name="Text Placeholder 9"/>
          <p:cNvSpPr>
            <a:spLocks noGrp="1"/>
          </p:cNvSpPr>
          <p:nvPr>
            <p:ph type="body" sz="quarter" idx="10"/>
          </p:nvPr>
        </p:nvSpPr>
        <p:spPr/>
        <p:txBody>
          <a:bodyPr/>
          <a:lstStyle/>
          <a:p>
            <a:r>
              <a:rPr lang="en-GB"/>
              <a:t>*According to histological analysis or proton density fat fraction or &gt;5.6% by proton MRS or quantitative fat/water-selective MRI;</a:t>
            </a:r>
          </a:p>
          <a:p>
            <a:r>
              <a:rPr lang="en-GB" baseline="30000"/>
              <a:t>†</a:t>
            </a:r>
            <a:r>
              <a:rPr lang="en-GB"/>
              <a:t>Daily alcohol consumption of ≥30 g for men and ≥20 g for women</a:t>
            </a:r>
          </a:p>
          <a:p>
            <a:r>
              <a:rPr lang="en-GB"/>
              <a:t>EASL–EASD–EASO CPG NAFLD.</a:t>
            </a:r>
            <a:r>
              <a:rPr lang="en-US"/>
              <a:t> J </a:t>
            </a:r>
            <a:r>
              <a:rPr lang="en-US" err="1"/>
              <a:t>Hepatol</a:t>
            </a:r>
            <a:r>
              <a:rPr lang="en-US"/>
              <a:t> 2016;64:1388–402</a:t>
            </a:r>
          </a:p>
        </p:txBody>
      </p:sp>
      <p:grpSp>
        <p:nvGrpSpPr>
          <p:cNvPr id="4" name="Group 3">
            <a:extLst>
              <a:ext uri="{FF2B5EF4-FFF2-40B4-BE49-F238E27FC236}">
                <a16:creationId xmlns:a16="http://schemas.microsoft.com/office/drawing/2014/main" id="{A14CF63C-43B3-482C-A042-3394BF47E67E}"/>
              </a:ext>
            </a:extLst>
          </p:cNvPr>
          <p:cNvGrpSpPr/>
          <p:nvPr/>
        </p:nvGrpSpPr>
        <p:grpSpPr>
          <a:xfrm>
            <a:off x="898357" y="1203158"/>
            <a:ext cx="9561095" cy="4219074"/>
            <a:chOff x="251520" y="1772816"/>
            <a:chExt cx="8449319" cy="4105154"/>
          </a:xfrm>
        </p:grpSpPr>
        <p:cxnSp>
          <p:nvCxnSpPr>
            <p:cNvPr id="23" name="Elbow Connector 22"/>
            <p:cNvCxnSpPr>
              <a:stCxn id="17" idx="2"/>
              <a:endCxn id="21" idx="0"/>
            </p:cNvCxnSpPr>
            <p:nvPr/>
          </p:nvCxnSpPr>
          <p:spPr>
            <a:xfrm rot="5400000">
              <a:off x="4102872" y="3575867"/>
              <a:ext cx="638615" cy="2237591"/>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7" idx="2"/>
              <a:endCxn id="19" idx="0"/>
            </p:cNvCxnSpPr>
            <p:nvPr/>
          </p:nvCxnSpPr>
          <p:spPr>
            <a:xfrm rot="16200000" flipH="1">
              <a:off x="6342996" y="3573332"/>
              <a:ext cx="637821" cy="2241865"/>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cxnSpLocks/>
              <a:stCxn id="16" idx="2"/>
              <a:endCxn id="18" idx="0"/>
            </p:cNvCxnSpPr>
            <p:nvPr/>
          </p:nvCxnSpPr>
          <p:spPr>
            <a:xfrm rot="5400000">
              <a:off x="2773933" y="2343606"/>
              <a:ext cx="373337" cy="1674160"/>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cxnSpLocks/>
              <a:stCxn id="16" idx="2"/>
              <a:endCxn id="17" idx="0"/>
            </p:cNvCxnSpPr>
            <p:nvPr/>
          </p:nvCxnSpPr>
          <p:spPr>
            <a:xfrm rot="16200000" flipH="1">
              <a:off x="4482660" y="2309038"/>
              <a:ext cx="373337" cy="1743294"/>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3"/>
              <a:endCxn id="20" idx="1"/>
            </p:cNvCxnSpPr>
            <p:nvPr/>
          </p:nvCxnSpPr>
          <p:spPr>
            <a:xfrm>
              <a:off x="4221383" y="5445970"/>
              <a:ext cx="40372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0" idx="3"/>
              <a:endCxn id="19" idx="1"/>
            </p:cNvCxnSpPr>
            <p:nvPr/>
          </p:nvCxnSpPr>
          <p:spPr>
            <a:xfrm flipV="1">
              <a:off x="6461111" y="5445176"/>
              <a:ext cx="403728" cy="7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7" idx="2"/>
              <a:endCxn id="20" idx="0"/>
            </p:cNvCxnSpPr>
            <p:nvPr/>
          </p:nvCxnSpPr>
          <p:spPr>
            <a:xfrm rot="16200000" flipH="1">
              <a:off x="5222735" y="4693593"/>
              <a:ext cx="638615" cy="2137"/>
            </a:xfrm>
            <a:prstGeom prst="bentConnector3">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9" idx="3"/>
              <a:endCxn id="47" idx="3"/>
            </p:cNvCxnSpPr>
            <p:nvPr/>
          </p:nvCxnSpPr>
          <p:spPr>
            <a:xfrm flipH="1" flipV="1">
              <a:off x="8490428" y="3871355"/>
              <a:ext cx="210411" cy="1573821"/>
            </a:xfrm>
            <a:prstGeom prst="bentConnector3">
              <a:avLst>
                <a:gd name="adj1" fmla="val -108645"/>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01397" y="1772816"/>
              <a:ext cx="3992566" cy="122120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NAFLD</a:t>
              </a:r>
            </a:p>
            <a:p>
              <a:pPr marL="115888" indent="-111125">
                <a:buFont typeface="Arial" panose="020B0604020202020204" pitchFamily="34" charset="0"/>
                <a:buChar char="•"/>
              </a:pPr>
              <a:r>
                <a:rPr lang="en-GB" sz="1600" dirty="0">
                  <a:solidFill>
                    <a:schemeClr val="tx1"/>
                  </a:solidFill>
                </a:rPr>
                <a:t>Excessive hepatic fat accumulation with IR</a:t>
              </a:r>
            </a:p>
            <a:p>
              <a:pPr marL="115888" indent="-111125">
                <a:buFont typeface="Arial" panose="020B0604020202020204" pitchFamily="34" charset="0"/>
                <a:buChar char="•"/>
              </a:pPr>
              <a:r>
                <a:rPr lang="en-GB" sz="1600" dirty="0">
                  <a:solidFill>
                    <a:schemeClr val="tx1"/>
                  </a:solidFill>
                </a:rPr>
                <a:t>Steatosis in &gt;5% of hepatocytes*</a:t>
              </a:r>
            </a:p>
            <a:p>
              <a:pPr marL="115888" indent="-111125">
                <a:buFont typeface="Arial" panose="020B0604020202020204" pitchFamily="34" charset="0"/>
                <a:buChar char="•"/>
              </a:pPr>
              <a:r>
                <a:rPr lang="en-GB" sz="1600" dirty="0">
                  <a:solidFill>
                    <a:schemeClr val="tx1"/>
                  </a:solidFill>
                </a:rPr>
                <a:t>Exclusion of secondary causes and AFLD</a:t>
              </a:r>
              <a:r>
                <a:rPr lang="en-GB" sz="1600" baseline="30000" dirty="0">
                  <a:solidFill>
                    <a:schemeClr val="tx1"/>
                  </a:solidFill>
                </a:rPr>
                <a:t>†</a:t>
              </a:r>
            </a:p>
          </p:txBody>
        </p:sp>
        <p:sp>
          <p:nvSpPr>
            <p:cNvPr id="17" name="Rectangle 16"/>
            <p:cNvSpPr/>
            <p:nvPr/>
          </p:nvSpPr>
          <p:spPr>
            <a:xfrm>
              <a:off x="4388974" y="3367355"/>
              <a:ext cx="23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NASH</a:t>
              </a:r>
            </a:p>
          </p:txBody>
        </p:sp>
        <p:sp>
          <p:nvSpPr>
            <p:cNvPr id="18" name="Rectangle 17"/>
            <p:cNvSpPr/>
            <p:nvPr/>
          </p:nvSpPr>
          <p:spPr>
            <a:xfrm>
              <a:off x="251520" y="3367355"/>
              <a:ext cx="374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NAFL</a:t>
              </a:r>
            </a:p>
            <a:p>
              <a:pPr marL="115888" indent="-111125">
                <a:buFont typeface="Arial" panose="020B0604020202020204" pitchFamily="34" charset="0"/>
                <a:buChar char="•"/>
              </a:pPr>
              <a:r>
                <a:rPr lang="en-GB" sz="1600" dirty="0">
                  <a:solidFill>
                    <a:schemeClr val="tx1"/>
                  </a:solidFill>
                </a:rPr>
                <a:t>Pure steatosis</a:t>
              </a:r>
            </a:p>
            <a:p>
              <a:pPr marL="115888" indent="-111125">
                <a:buFont typeface="Arial" panose="020B0604020202020204" pitchFamily="34" charset="0"/>
                <a:buChar char="•"/>
              </a:pPr>
              <a:r>
                <a:rPr lang="en-GB" sz="1600" dirty="0">
                  <a:solidFill>
                    <a:schemeClr val="tx1"/>
                  </a:solidFill>
                </a:rPr>
                <a:t>Steatosis and mild lobular inflammation</a:t>
              </a:r>
            </a:p>
          </p:txBody>
        </p:sp>
        <p:sp>
          <p:nvSpPr>
            <p:cNvPr id="19" name="Rectangle 18"/>
            <p:cNvSpPr/>
            <p:nvPr/>
          </p:nvSpPr>
          <p:spPr>
            <a:xfrm>
              <a:off x="6864839" y="5013176"/>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Cirrhotic</a:t>
              </a:r>
            </a:p>
            <a:p>
              <a:pPr algn="ctr"/>
              <a:r>
                <a:rPr lang="en-GB" sz="1600">
                  <a:solidFill>
                    <a:schemeClr val="bg1"/>
                  </a:solidFill>
                </a:rPr>
                <a:t>F4 fibrosis</a:t>
              </a:r>
            </a:p>
          </p:txBody>
        </p:sp>
        <p:sp>
          <p:nvSpPr>
            <p:cNvPr id="20" name="Rectangle 19"/>
            <p:cNvSpPr/>
            <p:nvPr/>
          </p:nvSpPr>
          <p:spPr>
            <a:xfrm>
              <a:off x="4625111"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Fibrotic</a:t>
              </a:r>
            </a:p>
            <a:p>
              <a:pPr algn="ctr"/>
              <a:r>
                <a:rPr lang="en-GB" sz="1600">
                  <a:solidFill>
                    <a:schemeClr val="bg1"/>
                  </a:solidFill>
                </a:rPr>
                <a:t>≥F2 to ≥F3 fibrosis</a:t>
              </a:r>
            </a:p>
          </p:txBody>
        </p:sp>
        <p:sp>
          <p:nvSpPr>
            <p:cNvPr id="21" name="Rectangle 20"/>
            <p:cNvSpPr/>
            <p:nvPr/>
          </p:nvSpPr>
          <p:spPr>
            <a:xfrm>
              <a:off x="2385383" y="5013970"/>
              <a:ext cx="1836000" cy="86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Early</a:t>
              </a:r>
            </a:p>
            <a:p>
              <a:pPr algn="ctr"/>
              <a:r>
                <a:rPr lang="en-GB" sz="1600">
                  <a:solidFill>
                    <a:schemeClr val="bg1"/>
                  </a:solidFill>
                </a:rPr>
                <a:t>F0/F1 fibrosis</a:t>
              </a:r>
            </a:p>
          </p:txBody>
        </p:sp>
        <p:sp>
          <p:nvSpPr>
            <p:cNvPr id="47" name="Rectangle 46"/>
            <p:cNvSpPr/>
            <p:nvPr/>
          </p:nvSpPr>
          <p:spPr>
            <a:xfrm>
              <a:off x="7086428" y="3367355"/>
              <a:ext cx="1404000" cy="1008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HCC</a:t>
              </a:r>
            </a:p>
          </p:txBody>
        </p:sp>
        <p:cxnSp>
          <p:nvCxnSpPr>
            <p:cNvPr id="57" name="Straight Connector 56"/>
            <p:cNvCxnSpPr>
              <a:stCxn id="17" idx="3"/>
              <a:endCxn id="47" idx="1"/>
            </p:cNvCxnSpPr>
            <p:nvPr/>
          </p:nvCxnSpPr>
          <p:spPr>
            <a:xfrm>
              <a:off x="6692974" y="3871355"/>
              <a:ext cx="393454"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162548" y="5600940"/>
            <a:ext cx="5442516" cy="369332"/>
          </a:xfrm>
          <a:prstGeom prst="rect">
            <a:avLst/>
          </a:prstGeom>
          <a:noFill/>
          <a:ln>
            <a:solidFill>
              <a:schemeClr val="tx2"/>
            </a:solidFill>
          </a:ln>
        </p:spPr>
        <p:txBody>
          <a:bodyPr wrap="none" rtlCol="0">
            <a:spAutoFit/>
          </a:bodyPr>
          <a:lstStyle/>
          <a:p>
            <a:r>
              <a:rPr lang="en-GB" dirty="0"/>
              <a:t>Definitive diagnosis of NASH requires a liver biopsy</a:t>
            </a:r>
          </a:p>
        </p:txBody>
      </p:sp>
      <p:pic>
        <p:nvPicPr>
          <p:cNvPr id="24" name="Picture 23">
            <a:hlinkClick r:id="rId3" action="ppaction://hlinksldjump"/>
            <a:extLst>
              <a:ext uri="{FF2B5EF4-FFF2-40B4-BE49-F238E27FC236}">
                <a16:creationId xmlns:a16="http://schemas.microsoft.com/office/drawing/2014/main" id="{AB59333C-27AF-47E2-B7CA-9ADD5ED28960}"/>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11368881" y="436613"/>
            <a:ext cx="381237" cy="377560"/>
          </a:xfrm>
          <a:prstGeom prst="rect">
            <a:avLst/>
          </a:prstGeom>
        </p:spPr>
      </p:pic>
    </p:spTree>
    <p:extLst>
      <p:ext uri="{BB962C8B-B14F-4D97-AF65-F5344CB8AC3E}">
        <p14:creationId xmlns:p14="http://schemas.microsoft.com/office/powerpoint/2010/main" val="1202356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schemas.microsoft.com/office/2006/metadata/properties"/>
    <ds:schemaRef ds:uri="http://purl.org/dc/terms/"/>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1B2AF81C-7E8E-482D-96C4-FFA01A97884F}"/>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5320</TotalTime>
  <Words>5900</Words>
  <Application>Microsoft Office PowerPoint</Application>
  <PresentationFormat>Widescreen</PresentationFormat>
  <Paragraphs>740</Paragraphs>
  <Slides>46</Slides>
  <Notes>43</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46</vt:i4>
      </vt:variant>
    </vt:vector>
  </HeadingPairs>
  <TitlesOfParts>
    <vt:vector size="51" baseType="lpstr">
      <vt:lpstr>Arial</vt:lpstr>
      <vt:lpstr>4_blank</vt:lpstr>
      <vt:lpstr>3_blank</vt:lpstr>
      <vt:lpstr>2_blank</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Definitions of NAFLD, NAFL and NASH</vt:lpstr>
      <vt:lpstr>Spectrum of NAFLD and concurrent disease</vt:lpstr>
      <vt:lpstr>Multiple organs are likely to be involved in NAFLD</vt:lpstr>
      <vt:lpstr>Lipids induce hepatic IR and inflammation</vt:lpstr>
      <vt:lpstr>Guidelines</vt:lpstr>
      <vt:lpstr>Topics</vt:lpstr>
      <vt:lpstr>Screening, prevalence and incidence</vt:lpstr>
      <vt:lpstr>Screening, prevalence and incidence</vt:lpstr>
      <vt:lpstr>Pathogenesis: lifestyle and genes</vt:lpstr>
      <vt:lpstr>Pathogenesis: lifestyle and genes</vt:lpstr>
      <vt:lpstr>Progressive liver disease in NAFLD</vt:lpstr>
      <vt:lpstr>Natural history of NAFLD over 8–13 years</vt:lpstr>
      <vt:lpstr>Liver biopsy</vt:lpstr>
      <vt:lpstr>Role of non-invasive assessments</vt:lpstr>
      <vt:lpstr>Non-invasive assessment of steatosis</vt:lpstr>
      <vt:lpstr>Non-invasive assessment of fibrosis</vt:lpstr>
      <vt:lpstr>Potential algorithm for non-invasive assessment: prediction rules and blood-based biomarkers</vt:lpstr>
      <vt:lpstr>Non-invasive assessment of paediatric NAFLD</vt:lpstr>
      <vt:lpstr>Common related metabolic disorders</vt:lpstr>
      <vt:lpstr>Common related metabolic disorders</vt:lpstr>
      <vt:lpstr>Common related metabolic disorders: obesity</vt:lpstr>
      <vt:lpstr>Common related metabolic disorders: T2DM</vt:lpstr>
      <vt:lpstr>Diagnosis: protocol for evaluation of NAFLD</vt:lpstr>
      <vt:lpstr>Diagnosis: diagnostic flow-chart</vt:lpstr>
      <vt:lpstr>Natural history and complications: progression</vt:lpstr>
      <vt:lpstr>Natural history and complications: CVD</vt:lpstr>
      <vt:lpstr>Putative connection between NAFLD, CVD and CKD </vt:lpstr>
      <vt:lpstr>Natural history and complications: HCC</vt:lpstr>
      <vt:lpstr>Treatment: diet and lifestyle changes </vt:lpstr>
      <vt:lpstr>Treatment: diet and lifestyle changes</vt:lpstr>
      <vt:lpstr>Components of a lifestyle approach to NAFLD</vt:lpstr>
      <vt:lpstr>Treatment: pharmacotherapy</vt:lpstr>
      <vt:lpstr>Treatment: pharmacotherapy</vt:lpstr>
      <vt:lpstr>Treatment: pharmacotherapy</vt:lpstr>
      <vt:lpstr>Treatment: pharmacotherapy</vt:lpstr>
      <vt:lpstr>MOA of pharmacological treatments for NAFLD</vt:lpstr>
      <vt:lpstr>Treatment: paediatric NAFLD</vt:lpstr>
      <vt:lpstr>Treatment: surgery</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415</cp:revision>
  <dcterms:created xsi:type="dcterms:W3CDTF">2016-10-10T16:35:57Z</dcterms:created>
  <dcterms:modified xsi:type="dcterms:W3CDTF">2020-05-05T12:16:45Z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