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4.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4"/>
    <p:sldMasterId id="2147483676" r:id="rId5"/>
    <p:sldMasterId id="2147483668" r:id="rId6"/>
    <p:sldMasterId id="2147483661" r:id="rId7"/>
    <p:sldMasterId id="2147483692" r:id="rId8"/>
  </p:sldMasterIdLst>
  <p:notesMasterIdLst>
    <p:notesMasterId r:id="rId43"/>
  </p:notesMasterIdLst>
  <p:sldIdLst>
    <p:sldId id="260" r:id="rId9"/>
    <p:sldId id="325" r:id="rId10"/>
    <p:sldId id="330" r:id="rId11"/>
    <p:sldId id="327" r:id="rId12"/>
    <p:sldId id="312" r:id="rId13"/>
    <p:sldId id="267" r:id="rId14"/>
    <p:sldId id="291" r:id="rId15"/>
    <p:sldId id="270" r:id="rId16"/>
    <p:sldId id="299" r:id="rId17"/>
    <p:sldId id="423" r:id="rId18"/>
    <p:sldId id="309" r:id="rId19"/>
    <p:sldId id="310" r:id="rId20"/>
    <p:sldId id="329" r:id="rId21"/>
    <p:sldId id="328" r:id="rId22"/>
    <p:sldId id="271" r:id="rId23"/>
    <p:sldId id="272" r:id="rId24"/>
    <p:sldId id="308" r:id="rId25"/>
    <p:sldId id="274" r:id="rId26"/>
    <p:sldId id="297" r:id="rId27"/>
    <p:sldId id="276" r:id="rId28"/>
    <p:sldId id="277" r:id="rId29"/>
    <p:sldId id="305" r:id="rId30"/>
    <p:sldId id="320" r:id="rId31"/>
    <p:sldId id="321" r:id="rId32"/>
    <p:sldId id="322" r:id="rId33"/>
    <p:sldId id="281" r:id="rId34"/>
    <p:sldId id="282" r:id="rId35"/>
    <p:sldId id="323" r:id="rId36"/>
    <p:sldId id="307" r:id="rId37"/>
    <p:sldId id="284" r:id="rId38"/>
    <p:sldId id="303" r:id="rId39"/>
    <p:sldId id="324" r:id="rId40"/>
    <p:sldId id="286" r:id="rId41"/>
    <p:sldId id="288" r:id="rId42"/>
  </p:sldIdLst>
  <p:sldSz cx="12192000" cy="6858000"/>
  <p:notesSz cx="6797675" cy="9928225"/>
  <p:custDataLst>
    <p:tags r:id="rId4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43" userDrawn="1">
          <p15:clr>
            <a:srgbClr val="A4A3A4"/>
          </p15:clr>
        </p15:guide>
        <p15:guide id="2" pos="267" userDrawn="1">
          <p15:clr>
            <a:srgbClr val="A4A3A4"/>
          </p15:clr>
        </p15:guide>
        <p15:guide id="3" pos="7412" userDrawn="1">
          <p15:clr>
            <a:srgbClr val="A4A3A4"/>
          </p15:clr>
        </p15:guide>
        <p15:guide id="4" pos="370" userDrawn="1">
          <p15:clr>
            <a:srgbClr val="A4A3A4"/>
          </p15:clr>
        </p15:guide>
        <p15:guide id="5" pos="7299" userDrawn="1">
          <p15:clr>
            <a:srgbClr val="A4A3A4"/>
          </p15:clr>
        </p15:guide>
        <p15:guide id="6" orient="horz" pos="3987" userDrawn="1">
          <p15:clr>
            <a:srgbClr val="A4A3A4"/>
          </p15:clr>
        </p15:guide>
        <p15:guide id="7" orient="horz" pos="957" userDrawn="1">
          <p15:clr>
            <a:srgbClr val="A4A3A4"/>
          </p15:clr>
        </p15:guide>
        <p15:guide id="8" orient="horz" pos="126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 initials="-" lastIdx="1" clrIdx="6">
    <p:extLst>
      <p:ext uri="{19B8F6BF-5375-455C-9EA6-DF929625EA0E}">
        <p15:presenceInfo xmlns:p15="http://schemas.microsoft.com/office/powerpoint/2012/main" userId="-" providerId="None"/>
      </p:ext>
    </p:extLst>
  </p:cmAuthor>
  <p:cmAuthor id="1" name="Simon Lott (Obsidian)" initials="SL(" lastIdx="1" clrIdx="0">
    <p:extLst>
      <p:ext uri="{19B8F6BF-5375-455C-9EA6-DF929625EA0E}">
        <p15:presenceInfo xmlns:p15="http://schemas.microsoft.com/office/powerpoint/2012/main" userId="Simon Lott (Obsidian)" providerId="None"/>
      </p:ext>
    </p:extLst>
  </p:cmAuthor>
  <p:cmAuthor id="8" name="Jamil Bacha" initials="JB" lastIdx="2" clrIdx="7">
    <p:extLst>
      <p:ext uri="{19B8F6BF-5375-455C-9EA6-DF929625EA0E}">
        <p15:presenceInfo xmlns:p15="http://schemas.microsoft.com/office/powerpoint/2012/main" userId="S-1-5-21-2416720587-102252390-449953431-4705" providerId="AD"/>
      </p:ext>
    </p:extLst>
  </p:cmAuthor>
  <p:cmAuthor id="2" name="Medical Writer" initials="A" lastIdx="14" clrIdx="1">
    <p:extLst>
      <p:ext uri="{19B8F6BF-5375-455C-9EA6-DF929625EA0E}">
        <p15:presenceInfo xmlns:p15="http://schemas.microsoft.com/office/powerpoint/2012/main" userId="Medical Writer" providerId="None"/>
      </p:ext>
    </p:extLst>
  </p:cmAuthor>
  <p:cmAuthor id="9" name="User" initials="L" lastIdx="1" clrIdx="8"/>
  <p:cmAuthor id="3" name="Simon Lott" initials="SL" lastIdx="24" clrIdx="2">
    <p:extLst>
      <p:ext uri="{19B8F6BF-5375-455C-9EA6-DF929625EA0E}">
        <p15:presenceInfo xmlns:p15="http://schemas.microsoft.com/office/powerpoint/2012/main" userId="Simon Lott" providerId="None"/>
      </p:ext>
    </p:extLst>
  </p:cmAuthor>
  <p:cmAuthor id="10" name="Guest User" initials="GU" lastIdx="1" clrIdx="9">
    <p:extLst>
      <p:ext uri="{19B8F6BF-5375-455C-9EA6-DF929625EA0E}">
        <p15:presenceInfo xmlns:p15="http://schemas.microsoft.com/office/powerpoint/2012/main" userId="S::urn:spo:anon#1d9f706593a2992579c990382fb0e0b93fdedf458ab44b032abe2b24a9225b3b::" providerId="AD"/>
      </p:ext>
    </p:extLst>
  </p:cmAuthor>
  <p:cmAuthor id="4" name="Writer" initials="Wr" lastIdx="6" clrIdx="3">
    <p:extLst>
      <p:ext uri="{19B8F6BF-5375-455C-9EA6-DF929625EA0E}">
        <p15:presenceInfo xmlns:p15="http://schemas.microsoft.com/office/powerpoint/2012/main" userId="Writer" providerId="None"/>
      </p:ext>
    </p:extLst>
  </p:cmAuthor>
  <p:cmAuthor id="11" name="leogomes" initials="l" lastIdx="1" clrIdx="10"/>
  <p:cmAuthor id="5" name="Chris Watson" initials="CW" lastIdx="54" clrIdx="4">
    <p:extLst>
      <p:ext uri="{19B8F6BF-5375-455C-9EA6-DF929625EA0E}">
        <p15:presenceInfo xmlns:p15="http://schemas.microsoft.com/office/powerpoint/2012/main" userId="Chris Watson" providerId="None"/>
      </p:ext>
    </p:extLst>
  </p:cmAuthor>
  <p:cmAuthor id="6" name="Julia Heagerty" initials="JH" lastIdx="18" clrIdx="5">
    <p:extLst>
      <p:ext uri="{19B8F6BF-5375-455C-9EA6-DF929625EA0E}">
        <p15:presenceInfo xmlns:p15="http://schemas.microsoft.com/office/powerpoint/2012/main" userId="Julia Heagert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A86"/>
    <a:srgbClr val="DC204E"/>
    <a:srgbClr val="FEFCFC"/>
    <a:srgbClr val="EB5F17"/>
    <a:srgbClr val="0A9390"/>
    <a:srgbClr val="F8BE3D"/>
    <a:srgbClr val="D8E9B1"/>
    <a:srgbClr val="9DC93B"/>
    <a:srgbClr val="71C5E9"/>
    <a:srgbClr val="00B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114" autoAdjust="0"/>
    <p:restoredTop sz="79020" autoAdjust="0"/>
  </p:normalViewPr>
  <p:slideViewPr>
    <p:cSldViewPr snapToGrid="0">
      <p:cViewPr varScale="1">
        <p:scale>
          <a:sx n="64" d="100"/>
          <a:sy n="64" d="100"/>
        </p:scale>
        <p:origin x="1435" y="67"/>
      </p:cViewPr>
      <p:guideLst>
        <p:guide orient="horz" pos="843"/>
        <p:guide pos="267"/>
        <p:guide pos="7412"/>
        <p:guide pos="370"/>
        <p:guide pos="7299"/>
        <p:guide orient="horz" pos="3987"/>
        <p:guide orient="horz" pos="957"/>
        <p:guide orient="horz" pos="12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00" d="100"/>
        <a:sy n="200" d="100"/>
      </p:scale>
      <p:origin x="0" y="-25944"/>
    </p:cViewPr>
  </p:sorterViewPr>
  <p:notesViewPr>
    <p:cSldViewPr snapToGrid="0">
      <p:cViewPr>
        <p:scale>
          <a:sx n="100" d="100"/>
          <a:sy n="100" d="100"/>
        </p:scale>
        <p:origin x="2342" y="-1320"/>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Master" Target="slideMasters/slideMaster5.xml"/></Relationships>
</file>

<file path=ppt/diagrams/_rels/data1.xml.rels><?xml version="1.0" encoding="UTF-8" standalone="yes"?>
<Relationships xmlns="http://schemas.openxmlformats.org/package/2006/relationships"><Relationship Id="rId3" Type="http://schemas.openxmlformats.org/officeDocument/2006/relationships/slide" Target="../slides/slide13.xml"/><Relationship Id="rId2" Type="http://schemas.openxmlformats.org/officeDocument/2006/relationships/slide" Target="../slides/slide8.xml"/><Relationship Id="rId1" Type="http://schemas.openxmlformats.org/officeDocument/2006/relationships/slide" Target="../slides/slide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C8A243-D654-4250-8A6B-67E0D494F254}"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137EDC6A-9991-4F19-B3A1-C76EBB9C524B}">
      <dgm:prSet phldrT="[Text]" custT="1"/>
      <dgm:spPr>
        <a:solidFill>
          <a:schemeClr val="tx2"/>
        </a:solidFill>
      </dgm:spPr>
      <dgm:t>
        <a:bodyPr/>
        <a:lstStyle/>
        <a:p>
          <a:r>
            <a:rPr lang="en-GB" sz="3600" dirty="0"/>
            <a:t>Methods</a:t>
          </a:r>
          <a:endParaRPr lang="en-GB" sz="4000" dirty="0"/>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AB3E9BE2-AFE1-4663-9DC0-FE236A4168EF}" type="parTrans" cxnId="{4497C245-6500-456D-9DCC-AB86D873B280}">
      <dgm:prSet/>
      <dgm:spPr/>
      <dgm:t>
        <a:bodyPr/>
        <a:lstStyle/>
        <a:p>
          <a:endParaRPr lang="en-GB"/>
        </a:p>
      </dgm:t>
    </dgm:pt>
    <dgm:pt modelId="{660C0836-AA7D-44A6-9760-5D5A50F9B0D0}" type="sibTrans" cxnId="{4497C245-6500-456D-9DCC-AB86D873B280}">
      <dgm:prSet/>
      <dgm:spPr/>
      <dgm:t>
        <a:bodyPr/>
        <a:lstStyle/>
        <a:p>
          <a:endParaRPr lang="en-GB"/>
        </a:p>
      </dgm:t>
    </dgm:pt>
    <dgm:pt modelId="{E27C6568-CEE9-4C75-94CC-DCA2804E804A}">
      <dgm:prSet phldrT="[Text]"/>
      <dgm:spPr>
        <a:solidFill>
          <a:schemeClr val="bg1">
            <a:alpha val="90000"/>
          </a:schemeClr>
        </a:solidFill>
        <a:ln>
          <a:solidFill>
            <a:schemeClr val="tx2">
              <a:alpha val="90000"/>
            </a:schemeClr>
          </a:solidFill>
        </a:ln>
      </dgm:spPr>
      <dgm:t>
        <a:bodyPr/>
        <a:lstStyle/>
        <a:p>
          <a:r>
            <a:rPr lang="en-GB" dirty="0"/>
            <a:t>Grading evidence and recommendations</a:t>
          </a: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B8A206C5-04CF-458F-B53B-F8E6669DF366}" type="parTrans" cxnId="{2E1A13CA-C8F7-4622-BD1B-26144F3309A2}">
      <dgm:prSet/>
      <dgm:spPr/>
      <dgm:t>
        <a:bodyPr/>
        <a:lstStyle/>
        <a:p>
          <a:endParaRPr lang="en-GB"/>
        </a:p>
      </dgm:t>
    </dgm:pt>
    <dgm:pt modelId="{8ED4D926-2761-40F6-95A4-2E6BDFD8925D}" type="sibTrans" cxnId="{2E1A13CA-C8F7-4622-BD1B-26144F3309A2}">
      <dgm:prSet/>
      <dgm:spPr/>
      <dgm:t>
        <a:bodyPr/>
        <a:lstStyle/>
        <a:p>
          <a:endParaRPr lang="en-GB"/>
        </a:p>
      </dgm:t>
    </dgm:pt>
    <dgm:pt modelId="{E0ABE5C2-DA00-41B4-8A2A-46A1C80DF767}">
      <dgm:prSet phldrT="[Text]" custT="1"/>
      <dgm:spPr>
        <a:solidFill>
          <a:schemeClr val="tx2"/>
        </a:solidFill>
      </dgm:spPr>
      <dgm:t>
        <a:bodyPr/>
        <a:lstStyle/>
        <a:p>
          <a:r>
            <a:rPr lang="en-GB" sz="3600" dirty="0"/>
            <a:t>Disease</a:t>
          </a:r>
          <a:r>
            <a:rPr lang="en-GB" sz="4000" dirty="0"/>
            <a:t> </a:t>
          </a:r>
          <a:br>
            <a:rPr lang="en-GB" sz="4000" dirty="0"/>
          </a:br>
          <a:r>
            <a:rPr lang="en-GB" sz="3600" dirty="0"/>
            <a:t>overview</a:t>
          </a:r>
          <a:endParaRPr lang="en-GB" sz="4000" dirty="0"/>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94D20C5F-6E4E-4EAE-B93A-AE19D45BA114}" type="parTrans" cxnId="{1E7D9DB0-5AE0-4F43-93B8-56E71B8D493F}">
      <dgm:prSet/>
      <dgm:spPr/>
      <dgm:t>
        <a:bodyPr/>
        <a:lstStyle/>
        <a:p>
          <a:endParaRPr lang="en-GB"/>
        </a:p>
      </dgm:t>
    </dgm:pt>
    <dgm:pt modelId="{8695A78F-F17D-458A-92CB-4241C8810E25}" type="sibTrans" cxnId="{1E7D9DB0-5AE0-4F43-93B8-56E71B8D493F}">
      <dgm:prSet/>
      <dgm:spPr/>
      <dgm:t>
        <a:bodyPr/>
        <a:lstStyle/>
        <a:p>
          <a:endParaRPr lang="en-GB"/>
        </a:p>
      </dgm:t>
    </dgm:pt>
    <dgm:pt modelId="{EC8486BF-5440-441F-8A56-034A1FA1BA07}">
      <dgm:prSet phldrT="[Text]"/>
      <dgm:spPr>
        <a:solidFill>
          <a:schemeClr val="bg1">
            <a:alpha val="90000"/>
          </a:schemeClr>
        </a:solidFill>
        <a:ln>
          <a:solidFill>
            <a:schemeClr val="tx2">
              <a:alpha val="90000"/>
            </a:schemeClr>
          </a:solidFill>
        </a:ln>
      </dgm:spPr>
      <dgm:t>
        <a:bodyPr/>
        <a:lstStyle/>
        <a:p>
          <a:r>
            <a:rPr lang="en-GB" dirty="0"/>
            <a:t>Background</a:t>
          </a: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E70BEF1E-A5BA-4462-8C25-6E4B85AC7AD0}" type="parTrans" cxnId="{6F5C1F84-AA81-4D62-805C-AE870A03A87E}">
      <dgm:prSet/>
      <dgm:spPr/>
      <dgm:t>
        <a:bodyPr/>
        <a:lstStyle/>
        <a:p>
          <a:endParaRPr lang="en-GB"/>
        </a:p>
      </dgm:t>
    </dgm:pt>
    <dgm:pt modelId="{BE79562C-38F8-4BC8-8EF5-F9688412D10D}" type="sibTrans" cxnId="{6F5C1F84-AA81-4D62-805C-AE870A03A87E}">
      <dgm:prSet/>
      <dgm:spPr/>
      <dgm:t>
        <a:bodyPr/>
        <a:lstStyle/>
        <a:p>
          <a:endParaRPr lang="en-GB"/>
        </a:p>
      </dgm:t>
    </dgm:pt>
    <dgm:pt modelId="{30539E09-458E-4851-A2C5-9485BB7C5B77}">
      <dgm:prSet phldrT="[Text]" custT="1"/>
      <dgm:spPr>
        <a:solidFill>
          <a:schemeClr val="tx2"/>
        </a:solidFill>
      </dgm:spPr>
      <dgm:t>
        <a:bodyPr/>
        <a:lstStyle/>
        <a:p>
          <a:r>
            <a:rPr lang="en-GB" sz="3600" dirty="0"/>
            <a:t>Guidelines*</a:t>
          </a:r>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593198A5-3837-4646-BD4F-2C3066C1F683}" type="parTrans" cxnId="{311CFD36-798F-4F51-A824-08F77AEE05E9}">
      <dgm:prSet/>
      <dgm:spPr/>
      <dgm:t>
        <a:bodyPr/>
        <a:lstStyle/>
        <a:p>
          <a:endParaRPr lang="en-GB"/>
        </a:p>
      </dgm:t>
    </dgm:pt>
    <dgm:pt modelId="{41524203-A24D-4C31-968D-BCBB37D988AA}" type="sibTrans" cxnId="{311CFD36-798F-4F51-A824-08F77AEE05E9}">
      <dgm:prSet/>
      <dgm:spPr/>
      <dgm:t>
        <a:bodyPr/>
        <a:lstStyle/>
        <a:p>
          <a:endParaRPr lang="en-GB"/>
        </a:p>
      </dgm:t>
    </dgm:pt>
    <dgm:pt modelId="{A6876FFA-191E-4E31-8C53-F63CAEAD38E4}">
      <dgm:prSet phldrT="[Text]"/>
      <dgm:spPr>
        <a:solidFill>
          <a:schemeClr val="bg1">
            <a:alpha val="90000"/>
          </a:schemeClr>
        </a:solidFill>
        <a:ln>
          <a:solidFill>
            <a:schemeClr val="tx2">
              <a:alpha val="90000"/>
            </a:schemeClr>
          </a:solidFill>
        </a:ln>
      </dgm:spPr>
      <dgm:t>
        <a:bodyPr/>
        <a:lstStyle/>
        <a:p>
          <a:r>
            <a:rPr lang="en-GB" dirty="0"/>
            <a:t>Hepatic haemangiomas</a:t>
          </a:r>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9B847D3C-89D0-4538-A04A-4DD4C1BF7CC8}" type="parTrans" cxnId="{27CECDE3-8417-40FD-89CC-21F6D543F4BC}">
      <dgm:prSet/>
      <dgm:spPr/>
      <dgm:t>
        <a:bodyPr/>
        <a:lstStyle/>
        <a:p>
          <a:endParaRPr lang="en-GB"/>
        </a:p>
      </dgm:t>
    </dgm:pt>
    <dgm:pt modelId="{F1012F3B-90CB-4DAA-B601-F0A5C1BB3862}" type="sibTrans" cxnId="{27CECDE3-8417-40FD-89CC-21F6D543F4BC}">
      <dgm:prSet/>
      <dgm:spPr/>
      <dgm:t>
        <a:bodyPr/>
        <a:lstStyle/>
        <a:p>
          <a:endParaRPr lang="en-GB"/>
        </a:p>
      </dgm:t>
    </dgm:pt>
    <dgm:pt modelId="{DC29FB5E-8DBA-4DF8-A94D-3115639FA315}">
      <dgm:prSet/>
      <dgm:spPr>
        <a:solidFill>
          <a:schemeClr val="bg1">
            <a:alpha val="90000"/>
          </a:schemeClr>
        </a:solidFill>
        <a:ln>
          <a:solidFill>
            <a:schemeClr val="tx2">
              <a:alpha val="90000"/>
            </a:schemeClr>
          </a:solidFill>
        </a:ln>
      </dgm:spPr>
      <dgm:t>
        <a:bodyPr/>
        <a:lstStyle/>
        <a:p>
          <a:r>
            <a:rPr lang="en-GB" dirty="0"/>
            <a:t>Characteristics of common benign liver lesions</a:t>
          </a:r>
        </a:p>
      </dgm:t>
    </dgm:pt>
    <dgm:pt modelId="{AFE64490-F669-4E09-8259-97D873EF17A0}" type="parTrans" cxnId="{1F538571-3F0D-41F1-982A-ADEA66D663D0}">
      <dgm:prSet/>
      <dgm:spPr/>
      <dgm:t>
        <a:bodyPr/>
        <a:lstStyle/>
        <a:p>
          <a:endParaRPr lang="en-GB"/>
        </a:p>
      </dgm:t>
    </dgm:pt>
    <dgm:pt modelId="{FC458F99-CD0D-43A8-8DED-A26A0DDD2A10}" type="sibTrans" cxnId="{1F538571-3F0D-41F1-982A-ADEA66D663D0}">
      <dgm:prSet/>
      <dgm:spPr/>
      <dgm:t>
        <a:bodyPr/>
        <a:lstStyle/>
        <a:p>
          <a:endParaRPr lang="en-GB"/>
        </a:p>
      </dgm:t>
    </dgm:pt>
    <dgm:pt modelId="{40866572-0DEE-4AA4-A405-0AA537B8D955}">
      <dgm:prSet/>
      <dgm:spPr>
        <a:solidFill>
          <a:schemeClr val="bg1">
            <a:alpha val="90000"/>
          </a:schemeClr>
        </a:solidFill>
        <a:ln>
          <a:solidFill>
            <a:schemeClr val="tx2">
              <a:alpha val="90000"/>
            </a:schemeClr>
          </a:solidFill>
        </a:ln>
      </dgm:spPr>
      <dgm:t>
        <a:bodyPr/>
        <a:lstStyle/>
        <a:p>
          <a:r>
            <a:rPr lang="en-GB" dirty="0"/>
            <a:t>The benign tumour MDT</a:t>
          </a:r>
        </a:p>
      </dgm:t>
    </dgm:pt>
    <dgm:pt modelId="{24A0A306-87CB-4CE3-81C2-33EBD1E0CCA3}" type="parTrans" cxnId="{F694B00E-13A6-42DF-A15B-CBBE9CD2EEF4}">
      <dgm:prSet/>
      <dgm:spPr/>
      <dgm:t>
        <a:bodyPr/>
        <a:lstStyle/>
        <a:p>
          <a:endParaRPr lang="en-GB"/>
        </a:p>
      </dgm:t>
    </dgm:pt>
    <dgm:pt modelId="{28E0CE32-F7FA-4758-B15E-4713347FA3BE}" type="sibTrans" cxnId="{F694B00E-13A6-42DF-A15B-CBBE9CD2EEF4}">
      <dgm:prSet/>
      <dgm:spPr/>
      <dgm:t>
        <a:bodyPr/>
        <a:lstStyle/>
        <a:p>
          <a:endParaRPr lang="en-GB"/>
        </a:p>
      </dgm:t>
    </dgm:pt>
    <dgm:pt modelId="{56DFC716-FC0B-4DB7-BF01-7A18BECD436D}">
      <dgm:prSet phldrT="[Text]"/>
      <dgm:spPr>
        <a:solidFill>
          <a:schemeClr val="bg1">
            <a:alpha val="90000"/>
          </a:schemeClr>
        </a:solidFill>
        <a:ln>
          <a:solidFill>
            <a:schemeClr val="tx2">
              <a:alpha val="90000"/>
            </a:schemeClr>
          </a:solidFill>
        </a:ln>
      </dgm:spPr>
      <dgm:t>
        <a:bodyPr/>
        <a:lstStyle/>
        <a:p>
          <a:r>
            <a:rPr lang="en-GB" dirty="0"/>
            <a:t>Focal nodular hyperplasia (FNH)</a:t>
          </a:r>
        </a:p>
      </dgm:t>
    </dgm:pt>
    <dgm:pt modelId="{0F24F12C-DB05-4A9A-A93C-58CD2CDBDACA}" type="parTrans" cxnId="{A9C3FC64-BCA2-4E0A-B2D0-B217301B9747}">
      <dgm:prSet/>
      <dgm:spPr/>
      <dgm:t>
        <a:bodyPr/>
        <a:lstStyle/>
        <a:p>
          <a:endParaRPr lang="en-GB"/>
        </a:p>
      </dgm:t>
    </dgm:pt>
    <dgm:pt modelId="{746969CA-ADA8-4AE8-8312-A156AD82A7D8}" type="sibTrans" cxnId="{A9C3FC64-BCA2-4E0A-B2D0-B217301B9747}">
      <dgm:prSet/>
      <dgm:spPr/>
      <dgm:t>
        <a:bodyPr/>
        <a:lstStyle/>
        <a:p>
          <a:endParaRPr lang="en-GB"/>
        </a:p>
      </dgm:t>
    </dgm:pt>
    <dgm:pt modelId="{99759F40-2E3B-4AAA-BBA8-E09BFB4BB904}">
      <dgm:prSet phldrT="[Text]"/>
      <dgm:spPr>
        <a:solidFill>
          <a:schemeClr val="bg1">
            <a:alpha val="90000"/>
          </a:schemeClr>
        </a:solidFill>
        <a:ln>
          <a:solidFill>
            <a:schemeClr val="tx2">
              <a:alpha val="90000"/>
            </a:schemeClr>
          </a:solidFill>
        </a:ln>
      </dgm:spPr>
      <dgm:t>
        <a:bodyPr/>
        <a:lstStyle/>
        <a:p>
          <a:r>
            <a:rPr lang="en-GB" dirty="0"/>
            <a:t>Hepatocellular adenoma (HCA)</a:t>
          </a:r>
        </a:p>
      </dgm:t>
    </dgm:pt>
    <dgm:pt modelId="{6B795B31-FA1A-433B-A460-26B46093F8D2}" type="parTrans" cxnId="{E1AC1C81-A944-4B88-96A4-A932253166E8}">
      <dgm:prSet/>
      <dgm:spPr/>
      <dgm:t>
        <a:bodyPr/>
        <a:lstStyle/>
        <a:p>
          <a:endParaRPr lang="en-GB"/>
        </a:p>
      </dgm:t>
    </dgm:pt>
    <dgm:pt modelId="{E63CAD4C-2DEB-4568-9B21-32C480E857F0}" type="sibTrans" cxnId="{E1AC1C81-A944-4B88-96A4-A932253166E8}">
      <dgm:prSet/>
      <dgm:spPr/>
      <dgm:t>
        <a:bodyPr/>
        <a:lstStyle/>
        <a:p>
          <a:endParaRPr lang="en-GB"/>
        </a:p>
      </dgm:t>
    </dgm:pt>
    <dgm:pt modelId="{C20C0BDB-C006-46D5-8596-9B1FBABC338F}">
      <dgm:prSet phldrT="[Text]"/>
      <dgm:spPr>
        <a:solidFill>
          <a:schemeClr val="bg1">
            <a:alpha val="90000"/>
          </a:schemeClr>
        </a:solidFill>
        <a:ln>
          <a:solidFill>
            <a:schemeClr val="tx2">
              <a:alpha val="90000"/>
            </a:schemeClr>
          </a:solidFill>
        </a:ln>
      </dgm:spPr>
      <dgm:t>
        <a:bodyPr/>
        <a:lstStyle/>
        <a:p>
          <a:r>
            <a:rPr lang="en-GB" dirty="0"/>
            <a:t>Patients with multiple lesions</a:t>
          </a:r>
        </a:p>
      </dgm:t>
    </dgm:pt>
    <dgm:pt modelId="{4EBAB312-F8D3-4B17-9EC2-8C55549C3674}" type="parTrans" cxnId="{CBEEE86A-7AE4-4D75-9278-4EB2F7C08592}">
      <dgm:prSet/>
      <dgm:spPr/>
      <dgm:t>
        <a:bodyPr/>
        <a:lstStyle/>
        <a:p>
          <a:endParaRPr lang="en-GB"/>
        </a:p>
      </dgm:t>
    </dgm:pt>
    <dgm:pt modelId="{A5FED5BE-A2F5-49C1-BB0E-26B42383922E}" type="sibTrans" cxnId="{CBEEE86A-7AE4-4D75-9278-4EB2F7C08592}">
      <dgm:prSet/>
      <dgm:spPr/>
      <dgm:t>
        <a:bodyPr/>
        <a:lstStyle/>
        <a:p>
          <a:endParaRPr lang="en-GB"/>
        </a:p>
      </dgm:t>
    </dgm:pt>
    <dgm:pt modelId="{DB24364D-F25D-4DC7-9BE9-207D0C209CBB}">
      <dgm:prSet/>
      <dgm:spPr>
        <a:solidFill>
          <a:schemeClr val="bg1">
            <a:alpha val="90000"/>
          </a:schemeClr>
        </a:solidFill>
        <a:ln>
          <a:solidFill>
            <a:schemeClr val="tx2">
              <a:alpha val="90000"/>
            </a:schemeClr>
          </a:solidFill>
        </a:ln>
      </dgm:spPr>
      <dgm:t>
        <a:bodyPr/>
        <a:lstStyle/>
        <a:p>
          <a:r>
            <a:rPr lang="en-GB" dirty="0"/>
            <a:t>Basic management of a ‘liver nodule’</a:t>
          </a:r>
        </a:p>
      </dgm:t>
    </dgm:pt>
    <dgm:pt modelId="{5D71F8A9-0B2C-4646-BD43-70E3BD3C7B3C}" type="parTrans" cxnId="{4D8E27D8-2BE4-48F9-A72D-C8E5E2FE009C}">
      <dgm:prSet/>
      <dgm:spPr/>
      <dgm:t>
        <a:bodyPr/>
        <a:lstStyle/>
        <a:p>
          <a:endParaRPr lang="en-US"/>
        </a:p>
      </dgm:t>
    </dgm:pt>
    <dgm:pt modelId="{2D224D49-D29A-4EBE-A4E0-436E1414CF03}" type="sibTrans" cxnId="{4D8E27D8-2BE4-48F9-A72D-C8E5E2FE009C}">
      <dgm:prSet/>
      <dgm:spPr/>
      <dgm:t>
        <a:bodyPr/>
        <a:lstStyle/>
        <a:p>
          <a:endParaRPr lang="en-US"/>
        </a:p>
      </dgm:t>
    </dgm:pt>
    <dgm:pt modelId="{1E64DEFD-413F-48AC-B3D8-9D7EF7315307}" type="pres">
      <dgm:prSet presAssocID="{40C8A243-D654-4250-8A6B-67E0D494F254}" presName="Name0" presStyleCnt="0">
        <dgm:presLayoutVars>
          <dgm:dir/>
          <dgm:animLvl val="lvl"/>
          <dgm:resizeHandles val="exact"/>
        </dgm:presLayoutVars>
      </dgm:prSet>
      <dgm:spPr/>
    </dgm:pt>
    <dgm:pt modelId="{0A91EF11-D03D-4086-8B2A-55A2519F4137}" type="pres">
      <dgm:prSet presAssocID="{137EDC6A-9991-4F19-B3A1-C76EBB9C524B}" presName="linNode" presStyleCnt="0"/>
      <dgm:spPr/>
    </dgm:pt>
    <dgm:pt modelId="{18E0C4F9-BB1A-4301-8386-F62FD48A6342}" type="pres">
      <dgm:prSet presAssocID="{137EDC6A-9991-4F19-B3A1-C76EBB9C524B}" presName="parentText" presStyleLbl="node1" presStyleIdx="0" presStyleCnt="3">
        <dgm:presLayoutVars>
          <dgm:chMax val="1"/>
          <dgm:bulletEnabled val="1"/>
        </dgm:presLayoutVars>
      </dgm:prSet>
      <dgm:spPr/>
    </dgm:pt>
    <dgm:pt modelId="{9F8F095E-A977-4FB7-A0B8-956571508571}" type="pres">
      <dgm:prSet presAssocID="{137EDC6A-9991-4F19-B3A1-C76EBB9C524B}" presName="descendantText" presStyleLbl="alignAccFollowNode1" presStyleIdx="0" presStyleCnt="3" custScaleX="94995" custLinFactNeighborX="-466">
        <dgm:presLayoutVars>
          <dgm:bulletEnabled val="1"/>
        </dgm:presLayoutVars>
      </dgm:prSet>
      <dgm:spPr/>
    </dgm:pt>
    <dgm:pt modelId="{F5307BAC-FB77-4767-8765-5BF3EC59D947}" type="pres">
      <dgm:prSet presAssocID="{660C0836-AA7D-44A6-9760-5D5A50F9B0D0}" presName="sp" presStyleCnt="0"/>
      <dgm:spPr/>
    </dgm:pt>
    <dgm:pt modelId="{53B23D56-19E6-4B6E-BC73-B4F6240022B8}" type="pres">
      <dgm:prSet presAssocID="{E0ABE5C2-DA00-41B4-8A2A-46A1C80DF767}" presName="linNode" presStyleCnt="0"/>
      <dgm:spPr/>
    </dgm:pt>
    <dgm:pt modelId="{791C911E-49B8-496A-A25D-500031C918E3}" type="pres">
      <dgm:prSet presAssocID="{E0ABE5C2-DA00-41B4-8A2A-46A1C80DF767}" presName="parentText" presStyleLbl="node1" presStyleIdx="1" presStyleCnt="3">
        <dgm:presLayoutVars>
          <dgm:chMax val="1"/>
          <dgm:bulletEnabled val="1"/>
        </dgm:presLayoutVars>
      </dgm:prSet>
      <dgm:spPr/>
    </dgm:pt>
    <dgm:pt modelId="{774A6DAF-4E5B-4054-BD9F-1BB57913A393}" type="pres">
      <dgm:prSet presAssocID="{E0ABE5C2-DA00-41B4-8A2A-46A1C80DF767}" presName="descendantText" presStyleLbl="alignAccFollowNode1" presStyleIdx="1" presStyleCnt="3" custScaleX="95295" custScaleY="122270" custLinFactNeighborX="-466">
        <dgm:presLayoutVars>
          <dgm:bulletEnabled val="1"/>
        </dgm:presLayoutVars>
      </dgm:prSet>
      <dgm:spPr/>
    </dgm:pt>
    <dgm:pt modelId="{08909816-B74C-467C-9A5C-92124B79D35D}" type="pres">
      <dgm:prSet presAssocID="{8695A78F-F17D-458A-92CB-4241C8810E25}" presName="sp" presStyleCnt="0"/>
      <dgm:spPr/>
    </dgm:pt>
    <dgm:pt modelId="{6BFDAC29-EDCD-4DBC-B806-5F94E929F5F8}" type="pres">
      <dgm:prSet presAssocID="{30539E09-458E-4851-A2C5-9485BB7C5B77}" presName="linNode" presStyleCnt="0"/>
      <dgm:spPr/>
    </dgm:pt>
    <dgm:pt modelId="{D3C141F5-E214-4A0E-A79D-9C8192472E38}" type="pres">
      <dgm:prSet presAssocID="{30539E09-458E-4851-A2C5-9485BB7C5B77}" presName="parentText" presStyleLbl="node1" presStyleIdx="2" presStyleCnt="3">
        <dgm:presLayoutVars>
          <dgm:chMax val="1"/>
          <dgm:bulletEnabled val="1"/>
        </dgm:presLayoutVars>
      </dgm:prSet>
      <dgm:spPr/>
    </dgm:pt>
    <dgm:pt modelId="{8853DD38-076D-415C-89B9-12FF31B94979}" type="pres">
      <dgm:prSet presAssocID="{30539E09-458E-4851-A2C5-9485BB7C5B77}" presName="descendantText" presStyleLbl="alignAccFollowNode1" presStyleIdx="2" presStyleCnt="3" custScaleX="95295" custScaleY="116146" custLinFactNeighborX="-466">
        <dgm:presLayoutVars>
          <dgm:bulletEnabled val="1"/>
        </dgm:presLayoutVars>
      </dgm:prSet>
      <dgm:spPr/>
    </dgm:pt>
  </dgm:ptLst>
  <dgm:cxnLst>
    <dgm:cxn modelId="{BBA49900-923A-4F51-9D3A-6AB5220D724B}" type="presOf" srcId="{DB24364D-F25D-4DC7-9BE9-207D0C209CBB}" destId="{774A6DAF-4E5B-4054-BD9F-1BB57913A393}" srcOrd="0" destOrd="2" presId="urn:microsoft.com/office/officeart/2005/8/layout/vList5"/>
    <dgm:cxn modelId="{E29D0008-2874-48EE-A6EA-B97B1523D21F}" type="presOf" srcId="{EC8486BF-5440-441F-8A56-034A1FA1BA07}" destId="{774A6DAF-4E5B-4054-BD9F-1BB57913A393}" srcOrd="0" destOrd="0" presId="urn:microsoft.com/office/officeart/2005/8/layout/vList5"/>
    <dgm:cxn modelId="{F694B00E-13A6-42DF-A15B-CBBE9CD2EEF4}" srcId="{E0ABE5C2-DA00-41B4-8A2A-46A1C80DF767}" destId="{40866572-0DEE-4AA4-A405-0AA537B8D955}" srcOrd="3" destOrd="0" parTransId="{24A0A306-87CB-4CE3-81C2-33EBD1E0CCA3}" sibTransId="{28E0CE32-F7FA-4758-B15E-4713347FA3BE}"/>
    <dgm:cxn modelId="{46130D34-AFCD-4E31-A2D5-4E4860268421}" type="presOf" srcId="{56DFC716-FC0B-4DB7-BF01-7A18BECD436D}" destId="{8853DD38-076D-415C-89B9-12FF31B94979}" srcOrd="0" destOrd="1" presId="urn:microsoft.com/office/officeart/2005/8/layout/vList5"/>
    <dgm:cxn modelId="{311CFD36-798F-4F51-A824-08F77AEE05E9}" srcId="{40C8A243-D654-4250-8A6B-67E0D494F254}" destId="{30539E09-458E-4851-A2C5-9485BB7C5B77}" srcOrd="2" destOrd="0" parTransId="{593198A5-3837-4646-BD4F-2C3066C1F683}" sibTransId="{41524203-A24D-4C31-968D-BCBB37D988AA}"/>
    <dgm:cxn modelId="{07D28F60-6A26-4A14-A632-0D7D7DB4B74D}" type="presOf" srcId="{40C8A243-D654-4250-8A6B-67E0D494F254}" destId="{1E64DEFD-413F-48AC-B3D8-9D7EF7315307}" srcOrd="0" destOrd="0" presId="urn:microsoft.com/office/officeart/2005/8/layout/vList5"/>
    <dgm:cxn modelId="{A9C3FC64-BCA2-4E0A-B2D0-B217301B9747}" srcId="{30539E09-458E-4851-A2C5-9485BB7C5B77}" destId="{56DFC716-FC0B-4DB7-BF01-7A18BECD436D}" srcOrd="1" destOrd="0" parTransId="{0F24F12C-DB05-4A9A-A93C-58CD2CDBDACA}" sibTransId="{746969CA-ADA8-4AE8-8312-A156AD82A7D8}"/>
    <dgm:cxn modelId="{4497C245-6500-456D-9DCC-AB86D873B280}" srcId="{40C8A243-D654-4250-8A6B-67E0D494F254}" destId="{137EDC6A-9991-4F19-B3A1-C76EBB9C524B}" srcOrd="0" destOrd="0" parTransId="{AB3E9BE2-AFE1-4663-9DC0-FE236A4168EF}" sibTransId="{660C0836-AA7D-44A6-9760-5D5A50F9B0D0}"/>
    <dgm:cxn modelId="{CBEEE86A-7AE4-4D75-9278-4EB2F7C08592}" srcId="{30539E09-458E-4851-A2C5-9485BB7C5B77}" destId="{C20C0BDB-C006-46D5-8596-9B1FBABC338F}" srcOrd="3" destOrd="0" parTransId="{4EBAB312-F8D3-4B17-9EC2-8C55549C3674}" sibTransId="{A5FED5BE-A2F5-49C1-BB0E-26B42383922E}"/>
    <dgm:cxn modelId="{1F538571-3F0D-41F1-982A-ADEA66D663D0}" srcId="{E0ABE5C2-DA00-41B4-8A2A-46A1C80DF767}" destId="{DC29FB5E-8DBA-4DF8-A94D-3115639FA315}" srcOrd="1" destOrd="0" parTransId="{AFE64490-F669-4E09-8259-97D873EF17A0}" sibTransId="{FC458F99-CD0D-43A8-8DED-A26A0DDD2A10}"/>
    <dgm:cxn modelId="{CA853D76-C42F-486B-825F-4412152413AA}" type="presOf" srcId="{DC29FB5E-8DBA-4DF8-A94D-3115639FA315}" destId="{774A6DAF-4E5B-4054-BD9F-1BB57913A393}" srcOrd="0" destOrd="1" presId="urn:microsoft.com/office/officeart/2005/8/layout/vList5"/>
    <dgm:cxn modelId="{EBA65A78-0C43-436E-BB38-8CA28D6C2E87}" type="presOf" srcId="{99759F40-2E3B-4AAA-BBA8-E09BFB4BB904}" destId="{8853DD38-076D-415C-89B9-12FF31B94979}" srcOrd="0" destOrd="2" presId="urn:microsoft.com/office/officeart/2005/8/layout/vList5"/>
    <dgm:cxn modelId="{E1AC1C81-A944-4B88-96A4-A932253166E8}" srcId="{30539E09-458E-4851-A2C5-9485BB7C5B77}" destId="{99759F40-2E3B-4AAA-BBA8-E09BFB4BB904}" srcOrd="2" destOrd="0" parTransId="{6B795B31-FA1A-433B-A460-26B46093F8D2}" sibTransId="{E63CAD4C-2DEB-4568-9B21-32C480E857F0}"/>
    <dgm:cxn modelId="{6F5C1F84-AA81-4D62-805C-AE870A03A87E}" srcId="{E0ABE5C2-DA00-41B4-8A2A-46A1C80DF767}" destId="{EC8486BF-5440-441F-8A56-034A1FA1BA07}" srcOrd="0" destOrd="0" parTransId="{E70BEF1E-A5BA-4462-8C25-6E4B85AC7AD0}" sibTransId="{BE79562C-38F8-4BC8-8EF5-F9688412D10D}"/>
    <dgm:cxn modelId="{45FA33A2-1E05-4492-B1C3-58E86F87FD03}" type="presOf" srcId="{40866572-0DEE-4AA4-A405-0AA537B8D955}" destId="{774A6DAF-4E5B-4054-BD9F-1BB57913A393}" srcOrd="0" destOrd="3" presId="urn:microsoft.com/office/officeart/2005/8/layout/vList5"/>
    <dgm:cxn modelId="{1E7D9DB0-5AE0-4F43-93B8-56E71B8D493F}" srcId="{40C8A243-D654-4250-8A6B-67E0D494F254}" destId="{E0ABE5C2-DA00-41B4-8A2A-46A1C80DF767}" srcOrd="1" destOrd="0" parTransId="{94D20C5F-6E4E-4EAE-B93A-AE19D45BA114}" sibTransId="{8695A78F-F17D-458A-92CB-4241C8810E25}"/>
    <dgm:cxn modelId="{2C41CABE-8767-40FA-907A-6A68AB3A9FA4}" type="presOf" srcId="{C20C0BDB-C006-46D5-8596-9B1FBABC338F}" destId="{8853DD38-076D-415C-89B9-12FF31B94979}" srcOrd="0" destOrd="3" presId="urn:microsoft.com/office/officeart/2005/8/layout/vList5"/>
    <dgm:cxn modelId="{6E7A47C7-833A-4B2E-97FD-392958F4526F}" type="presOf" srcId="{137EDC6A-9991-4F19-B3A1-C76EBB9C524B}" destId="{18E0C4F9-BB1A-4301-8386-F62FD48A6342}" srcOrd="0" destOrd="0" presId="urn:microsoft.com/office/officeart/2005/8/layout/vList5"/>
    <dgm:cxn modelId="{6AD45CC8-D9B3-4595-B4E5-FA0BB78A7B4D}" type="presOf" srcId="{30539E09-458E-4851-A2C5-9485BB7C5B77}" destId="{D3C141F5-E214-4A0E-A79D-9C8192472E38}" srcOrd="0" destOrd="0" presId="urn:microsoft.com/office/officeart/2005/8/layout/vList5"/>
    <dgm:cxn modelId="{7BA7B5C8-E60E-4834-87B2-71C415437C0F}" type="presOf" srcId="{E0ABE5C2-DA00-41B4-8A2A-46A1C80DF767}" destId="{791C911E-49B8-496A-A25D-500031C918E3}" srcOrd="0" destOrd="0" presId="urn:microsoft.com/office/officeart/2005/8/layout/vList5"/>
    <dgm:cxn modelId="{2E1A13CA-C8F7-4622-BD1B-26144F3309A2}" srcId="{137EDC6A-9991-4F19-B3A1-C76EBB9C524B}" destId="{E27C6568-CEE9-4C75-94CC-DCA2804E804A}" srcOrd="0" destOrd="0" parTransId="{B8A206C5-04CF-458F-B53B-F8E6669DF366}" sibTransId="{8ED4D926-2761-40F6-95A4-2E6BDFD8925D}"/>
    <dgm:cxn modelId="{4D8E27D8-2BE4-48F9-A72D-C8E5E2FE009C}" srcId="{E0ABE5C2-DA00-41B4-8A2A-46A1C80DF767}" destId="{DB24364D-F25D-4DC7-9BE9-207D0C209CBB}" srcOrd="2" destOrd="0" parTransId="{5D71F8A9-0B2C-4646-BD43-70E3BD3C7B3C}" sibTransId="{2D224D49-D29A-4EBE-A4E0-436E1414CF03}"/>
    <dgm:cxn modelId="{053045DD-3203-404B-A360-4D68B40808B4}" type="presOf" srcId="{E27C6568-CEE9-4C75-94CC-DCA2804E804A}" destId="{9F8F095E-A977-4FB7-A0B8-956571508571}" srcOrd="0" destOrd="0" presId="urn:microsoft.com/office/officeart/2005/8/layout/vList5"/>
    <dgm:cxn modelId="{A2E985E2-2A3D-4ECD-9451-4D11B1FAAE86}" type="presOf" srcId="{A6876FFA-191E-4E31-8C53-F63CAEAD38E4}" destId="{8853DD38-076D-415C-89B9-12FF31B94979}" srcOrd="0" destOrd="0" presId="urn:microsoft.com/office/officeart/2005/8/layout/vList5"/>
    <dgm:cxn modelId="{27CECDE3-8417-40FD-89CC-21F6D543F4BC}" srcId="{30539E09-458E-4851-A2C5-9485BB7C5B77}" destId="{A6876FFA-191E-4E31-8C53-F63CAEAD38E4}" srcOrd="0" destOrd="0" parTransId="{9B847D3C-89D0-4538-A04A-4DD4C1BF7CC8}" sibTransId="{F1012F3B-90CB-4DAA-B601-F0A5C1BB3862}"/>
    <dgm:cxn modelId="{0403E3B2-E36A-4C7B-B76F-677A4AC09515}" type="presParOf" srcId="{1E64DEFD-413F-48AC-B3D8-9D7EF7315307}" destId="{0A91EF11-D03D-4086-8B2A-55A2519F4137}" srcOrd="0" destOrd="0" presId="urn:microsoft.com/office/officeart/2005/8/layout/vList5"/>
    <dgm:cxn modelId="{57A5D662-D2AB-4DC4-979A-EF8E72FF3F7F}" type="presParOf" srcId="{0A91EF11-D03D-4086-8B2A-55A2519F4137}" destId="{18E0C4F9-BB1A-4301-8386-F62FD48A6342}" srcOrd="0" destOrd="0" presId="urn:microsoft.com/office/officeart/2005/8/layout/vList5"/>
    <dgm:cxn modelId="{44EDCD17-92D3-4CCD-B0C6-EACDBB104149}" type="presParOf" srcId="{0A91EF11-D03D-4086-8B2A-55A2519F4137}" destId="{9F8F095E-A977-4FB7-A0B8-956571508571}" srcOrd="1" destOrd="0" presId="urn:microsoft.com/office/officeart/2005/8/layout/vList5"/>
    <dgm:cxn modelId="{9D411BA3-13DE-4EBE-BC48-8B71A132AD9B}" type="presParOf" srcId="{1E64DEFD-413F-48AC-B3D8-9D7EF7315307}" destId="{F5307BAC-FB77-4767-8765-5BF3EC59D947}" srcOrd="1" destOrd="0" presId="urn:microsoft.com/office/officeart/2005/8/layout/vList5"/>
    <dgm:cxn modelId="{D474DB4A-96D1-40A6-BEF5-40853960A0DD}" type="presParOf" srcId="{1E64DEFD-413F-48AC-B3D8-9D7EF7315307}" destId="{53B23D56-19E6-4B6E-BC73-B4F6240022B8}" srcOrd="2" destOrd="0" presId="urn:microsoft.com/office/officeart/2005/8/layout/vList5"/>
    <dgm:cxn modelId="{0E94DDDB-BE60-4DBE-B36D-FAA9DEE9817A}" type="presParOf" srcId="{53B23D56-19E6-4B6E-BC73-B4F6240022B8}" destId="{791C911E-49B8-496A-A25D-500031C918E3}" srcOrd="0" destOrd="0" presId="urn:microsoft.com/office/officeart/2005/8/layout/vList5"/>
    <dgm:cxn modelId="{251201D6-FB06-493A-B336-A665D745037F}" type="presParOf" srcId="{53B23D56-19E6-4B6E-BC73-B4F6240022B8}" destId="{774A6DAF-4E5B-4054-BD9F-1BB57913A393}" srcOrd="1" destOrd="0" presId="urn:microsoft.com/office/officeart/2005/8/layout/vList5"/>
    <dgm:cxn modelId="{3BA27436-F69D-4E11-B83E-F8706F6833D8}" type="presParOf" srcId="{1E64DEFD-413F-48AC-B3D8-9D7EF7315307}" destId="{08909816-B74C-467C-9A5C-92124B79D35D}" srcOrd="3" destOrd="0" presId="urn:microsoft.com/office/officeart/2005/8/layout/vList5"/>
    <dgm:cxn modelId="{38268AA5-C688-4A08-AD6A-68D95F4D2685}" type="presParOf" srcId="{1E64DEFD-413F-48AC-B3D8-9D7EF7315307}" destId="{6BFDAC29-EDCD-4DBC-B806-5F94E929F5F8}" srcOrd="4" destOrd="0" presId="urn:microsoft.com/office/officeart/2005/8/layout/vList5"/>
    <dgm:cxn modelId="{784F2177-F20D-442D-A0C4-1D6BB7554696}" type="presParOf" srcId="{6BFDAC29-EDCD-4DBC-B806-5F94E929F5F8}" destId="{D3C141F5-E214-4A0E-A79D-9C8192472E38}" srcOrd="0" destOrd="0" presId="urn:microsoft.com/office/officeart/2005/8/layout/vList5"/>
    <dgm:cxn modelId="{C0664A09-0C33-4077-A0AF-42BC89546FED}" type="presParOf" srcId="{6BFDAC29-EDCD-4DBC-B806-5F94E929F5F8}" destId="{8853DD38-076D-415C-89B9-12FF31B94979}"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8F095E-A977-4FB7-A0B8-956571508571}">
      <dsp:nvSpPr>
        <dsp:cNvPr id="0" name=""/>
        <dsp:cNvSpPr/>
      </dsp:nvSpPr>
      <dsp:spPr>
        <a:xfrm rot="5400000">
          <a:off x="7087407" y="-2701110"/>
          <a:ext cx="1191406" cy="6895991"/>
        </a:xfrm>
        <a:prstGeom prst="round2SameRect">
          <a:avLst/>
        </a:prstGeom>
        <a:solidFill>
          <a:schemeClr val="bg1">
            <a:alpha val="90000"/>
          </a:schemeClr>
        </a:solidFill>
        <a:ln w="25400" cap="flat" cmpd="sng" algn="ctr">
          <a:solidFill>
            <a:schemeClr val="tx2">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GB" sz="1900" kern="1200" dirty="0"/>
            <a:t>Grading evidence and recommendations</a:t>
          </a:r>
        </a:p>
      </dsp:txBody>
      <dsp:txXfrm rot="-5400000">
        <a:off x="4235115" y="209342"/>
        <a:ext cx="6837831" cy="1075086"/>
      </dsp:txXfrm>
    </dsp:sp>
    <dsp:sp modelId="{18E0C4F9-BB1A-4301-8386-F62FD48A6342}">
      <dsp:nvSpPr>
        <dsp:cNvPr id="0" name=""/>
        <dsp:cNvSpPr/>
      </dsp:nvSpPr>
      <dsp:spPr>
        <a:xfrm>
          <a:off x="170775" y="2256"/>
          <a:ext cx="4083367" cy="1489257"/>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GB" sz="3600" kern="1200" dirty="0"/>
            <a:t>Methods</a:t>
          </a:r>
          <a:endParaRPr lang="en-GB" sz="4000" kern="1200" dirty="0"/>
        </a:p>
      </dsp:txBody>
      <dsp:txXfrm>
        <a:off x="243475" y="74956"/>
        <a:ext cx="3937967" cy="1343857"/>
      </dsp:txXfrm>
    </dsp:sp>
    <dsp:sp modelId="{774A6DAF-4E5B-4054-BD9F-1BB57913A393}">
      <dsp:nvSpPr>
        <dsp:cNvPr id="0" name=""/>
        <dsp:cNvSpPr/>
      </dsp:nvSpPr>
      <dsp:spPr>
        <a:xfrm rot="5400000">
          <a:off x="6965633" y="-1148278"/>
          <a:ext cx="1456732" cy="6917769"/>
        </a:xfrm>
        <a:prstGeom prst="round2SameRect">
          <a:avLst/>
        </a:prstGeom>
        <a:solidFill>
          <a:schemeClr val="bg1">
            <a:alpha val="90000"/>
          </a:schemeClr>
        </a:solidFill>
        <a:ln w="25400" cap="flat" cmpd="sng" algn="ctr">
          <a:solidFill>
            <a:schemeClr val="tx2">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GB" sz="1900" kern="1200" dirty="0"/>
            <a:t>Background</a:t>
          </a:r>
        </a:p>
        <a:p>
          <a:pPr marL="171450" lvl="1" indent="-171450" algn="l" defTabSz="844550">
            <a:lnSpc>
              <a:spcPct val="90000"/>
            </a:lnSpc>
            <a:spcBef>
              <a:spcPct val="0"/>
            </a:spcBef>
            <a:spcAft>
              <a:spcPct val="15000"/>
            </a:spcAft>
            <a:buChar char="•"/>
          </a:pPr>
          <a:r>
            <a:rPr lang="en-GB" sz="1900" kern="1200" dirty="0"/>
            <a:t>Characteristics of common benign liver lesions</a:t>
          </a:r>
        </a:p>
        <a:p>
          <a:pPr marL="171450" lvl="1" indent="-171450" algn="l" defTabSz="844550">
            <a:lnSpc>
              <a:spcPct val="90000"/>
            </a:lnSpc>
            <a:spcBef>
              <a:spcPct val="0"/>
            </a:spcBef>
            <a:spcAft>
              <a:spcPct val="15000"/>
            </a:spcAft>
            <a:buChar char="•"/>
          </a:pPr>
          <a:r>
            <a:rPr lang="en-GB" sz="1900" kern="1200" dirty="0"/>
            <a:t>Basic management of a ‘liver nodule’</a:t>
          </a:r>
        </a:p>
        <a:p>
          <a:pPr marL="171450" lvl="1" indent="-171450" algn="l" defTabSz="844550">
            <a:lnSpc>
              <a:spcPct val="90000"/>
            </a:lnSpc>
            <a:spcBef>
              <a:spcPct val="0"/>
            </a:spcBef>
            <a:spcAft>
              <a:spcPct val="15000"/>
            </a:spcAft>
            <a:buChar char="•"/>
          </a:pPr>
          <a:r>
            <a:rPr lang="en-GB" sz="1900" kern="1200" dirty="0"/>
            <a:t>The benign tumour MDT</a:t>
          </a:r>
        </a:p>
      </dsp:txBody>
      <dsp:txXfrm rot="-5400000">
        <a:off x="4235115" y="1653352"/>
        <a:ext cx="6846657" cy="1314508"/>
      </dsp:txXfrm>
    </dsp:sp>
    <dsp:sp modelId="{791C911E-49B8-496A-A25D-500031C918E3}">
      <dsp:nvSpPr>
        <dsp:cNvPr id="0" name=""/>
        <dsp:cNvSpPr/>
      </dsp:nvSpPr>
      <dsp:spPr>
        <a:xfrm>
          <a:off x="170775" y="1565977"/>
          <a:ext cx="4083367" cy="1489257"/>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GB" sz="3600" kern="1200" dirty="0"/>
            <a:t>Disease</a:t>
          </a:r>
          <a:r>
            <a:rPr lang="en-GB" sz="4000" kern="1200" dirty="0"/>
            <a:t> </a:t>
          </a:r>
          <a:br>
            <a:rPr lang="en-GB" sz="4000" kern="1200" dirty="0"/>
          </a:br>
          <a:r>
            <a:rPr lang="en-GB" sz="3600" kern="1200" dirty="0"/>
            <a:t>overview</a:t>
          </a:r>
          <a:endParaRPr lang="en-GB" sz="4000" kern="1200" dirty="0"/>
        </a:p>
      </dsp:txBody>
      <dsp:txXfrm>
        <a:off x="243475" y="1638677"/>
        <a:ext cx="3937967" cy="1343857"/>
      </dsp:txXfrm>
    </dsp:sp>
    <dsp:sp modelId="{8853DD38-076D-415C-89B9-12FF31B94979}">
      <dsp:nvSpPr>
        <dsp:cNvPr id="0" name=""/>
        <dsp:cNvSpPr/>
      </dsp:nvSpPr>
      <dsp:spPr>
        <a:xfrm rot="5400000">
          <a:off x="7002114" y="415442"/>
          <a:ext cx="1383770" cy="6917769"/>
        </a:xfrm>
        <a:prstGeom prst="round2SameRect">
          <a:avLst/>
        </a:prstGeom>
        <a:solidFill>
          <a:schemeClr val="bg1">
            <a:alpha val="90000"/>
          </a:schemeClr>
        </a:solidFill>
        <a:ln w="25400" cap="flat" cmpd="sng" algn="ctr">
          <a:solidFill>
            <a:schemeClr val="tx2">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GB" sz="1900" kern="1200" dirty="0"/>
            <a:t>Hepatic haemangiomas</a:t>
          </a:r>
        </a:p>
        <a:p>
          <a:pPr marL="171450" lvl="1" indent="-171450" algn="l" defTabSz="844550">
            <a:lnSpc>
              <a:spcPct val="90000"/>
            </a:lnSpc>
            <a:spcBef>
              <a:spcPct val="0"/>
            </a:spcBef>
            <a:spcAft>
              <a:spcPct val="15000"/>
            </a:spcAft>
            <a:buChar char="•"/>
          </a:pPr>
          <a:r>
            <a:rPr lang="en-GB" sz="1900" kern="1200" dirty="0"/>
            <a:t>Focal nodular hyperplasia (FNH)</a:t>
          </a:r>
        </a:p>
        <a:p>
          <a:pPr marL="171450" lvl="1" indent="-171450" algn="l" defTabSz="844550">
            <a:lnSpc>
              <a:spcPct val="90000"/>
            </a:lnSpc>
            <a:spcBef>
              <a:spcPct val="0"/>
            </a:spcBef>
            <a:spcAft>
              <a:spcPct val="15000"/>
            </a:spcAft>
            <a:buChar char="•"/>
          </a:pPr>
          <a:r>
            <a:rPr lang="en-GB" sz="1900" kern="1200" dirty="0"/>
            <a:t>Hepatocellular adenoma (HCA)</a:t>
          </a:r>
        </a:p>
        <a:p>
          <a:pPr marL="171450" lvl="1" indent="-171450" algn="l" defTabSz="844550">
            <a:lnSpc>
              <a:spcPct val="90000"/>
            </a:lnSpc>
            <a:spcBef>
              <a:spcPct val="0"/>
            </a:spcBef>
            <a:spcAft>
              <a:spcPct val="15000"/>
            </a:spcAft>
            <a:buChar char="•"/>
          </a:pPr>
          <a:r>
            <a:rPr lang="en-GB" sz="1900" kern="1200" dirty="0"/>
            <a:t>Patients with multiple lesions</a:t>
          </a:r>
        </a:p>
      </dsp:txBody>
      <dsp:txXfrm rot="-5400000">
        <a:off x="4235115" y="3249991"/>
        <a:ext cx="6850219" cy="1248670"/>
      </dsp:txXfrm>
    </dsp:sp>
    <dsp:sp modelId="{D3C141F5-E214-4A0E-A79D-9C8192472E38}">
      <dsp:nvSpPr>
        <dsp:cNvPr id="0" name=""/>
        <dsp:cNvSpPr/>
      </dsp:nvSpPr>
      <dsp:spPr>
        <a:xfrm>
          <a:off x="170775" y="3129697"/>
          <a:ext cx="4083367" cy="1489257"/>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GB" sz="3600" kern="1200" dirty="0"/>
            <a:t>Guidelines*</a:t>
          </a:r>
        </a:p>
      </dsp:txBody>
      <dsp:txXfrm>
        <a:off x="243475" y="3202397"/>
        <a:ext cx="3937967" cy="1343857"/>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atin typeface="Arial" panose="020B0604020202020204" pitchFamily="34" charset="0"/>
                <a:cs typeface="Arial" panose="020B0604020202020204" pitchFamily="34" charset="0"/>
              </a:defRPr>
            </a:lvl1pPr>
          </a:lstStyle>
          <a:p>
            <a:endParaRPr lang="en-GB" dirty="0"/>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atin typeface="Arial" panose="020B0604020202020204" pitchFamily="34" charset="0"/>
                <a:cs typeface="Arial" panose="020B0604020202020204" pitchFamily="34" charset="0"/>
              </a:defRPr>
            </a:lvl1pPr>
          </a:lstStyle>
          <a:p>
            <a:fld id="{30E894B1-E518-44F2-8168-3C4520859ED9}" type="datetimeFigureOut">
              <a:rPr lang="en-GB" smtClean="0"/>
              <a:pPr/>
              <a:t>05/05/2020</a:t>
            </a:fld>
            <a:endParaRPr lang="en-GB" dirty="0"/>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atin typeface="Arial" panose="020B0604020202020204" pitchFamily="34" charset="0"/>
                <a:cs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atin typeface="Arial" panose="020B0604020202020204" pitchFamily="34" charset="0"/>
                <a:cs typeface="Arial" panose="020B0604020202020204" pitchFamily="34" charset="0"/>
              </a:defRPr>
            </a:lvl1pPr>
          </a:lstStyle>
          <a:p>
            <a:fld id="{9BC1133C-0A91-4C56-9DB7-B268BA704BC5}" type="slidenum">
              <a:rPr lang="en-GB" smtClean="0"/>
              <a:pPr/>
              <a:t>‹#›</a:t>
            </a:fld>
            <a:endParaRPr lang="en-GB" dirty="0"/>
          </a:p>
        </p:txBody>
      </p:sp>
    </p:spTree>
    <p:extLst>
      <p:ext uri="{BB962C8B-B14F-4D97-AF65-F5344CB8AC3E}">
        <p14:creationId xmlns:p14="http://schemas.microsoft.com/office/powerpoint/2010/main" val="1934940821"/>
      </p:ext>
    </p:extLst>
  </p:cSld>
  <p:clrMap bg1="lt1" tx1="dk1" bg2="lt2" tx2="dk2" accent1="accent1" accent2="accent2" accent3="accent3" accent4="accent4" accent5="accent5" accent6="accent6" hlink="hlink" folHlink="folHlink"/>
  <p:notesStyle>
    <a:lvl1pPr marL="171450" indent="-171450" algn="l" defTabSz="914400" rtl="0" eaLnBrk="1" latinLnBrk="0" hangingPunct="1">
      <a:buFont typeface="Arial" panose="020B0604020202020204" pitchFamily="34" charset="0"/>
      <a:buChar char="•"/>
      <a:defRPr sz="1050" kern="1200">
        <a:solidFill>
          <a:schemeClr val="tx1"/>
        </a:solidFill>
        <a:latin typeface="Arial" panose="020B0604020202020204" pitchFamily="34" charset="0"/>
        <a:ea typeface="+mn-ea"/>
        <a:cs typeface="Arial" panose="020B0604020202020204" pitchFamily="34" charset="0"/>
      </a:defRPr>
    </a:lvl1pPr>
    <a:lvl2pPr marL="628650" indent="-171450" algn="l" defTabSz="914400" rtl="0" eaLnBrk="1" latinLnBrk="0" hangingPunct="1">
      <a:buFont typeface="Arial" panose="020B0604020202020204" pitchFamily="34" charset="0"/>
      <a:buChar char="–"/>
      <a:defRPr sz="1050" kern="1200">
        <a:solidFill>
          <a:schemeClr val="tx1"/>
        </a:solidFill>
        <a:latin typeface="Arial" panose="020B0604020202020204" pitchFamily="34" charset="0"/>
        <a:ea typeface="+mn-ea"/>
        <a:cs typeface="Arial" panose="020B0604020202020204" pitchFamily="34" charset="0"/>
      </a:defRPr>
    </a:lvl2pPr>
    <a:lvl3pPr marL="1085850" indent="-171450" algn="l" defTabSz="914400" rtl="0" eaLnBrk="1" latinLnBrk="0" hangingPunct="1">
      <a:buFont typeface="Arial" panose="020B0604020202020204" pitchFamily="34" charset="0"/>
      <a:buChar char="•"/>
      <a:defRPr sz="1050" kern="1200">
        <a:solidFill>
          <a:schemeClr val="tx1"/>
        </a:solidFill>
        <a:latin typeface="Arial" panose="020B0604020202020204" pitchFamily="34" charset="0"/>
        <a:ea typeface="+mn-ea"/>
        <a:cs typeface="Arial" panose="020B0604020202020204" pitchFamily="34" charset="0"/>
      </a:defRPr>
    </a:lvl3pPr>
    <a:lvl4pPr marL="1543050" indent="-171450" algn="l" defTabSz="914400" rtl="0" eaLnBrk="1" latinLnBrk="0" hangingPunct="1">
      <a:buFont typeface="Arial" panose="020B0604020202020204" pitchFamily="34" charset="0"/>
      <a:buChar char="–"/>
      <a:defRPr sz="1050" kern="1200">
        <a:solidFill>
          <a:schemeClr val="tx1"/>
        </a:solidFill>
        <a:latin typeface="Arial" panose="020B0604020202020204" pitchFamily="34" charset="0"/>
        <a:ea typeface="+mn-ea"/>
        <a:cs typeface="Arial" panose="020B0604020202020204" pitchFamily="34" charset="0"/>
      </a:defRPr>
    </a:lvl4pPr>
    <a:lvl5pPr marL="2000250" indent="-171450" algn="l" defTabSz="914400" rtl="0" eaLnBrk="1" latinLnBrk="0" hangingPunct="1">
      <a:buFont typeface="Arial" panose="020B0604020202020204" pitchFamily="34" charset="0"/>
      <a:buChar char="•"/>
      <a:defRPr sz="105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8670574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KMS, </a:t>
            </a:r>
            <a:r>
              <a:rPr lang="en-GB" i="1" dirty="0" err="1"/>
              <a:t>Kasabach</a:t>
            </a:r>
            <a:r>
              <a:rPr lang="en-GB" i="1" dirty="0"/>
              <a:t>–Merritt syndrome</a:t>
            </a:r>
          </a:p>
          <a:p>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16</a:t>
            </a:fld>
            <a:endParaRPr lang="en-GB"/>
          </a:p>
        </p:txBody>
      </p:sp>
    </p:spTree>
    <p:extLst>
      <p:ext uri="{BB962C8B-B14F-4D97-AF65-F5344CB8AC3E}">
        <p14:creationId xmlns:p14="http://schemas.microsoft.com/office/powerpoint/2010/main" val="100152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CEUS, contrast-enhanced ultrasound; CT, computed tomography; MRI, magnetic resonance imaging; US, ultrasound</a:t>
            </a:r>
          </a:p>
          <a:p>
            <a:endParaRPr lang="en-GB" i="1" dirty="0"/>
          </a:p>
          <a:p>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17</a:t>
            </a:fld>
            <a:endParaRPr lang="en-GB"/>
          </a:p>
        </p:txBody>
      </p:sp>
    </p:spTree>
    <p:extLst>
      <p:ext uri="{BB962C8B-B14F-4D97-AF65-F5344CB8AC3E}">
        <p14:creationId xmlns:p14="http://schemas.microsoft.com/office/powerpoint/2010/main" val="13297198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CEUS, contrast-enhanced ultrasound; FNH, focal nodular hyperplasia; MRI, magnetic resonance imaging</a:t>
            </a:r>
          </a:p>
          <a:p>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18</a:t>
            </a:fld>
            <a:endParaRPr lang="en-GB"/>
          </a:p>
        </p:txBody>
      </p:sp>
    </p:spTree>
    <p:extLst>
      <p:ext uri="{BB962C8B-B14F-4D97-AF65-F5344CB8AC3E}">
        <p14:creationId xmlns:p14="http://schemas.microsoft.com/office/powerpoint/2010/main" val="7121218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KMS, </a:t>
            </a:r>
            <a:r>
              <a:rPr lang="en-GB" i="1" dirty="0" err="1"/>
              <a:t>Kasabach</a:t>
            </a:r>
            <a:r>
              <a:rPr lang="en-GB" i="1" dirty="0"/>
              <a:t>–Merritt syndrome; MDT, multidisciplinary team; OCP, oral contraceptive </a:t>
            </a:r>
          </a:p>
          <a:p>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19</a:t>
            </a:fld>
            <a:endParaRPr lang="en-GB"/>
          </a:p>
        </p:txBody>
      </p:sp>
    </p:spTree>
    <p:extLst>
      <p:ext uri="{BB962C8B-B14F-4D97-AF65-F5344CB8AC3E}">
        <p14:creationId xmlns:p14="http://schemas.microsoft.com/office/powerpoint/2010/main" val="11110225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BC1133C-0A91-4C56-9DB7-B268BA704BC5}" type="slidenum">
              <a:rPr lang="en-GB" smtClean="0"/>
              <a:pPr/>
              <a:t>20</a:t>
            </a:fld>
            <a:endParaRPr lang="en-GB"/>
          </a:p>
        </p:txBody>
      </p:sp>
    </p:spTree>
    <p:extLst>
      <p:ext uri="{BB962C8B-B14F-4D97-AF65-F5344CB8AC3E}">
        <p14:creationId xmlns:p14="http://schemas.microsoft.com/office/powerpoint/2010/main" val="10603038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ECM, extracellular matric; FNH, focal nodular hyperplasia</a:t>
            </a:r>
            <a:r>
              <a:rPr lang="en-GB" i="1" dirty="0">
                <a:sym typeface="Symbol" panose="05050102010706020507" pitchFamily="18" charset="2"/>
              </a:rPr>
              <a:t>; </a:t>
            </a:r>
            <a:r>
              <a:rPr lang="en-GB" i="1" dirty="0"/>
              <a:t>TGF-</a:t>
            </a:r>
            <a:r>
              <a:rPr lang="en-GB" i="1" dirty="0">
                <a:sym typeface="Symbol" panose="05050102010706020507" pitchFamily="18" charset="2"/>
              </a:rPr>
              <a:t>, transforming growth factor beta</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21</a:t>
            </a:fld>
            <a:endParaRPr lang="en-GB"/>
          </a:p>
        </p:txBody>
      </p:sp>
    </p:spTree>
    <p:extLst>
      <p:ext uri="{BB962C8B-B14F-4D97-AF65-F5344CB8AC3E}">
        <p14:creationId xmlns:p14="http://schemas.microsoft.com/office/powerpoint/2010/main" val="32324636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CEUS, contrast-enhanced ultrasound; CT, computed tomography; FNH, focal nodular hyperplasia; MRI, magnetic resonance imaging; US, ultrasound</a:t>
            </a:r>
          </a:p>
        </p:txBody>
      </p:sp>
      <p:sp>
        <p:nvSpPr>
          <p:cNvPr id="4" name="Slide Number Placeholder 3"/>
          <p:cNvSpPr>
            <a:spLocks noGrp="1"/>
          </p:cNvSpPr>
          <p:nvPr>
            <p:ph type="sldNum" sz="quarter" idx="10"/>
          </p:nvPr>
        </p:nvSpPr>
        <p:spPr/>
        <p:txBody>
          <a:bodyPr/>
          <a:lstStyle/>
          <a:p>
            <a:fld id="{9BC1133C-0A91-4C56-9DB7-B268BA704BC5}" type="slidenum">
              <a:rPr lang="en-GB" smtClean="0"/>
              <a:pPr/>
              <a:t>22</a:t>
            </a:fld>
            <a:endParaRPr lang="en-GB"/>
          </a:p>
        </p:txBody>
      </p:sp>
    </p:spTree>
    <p:extLst>
      <p:ext uri="{BB962C8B-B14F-4D97-AF65-F5344CB8AC3E}">
        <p14:creationId xmlns:p14="http://schemas.microsoft.com/office/powerpoint/2010/main" val="35761891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CEUS, contrast-enhanced ultrasound; CT, computed tomography; FNH, focal nodular hyperplasia; MRI, magnetic resonance imaging</a:t>
            </a:r>
          </a:p>
        </p:txBody>
      </p:sp>
      <p:sp>
        <p:nvSpPr>
          <p:cNvPr id="4" name="Slide Number Placeholder 3"/>
          <p:cNvSpPr>
            <a:spLocks noGrp="1"/>
          </p:cNvSpPr>
          <p:nvPr>
            <p:ph type="sldNum" sz="quarter" idx="10"/>
          </p:nvPr>
        </p:nvSpPr>
        <p:spPr/>
        <p:txBody>
          <a:bodyPr/>
          <a:lstStyle/>
          <a:p>
            <a:fld id="{9BC1133C-0A91-4C56-9DB7-B268BA704BC5}" type="slidenum">
              <a:rPr lang="en-GB" smtClean="0"/>
              <a:pPr/>
              <a:t>23</a:t>
            </a:fld>
            <a:endParaRPr lang="en-GB"/>
          </a:p>
        </p:txBody>
      </p:sp>
    </p:spTree>
    <p:extLst>
      <p:ext uri="{BB962C8B-B14F-4D97-AF65-F5344CB8AC3E}">
        <p14:creationId xmlns:p14="http://schemas.microsoft.com/office/powerpoint/2010/main" val="24374885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FNH, focal nodular hyperplasia; MDT, multidisciplinary team; OCP, oral contraceptive </a:t>
            </a:r>
          </a:p>
          <a:p>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24</a:t>
            </a:fld>
            <a:endParaRPr lang="en-GB"/>
          </a:p>
        </p:txBody>
      </p:sp>
    </p:spTree>
    <p:extLst>
      <p:ext uri="{BB962C8B-B14F-4D97-AF65-F5344CB8AC3E}">
        <p14:creationId xmlns:p14="http://schemas.microsoft.com/office/powerpoint/2010/main" val="30445606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CE-CT, contrast-enhanced computed tomography; CE-MRI, contrast-enhanced magnetic resonance imaging; CEUS, contrast-enhanced ultrasound; FNH, focal nodular hyperplasia; GS, glutamine synthase; MRI, magnetic resonance imaging; US, ultrasound</a:t>
            </a:r>
          </a:p>
          <a:p>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25</a:t>
            </a:fld>
            <a:endParaRPr lang="en-GB"/>
          </a:p>
        </p:txBody>
      </p:sp>
    </p:spTree>
    <p:extLst>
      <p:ext uri="{BB962C8B-B14F-4D97-AF65-F5344CB8AC3E}">
        <p14:creationId xmlns:p14="http://schemas.microsoft.com/office/powerpoint/2010/main" val="23064571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MDT, multidisciplinary team</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5</a:t>
            </a:fld>
            <a:endParaRPr lang="en-GB"/>
          </a:p>
        </p:txBody>
      </p:sp>
    </p:spTree>
    <p:extLst>
      <p:ext uri="{BB962C8B-B14F-4D97-AF65-F5344CB8AC3E}">
        <p14:creationId xmlns:p14="http://schemas.microsoft.com/office/powerpoint/2010/main" val="32421434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FNH, focal nodular hyperplasia; HCA, hepatocellular adenoma; OCP, oral contraceptive </a:t>
            </a:r>
          </a:p>
          <a:p>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27</a:t>
            </a:fld>
            <a:endParaRPr lang="en-GB"/>
          </a:p>
        </p:txBody>
      </p:sp>
    </p:spTree>
    <p:extLst>
      <p:ext uri="{BB962C8B-B14F-4D97-AF65-F5344CB8AC3E}">
        <p14:creationId xmlns:p14="http://schemas.microsoft.com/office/powerpoint/2010/main" val="3965288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CRP, C-reactive protein; </a:t>
            </a:r>
            <a:r>
              <a:rPr lang="en-GB" i="1" dirty="0" err="1"/>
              <a:t>Gd</a:t>
            </a:r>
            <a:r>
              <a:rPr lang="en-GB" i="1" dirty="0"/>
              <a:t>-BOPTA, </a:t>
            </a:r>
            <a:r>
              <a:rPr lang="en-GB" i="1" dirty="0" err="1"/>
              <a:t>gadobenate</a:t>
            </a:r>
            <a:r>
              <a:rPr lang="en-GB" i="1" dirty="0"/>
              <a:t> </a:t>
            </a:r>
            <a:r>
              <a:rPr lang="en-GB" i="1" dirty="0" err="1"/>
              <a:t>dimeglumine</a:t>
            </a:r>
            <a:r>
              <a:rPr lang="en-GB" i="1" dirty="0"/>
              <a:t>; GS, glutamine synthase; HCA, hepatocellular adenoma; HCC, hepatocellular carcinoma; IHC, immunohistochemistry; LFABP, liver fatty acid binding protein; MODY3, maturity onset diabetes of the young type 3; MRI, magnetic resonance imaging; SAA, serum amyloid A</a:t>
            </a:r>
          </a:p>
          <a:p>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28</a:t>
            </a:fld>
            <a:endParaRPr lang="en-GB"/>
          </a:p>
        </p:txBody>
      </p:sp>
    </p:spTree>
    <p:extLst>
      <p:ext uri="{BB962C8B-B14F-4D97-AF65-F5344CB8AC3E}">
        <p14:creationId xmlns:p14="http://schemas.microsoft.com/office/powerpoint/2010/main" val="39404956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CRP, C-reactive protein; </a:t>
            </a:r>
            <a:r>
              <a:rPr lang="en-GB" i="1" dirty="0" err="1"/>
              <a:t>Gd</a:t>
            </a:r>
            <a:r>
              <a:rPr lang="en-GB" i="1" dirty="0"/>
              <a:t>-BOPTA, </a:t>
            </a:r>
            <a:r>
              <a:rPr lang="en-GB" i="1" dirty="0" err="1"/>
              <a:t>gadobenate</a:t>
            </a:r>
            <a:r>
              <a:rPr lang="en-GB" i="1" dirty="0"/>
              <a:t> </a:t>
            </a:r>
            <a:r>
              <a:rPr lang="en-GB" i="1" dirty="0" err="1"/>
              <a:t>dimeglumine</a:t>
            </a:r>
            <a:r>
              <a:rPr lang="en-GB" i="1" dirty="0"/>
              <a:t>; GS, glutamine synthase; HCA, hepatocellular adenoma; HCC, hepatocellular carcinoma; IHC, immunohistochemistry; LFABP, liver fatty acid binding protein; MODY3, maturity onset diabetes of the young type 3; MRI, magnetic resonance imaging; SAA, serum amyloid A</a:t>
            </a:r>
          </a:p>
          <a:p>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29</a:t>
            </a:fld>
            <a:endParaRPr lang="en-GB"/>
          </a:p>
        </p:txBody>
      </p:sp>
    </p:spTree>
    <p:extLst>
      <p:ext uri="{BB962C8B-B14F-4D97-AF65-F5344CB8AC3E}">
        <p14:creationId xmlns:p14="http://schemas.microsoft.com/office/powerpoint/2010/main" val="26354220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HCA, hepatocellular adenoma; HCC, hepatocellular carcinoma; HNF1-</a:t>
            </a:r>
            <a:r>
              <a:rPr lang="en-GB" i="1" dirty="0">
                <a:sym typeface="Symbol" panose="05050102010706020507" pitchFamily="18" charset="2"/>
              </a:rPr>
              <a:t></a:t>
            </a:r>
            <a:r>
              <a:rPr lang="en-GB" i="1" dirty="0"/>
              <a:t>, hepatocyte nuclear factor 1 alpha; MRI, magnetic resonance imaging</a:t>
            </a:r>
          </a:p>
          <a:p>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30</a:t>
            </a:fld>
            <a:endParaRPr lang="en-GB"/>
          </a:p>
        </p:txBody>
      </p:sp>
    </p:spTree>
    <p:extLst>
      <p:ext uri="{BB962C8B-B14F-4D97-AF65-F5344CB8AC3E}">
        <p14:creationId xmlns:p14="http://schemas.microsoft.com/office/powerpoint/2010/main" val="4198287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3211">
              <a:defRPr/>
            </a:pPr>
            <a:r>
              <a:rPr lang="en-GB" i="1" dirty="0"/>
              <a:t>HCA, hepatocellular adenoma; MDT, multidisciplinary team; OCP, oral contraceptive</a:t>
            </a:r>
          </a:p>
          <a:p>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31</a:t>
            </a:fld>
            <a:endParaRPr lang="en-GB"/>
          </a:p>
        </p:txBody>
      </p:sp>
    </p:spTree>
    <p:extLst>
      <p:ext uri="{BB962C8B-B14F-4D97-AF65-F5344CB8AC3E}">
        <p14:creationId xmlns:p14="http://schemas.microsoft.com/office/powerpoint/2010/main" val="10022490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HCA, hepatocellular adenoma; MRI, magnetic resonance imaging</a:t>
            </a:r>
          </a:p>
        </p:txBody>
      </p:sp>
      <p:sp>
        <p:nvSpPr>
          <p:cNvPr id="4" name="Slide Number Placeholder 3"/>
          <p:cNvSpPr>
            <a:spLocks noGrp="1"/>
          </p:cNvSpPr>
          <p:nvPr>
            <p:ph type="sldNum" sz="quarter" idx="10"/>
          </p:nvPr>
        </p:nvSpPr>
        <p:spPr/>
        <p:txBody>
          <a:bodyPr/>
          <a:lstStyle/>
          <a:p>
            <a:fld id="{9BC1133C-0A91-4C56-9DB7-B268BA704BC5}" type="slidenum">
              <a:rPr lang="en-GB" smtClean="0"/>
              <a:pPr/>
              <a:t>32</a:t>
            </a:fld>
            <a:endParaRPr lang="en-GB"/>
          </a:p>
        </p:txBody>
      </p:sp>
    </p:spTree>
    <p:extLst>
      <p:ext uri="{BB962C8B-B14F-4D97-AF65-F5344CB8AC3E}">
        <p14:creationId xmlns:p14="http://schemas.microsoft.com/office/powerpoint/2010/main" val="16906702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3211">
              <a:defRPr/>
            </a:pPr>
            <a:r>
              <a:rPr lang="en-GB" i="1" dirty="0"/>
              <a:t>HCA, hepatocellular adenoma; </a:t>
            </a:r>
            <a:r>
              <a:rPr lang="en-GB" i="1" dirty="0" err="1"/>
              <a:t>LTx</a:t>
            </a:r>
            <a:r>
              <a:rPr lang="en-GB" i="1" dirty="0"/>
              <a:t>, liver transplantation</a:t>
            </a:r>
          </a:p>
        </p:txBody>
      </p:sp>
      <p:sp>
        <p:nvSpPr>
          <p:cNvPr id="4" name="Slide Number Placeholder 3"/>
          <p:cNvSpPr>
            <a:spLocks noGrp="1"/>
          </p:cNvSpPr>
          <p:nvPr>
            <p:ph type="sldNum" sz="quarter" idx="10"/>
          </p:nvPr>
        </p:nvSpPr>
        <p:spPr/>
        <p:txBody>
          <a:bodyPr/>
          <a:lstStyle/>
          <a:p>
            <a:fld id="{9BC1133C-0A91-4C56-9DB7-B268BA704BC5}" type="slidenum">
              <a:rPr lang="en-GB" smtClean="0"/>
              <a:pPr/>
              <a:t>34</a:t>
            </a:fld>
            <a:endParaRPr lang="en-GB"/>
          </a:p>
        </p:txBody>
      </p:sp>
    </p:spTree>
    <p:extLst>
      <p:ext uri="{BB962C8B-B14F-4D97-AF65-F5344CB8AC3E}">
        <p14:creationId xmlns:p14="http://schemas.microsoft.com/office/powerpoint/2010/main" val="57386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GRADE,</a:t>
            </a:r>
            <a:r>
              <a:rPr lang="en-GB" i="1" baseline="0" dirty="0"/>
              <a:t> Grading of Recommendations Assessment Development and Evaluation</a:t>
            </a:r>
            <a:endParaRPr lang="en-GB" i="1" dirty="0"/>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7</a:t>
            </a:fld>
            <a:endParaRPr lang="en-GB"/>
          </a:p>
        </p:txBody>
      </p:sp>
    </p:spTree>
    <p:extLst>
      <p:ext uri="{BB962C8B-B14F-4D97-AF65-F5344CB8AC3E}">
        <p14:creationId xmlns:p14="http://schemas.microsoft.com/office/powerpoint/2010/main" val="26301047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MDT, multidisciplinary team</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8</a:t>
            </a:fld>
            <a:endParaRPr lang="en-GB"/>
          </a:p>
        </p:txBody>
      </p:sp>
    </p:spTree>
    <p:extLst>
      <p:ext uri="{BB962C8B-B14F-4D97-AF65-F5344CB8AC3E}">
        <p14:creationId xmlns:p14="http://schemas.microsoft.com/office/powerpoint/2010/main" val="32676532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9</a:t>
            </a:fld>
            <a:endParaRPr lang="en-GB"/>
          </a:p>
        </p:txBody>
      </p:sp>
    </p:spTree>
    <p:extLst>
      <p:ext uri="{BB962C8B-B14F-4D97-AF65-F5344CB8AC3E}">
        <p14:creationId xmlns:p14="http://schemas.microsoft.com/office/powerpoint/2010/main" val="17096876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CT, computed tomography; FNH, focal nodular hyperplasia; HCA, hepatocellular adenoma; MRI, magnetic resonance imaging; US, ultrasound</a:t>
            </a:r>
          </a:p>
          <a:p>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10</a:t>
            </a:fld>
            <a:endParaRPr lang="en-GB"/>
          </a:p>
        </p:txBody>
      </p:sp>
    </p:spTree>
    <p:extLst>
      <p:ext uri="{BB962C8B-B14F-4D97-AF65-F5344CB8AC3E}">
        <p14:creationId xmlns:p14="http://schemas.microsoft.com/office/powerpoint/2010/main" val="32900129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CEUS, contrast enhanced ultrasound; CT, computed tomography; CV, cardiovascular; HTN, hypertension; IV, intravenous; MDT, multidisciplinary team; MRI, magnetic resonance imaging; OCP, oral contraceptive; T2DM, type 2 diabetes mellitus </a:t>
            </a:r>
          </a:p>
          <a:p>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11</a:t>
            </a:fld>
            <a:endParaRPr lang="en-GB"/>
          </a:p>
        </p:txBody>
      </p:sp>
    </p:spTree>
    <p:extLst>
      <p:ext uri="{BB962C8B-B14F-4D97-AF65-F5344CB8AC3E}">
        <p14:creationId xmlns:p14="http://schemas.microsoft.com/office/powerpoint/2010/main" val="26446749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MDT, multidisciplinary team</a:t>
            </a:r>
          </a:p>
          <a:p>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12</a:t>
            </a:fld>
            <a:endParaRPr lang="en-GB"/>
          </a:p>
        </p:txBody>
      </p:sp>
    </p:spTree>
    <p:extLst>
      <p:ext uri="{BB962C8B-B14F-4D97-AF65-F5344CB8AC3E}">
        <p14:creationId xmlns:p14="http://schemas.microsoft.com/office/powerpoint/2010/main" val="41026667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14</a:t>
            </a:fld>
            <a:endParaRPr lang="en-GB"/>
          </a:p>
        </p:txBody>
      </p:sp>
    </p:spTree>
    <p:extLst>
      <p:ext uri="{BB962C8B-B14F-4D97-AF65-F5344CB8AC3E}">
        <p14:creationId xmlns:p14="http://schemas.microsoft.com/office/powerpoint/2010/main" val="290852682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9D01D78-9B3F-4109-AE22-E06AAB7FEBD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A89537AC-ED7F-43CA-BCAA-9AEB466615B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8761"/>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2933"/>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940553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53C8E462-6219-443F-9602-10F2EAFEBE9B}"/>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963110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70136"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541D918E-A909-43DE-AC7D-C34B492663A2}"/>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105974CF-98D7-4F52-ABFB-F167F1AF27FB}"/>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8446110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4762613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7846969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C0A7E15-D8DB-4905-94BA-C62396896B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E85E83F8-04B2-4C9D-9E97-2735BE5D1C8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41302251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DD7FAE58-C6FA-4B3B-A39F-D32DD90B4732}"/>
              </a:ext>
            </a:extLst>
          </p:cNvPr>
          <p:cNvCxnSpPr>
            <a:cxnSpLocks/>
          </p:cNvCxnSpPr>
          <p:nvPr userDrawn="1"/>
        </p:nvCxnSpPr>
        <p:spPr>
          <a:xfrm>
            <a:off x="365760" y="4459976"/>
            <a:ext cx="11460480" cy="0"/>
          </a:xfrm>
          <a:prstGeom prst="line">
            <a:avLst/>
          </a:prstGeom>
          <a:ln w="88900">
            <a:solidFill>
              <a:srgbClr val="0A939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43746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C657FAC6-2395-4983-BCEC-E661BAE01A28}"/>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2323258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8627C0A3-B31C-459A-B3C8-9B3F90900348}"/>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E2F1DD51-3C50-491A-A440-B86443B20BF0}"/>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2215723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6113041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3747182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750D8AD9-BA57-43A5-93CA-7F9728C0756D}"/>
              </a:ext>
            </a:extLst>
          </p:cNvPr>
          <p:cNvCxnSpPr>
            <a:cxnSpLocks/>
          </p:cNvCxnSpPr>
          <p:nvPr userDrawn="1"/>
        </p:nvCxnSpPr>
        <p:spPr>
          <a:xfrm>
            <a:off x="365760" y="4459976"/>
            <a:ext cx="11460480" cy="0"/>
          </a:xfrm>
          <a:prstGeom prst="line">
            <a:avLst/>
          </a:prstGeom>
          <a:ln w="88900">
            <a:solidFill>
              <a:srgbClr val="F8BE3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56818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40E7B8-A1C1-4D46-8085-0E915E8F7A8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853C38C4-A2EB-44DC-9257-5EE37C6737F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7289675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D74F02A4-2ED0-4174-B92E-FFB52D0C4520}"/>
              </a:ext>
            </a:extLst>
          </p:cNvPr>
          <p:cNvCxnSpPr>
            <a:cxnSpLocks/>
          </p:cNvCxnSpPr>
          <p:nvPr userDrawn="1"/>
        </p:nvCxnSpPr>
        <p:spPr>
          <a:xfrm>
            <a:off x="365760" y="4459976"/>
            <a:ext cx="11460480" cy="0"/>
          </a:xfrm>
          <a:prstGeom prst="line">
            <a:avLst/>
          </a:prstGeom>
          <a:ln w="88900">
            <a:solidFill>
              <a:srgbClr val="EB5F1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87175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8AC1B916-9C2F-4F87-9F00-8355A30EF037}"/>
              </a:ext>
            </a:extLst>
          </p:cNvPr>
          <p:cNvSpPr>
            <a:spLocks noGrp="1"/>
          </p:cNvSpPr>
          <p:nvPr>
            <p:ph sz="half" idx="1" hasCustomPrompt="1"/>
          </p:nvPr>
        </p:nvSpPr>
        <p:spPr>
          <a:xfrm>
            <a:off x="425752" y="1340768"/>
            <a:ext cx="113424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223999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25752" y="1340769"/>
            <a:ext cx="5574237"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hasCustomPrompt="1"/>
          </p:nvPr>
        </p:nvSpPr>
        <p:spPr>
          <a:xfrm>
            <a:off x="6193448" y="1340769"/>
            <a:ext cx="55728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9231715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1430134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19885697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9D01D78-9B3F-4109-AE22-E06AAB7FEBD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A89537AC-ED7F-43CA-BCAA-9AEB466615B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8761"/>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2933"/>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41256888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_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40E7B8-A1C1-4D46-8085-0E915E8F7A8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853C38C4-A2EB-44DC-9257-5EE37C6737F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11775156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D74F02A4-2ED0-4174-B92E-FFB52D0C4520}"/>
              </a:ext>
            </a:extLst>
          </p:cNvPr>
          <p:cNvCxnSpPr>
            <a:cxnSpLocks/>
          </p:cNvCxnSpPr>
          <p:nvPr userDrawn="1"/>
        </p:nvCxnSpPr>
        <p:spPr>
          <a:xfrm>
            <a:off x="365760" y="4459976"/>
            <a:ext cx="11460480" cy="0"/>
          </a:xfrm>
          <a:prstGeom prst="line">
            <a:avLst/>
          </a:prstGeom>
          <a:ln w="88900">
            <a:solidFill>
              <a:srgbClr val="EB5F1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02026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8AC1B916-9C2F-4F87-9F00-8355A30EF037}"/>
              </a:ext>
            </a:extLst>
          </p:cNvPr>
          <p:cNvSpPr>
            <a:spLocks noGrp="1"/>
          </p:cNvSpPr>
          <p:nvPr>
            <p:ph sz="half" idx="1" hasCustomPrompt="1"/>
          </p:nvPr>
        </p:nvSpPr>
        <p:spPr>
          <a:xfrm>
            <a:off x="425752" y="1340768"/>
            <a:ext cx="113424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6986296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09D3B1DE-19F1-46B1-8EF2-62098D150E43}"/>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9670788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25752" y="1340769"/>
            <a:ext cx="5574237"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hasCustomPrompt="1"/>
          </p:nvPr>
        </p:nvSpPr>
        <p:spPr>
          <a:xfrm>
            <a:off x="6193448" y="1340769"/>
            <a:ext cx="55728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37172707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26348340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4407509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4ACC9225-45D8-4CD5-ABE5-7576DD17D0A6}"/>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6276D889-BE07-434F-A0F1-269B674C69FC}"/>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248758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418857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35513860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015"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ca-ES"/>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4" name="Marcador de fecha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6ECCC98-259E-4CEC-A170-4EFDA30D2C5C}" type="datetimeFigureOut">
              <a:rPr kumimoji="0" lang="ca-ES" sz="1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5/5/2020</a:t>
            </a:fld>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 name="Marcador de pie de página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 name="Marcador de número de diapositiva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1DBD26-0528-485A-AC4B-724506D30896}" type="slidenum">
              <a:rPr kumimoji="0" lang="ca-ES" sz="1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7697713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9CD70AD-75F5-4704-974D-E58F5BDE977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107A2128-7685-4091-B58C-C6418D9785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3524481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07A89D91-1E50-42F6-807F-EE8ABF3C22B8}"/>
              </a:ext>
            </a:extLst>
          </p:cNvPr>
          <p:cNvCxnSpPr>
            <a:cxnSpLocks/>
          </p:cNvCxnSpPr>
          <p:nvPr userDrawn="1"/>
        </p:nvCxnSpPr>
        <p:spPr>
          <a:xfrm>
            <a:off x="365760" y="4459976"/>
            <a:ext cx="11460480" cy="0"/>
          </a:xfrm>
          <a:prstGeom prst="line">
            <a:avLst/>
          </a:prstGeom>
          <a:ln w="88900">
            <a:solidFill>
              <a:srgbClr val="DC204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8940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0.xml"/><Relationship Id="rId7"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9"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16.xml"/><Relationship Id="rId7"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2.xml"/><Relationship Id="rId7" Type="http://schemas.openxmlformats.org/officeDocument/2006/relationships/slideLayout" Target="../slideLayouts/slideLayout26.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10" Type="http://schemas.openxmlformats.org/officeDocument/2006/relationships/image" Target="../media/image2.png"/><Relationship Id="rId4" Type="http://schemas.openxmlformats.org/officeDocument/2006/relationships/slideLayout" Target="../slideLayouts/slideLayout23.xml"/><Relationship Id="rId9" Type="http://schemas.openxmlformats.org/officeDocument/2006/relationships/image" Target="../media/image9.png"/></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29.xml"/><Relationship Id="rId7" Type="http://schemas.openxmlformats.org/officeDocument/2006/relationships/theme" Target="../theme/theme5.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5" Type="http://schemas.openxmlformats.org/officeDocument/2006/relationships/slideLayout" Target="../slideLayouts/slideLayout31.xml"/><Relationship Id="rId4" Type="http://schemas.openxmlformats.org/officeDocument/2006/relationships/slideLayout" Target="../slideLayouts/slideLayout30.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2A51C28-5EAC-4B36-963C-1FEBF43A81F8}"/>
              </a:ext>
            </a:extLst>
          </p:cNvPr>
          <p:cNvGrpSpPr/>
          <p:nvPr userDrawn="1"/>
        </p:nvGrpSpPr>
        <p:grpSpPr>
          <a:xfrm>
            <a:off x="0" y="138043"/>
            <a:ext cx="12018983" cy="1042269"/>
            <a:chOff x="0" y="138043"/>
            <a:chExt cx="12018983" cy="1042269"/>
          </a:xfrm>
        </p:grpSpPr>
        <p:pic>
          <p:nvPicPr>
            <p:cNvPr id="6" name="Picture 5">
              <a:extLst>
                <a:ext uri="{FF2B5EF4-FFF2-40B4-BE49-F238E27FC236}">
                  <a16:creationId xmlns:a16="http://schemas.microsoft.com/office/drawing/2014/main" id="{0715E489-0C14-45CD-9E88-82F5C8B0AE08}"/>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004765" y="138043"/>
              <a:ext cx="9014218" cy="1042269"/>
            </a:xfrm>
            <a:prstGeom prst="rect">
              <a:avLst/>
            </a:prstGeom>
          </p:spPr>
        </p:pic>
        <p:pic>
          <p:nvPicPr>
            <p:cNvPr id="10" name="Picture 9">
              <a:extLst>
                <a:ext uri="{FF2B5EF4-FFF2-40B4-BE49-F238E27FC236}">
                  <a16:creationId xmlns:a16="http://schemas.microsoft.com/office/drawing/2014/main" id="{E5C5D706-B179-42F6-A7FC-AA3B904AAD03}"/>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r="30776"/>
            <a:stretch/>
          </p:blipFill>
          <p:spPr>
            <a:xfrm>
              <a:off x="0" y="138043"/>
              <a:ext cx="6240016" cy="1042269"/>
            </a:xfrm>
            <a:prstGeom prst="rect">
              <a:avLst/>
            </a:prstGeom>
          </p:spPr>
        </p:pic>
      </p:grpSp>
      <p:sp>
        <p:nvSpPr>
          <p:cNvPr id="2" name="Title Placeholder 1"/>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657627DF-C2DD-4E8E-8B59-11B32E2CC632}"/>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0668558" y="6021288"/>
            <a:ext cx="1350435" cy="684311"/>
          </a:xfrm>
          <a:prstGeom prst="rect">
            <a:avLst/>
          </a:prstGeom>
        </p:spPr>
      </p:pic>
    </p:spTree>
    <p:extLst>
      <p:ext uri="{BB962C8B-B14F-4D97-AF65-F5344CB8AC3E}">
        <p14:creationId xmlns:p14="http://schemas.microsoft.com/office/powerpoint/2010/main" val="939810245"/>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A786022-3A51-4B0F-8B09-8736F2F84C17}"/>
              </a:ext>
            </a:extLst>
          </p:cNvPr>
          <p:cNvGrpSpPr/>
          <p:nvPr userDrawn="1"/>
        </p:nvGrpSpPr>
        <p:grpSpPr>
          <a:xfrm>
            <a:off x="0" y="140970"/>
            <a:ext cx="12018983" cy="1042269"/>
            <a:chOff x="0" y="140970"/>
            <a:chExt cx="12018983" cy="1042269"/>
          </a:xfrm>
        </p:grpSpPr>
        <p:pic>
          <p:nvPicPr>
            <p:cNvPr id="6" name="Picture 5">
              <a:extLst>
                <a:ext uri="{FF2B5EF4-FFF2-40B4-BE49-F238E27FC236}">
                  <a16:creationId xmlns:a16="http://schemas.microsoft.com/office/drawing/2014/main" id="{BF478061-2D09-403B-9804-67FADE51F9C9}"/>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04756" y="140970"/>
              <a:ext cx="9014227" cy="1042269"/>
            </a:xfrm>
            <a:prstGeom prst="rect">
              <a:avLst/>
            </a:prstGeom>
          </p:spPr>
        </p:pic>
        <p:pic>
          <p:nvPicPr>
            <p:cNvPr id="10" name="Picture 9">
              <a:extLst>
                <a:ext uri="{FF2B5EF4-FFF2-40B4-BE49-F238E27FC236}">
                  <a16:creationId xmlns:a16="http://schemas.microsoft.com/office/drawing/2014/main" id="{A7A7B4FC-F3D5-4365-AB11-34BDCEFBA1D3}"/>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38852"/>
            <a:stretch/>
          </p:blipFill>
          <p:spPr>
            <a:xfrm>
              <a:off x="0" y="140970"/>
              <a:ext cx="5512037" cy="1042269"/>
            </a:xfrm>
            <a:prstGeom prst="rect">
              <a:avLst/>
            </a:prstGeom>
          </p:spPr>
        </p:pic>
      </p:grpSp>
      <p:sp>
        <p:nvSpPr>
          <p:cNvPr id="2" name="Title Placeholder 1"/>
          <p:cNvSpPr>
            <a:spLocks noGrp="1"/>
          </p:cNvSpPr>
          <p:nvPr>
            <p:ph type="title"/>
          </p:nvPr>
        </p:nvSpPr>
        <p:spPr>
          <a:xfrm>
            <a:off x="425752" y="140970"/>
            <a:ext cx="10478682"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FD10B39D-C66A-450C-8235-DE8C83D3C44E}"/>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58" y="6021288"/>
            <a:ext cx="1350435" cy="684311"/>
          </a:xfrm>
          <a:prstGeom prst="rect">
            <a:avLst/>
          </a:prstGeom>
        </p:spPr>
      </p:pic>
    </p:spTree>
    <p:extLst>
      <p:ext uri="{BB962C8B-B14F-4D97-AF65-F5344CB8AC3E}">
        <p14:creationId xmlns:p14="http://schemas.microsoft.com/office/powerpoint/2010/main" val="383883089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9766D48-4F59-4495-B870-4564ECE725F3}"/>
              </a:ext>
            </a:extLst>
          </p:cNvPr>
          <p:cNvGrpSpPr/>
          <p:nvPr userDrawn="1"/>
        </p:nvGrpSpPr>
        <p:grpSpPr>
          <a:xfrm>
            <a:off x="1" y="138043"/>
            <a:ext cx="12018982" cy="1042270"/>
            <a:chOff x="1" y="138043"/>
            <a:chExt cx="12018982" cy="1042270"/>
          </a:xfrm>
        </p:grpSpPr>
        <p:pic>
          <p:nvPicPr>
            <p:cNvPr id="6" name="Picture 5">
              <a:extLst>
                <a:ext uri="{FF2B5EF4-FFF2-40B4-BE49-F238E27FC236}">
                  <a16:creationId xmlns:a16="http://schemas.microsoft.com/office/drawing/2014/main" id="{FA3C8B69-7FD9-49EC-B38B-9301D611D800}"/>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04756" y="138043"/>
              <a:ext cx="9014227" cy="1042270"/>
            </a:xfrm>
            <a:prstGeom prst="rect">
              <a:avLst/>
            </a:prstGeom>
          </p:spPr>
        </p:pic>
        <p:pic>
          <p:nvPicPr>
            <p:cNvPr id="10" name="Picture 9">
              <a:extLst>
                <a:ext uri="{FF2B5EF4-FFF2-40B4-BE49-F238E27FC236}">
                  <a16:creationId xmlns:a16="http://schemas.microsoft.com/office/drawing/2014/main" id="{4FF31DAB-063E-4041-9E7C-DB544A05F39A}"/>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42758"/>
            <a:stretch/>
          </p:blipFill>
          <p:spPr>
            <a:xfrm>
              <a:off x="1" y="138043"/>
              <a:ext cx="5159896" cy="1042270"/>
            </a:xfrm>
            <a:prstGeom prst="rect">
              <a:avLst/>
            </a:prstGeom>
          </p:spPr>
        </p:pic>
      </p:grpSp>
      <p:sp>
        <p:nvSpPr>
          <p:cNvPr id="2" name="Title Placeholder 1"/>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AA1DD496-B26E-4057-ABDE-D90ABD7F5126}"/>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53" y="6021288"/>
            <a:ext cx="1350435" cy="684311"/>
          </a:xfrm>
          <a:prstGeom prst="rect">
            <a:avLst/>
          </a:prstGeom>
        </p:spPr>
      </p:pic>
    </p:spTree>
    <p:extLst>
      <p:ext uri="{BB962C8B-B14F-4D97-AF65-F5344CB8AC3E}">
        <p14:creationId xmlns:p14="http://schemas.microsoft.com/office/powerpoint/2010/main" val="718788754"/>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D5277E1-0216-4772-AABA-412A04E800A5}"/>
              </a:ext>
            </a:extLst>
          </p:cNvPr>
          <p:cNvGrpSpPr/>
          <p:nvPr userDrawn="1"/>
        </p:nvGrpSpPr>
        <p:grpSpPr>
          <a:xfrm>
            <a:off x="0" y="138043"/>
            <a:ext cx="12013810" cy="1042270"/>
            <a:chOff x="42730" y="138043"/>
            <a:chExt cx="12013810" cy="1042270"/>
          </a:xfrm>
        </p:grpSpPr>
        <p:pic>
          <p:nvPicPr>
            <p:cNvPr id="11" name="Picture 10">
              <a:extLst>
                <a:ext uri="{FF2B5EF4-FFF2-40B4-BE49-F238E27FC236}">
                  <a16:creationId xmlns:a16="http://schemas.microsoft.com/office/drawing/2014/main" id="{8C721CDA-D031-4165-8EAF-36039A5933A6}"/>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r="29372"/>
            <a:stretch/>
          </p:blipFill>
          <p:spPr>
            <a:xfrm>
              <a:off x="42730" y="138043"/>
              <a:ext cx="6366617" cy="1042270"/>
            </a:xfrm>
            <a:prstGeom prst="rect">
              <a:avLst/>
            </a:prstGeom>
          </p:spPr>
        </p:pic>
        <p:pic>
          <p:nvPicPr>
            <p:cNvPr id="12" name="Picture 11">
              <a:extLst>
                <a:ext uri="{FF2B5EF4-FFF2-40B4-BE49-F238E27FC236}">
                  <a16:creationId xmlns:a16="http://schemas.microsoft.com/office/drawing/2014/main" id="{29E340E7-7222-40B2-96A2-287B44CA4BC4}"/>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042305" y="138043"/>
              <a:ext cx="9014235" cy="1042270"/>
            </a:xfrm>
            <a:prstGeom prst="rect">
              <a:avLst/>
            </a:prstGeom>
          </p:spPr>
        </p:pic>
      </p:grpSp>
      <p:pic>
        <p:nvPicPr>
          <p:cNvPr id="9" name="Picture 8">
            <a:extLst>
              <a:ext uri="{FF2B5EF4-FFF2-40B4-BE49-F238E27FC236}">
                <a16:creationId xmlns:a16="http://schemas.microsoft.com/office/drawing/2014/main" id="{5F0AB36D-988E-4F4E-96B9-30F336BC57C7}"/>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0668547" y="6021288"/>
            <a:ext cx="1350435" cy="684311"/>
          </a:xfrm>
          <a:prstGeom prst="rect">
            <a:avLst/>
          </a:prstGeom>
        </p:spPr>
      </p:pic>
      <p:sp>
        <p:nvSpPr>
          <p:cNvPr id="2" name="Title Placeholder 1"/>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757561669"/>
      </p:ext>
    </p:extLst>
  </p:cSld>
  <p:clrMap bg1="lt1" tx1="dk1" bg2="lt2" tx2="dk2" accent1="accent1" accent2="accent2" accent3="accent3" accent4="accent4" accent5="accent5" accent6="accent6" hlink="hlink" folHlink="folHlink"/>
  <p:sldLayoutIdLst>
    <p:sldLayoutId id="2147483675" r:id="rId1"/>
    <p:sldLayoutId id="2147483663" r:id="rId2"/>
    <p:sldLayoutId id="2147483664" r:id="rId3"/>
    <p:sldLayoutId id="2147483665" r:id="rId4"/>
    <p:sldLayoutId id="2147483666" r:id="rId5"/>
    <p:sldLayoutId id="2147483667" r:id="rId6"/>
    <p:sldLayoutId id="2147483691" r:id="rId7"/>
  </p:sldLayoutIdLst>
  <p:txStyles>
    <p:titleStyle>
      <a:lvl1pPr algn="l" defTabSz="914400" rtl="0" eaLnBrk="1" latinLnBrk="0" hangingPunct="1">
        <a:lnSpc>
          <a:spcPct val="90000"/>
        </a:lnSpc>
        <a:spcBef>
          <a:spcPct val="0"/>
        </a:spcBef>
        <a:buNone/>
        <a:defRPr sz="24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D5277E1-0216-4772-AABA-412A04E800A5}"/>
              </a:ext>
            </a:extLst>
          </p:cNvPr>
          <p:cNvGrpSpPr/>
          <p:nvPr userDrawn="1"/>
        </p:nvGrpSpPr>
        <p:grpSpPr>
          <a:xfrm>
            <a:off x="0" y="138043"/>
            <a:ext cx="12013810" cy="1042270"/>
            <a:chOff x="42730" y="138043"/>
            <a:chExt cx="12013810" cy="1042270"/>
          </a:xfrm>
        </p:grpSpPr>
        <p:pic>
          <p:nvPicPr>
            <p:cNvPr id="11" name="Picture 10">
              <a:extLst>
                <a:ext uri="{FF2B5EF4-FFF2-40B4-BE49-F238E27FC236}">
                  <a16:creationId xmlns:a16="http://schemas.microsoft.com/office/drawing/2014/main" id="{8C721CDA-D031-4165-8EAF-36039A5933A6}"/>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29372"/>
            <a:stretch/>
          </p:blipFill>
          <p:spPr>
            <a:xfrm>
              <a:off x="42730" y="138043"/>
              <a:ext cx="6366617" cy="1042270"/>
            </a:xfrm>
            <a:prstGeom prst="rect">
              <a:avLst/>
            </a:prstGeom>
          </p:spPr>
        </p:pic>
        <p:pic>
          <p:nvPicPr>
            <p:cNvPr id="12" name="Picture 11">
              <a:extLst>
                <a:ext uri="{FF2B5EF4-FFF2-40B4-BE49-F238E27FC236}">
                  <a16:creationId xmlns:a16="http://schemas.microsoft.com/office/drawing/2014/main" id="{29E340E7-7222-40B2-96A2-287B44CA4BC4}"/>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42305" y="138043"/>
              <a:ext cx="9014235" cy="1042270"/>
            </a:xfrm>
            <a:prstGeom prst="rect">
              <a:avLst/>
            </a:prstGeom>
          </p:spPr>
        </p:pic>
      </p:grpSp>
      <p:pic>
        <p:nvPicPr>
          <p:cNvPr id="9" name="Picture 8">
            <a:extLst>
              <a:ext uri="{FF2B5EF4-FFF2-40B4-BE49-F238E27FC236}">
                <a16:creationId xmlns:a16="http://schemas.microsoft.com/office/drawing/2014/main" id="{5F0AB36D-988E-4F4E-96B9-30F336BC57C7}"/>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47" y="6021288"/>
            <a:ext cx="1350435" cy="684311"/>
          </a:xfrm>
          <a:prstGeom prst="rect">
            <a:avLst/>
          </a:prstGeom>
        </p:spPr>
      </p:pic>
      <p:sp>
        <p:nvSpPr>
          <p:cNvPr id="2" name="Title Placeholder 1"/>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797979738"/>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Lst>
  <p:txStyles>
    <p:titleStyle>
      <a:lvl1pPr algn="l" defTabSz="914400" rtl="0" eaLnBrk="1" latinLnBrk="0" hangingPunct="1">
        <a:lnSpc>
          <a:spcPct val="90000"/>
        </a:lnSpc>
        <a:spcBef>
          <a:spcPct val="0"/>
        </a:spcBef>
        <a:buNone/>
        <a:defRPr sz="24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 Target="slide15.xml"/><Relationship Id="rId7" Type="http://schemas.openxmlformats.org/officeDocument/2006/relationships/slide" Target="slide5.xml"/><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slide" Target="slide33.xml"/><Relationship Id="rId5" Type="http://schemas.openxmlformats.org/officeDocument/2006/relationships/slide" Target="slide26.xml"/><Relationship Id="rId4" Type="http://schemas.openxmlformats.org/officeDocument/2006/relationships/slide" Target="slide2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tiff"/><Relationship Id="rId7"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16.png"/><Relationship Id="rId11" Type="http://schemas.openxmlformats.org/officeDocument/2006/relationships/image" Target="../media/image11.png"/><Relationship Id="rId5" Type="http://schemas.openxmlformats.org/officeDocument/2006/relationships/image" Target="../media/image15.png"/><Relationship Id="rId10" Type="http://schemas.openxmlformats.org/officeDocument/2006/relationships/slide" Target="slide14.xml"/><Relationship Id="rId4" Type="http://schemas.openxmlformats.org/officeDocument/2006/relationships/image" Target="../media/image14.png"/><Relationship Id="rId9" Type="http://schemas.openxmlformats.org/officeDocument/2006/relationships/image" Target="../media/image19.tiff"/></Relationships>
</file>

<file path=ppt/slides/_rels/slide19.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3.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hyperlink" Target="http://www.easl.eu/research/our-contributions/clinical-practice-guidelines" TargetMode="External"/><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5.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6.xml"/><Relationship Id="rId1" Type="http://schemas.openxmlformats.org/officeDocument/2006/relationships/slideLayout" Target="../slideLayouts/slideLayout10.xml"/><Relationship Id="rId6" Type="http://schemas.openxmlformats.org/officeDocument/2006/relationships/image" Target="../media/image11.png"/><Relationship Id="rId5" Type="http://schemas.openxmlformats.org/officeDocument/2006/relationships/slide" Target="slide14.xml"/><Relationship Id="rId4" Type="http://schemas.openxmlformats.org/officeDocument/2006/relationships/image" Target="../media/image21.emf"/></Relationships>
</file>

<file path=ppt/slides/_rels/slide23.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7.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24.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8.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openxmlformats.org/officeDocument/2006/relationships/image" Target="../media/image11.png"/><Relationship Id="rId4" Type="http://schemas.openxmlformats.org/officeDocument/2006/relationships/slide" Target="slide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0.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28.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1.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29.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2.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mailto:slidedeck_feedback@easloffice.eu" TargetMode="Externa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3.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31.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4.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32.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6.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5.xml"/><Relationship Id="rId1" Type="http://schemas.openxmlformats.org/officeDocument/2006/relationships/slideLayout" Target="../slideLayouts/slideLayout10.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83E07C4-0DDC-4AE1-95BB-6996533C831F}"/>
              </a:ext>
            </a:extLst>
          </p:cNvPr>
          <p:cNvSpPr>
            <a:spLocks noGrp="1"/>
          </p:cNvSpPr>
          <p:nvPr>
            <p:ph type="body" sz="quarter" idx="11"/>
          </p:nvPr>
        </p:nvSpPr>
        <p:spPr/>
        <p:txBody>
          <a:bodyPr/>
          <a:lstStyle/>
          <a:p>
            <a:endParaRPr lang="en-GB"/>
          </a:p>
        </p:txBody>
      </p:sp>
      <p:sp>
        <p:nvSpPr>
          <p:cNvPr id="8" name="Subtitle 7">
            <a:extLst>
              <a:ext uri="{FF2B5EF4-FFF2-40B4-BE49-F238E27FC236}">
                <a16:creationId xmlns:a16="http://schemas.microsoft.com/office/drawing/2014/main" id="{2A5023BA-F0E0-4C90-A896-D588B5EFA9DE}"/>
              </a:ext>
            </a:extLst>
          </p:cNvPr>
          <p:cNvSpPr>
            <a:spLocks noGrp="1"/>
          </p:cNvSpPr>
          <p:nvPr>
            <p:ph type="subTitle" idx="1"/>
          </p:nvPr>
        </p:nvSpPr>
        <p:spPr/>
        <p:txBody>
          <a:bodyPr/>
          <a:lstStyle/>
          <a:p>
            <a:r>
              <a:rPr lang="en-US" dirty="0"/>
              <a:t>Benign liver tumours</a:t>
            </a:r>
            <a:endParaRPr lang="en-GB" dirty="0"/>
          </a:p>
        </p:txBody>
      </p:sp>
      <p:sp>
        <p:nvSpPr>
          <p:cNvPr id="7" name="Title 6">
            <a:extLst>
              <a:ext uri="{FF2B5EF4-FFF2-40B4-BE49-F238E27FC236}">
                <a16:creationId xmlns:a16="http://schemas.microsoft.com/office/drawing/2014/main" id="{EF89CA09-772E-4495-BCB3-7847A1367372}"/>
              </a:ext>
            </a:extLst>
          </p:cNvPr>
          <p:cNvSpPr>
            <a:spLocks noGrp="1"/>
          </p:cNvSpPr>
          <p:nvPr>
            <p:ph type="ctrTitle"/>
          </p:nvPr>
        </p:nvSpPr>
        <p:spPr/>
        <p:txBody>
          <a:bodyPr/>
          <a:lstStyle/>
          <a:p>
            <a:r>
              <a:rPr lang="en-GB" dirty="0"/>
              <a:t>Clinical Practice Guidelines</a:t>
            </a:r>
          </a:p>
        </p:txBody>
      </p:sp>
    </p:spTree>
    <p:extLst>
      <p:ext uri="{BB962C8B-B14F-4D97-AF65-F5344CB8AC3E}">
        <p14:creationId xmlns:p14="http://schemas.microsoft.com/office/powerpoint/2010/main" val="18008921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596E2-C576-4433-9A67-E565E1911F07}"/>
              </a:ext>
            </a:extLst>
          </p:cNvPr>
          <p:cNvSpPr>
            <a:spLocks noGrp="1"/>
          </p:cNvSpPr>
          <p:nvPr>
            <p:ph type="title"/>
          </p:nvPr>
        </p:nvSpPr>
        <p:spPr/>
        <p:txBody>
          <a:bodyPr>
            <a:noAutofit/>
          </a:bodyPr>
          <a:lstStyle/>
          <a:p>
            <a:r>
              <a:rPr lang="en-GB" dirty="0"/>
              <a:t>Characteristics of common benign liver lesions</a:t>
            </a:r>
          </a:p>
        </p:txBody>
      </p:sp>
      <p:sp>
        <p:nvSpPr>
          <p:cNvPr id="3" name="Text Placeholder 2">
            <a:extLst>
              <a:ext uri="{FF2B5EF4-FFF2-40B4-BE49-F238E27FC236}">
                <a16:creationId xmlns:a16="http://schemas.microsoft.com/office/drawing/2014/main" id="{B158C0F5-6BD8-4FF9-A59B-87138683C8A4}"/>
              </a:ext>
            </a:extLst>
          </p:cNvPr>
          <p:cNvSpPr>
            <a:spLocks noGrp="1"/>
          </p:cNvSpPr>
          <p:nvPr>
            <p:ph type="body" sz="quarter" idx="10"/>
          </p:nvPr>
        </p:nvSpPr>
        <p:spPr/>
        <p:txBody>
          <a:bodyPr/>
          <a:lstStyle/>
          <a:p>
            <a:endParaRPr lang="en-GB" dirty="0"/>
          </a:p>
          <a:p>
            <a:r>
              <a:rPr lang="en-GB" dirty="0"/>
              <a:t>*Estimated prevalence in imaging series; has been reported to be as high as 20% in autopsy series</a:t>
            </a:r>
          </a:p>
          <a:p>
            <a:r>
              <a:rPr lang="en-GB" dirty="0" err="1"/>
              <a:t>Bahirwani</a:t>
            </a:r>
            <a:r>
              <a:rPr lang="en-GB" dirty="0"/>
              <a:t> R, Reddy KR. Aliment </a:t>
            </a:r>
            <a:r>
              <a:rPr lang="en-GB" dirty="0" err="1"/>
              <a:t>Pharmacol</a:t>
            </a:r>
            <a:r>
              <a:rPr lang="en-GB" dirty="0"/>
              <a:t> </a:t>
            </a:r>
            <a:r>
              <a:rPr lang="en-GB" dirty="0" err="1"/>
              <a:t>Ther</a:t>
            </a:r>
            <a:r>
              <a:rPr lang="en-GB" dirty="0"/>
              <a:t> 2008;28:953–65; EASL CPG benign liver tumours. J </a:t>
            </a:r>
            <a:r>
              <a:rPr lang="en-GB" dirty="0" err="1"/>
              <a:t>Hepatol</a:t>
            </a:r>
            <a:r>
              <a:rPr lang="en-GB" dirty="0"/>
              <a:t> 2016;65:386–98</a:t>
            </a:r>
          </a:p>
        </p:txBody>
      </p:sp>
      <p:graphicFrame>
        <p:nvGraphicFramePr>
          <p:cNvPr id="6" name="Content Placeholder 5">
            <a:extLst>
              <a:ext uri="{FF2B5EF4-FFF2-40B4-BE49-F238E27FC236}">
                <a16:creationId xmlns:a16="http://schemas.microsoft.com/office/drawing/2014/main" id="{2F9D7BC0-BFF9-40F1-BB05-2C31028A7925}"/>
              </a:ext>
            </a:extLst>
          </p:cNvPr>
          <p:cNvGraphicFramePr>
            <a:graphicFrameLocks noGrp="1"/>
          </p:cNvGraphicFramePr>
          <p:nvPr>
            <p:ph sz="half" idx="1"/>
          </p:nvPr>
        </p:nvGraphicFramePr>
        <p:xfrm>
          <a:off x="425450" y="1341438"/>
          <a:ext cx="11344804" cy="3876040"/>
        </p:xfrm>
        <a:graphic>
          <a:graphicData uri="http://schemas.openxmlformats.org/drawingml/2006/table">
            <a:tbl>
              <a:tblPr firstRow="1" bandRow="1">
                <a:tableStyleId>{69012ECD-51FC-41F1-AA8D-1B2483CD663E}</a:tableStyleId>
              </a:tblPr>
              <a:tblGrid>
                <a:gridCol w="2836201">
                  <a:extLst>
                    <a:ext uri="{9D8B030D-6E8A-4147-A177-3AD203B41FA5}">
                      <a16:colId xmlns:a16="http://schemas.microsoft.com/office/drawing/2014/main" val="640111840"/>
                    </a:ext>
                  </a:extLst>
                </a:gridCol>
                <a:gridCol w="2836201">
                  <a:extLst>
                    <a:ext uri="{9D8B030D-6E8A-4147-A177-3AD203B41FA5}">
                      <a16:colId xmlns:a16="http://schemas.microsoft.com/office/drawing/2014/main" val="2644965795"/>
                    </a:ext>
                  </a:extLst>
                </a:gridCol>
                <a:gridCol w="2836201">
                  <a:extLst>
                    <a:ext uri="{9D8B030D-6E8A-4147-A177-3AD203B41FA5}">
                      <a16:colId xmlns:a16="http://schemas.microsoft.com/office/drawing/2014/main" val="1200312423"/>
                    </a:ext>
                  </a:extLst>
                </a:gridCol>
                <a:gridCol w="2836201">
                  <a:extLst>
                    <a:ext uri="{9D8B030D-6E8A-4147-A177-3AD203B41FA5}">
                      <a16:colId xmlns:a16="http://schemas.microsoft.com/office/drawing/2014/main" val="591655488"/>
                    </a:ext>
                  </a:extLst>
                </a:gridCol>
              </a:tblGrid>
              <a:tr h="370840">
                <a:tc>
                  <a:txBody>
                    <a:bodyPr/>
                    <a:lstStyle/>
                    <a:p>
                      <a:endParaRPr lang="en-GB" dirty="0"/>
                    </a:p>
                  </a:txBody>
                  <a:tcPr marL="121937" marR="121937">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r>
                        <a:rPr lang="en-GB" dirty="0"/>
                        <a:t>Haemangioma</a:t>
                      </a:r>
                    </a:p>
                  </a:txBody>
                  <a:tcPr marL="121937" marR="121937">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r>
                        <a:rPr lang="en-GB" dirty="0"/>
                        <a:t>FNH</a:t>
                      </a:r>
                    </a:p>
                  </a:txBody>
                  <a:tcPr marL="121937" marR="121937">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r>
                        <a:rPr lang="en-GB" dirty="0"/>
                        <a:t>HCA</a:t>
                      </a:r>
                    </a:p>
                  </a:txBody>
                  <a:tcPr marL="121937" marR="121937">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2507562091"/>
                  </a:ext>
                </a:extLst>
              </a:tr>
              <a:tr h="370840">
                <a:tc>
                  <a:txBody>
                    <a:bodyPr/>
                    <a:lstStyle/>
                    <a:p>
                      <a:r>
                        <a:rPr lang="en-GB" dirty="0"/>
                        <a:t>Estimated prevalence </a:t>
                      </a:r>
                    </a:p>
                  </a:txBody>
                  <a:tcPr marL="121937" marR="121937">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dirty="0"/>
                        <a:t>Common</a:t>
                      </a:r>
                    </a:p>
                    <a:p>
                      <a:pPr algn="ctr"/>
                      <a:r>
                        <a:rPr lang="en-GB" dirty="0"/>
                        <a:t>~5%*</a:t>
                      </a:r>
                    </a:p>
                  </a:txBody>
                  <a:tcPr marL="121937" marR="121937">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dirty="0"/>
                        <a:t>Less common</a:t>
                      </a:r>
                    </a:p>
                    <a:p>
                      <a:pPr algn="ctr"/>
                      <a:r>
                        <a:rPr lang="en-GB" dirty="0"/>
                        <a:t>0.03%</a:t>
                      </a:r>
                    </a:p>
                  </a:txBody>
                  <a:tcPr marL="121937" marR="121937">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dirty="0"/>
                        <a:t>Rare</a:t>
                      </a:r>
                    </a:p>
                    <a:p>
                      <a:pPr algn="ctr"/>
                      <a:r>
                        <a:rPr lang="en-GB" dirty="0"/>
                        <a:t>≤0.004%</a:t>
                      </a:r>
                    </a:p>
                  </a:txBody>
                  <a:tcPr marL="121937" marR="121937">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409139538"/>
                  </a:ext>
                </a:extLst>
              </a:tr>
              <a:tr h="370840">
                <a:tc>
                  <a:txBody>
                    <a:bodyPr/>
                    <a:lstStyle/>
                    <a:p>
                      <a:r>
                        <a:rPr lang="en-GB" dirty="0"/>
                        <a:t>Age</a:t>
                      </a:r>
                    </a:p>
                  </a:txBody>
                  <a:tcPr marL="121937" marR="121937">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dirty="0"/>
                        <a:t>30–50 years</a:t>
                      </a:r>
                    </a:p>
                  </a:txBody>
                  <a:tcPr marL="121937" marR="121937">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dirty="0"/>
                        <a:t>20–40 years</a:t>
                      </a:r>
                    </a:p>
                  </a:txBody>
                  <a:tcPr marL="121937" marR="121937">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dirty="0"/>
                        <a:t>All ages </a:t>
                      </a:r>
                    </a:p>
                  </a:txBody>
                  <a:tcPr marL="121937" marR="121937">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320974404"/>
                  </a:ext>
                </a:extLst>
              </a:tr>
              <a:tr h="370840">
                <a:tc>
                  <a:txBody>
                    <a:bodyPr/>
                    <a:lstStyle/>
                    <a:p>
                      <a:r>
                        <a:rPr lang="en-GB" dirty="0"/>
                        <a:t>Gender </a:t>
                      </a:r>
                    </a:p>
                  </a:txBody>
                  <a:tcPr marL="121937" marR="121937">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dirty="0"/>
                        <a:t>F &gt; M</a:t>
                      </a:r>
                    </a:p>
                  </a:txBody>
                  <a:tcPr marL="121937" marR="121937">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dirty="0"/>
                        <a:t>F ~ M</a:t>
                      </a:r>
                    </a:p>
                  </a:txBody>
                  <a:tcPr marL="121937" marR="121937">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dirty="0"/>
                        <a:t>F &gt;&gt; M</a:t>
                      </a:r>
                    </a:p>
                  </a:txBody>
                  <a:tcPr marL="121937" marR="121937">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813164119"/>
                  </a:ext>
                </a:extLst>
              </a:tr>
              <a:tr h="370840">
                <a:tc>
                  <a:txBody>
                    <a:bodyPr/>
                    <a:lstStyle/>
                    <a:p>
                      <a:r>
                        <a:rPr lang="en-GB" dirty="0"/>
                        <a:t>US</a:t>
                      </a:r>
                    </a:p>
                  </a:txBody>
                  <a:tcPr marL="121937" marR="121937">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dirty="0"/>
                        <a:t>Hyperechoic</a:t>
                      </a:r>
                    </a:p>
                  </a:txBody>
                  <a:tcPr marL="121937" marR="121937">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dirty="0"/>
                        <a:t>Varied</a:t>
                      </a:r>
                    </a:p>
                  </a:txBody>
                  <a:tcPr marL="121937" marR="121937">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Varied</a:t>
                      </a:r>
                    </a:p>
                  </a:txBody>
                  <a:tcPr marL="121937" marR="121937">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451560863"/>
                  </a:ext>
                </a:extLst>
              </a:tr>
              <a:tr h="370840">
                <a:tc>
                  <a:txBody>
                    <a:bodyPr/>
                    <a:lstStyle/>
                    <a:p>
                      <a:r>
                        <a:rPr lang="en-GB" dirty="0"/>
                        <a:t>CT</a:t>
                      </a:r>
                    </a:p>
                  </a:txBody>
                  <a:tcPr marL="121937" marR="121937">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dirty="0">
                          <a:solidFill>
                            <a:schemeClr val="tx1"/>
                          </a:solidFill>
                        </a:rPr>
                        <a:t>Centripetal enhancement</a:t>
                      </a:r>
                    </a:p>
                  </a:txBody>
                  <a:tcPr marL="121937" marR="121937">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dirty="0">
                          <a:solidFill>
                            <a:schemeClr val="tx1"/>
                          </a:solidFill>
                        </a:rPr>
                        <a:t>Central scar</a:t>
                      </a:r>
                    </a:p>
                  </a:txBody>
                  <a:tcPr marL="121937" marR="121937">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dirty="0">
                          <a:solidFill>
                            <a:schemeClr val="tx1"/>
                          </a:solidFill>
                        </a:rPr>
                        <a:t>Varied</a:t>
                      </a:r>
                    </a:p>
                  </a:txBody>
                  <a:tcPr marL="121937" marR="121937">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334888826"/>
                  </a:ext>
                </a:extLst>
              </a:tr>
              <a:tr h="370840">
                <a:tc>
                  <a:txBody>
                    <a:bodyPr/>
                    <a:lstStyle/>
                    <a:p>
                      <a:r>
                        <a:rPr lang="en-GB" dirty="0"/>
                        <a:t>MRI</a:t>
                      </a:r>
                    </a:p>
                  </a:txBody>
                  <a:tcPr marL="121937" marR="121937">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dirty="0">
                          <a:solidFill>
                            <a:schemeClr val="tx1"/>
                          </a:solidFill>
                        </a:rPr>
                        <a:t>Centripetal enhancement</a:t>
                      </a:r>
                    </a:p>
                    <a:p>
                      <a:pPr algn="ctr"/>
                      <a:r>
                        <a:rPr lang="en-GB" dirty="0" err="1">
                          <a:solidFill>
                            <a:schemeClr val="tx1"/>
                          </a:solidFill>
                        </a:rPr>
                        <a:t>Hyperintense</a:t>
                      </a:r>
                      <a:r>
                        <a:rPr lang="en-GB" dirty="0">
                          <a:solidFill>
                            <a:schemeClr val="tx1"/>
                          </a:solidFill>
                        </a:rPr>
                        <a:t> T2-w</a:t>
                      </a:r>
                    </a:p>
                  </a:txBody>
                  <a:tcPr marL="121937" marR="121937">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dirty="0">
                          <a:solidFill>
                            <a:schemeClr val="tx1"/>
                          </a:solidFill>
                        </a:rPr>
                        <a:t>Central scar</a:t>
                      </a:r>
                    </a:p>
                  </a:txBody>
                  <a:tcPr marL="121937" marR="121937">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dirty="0">
                          <a:solidFill>
                            <a:schemeClr val="tx1"/>
                          </a:solidFill>
                        </a:rPr>
                        <a:t>Varied</a:t>
                      </a:r>
                    </a:p>
                  </a:txBody>
                  <a:tcPr marL="121937" marR="121937">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875077810"/>
                  </a:ext>
                </a:extLst>
              </a:tr>
              <a:tr h="370840">
                <a:tc>
                  <a:txBody>
                    <a:bodyPr/>
                    <a:lstStyle/>
                    <a:p>
                      <a:r>
                        <a:rPr lang="en-GB" dirty="0"/>
                        <a:t>Calcification</a:t>
                      </a:r>
                    </a:p>
                  </a:txBody>
                  <a:tcPr marL="121937" marR="121937">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dirty="0"/>
                        <a:t>Yes</a:t>
                      </a:r>
                    </a:p>
                  </a:txBody>
                  <a:tcPr marL="121937" marR="121937">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dirty="0"/>
                        <a:t>No</a:t>
                      </a:r>
                    </a:p>
                  </a:txBody>
                  <a:tcPr marL="121937" marR="121937">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dirty="0"/>
                        <a:t>No</a:t>
                      </a:r>
                    </a:p>
                  </a:txBody>
                  <a:tcPr marL="121937" marR="121937">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170629304"/>
                  </a:ext>
                </a:extLst>
              </a:tr>
              <a:tr h="370840">
                <a:tc>
                  <a:txBody>
                    <a:bodyPr/>
                    <a:lstStyle/>
                    <a:p>
                      <a:r>
                        <a:rPr lang="en-GB" dirty="0"/>
                        <a:t>Rupture</a:t>
                      </a:r>
                    </a:p>
                  </a:txBody>
                  <a:tcPr marL="121937" marR="121937">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dirty="0"/>
                        <a:t>Rare</a:t>
                      </a:r>
                    </a:p>
                  </a:txBody>
                  <a:tcPr marL="121937" marR="121937">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dirty="0"/>
                        <a:t>No</a:t>
                      </a:r>
                    </a:p>
                  </a:txBody>
                  <a:tcPr marL="121937" marR="121937">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dirty="0"/>
                        <a:t>Yes</a:t>
                      </a:r>
                    </a:p>
                  </a:txBody>
                  <a:tcPr marL="121937" marR="121937">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481648750"/>
                  </a:ext>
                </a:extLst>
              </a:tr>
            </a:tbl>
          </a:graphicData>
        </a:graphic>
      </p:graphicFrame>
      <p:pic>
        <p:nvPicPr>
          <p:cNvPr id="7" name="Picture 6">
            <a:hlinkClick r:id="rId3" action="ppaction://hlinksldjump"/>
            <a:extLst>
              <a:ext uri="{FF2B5EF4-FFF2-40B4-BE49-F238E27FC236}">
                <a16:creationId xmlns:a16="http://schemas.microsoft.com/office/drawing/2014/main" id="{C77D73F9-7630-4C5A-A455-728EECBB4E2B}"/>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4125" y="446445"/>
            <a:ext cx="381237" cy="377560"/>
          </a:xfrm>
          <a:prstGeom prst="rect">
            <a:avLst/>
          </a:prstGeom>
        </p:spPr>
      </p:pic>
    </p:spTree>
    <p:extLst>
      <p:ext uri="{BB962C8B-B14F-4D97-AF65-F5344CB8AC3E}">
        <p14:creationId xmlns:p14="http://schemas.microsoft.com/office/powerpoint/2010/main" val="15267758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0D72D14-6624-451F-961F-BACD07C44E30}"/>
              </a:ext>
            </a:extLst>
          </p:cNvPr>
          <p:cNvSpPr>
            <a:spLocks noGrp="1"/>
          </p:cNvSpPr>
          <p:nvPr>
            <p:ph type="title"/>
          </p:nvPr>
        </p:nvSpPr>
        <p:spPr/>
        <p:txBody>
          <a:bodyPr>
            <a:normAutofit/>
          </a:bodyPr>
          <a:lstStyle/>
          <a:p>
            <a:r>
              <a:rPr lang="en-GB" dirty="0"/>
              <a:t>Basic management of a ‘liver nodule’</a:t>
            </a:r>
          </a:p>
        </p:txBody>
      </p:sp>
      <p:sp>
        <p:nvSpPr>
          <p:cNvPr id="6" name="Text Placeholder 5">
            <a:extLst>
              <a:ext uri="{FF2B5EF4-FFF2-40B4-BE49-F238E27FC236}">
                <a16:creationId xmlns:a16="http://schemas.microsoft.com/office/drawing/2014/main" id="{1A949078-0C2C-42C8-A04A-7B630B7F2B1C}"/>
              </a:ext>
            </a:extLst>
          </p:cNvPr>
          <p:cNvSpPr>
            <a:spLocks noGrp="1"/>
          </p:cNvSpPr>
          <p:nvPr>
            <p:ph type="body" sz="quarter" idx="10"/>
          </p:nvPr>
        </p:nvSpPr>
        <p:spPr/>
        <p:txBody>
          <a:bodyPr/>
          <a:lstStyle/>
          <a:p>
            <a:endParaRPr lang="en-GB" dirty="0"/>
          </a:p>
          <a:p>
            <a:r>
              <a:rPr lang="en-GB" dirty="0"/>
              <a:t>EASL CPG benign liver tumours. J </a:t>
            </a:r>
            <a:r>
              <a:rPr lang="en-GB" dirty="0" err="1"/>
              <a:t>Hepatol</a:t>
            </a:r>
            <a:r>
              <a:rPr lang="en-GB" dirty="0"/>
              <a:t> 2016;65:386–98</a:t>
            </a:r>
          </a:p>
        </p:txBody>
      </p:sp>
      <p:sp>
        <p:nvSpPr>
          <p:cNvPr id="15" name="Callout: Down Arrow 14">
            <a:extLst>
              <a:ext uri="{FF2B5EF4-FFF2-40B4-BE49-F238E27FC236}">
                <a16:creationId xmlns:a16="http://schemas.microsoft.com/office/drawing/2014/main" id="{9BA1BC00-9440-43F2-AA69-16D163C8467F}"/>
              </a:ext>
            </a:extLst>
          </p:cNvPr>
          <p:cNvSpPr/>
          <p:nvPr/>
        </p:nvSpPr>
        <p:spPr>
          <a:xfrm>
            <a:off x="3605969" y="3999282"/>
            <a:ext cx="4969173" cy="588781"/>
          </a:xfrm>
          <a:prstGeom prst="downArrowCallout">
            <a:avLst/>
          </a:prstGeom>
          <a:noFill/>
          <a:ln w="127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2">
                    <a:lumMod val="50000"/>
                  </a:schemeClr>
                </a:solidFill>
              </a:rPr>
              <a:t>Following examination and baseline investigations</a:t>
            </a:r>
          </a:p>
        </p:txBody>
      </p:sp>
      <p:grpSp>
        <p:nvGrpSpPr>
          <p:cNvPr id="22" name="Group 21">
            <a:extLst>
              <a:ext uri="{FF2B5EF4-FFF2-40B4-BE49-F238E27FC236}">
                <a16:creationId xmlns:a16="http://schemas.microsoft.com/office/drawing/2014/main" id="{0AA2E212-9C34-48EE-8AA9-6F3E8E884063}"/>
              </a:ext>
            </a:extLst>
          </p:cNvPr>
          <p:cNvGrpSpPr/>
          <p:nvPr/>
        </p:nvGrpSpPr>
        <p:grpSpPr>
          <a:xfrm>
            <a:off x="425752" y="1255744"/>
            <a:ext cx="11517717" cy="2627996"/>
            <a:chOff x="395288" y="1268760"/>
            <a:chExt cx="8272634" cy="2627996"/>
          </a:xfrm>
        </p:grpSpPr>
        <p:sp>
          <p:nvSpPr>
            <p:cNvPr id="17" name="Rectangle 16">
              <a:extLst>
                <a:ext uri="{FF2B5EF4-FFF2-40B4-BE49-F238E27FC236}">
                  <a16:creationId xmlns:a16="http://schemas.microsoft.com/office/drawing/2014/main" id="{2D929DD5-5156-4518-9E6B-B80B6112C788}"/>
                </a:ext>
              </a:extLst>
            </p:cNvPr>
            <p:cNvSpPr/>
            <p:nvPr/>
          </p:nvSpPr>
          <p:spPr>
            <a:xfrm>
              <a:off x="395288" y="1268760"/>
              <a:ext cx="8137525" cy="2627996"/>
            </a:xfrm>
            <a:prstGeom prst="rect">
              <a:avLst/>
            </a:prstGeom>
            <a:solidFill>
              <a:schemeClr val="tx2">
                <a:alpha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r>
                <a:rPr lang="en-GB" sz="1600" b="1" dirty="0">
                  <a:solidFill>
                    <a:schemeClr val="bg1"/>
                  </a:solidFill>
                </a:rPr>
                <a:t>Examination and baseline investigations</a:t>
              </a:r>
            </a:p>
          </p:txBody>
        </p:sp>
        <p:sp>
          <p:nvSpPr>
            <p:cNvPr id="18" name="Content Placeholder 4">
              <a:extLst>
                <a:ext uri="{FF2B5EF4-FFF2-40B4-BE49-F238E27FC236}">
                  <a16:creationId xmlns:a16="http://schemas.microsoft.com/office/drawing/2014/main" id="{11D1CDD2-9A42-4725-8467-C6F9BA298B3E}"/>
                </a:ext>
              </a:extLst>
            </p:cNvPr>
            <p:cNvSpPr txBox="1">
              <a:spLocks/>
            </p:cNvSpPr>
            <p:nvPr/>
          </p:nvSpPr>
          <p:spPr>
            <a:xfrm>
              <a:off x="467544" y="1648464"/>
              <a:ext cx="4168280" cy="1194173"/>
            </a:xfrm>
            <a:prstGeom prst="rect">
              <a:avLst/>
            </a:prstGeom>
          </p:spPr>
          <p:txBody>
            <a:bodyPr wrap="square">
              <a:spAutoFit/>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buClr>
                  <a:schemeClr val="bg1"/>
                </a:buClr>
              </a:pPr>
              <a:r>
                <a:rPr lang="en-GB" sz="1400" dirty="0">
                  <a:solidFill>
                    <a:schemeClr val="bg1"/>
                  </a:solidFill>
                </a:rPr>
                <a:t>Associated symptoms:</a:t>
              </a:r>
            </a:p>
            <a:p>
              <a:pPr marL="685800" lvl="1">
                <a:buClr>
                  <a:schemeClr val="bg1"/>
                </a:buClr>
              </a:pPr>
              <a:r>
                <a:rPr lang="en-GB" sz="1200" dirty="0">
                  <a:solidFill>
                    <a:schemeClr val="bg1"/>
                  </a:solidFill>
                </a:rPr>
                <a:t>Abdominal pain</a:t>
              </a:r>
            </a:p>
            <a:p>
              <a:pPr marL="685800" lvl="1">
                <a:buClr>
                  <a:schemeClr val="bg1"/>
                </a:buClr>
              </a:pPr>
              <a:r>
                <a:rPr lang="en-GB" sz="1200" dirty="0">
                  <a:solidFill>
                    <a:schemeClr val="bg1"/>
                  </a:solidFill>
                </a:rPr>
                <a:t>Weight loss</a:t>
              </a:r>
            </a:p>
            <a:p>
              <a:pPr marL="685800" lvl="1">
                <a:buClr>
                  <a:schemeClr val="bg1"/>
                </a:buClr>
              </a:pPr>
              <a:r>
                <a:rPr lang="en-GB" sz="1200" dirty="0">
                  <a:solidFill>
                    <a:schemeClr val="bg1"/>
                  </a:solidFill>
                </a:rPr>
                <a:t>Hepatomegaly</a:t>
              </a:r>
            </a:p>
            <a:p>
              <a:pPr marL="685800" lvl="1">
                <a:buClr>
                  <a:schemeClr val="bg1"/>
                </a:buClr>
              </a:pPr>
              <a:r>
                <a:rPr lang="en-GB" sz="1200" dirty="0">
                  <a:solidFill>
                    <a:schemeClr val="bg1"/>
                  </a:solidFill>
                </a:rPr>
                <a:t>Abnormal liver function tests</a:t>
              </a:r>
            </a:p>
          </p:txBody>
        </p:sp>
        <p:sp>
          <p:nvSpPr>
            <p:cNvPr id="19" name="Content Placeholder 5">
              <a:extLst>
                <a:ext uri="{FF2B5EF4-FFF2-40B4-BE49-F238E27FC236}">
                  <a16:creationId xmlns:a16="http://schemas.microsoft.com/office/drawing/2014/main" id="{E273C170-A0D4-4739-864F-4266AB64C6A2}"/>
                </a:ext>
              </a:extLst>
            </p:cNvPr>
            <p:cNvSpPr txBox="1">
              <a:spLocks/>
            </p:cNvSpPr>
            <p:nvPr/>
          </p:nvSpPr>
          <p:spPr>
            <a:xfrm>
              <a:off x="4500716" y="1980918"/>
              <a:ext cx="4167205" cy="1637371"/>
            </a:xfrm>
            <a:prstGeom prst="rect">
              <a:avLst/>
            </a:prstGeom>
          </p:spPr>
          <p:txBody>
            <a:bodyPr wrap="square">
              <a:spAutoFit/>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buClr>
                  <a:schemeClr val="bg1"/>
                </a:buClr>
              </a:pPr>
              <a:r>
                <a:rPr lang="en-GB" sz="1400" dirty="0">
                  <a:solidFill>
                    <a:schemeClr val="bg1"/>
                  </a:solidFill>
                </a:rPr>
                <a:t>Risk factors</a:t>
              </a:r>
            </a:p>
            <a:p>
              <a:pPr marL="685800" lvl="1">
                <a:buClr>
                  <a:schemeClr val="bg1"/>
                </a:buClr>
              </a:pPr>
              <a:r>
                <a:rPr lang="en-GB" sz="1200" dirty="0">
                  <a:solidFill>
                    <a:schemeClr val="bg1"/>
                  </a:solidFill>
                </a:rPr>
                <a:t>History of/current viral hepatitis/cirrhosis</a:t>
              </a:r>
            </a:p>
            <a:p>
              <a:pPr marL="685800" lvl="1">
                <a:buClr>
                  <a:schemeClr val="bg1"/>
                </a:buClr>
              </a:pPr>
              <a:r>
                <a:rPr lang="en-GB" sz="1200" dirty="0">
                  <a:solidFill>
                    <a:schemeClr val="bg1"/>
                  </a:solidFill>
                </a:rPr>
                <a:t>History of transfusion, tattoos, IV drug abuse</a:t>
              </a:r>
            </a:p>
            <a:p>
              <a:pPr marL="685800" lvl="1">
                <a:buClr>
                  <a:schemeClr val="bg1"/>
                </a:buClr>
              </a:pPr>
              <a:r>
                <a:rPr lang="en-GB" sz="1200" dirty="0">
                  <a:solidFill>
                    <a:schemeClr val="bg1"/>
                  </a:solidFill>
                </a:rPr>
                <a:t>Family history of liver disease/tumours</a:t>
              </a:r>
            </a:p>
            <a:p>
              <a:pPr marL="685800" lvl="1">
                <a:buClr>
                  <a:schemeClr val="bg1"/>
                </a:buClr>
              </a:pPr>
              <a:r>
                <a:rPr lang="en-GB" sz="1200" dirty="0">
                  <a:solidFill>
                    <a:schemeClr val="bg1"/>
                  </a:solidFill>
                </a:rPr>
                <a:t>Alcohol excess, smoking</a:t>
              </a:r>
            </a:p>
            <a:p>
              <a:pPr marL="685800" lvl="1">
                <a:buClr>
                  <a:schemeClr val="bg1"/>
                </a:buClr>
              </a:pPr>
              <a:r>
                <a:rPr lang="en-GB" sz="1200" dirty="0">
                  <a:solidFill>
                    <a:schemeClr val="bg1"/>
                  </a:solidFill>
                </a:rPr>
                <a:t>Features of metabolic syndrome (obesity, T2DM, HTN, CV disease)</a:t>
              </a:r>
            </a:p>
            <a:p>
              <a:pPr marL="685800" lvl="1">
                <a:buClr>
                  <a:schemeClr val="bg1"/>
                </a:buClr>
              </a:pPr>
              <a:r>
                <a:rPr lang="en-GB" sz="1200" dirty="0">
                  <a:solidFill>
                    <a:schemeClr val="bg1"/>
                  </a:solidFill>
                </a:rPr>
                <a:t>Drug history (methotrexate, tamoxifen, androgens)</a:t>
              </a:r>
            </a:p>
          </p:txBody>
        </p:sp>
        <p:sp>
          <p:nvSpPr>
            <p:cNvPr id="20" name="Content Placeholder 5">
              <a:extLst>
                <a:ext uri="{FF2B5EF4-FFF2-40B4-BE49-F238E27FC236}">
                  <a16:creationId xmlns:a16="http://schemas.microsoft.com/office/drawing/2014/main" id="{B5FDC355-1BD4-4979-9EEE-B9C95EA15E9B}"/>
                </a:ext>
              </a:extLst>
            </p:cNvPr>
            <p:cNvSpPr txBox="1">
              <a:spLocks/>
            </p:cNvSpPr>
            <p:nvPr/>
          </p:nvSpPr>
          <p:spPr>
            <a:xfrm>
              <a:off x="4500717" y="1648464"/>
              <a:ext cx="4167205" cy="307777"/>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accent1"/>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285750" indent="-285750">
                <a:buClr>
                  <a:schemeClr val="bg1"/>
                </a:buClr>
              </a:pPr>
              <a:r>
                <a:rPr lang="en-GB" sz="1400" dirty="0">
                  <a:solidFill>
                    <a:schemeClr val="bg1"/>
                  </a:solidFill>
                </a:rPr>
                <a:t>Exclude primary tumour distant to liver</a:t>
              </a:r>
            </a:p>
          </p:txBody>
        </p:sp>
        <p:sp>
          <p:nvSpPr>
            <p:cNvPr id="21" name="Content Placeholder 5">
              <a:extLst>
                <a:ext uri="{FF2B5EF4-FFF2-40B4-BE49-F238E27FC236}">
                  <a16:creationId xmlns:a16="http://schemas.microsoft.com/office/drawing/2014/main" id="{C46B1B2F-F9F9-4AF7-85A8-C424DA2E2D98}"/>
                </a:ext>
              </a:extLst>
            </p:cNvPr>
            <p:cNvSpPr txBox="1">
              <a:spLocks/>
            </p:cNvSpPr>
            <p:nvPr/>
          </p:nvSpPr>
          <p:spPr>
            <a:xfrm>
              <a:off x="441068" y="2839289"/>
              <a:ext cx="4167205" cy="972574"/>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accent1"/>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285750" indent="-285750">
                <a:buClr>
                  <a:schemeClr val="bg1"/>
                </a:buClr>
              </a:pPr>
              <a:r>
                <a:rPr lang="en-GB" sz="1400" dirty="0">
                  <a:solidFill>
                    <a:schemeClr val="bg1"/>
                  </a:solidFill>
                </a:rPr>
                <a:t>Medical history</a:t>
              </a:r>
            </a:p>
            <a:p>
              <a:pPr marL="685800" lvl="1">
                <a:buClr>
                  <a:schemeClr val="bg1"/>
                </a:buClr>
              </a:pPr>
              <a:r>
                <a:rPr lang="en-GB" sz="1200" dirty="0">
                  <a:solidFill>
                    <a:schemeClr val="bg1"/>
                  </a:solidFill>
                </a:rPr>
                <a:t>Conditions associated with liver lesions (e.g. cancer, anorexia, asthenia)</a:t>
              </a:r>
            </a:p>
            <a:p>
              <a:pPr marL="685800" lvl="1">
                <a:buClr>
                  <a:schemeClr val="bg1"/>
                </a:buClr>
              </a:pPr>
              <a:r>
                <a:rPr lang="en-GB" sz="1200" dirty="0">
                  <a:solidFill>
                    <a:schemeClr val="bg1"/>
                  </a:solidFill>
                </a:rPr>
                <a:t>History of foreign travel or dysentery</a:t>
              </a:r>
            </a:p>
            <a:p>
              <a:pPr marL="685800" lvl="1">
                <a:buClr>
                  <a:schemeClr val="bg1"/>
                </a:buClr>
              </a:pPr>
              <a:r>
                <a:rPr lang="en-GB" sz="1200" dirty="0">
                  <a:solidFill>
                    <a:schemeClr val="bg1"/>
                  </a:solidFill>
                </a:rPr>
                <a:t>Medication history, particularly OCPs</a:t>
              </a:r>
              <a:endParaRPr lang="en-GB" sz="1400" dirty="0">
                <a:solidFill>
                  <a:schemeClr val="bg1"/>
                </a:solidFill>
              </a:endParaRPr>
            </a:p>
          </p:txBody>
        </p:sp>
      </p:grpSp>
      <p:grpSp>
        <p:nvGrpSpPr>
          <p:cNvPr id="24" name="Group 23">
            <a:extLst>
              <a:ext uri="{FF2B5EF4-FFF2-40B4-BE49-F238E27FC236}">
                <a16:creationId xmlns:a16="http://schemas.microsoft.com/office/drawing/2014/main" id="{C65470D2-240D-4196-8F6A-874121EA74A4}"/>
              </a:ext>
            </a:extLst>
          </p:cNvPr>
          <p:cNvGrpSpPr/>
          <p:nvPr/>
        </p:nvGrpSpPr>
        <p:grpSpPr>
          <a:xfrm>
            <a:off x="425752" y="4664120"/>
            <a:ext cx="11329608" cy="1275328"/>
            <a:chOff x="395288" y="4818548"/>
            <a:chExt cx="8950667" cy="1275328"/>
          </a:xfrm>
        </p:grpSpPr>
        <p:sp>
          <p:nvSpPr>
            <p:cNvPr id="16" name="Rectangle 15">
              <a:extLst>
                <a:ext uri="{FF2B5EF4-FFF2-40B4-BE49-F238E27FC236}">
                  <a16:creationId xmlns:a16="http://schemas.microsoft.com/office/drawing/2014/main" id="{B369BF5D-9E58-47C3-A518-74BD15A2572B}"/>
                </a:ext>
              </a:extLst>
            </p:cNvPr>
            <p:cNvSpPr/>
            <p:nvPr/>
          </p:nvSpPr>
          <p:spPr>
            <a:xfrm>
              <a:off x="395288" y="4818548"/>
              <a:ext cx="8950667" cy="1275328"/>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r>
                <a:rPr lang="en-GB" sz="1600" b="1" dirty="0"/>
                <a:t>Contrast-enhanced imaging (CEUS, CT, MRI) for tumour characterization</a:t>
              </a:r>
            </a:p>
          </p:txBody>
        </p:sp>
        <p:sp>
          <p:nvSpPr>
            <p:cNvPr id="23" name="Content Placeholder 14">
              <a:extLst>
                <a:ext uri="{FF2B5EF4-FFF2-40B4-BE49-F238E27FC236}">
                  <a16:creationId xmlns:a16="http://schemas.microsoft.com/office/drawing/2014/main" id="{FD48392A-E7BF-4F62-A430-7D9B7556D13C}"/>
                </a:ext>
              </a:extLst>
            </p:cNvPr>
            <p:cNvSpPr txBox="1">
              <a:spLocks/>
            </p:cNvSpPr>
            <p:nvPr/>
          </p:nvSpPr>
          <p:spPr>
            <a:xfrm>
              <a:off x="637200" y="5154637"/>
              <a:ext cx="8506800" cy="824841"/>
            </a:xfrm>
            <a:prstGeom prst="rect">
              <a:avLst/>
            </a:prstGeom>
          </p:spPr>
          <p:txBody>
            <a:bodyPr>
              <a:spAutoFit/>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Clr>
                  <a:schemeClr val="bg1"/>
                </a:buClr>
              </a:pPr>
              <a:r>
                <a:rPr lang="en-GB" sz="1400" dirty="0">
                  <a:solidFill>
                    <a:schemeClr val="bg1"/>
                  </a:solidFill>
                </a:rPr>
                <a:t>Imaging and baseline investigations should be sufficient to diagnose benign liver tumours </a:t>
              </a:r>
            </a:p>
            <a:p>
              <a:pPr>
                <a:buClr>
                  <a:schemeClr val="bg1"/>
                </a:buClr>
              </a:pPr>
              <a:r>
                <a:rPr lang="en-GB" sz="1400" dirty="0">
                  <a:solidFill>
                    <a:schemeClr val="bg1"/>
                  </a:solidFill>
                </a:rPr>
                <a:t>In cases of significant doubt, a biopsy or resection may be appropriate </a:t>
              </a:r>
            </a:p>
            <a:p>
              <a:pPr>
                <a:buClr>
                  <a:schemeClr val="bg1"/>
                </a:buClr>
              </a:pPr>
              <a:r>
                <a:rPr lang="en-GB" sz="1400" dirty="0">
                  <a:solidFill>
                    <a:schemeClr val="bg1"/>
                  </a:solidFill>
                </a:rPr>
                <a:t>Invasive procedures should only be pursued after consideration by an experienced MDT</a:t>
              </a:r>
            </a:p>
          </p:txBody>
        </p:sp>
      </p:grpSp>
      <p:pic>
        <p:nvPicPr>
          <p:cNvPr id="25" name="Picture 24">
            <a:hlinkClick r:id="rId3" action="ppaction://hlinksldjump"/>
            <a:extLst>
              <a:ext uri="{FF2B5EF4-FFF2-40B4-BE49-F238E27FC236}">
                <a16:creationId xmlns:a16="http://schemas.microsoft.com/office/drawing/2014/main" id="{C3E209C8-FEC3-4185-9A87-7A5E33A148EE}"/>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4125" y="446445"/>
            <a:ext cx="381237" cy="377560"/>
          </a:xfrm>
          <a:prstGeom prst="rect">
            <a:avLst/>
          </a:prstGeom>
        </p:spPr>
      </p:pic>
    </p:spTree>
    <p:extLst>
      <p:ext uri="{BB962C8B-B14F-4D97-AF65-F5344CB8AC3E}">
        <p14:creationId xmlns:p14="http://schemas.microsoft.com/office/powerpoint/2010/main" val="31811084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0D72D14-6624-451F-961F-BACD07C44E30}"/>
              </a:ext>
            </a:extLst>
          </p:cNvPr>
          <p:cNvSpPr>
            <a:spLocks noGrp="1"/>
          </p:cNvSpPr>
          <p:nvPr>
            <p:ph type="title"/>
          </p:nvPr>
        </p:nvSpPr>
        <p:spPr/>
        <p:txBody>
          <a:bodyPr>
            <a:normAutofit/>
          </a:bodyPr>
          <a:lstStyle/>
          <a:p>
            <a:r>
              <a:rPr lang="en-GB" dirty="0"/>
              <a:t>The benign liver tumour MDT</a:t>
            </a:r>
          </a:p>
        </p:txBody>
      </p:sp>
      <p:sp>
        <p:nvSpPr>
          <p:cNvPr id="6" name="Text Placeholder 5">
            <a:extLst>
              <a:ext uri="{FF2B5EF4-FFF2-40B4-BE49-F238E27FC236}">
                <a16:creationId xmlns:a16="http://schemas.microsoft.com/office/drawing/2014/main" id="{1A949078-0C2C-42C8-A04A-7B630B7F2B1C}"/>
              </a:ext>
            </a:extLst>
          </p:cNvPr>
          <p:cNvSpPr>
            <a:spLocks noGrp="1"/>
          </p:cNvSpPr>
          <p:nvPr>
            <p:ph type="body" sz="quarter" idx="10"/>
          </p:nvPr>
        </p:nvSpPr>
        <p:spPr/>
        <p:txBody>
          <a:bodyPr/>
          <a:lstStyle/>
          <a:p>
            <a:endParaRPr lang="en-GB" dirty="0"/>
          </a:p>
          <a:p>
            <a:r>
              <a:rPr lang="en-GB" dirty="0"/>
              <a:t>EASL CPG benign liver tumours. J </a:t>
            </a:r>
            <a:r>
              <a:rPr lang="en-GB" dirty="0" err="1"/>
              <a:t>Hepatol</a:t>
            </a:r>
            <a:r>
              <a:rPr lang="en-GB" dirty="0"/>
              <a:t> 2016;65:386–98</a:t>
            </a:r>
          </a:p>
        </p:txBody>
      </p:sp>
      <p:grpSp>
        <p:nvGrpSpPr>
          <p:cNvPr id="45" name="Group 44">
            <a:extLst>
              <a:ext uri="{FF2B5EF4-FFF2-40B4-BE49-F238E27FC236}">
                <a16:creationId xmlns:a16="http://schemas.microsoft.com/office/drawing/2014/main" id="{89B2819D-BC79-4C92-A1C2-17A2EC0DEE92}"/>
              </a:ext>
            </a:extLst>
          </p:cNvPr>
          <p:cNvGrpSpPr/>
          <p:nvPr/>
        </p:nvGrpSpPr>
        <p:grpSpPr>
          <a:xfrm>
            <a:off x="2063552" y="1355000"/>
            <a:ext cx="7776864" cy="4680520"/>
            <a:chOff x="611560" y="1196752"/>
            <a:chExt cx="7776864" cy="4680520"/>
          </a:xfrm>
        </p:grpSpPr>
        <p:grpSp>
          <p:nvGrpSpPr>
            <p:cNvPr id="44" name="Group 43">
              <a:extLst>
                <a:ext uri="{FF2B5EF4-FFF2-40B4-BE49-F238E27FC236}">
                  <a16:creationId xmlns:a16="http://schemas.microsoft.com/office/drawing/2014/main" id="{857B1156-B961-4BD3-836C-76CB8F2F0372}"/>
                </a:ext>
              </a:extLst>
            </p:cNvPr>
            <p:cNvGrpSpPr/>
            <p:nvPr/>
          </p:nvGrpSpPr>
          <p:grpSpPr>
            <a:xfrm>
              <a:off x="853592" y="1740723"/>
              <a:ext cx="7292801" cy="3592579"/>
              <a:chOff x="941165" y="1727837"/>
              <a:chExt cx="7292801" cy="3592579"/>
            </a:xfrm>
          </p:grpSpPr>
          <p:sp>
            <p:nvSpPr>
              <p:cNvPr id="14" name="Oval 13">
                <a:extLst>
                  <a:ext uri="{FF2B5EF4-FFF2-40B4-BE49-F238E27FC236}">
                    <a16:creationId xmlns:a16="http://schemas.microsoft.com/office/drawing/2014/main" id="{0A6BFD8F-6BB3-426E-BC2A-31748568226E}"/>
                  </a:ext>
                </a:extLst>
              </p:cNvPr>
              <p:cNvSpPr/>
              <p:nvPr/>
            </p:nvSpPr>
            <p:spPr>
              <a:xfrm>
                <a:off x="6012160" y="4204292"/>
                <a:ext cx="2221806" cy="111612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n-GB" sz="1600" dirty="0">
                    <a:solidFill>
                      <a:schemeClr val="tx2">
                        <a:lumMod val="50000"/>
                      </a:schemeClr>
                    </a:solidFill>
                  </a:rPr>
                  <a:t>Skills to manage complications of diagnostic or therapeutic interventions</a:t>
                </a:r>
              </a:p>
            </p:txBody>
          </p:sp>
          <p:sp>
            <p:nvSpPr>
              <p:cNvPr id="15" name="Oval 14">
                <a:extLst>
                  <a:ext uri="{FF2B5EF4-FFF2-40B4-BE49-F238E27FC236}">
                    <a16:creationId xmlns:a16="http://schemas.microsoft.com/office/drawing/2014/main" id="{29A6A301-731D-47DB-910C-3E2919BBAA1A}"/>
                  </a:ext>
                </a:extLst>
              </p:cNvPr>
              <p:cNvSpPr/>
              <p:nvPr/>
            </p:nvSpPr>
            <p:spPr>
              <a:xfrm>
                <a:off x="5931579" y="1727837"/>
                <a:ext cx="2221806" cy="111612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n-GB" sz="1600" dirty="0">
                    <a:solidFill>
                      <a:schemeClr val="tx2">
                        <a:lumMod val="50000"/>
                      </a:schemeClr>
                    </a:solidFill>
                  </a:rPr>
                  <a:t>Specific and relevant training</a:t>
                </a:r>
              </a:p>
            </p:txBody>
          </p:sp>
          <p:sp>
            <p:nvSpPr>
              <p:cNvPr id="16" name="Oval 15">
                <a:extLst>
                  <a:ext uri="{FF2B5EF4-FFF2-40B4-BE49-F238E27FC236}">
                    <a16:creationId xmlns:a16="http://schemas.microsoft.com/office/drawing/2014/main" id="{17DC7EFB-09B6-450B-9197-1024E4B81B4A}"/>
                  </a:ext>
                </a:extLst>
              </p:cNvPr>
              <p:cNvSpPr/>
              <p:nvPr/>
            </p:nvSpPr>
            <p:spPr>
              <a:xfrm>
                <a:off x="975789" y="1727837"/>
                <a:ext cx="2221806" cy="111612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n-GB" sz="1600" dirty="0">
                    <a:solidFill>
                      <a:schemeClr val="tx2">
                        <a:lumMod val="50000"/>
                      </a:schemeClr>
                    </a:solidFill>
                  </a:rPr>
                  <a:t>Relevant expertise and experience</a:t>
                </a:r>
              </a:p>
            </p:txBody>
          </p:sp>
          <p:sp>
            <p:nvSpPr>
              <p:cNvPr id="17" name="Oval 16">
                <a:extLst>
                  <a:ext uri="{FF2B5EF4-FFF2-40B4-BE49-F238E27FC236}">
                    <a16:creationId xmlns:a16="http://schemas.microsoft.com/office/drawing/2014/main" id="{0D62FB56-F31B-4359-A446-23724DA5EB30}"/>
                  </a:ext>
                </a:extLst>
              </p:cNvPr>
              <p:cNvSpPr/>
              <p:nvPr/>
            </p:nvSpPr>
            <p:spPr>
              <a:xfrm>
                <a:off x="941165" y="4204292"/>
                <a:ext cx="2221806" cy="111612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n-GB" sz="1600" dirty="0">
                    <a:solidFill>
                      <a:schemeClr val="tx2">
                        <a:lumMod val="50000"/>
                      </a:schemeClr>
                    </a:solidFill>
                  </a:rPr>
                  <a:t>Skills to manage benign liver lesions  </a:t>
                </a:r>
              </a:p>
            </p:txBody>
          </p:sp>
          <p:cxnSp>
            <p:nvCxnSpPr>
              <p:cNvPr id="25" name="Straight Connector 24">
                <a:extLst>
                  <a:ext uri="{FF2B5EF4-FFF2-40B4-BE49-F238E27FC236}">
                    <a16:creationId xmlns:a16="http://schemas.microsoft.com/office/drawing/2014/main" id="{F597A3E4-9666-4A4F-A126-E79124C9D141}"/>
                  </a:ext>
                </a:extLst>
              </p:cNvPr>
              <p:cNvCxnSpPr>
                <a:stCxn id="12" idx="2"/>
                <a:endCxn id="9" idx="0"/>
              </p:cNvCxnSpPr>
              <p:nvPr/>
            </p:nvCxnSpPr>
            <p:spPr>
              <a:xfrm>
                <a:off x="4567645" y="2420888"/>
                <a:ext cx="0" cy="3792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3E9F187C-DFB4-4BE0-BA7B-3BDAD69E24AB}"/>
                  </a:ext>
                </a:extLst>
              </p:cNvPr>
              <p:cNvCxnSpPr>
                <a:cxnSpLocks/>
                <a:stCxn id="9" idx="6"/>
                <a:endCxn id="13" idx="1"/>
              </p:cNvCxnSpPr>
              <p:nvPr/>
            </p:nvCxnSpPr>
            <p:spPr>
              <a:xfrm>
                <a:off x="5737775" y="3430206"/>
                <a:ext cx="53163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D4FDFD3B-736E-4B74-8DB7-142526002B95}"/>
                  </a:ext>
                </a:extLst>
              </p:cNvPr>
              <p:cNvCxnSpPr>
                <a:cxnSpLocks/>
                <a:stCxn id="9" idx="4"/>
                <a:endCxn id="11" idx="0"/>
              </p:cNvCxnSpPr>
              <p:nvPr/>
            </p:nvCxnSpPr>
            <p:spPr>
              <a:xfrm>
                <a:off x="4567645" y="4060276"/>
                <a:ext cx="0" cy="3792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EE3F6C82-5725-446D-A2E9-EEFC18A6C1D4}"/>
                  </a:ext>
                </a:extLst>
              </p:cNvPr>
              <p:cNvCxnSpPr>
                <a:cxnSpLocks/>
                <a:stCxn id="9" idx="2"/>
                <a:endCxn id="10" idx="3"/>
              </p:cNvCxnSpPr>
              <p:nvPr/>
            </p:nvCxnSpPr>
            <p:spPr>
              <a:xfrm flipH="1">
                <a:off x="2926606" y="3430206"/>
                <a:ext cx="470909"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Rounded Corners 9">
                <a:extLst>
                  <a:ext uri="{FF2B5EF4-FFF2-40B4-BE49-F238E27FC236}">
                    <a16:creationId xmlns:a16="http://schemas.microsoft.com/office/drawing/2014/main" id="{379A5C18-300D-4C51-A9BB-C6344DF0A1CE}"/>
                  </a:ext>
                </a:extLst>
              </p:cNvPr>
              <p:cNvSpPr/>
              <p:nvPr/>
            </p:nvSpPr>
            <p:spPr>
              <a:xfrm>
                <a:off x="1059173" y="2998206"/>
                <a:ext cx="1867433" cy="864000"/>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Hepatobiliary surgeon</a:t>
                </a:r>
              </a:p>
            </p:txBody>
          </p:sp>
          <p:sp>
            <p:nvSpPr>
              <p:cNvPr id="11" name="Rectangle: Rounded Corners 10">
                <a:extLst>
                  <a:ext uri="{FF2B5EF4-FFF2-40B4-BE49-F238E27FC236}">
                    <a16:creationId xmlns:a16="http://schemas.microsoft.com/office/drawing/2014/main" id="{D8C13B1D-CE2D-46BC-80A3-4FAE7961FDFD}"/>
                  </a:ext>
                </a:extLst>
              </p:cNvPr>
              <p:cNvSpPr/>
              <p:nvPr/>
            </p:nvSpPr>
            <p:spPr>
              <a:xfrm>
                <a:off x="3703549" y="4439524"/>
                <a:ext cx="1728192" cy="576064"/>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Pathologist</a:t>
                </a:r>
              </a:p>
            </p:txBody>
          </p:sp>
          <p:sp>
            <p:nvSpPr>
              <p:cNvPr id="12" name="Rectangle: Rounded Corners 11">
                <a:extLst>
                  <a:ext uri="{FF2B5EF4-FFF2-40B4-BE49-F238E27FC236}">
                    <a16:creationId xmlns:a16="http://schemas.microsoft.com/office/drawing/2014/main" id="{B9A69981-A8BE-4F8F-8D1B-ED0CC7B3CA4F}"/>
                  </a:ext>
                </a:extLst>
              </p:cNvPr>
              <p:cNvSpPr/>
              <p:nvPr/>
            </p:nvSpPr>
            <p:spPr>
              <a:xfrm>
                <a:off x="3703549" y="1844824"/>
                <a:ext cx="1728192" cy="576064"/>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Hepatologist</a:t>
                </a:r>
              </a:p>
            </p:txBody>
          </p:sp>
          <p:sp>
            <p:nvSpPr>
              <p:cNvPr id="13" name="Rectangle: Rounded Corners 12">
                <a:extLst>
                  <a:ext uri="{FF2B5EF4-FFF2-40B4-BE49-F238E27FC236}">
                    <a16:creationId xmlns:a16="http://schemas.microsoft.com/office/drawing/2014/main" id="{7E913652-5A44-4F3E-ACC9-967DF567F874}"/>
                  </a:ext>
                </a:extLst>
              </p:cNvPr>
              <p:cNvSpPr/>
              <p:nvPr/>
            </p:nvSpPr>
            <p:spPr>
              <a:xfrm>
                <a:off x="6269409" y="2998206"/>
                <a:ext cx="1846548" cy="864000"/>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Diagnostic and interventional radiologists</a:t>
                </a:r>
              </a:p>
            </p:txBody>
          </p:sp>
          <p:sp>
            <p:nvSpPr>
              <p:cNvPr id="9" name="Oval 8">
                <a:extLst>
                  <a:ext uri="{FF2B5EF4-FFF2-40B4-BE49-F238E27FC236}">
                    <a16:creationId xmlns:a16="http://schemas.microsoft.com/office/drawing/2014/main" id="{64A73CAD-FA9A-4231-8FA7-E473343A44F6}"/>
                  </a:ext>
                </a:extLst>
              </p:cNvPr>
              <p:cNvSpPr/>
              <p:nvPr/>
            </p:nvSpPr>
            <p:spPr>
              <a:xfrm>
                <a:off x="3397515" y="2800136"/>
                <a:ext cx="2340260" cy="1260140"/>
              </a:xfrm>
              <a:prstGeom prst="ellipse">
                <a:avLst/>
              </a:prstGeom>
              <a:solidFill>
                <a:schemeClr val="tx2">
                  <a:alpha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n-GB" sz="2000" b="1" dirty="0"/>
                  <a:t>Benign liver tumour MDT</a:t>
                </a:r>
              </a:p>
            </p:txBody>
          </p:sp>
        </p:grpSp>
        <p:sp>
          <p:nvSpPr>
            <p:cNvPr id="43" name="Rectangle: Rounded Corners 42">
              <a:extLst>
                <a:ext uri="{FF2B5EF4-FFF2-40B4-BE49-F238E27FC236}">
                  <a16:creationId xmlns:a16="http://schemas.microsoft.com/office/drawing/2014/main" id="{E2B49377-868D-454B-9840-CEF6B9E3B675}"/>
                </a:ext>
              </a:extLst>
            </p:cNvPr>
            <p:cNvSpPr/>
            <p:nvPr/>
          </p:nvSpPr>
          <p:spPr>
            <a:xfrm>
              <a:off x="611560" y="1196752"/>
              <a:ext cx="7776864" cy="4680520"/>
            </a:xfrm>
            <a:prstGeom prst="roundRect">
              <a:avLst/>
            </a:prstGeom>
            <a:noFill/>
            <a:ln w="1905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21" name="Picture 20">
            <a:hlinkClick r:id="rId3" action="ppaction://hlinksldjump"/>
            <a:extLst>
              <a:ext uri="{FF2B5EF4-FFF2-40B4-BE49-F238E27FC236}">
                <a16:creationId xmlns:a16="http://schemas.microsoft.com/office/drawing/2014/main" id="{80A430D9-1813-46C4-BAAE-C30688BDDDEA}"/>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4125" y="446445"/>
            <a:ext cx="381237" cy="377560"/>
          </a:xfrm>
          <a:prstGeom prst="rect">
            <a:avLst/>
          </a:prstGeom>
        </p:spPr>
      </p:pic>
    </p:spTree>
    <p:extLst>
      <p:ext uri="{BB962C8B-B14F-4D97-AF65-F5344CB8AC3E}">
        <p14:creationId xmlns:p14="http://schemas.microsoft.com/office/powerpoint/2010/main" val="14062107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8B57AAA-A973-45DC-8C53-357D8503B52B}"/>
              </a:ext>
            </a:extLst>
          </p:cNvPr>
          <p:cNvSpPr>
            <a:spLocks noGrp="1"/>
          </p:cNvSpPr>
          <p:nvPr>
            <p:ph type="title"/>
          </p:nvPr>
        </p:nvSpPr>
        <p:spPr/>
        <p:txBody>
          <a:bodyPr/>
          <a:lstStyle/>
          <a:p>
            <a:r>
              <a:rPr lang="en-GB" dirty="0"/>
              <a:t>Guidelines</a:t>
            </a:r>
          </a:p>
        </p:txBody>
      </p:sp>
      <p:sp>
        <p:nvSpPr>
          <p:cNvPr id="5" name="Text Placeholder 4">
            <a:extLst>
              <a:ext uri="{FF2B5EF4-FFF2-40B4-BE49-F238E27FC236}">
                <a16:creationId xmlns:a16="http://schemas.microsoft.com/office/drawing/2014/main" id="{A6B32A08-86DE-41E6-B69E-48B44304406C}"/>
              </a:ext>
            </a:extLst>
          </p:cNvPr>
          <p:cNvSpPr>
            <a:spLocks noGrp="1"/>
          </p:cNvSpPr>
          <p:nvPr>
            <p:ph type="body" idx="1"/>
          </p:nvPr>
        </p:nvSpPr>
        <p:spPr/>
        <p:txBody>
          <a:bodyPr/>
          <a:lstStyle/>
          <a:p>
            <a:r>
              <a:rPr lang="en-GB" dirty="0"/>
              <a:t>Key recommendations</a:t>
            </a:r>
          </a:p>
        </p:txBody>
      </p:sp>
    </p:spTree>
    <p:extLst>
      <p:ext uri="{BB962C8B-B14F-4D97-AF65-F5344CB8AC3E}">
        <p14:creationId xmlns:p14="http://schemas.microsoft.com/office/powerpoint/2010/main" val="15857039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89A64-7B8D-4907-9521-0CA318C2EFB3}"/>
              </a:ext>
            </a:extLst>
          </p:cNvPr>
          <p:cNvSpPr>
            <a:spLocks noGrp="1"/>
          </p:cNvSpPr>
          <p:nvPr>
            <p:ph type="title"/>
          </p:nvPr>
        </p:nvSpPr>
        <p:spPr/>
        <p:txBody>
          <a:bodyPr/>
          <a:lstStyle/>
          <a:p>
            <a:r>
              <a:rPr lang="en-US"/>
              <a:t>Topics</a:t>
            </a:r>
            <a:endParaRPr lang="en-GB" dirty="0"/>
          </a:p>
        </p:txBody>
      </p:sp>
      <p:sp>
        <p:nvSpPr>
          <p:cNvPr id="3" name="Text Placeholder 2">
            <a:extLst>
              <a:ext uri="{FF2B5EF4-FFF2-40B4-BE49-F238E27FC236}">
                <a16:creationId xmlns:a16="http://schemas.microsoft.com/office/drawing/2014/main" id="{C475BF0F-5993-4E21-AD84-262563751117}"/>
              </a:ext>
            </a:extLst>
          </p:cNvPr>
          <p:cNvSpPr>
            <a:spLocks noGrp="1"/>
          </p:cNvSpPr>
          <p:nvPr>
            <p:ph type="body" sz="quarter" idx="10"/>
          </p:nvPr>
        </p:nvSpPr>
        <p:spPr/>
        <p:txBody>
          <a:bodyPr/>
          <a:lstStyle/>
          <a:p>
            <a:r>
              <a:rPr lang="en-GB"/>
              <a:t>EASL CPG PBC. J Hepatol 2017;67:145–72</a:t>
            </a:r>
            <a:endParaRPr lang="en-GB" dirty="0"/>
          </a:p>
        </p:txBody>
      </p:sp>
      <p:sp>
        <p:nvSpPr>
          <p:cNvPr id="4" name="Content Placeholder 3">
            <a:extLst>
              <a:ext uri="{FF2B5EF4-FFF2-40B4-BE49-F238E27FC236}">
                <a16:creationId xmlns:a16="http://schemas.microsoft.com/office/drawing/2014/main" id="{7CC3323A-152F-47F4-9BBD-CE056723FD00}"/>
              </a:ext>
            </a:extLst>
          </p:cNvPr>
          <p:cNvSpPr>
            <a:spLocks noGrp="1"/>
          </p:cNvSpPr>
          <p:nvPr>
            <p:ph sz="half" idx="1"/>
          </p:nvPr>
        </p:nvSpPr>
        <p:spPr/>
        <p:txBody>
          <a:bodyPr/>
          <a:lstStyle/>
          <a:p>
            <a:pPr marL="457200" indent="-457200">
              <a:buFont typeface="+mj-lt"/>
              <a:buAutoNum type="arabicPeriod"/>
            </a:pPr>
            <a:r>
              <a:rPr lang="en-GB" dirty="0"/>
              <a:t>Hepatic haemangiomas</a:t>
            </a:r>
          </a:p>
          <a:p>
            <a:pPr marL="457200" indent="-457200">
              <a:buFont typeface="+mj-lt"/>
              <a:buAutoNum type="arabicPeriod"/>
            </a:pPr>
            <a:r>
              <a:rPr lang="en-GB" dirty="0"/>
              <a:t>Focal nodular hyperplasia (FNH)</a:t>
            </a:r>
          </a:p>
          <a:p>
            <a:pPr marL="457200" indent="-457200">
              <a:buFont typeface="+mj-lt"/>
              <a:buAutoNum type="arabicPeriod"/>
            </a:pPr>
            <a:r>
              <a:rPr lang="en-GB" dirty="0"/>
              <a:t>Hepatocellular adenoma (HCA)</a:t>
            </a:r>
          </a:p>
          <a:p>
            <a:pPr marL="457200" indent="-457200">
              <a:buFont typeface="+mj-lt"/>
              <a:buAutoNum type="arabicPeriod"/>
            </a:pPr>
            <a:r>
              <a:rPr lang="en-GB" dirty="0"/>
              <a:t>Patients with multiple lesions</a:t>
            </a:r>
          </a:p>
        </p:txBody>
      </p:sp>
      <p:sp>
        <p:nvSpPr>
          <p:cNvPr id="5" name="Rectangle 4">
            <a:hlinkClick r:id="rId3" action="ppaction://hlinksldjump"/>
            <a:extLst>
              <a:ext uri="{FF2B5EF4-FFF2-40B4-BE49-F238E27FC236}">
                <a16:creationId xmlns:a16="http://schemas.microsoft.com/office/drawing/2014/main" id="{C3DC6722-4E10-4035-834D-385030FA2509}"/>
              </a:ext>
            </a:extLst>
          </p:cNvPr>
          <p:cNvSpPr/>
          <p:nvPr/>
        </p:nvSpPr>
        <p:spPr>
          <a:xfrm>
            <a:off x="430188" y="1392898"/>
            <a:ext cx="4464496"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43E057AB-A28A-4043-8DDC-2D8EC5A31566}"/>
              </a:ext>
            </a:extLst>
          </p:cNvPr>
          <p:cNvSpPr txBox="1"/>
          <p:nvPr/>
        </p:nvSpPr>
        <p:spPr>
          <a:xfrm>
            <a:off x="8914815" y="1336556"/>
            <a:ext cx="1989619" cy="523220"/>
          </a:xfrm>
          <a:prstGeom prst="rect">
            <a:avLst/>
          </a:prstGeom>
          <a:noFill/>
          <a:ln>
            <a:solidFill>
              <a:schemeClr val="accent1"/>
            </a:solidFill>
          </a:ln>
        </p:spPr>
        <p:txBody>
          <a:bodyPr wrap="square" rtlCol="0">
            <a:spAutoFit/>
          </a:bodyPr>
          <a:lstStyle/>
          <a:p>
            <a:pPr algn="ctr"/>
            <a:r>
              <a:rPr lang="en-GB" sz="1400" dirty="0"/>
              <a:t>Click on a topic to skip to that section</a:t>
            </a:r>
          </a:p>
        </p:txBody>
      </p:sp>
      <p:sp>
        <p:nvSpPr>
          <p:cNvPr id="19" name="Rectangle 18">
            <a:hlinkClick r:id="rId4" action="ppaction://hlinksldjump"/>
            <a:extLst>
              <a:ext uri="{FF2B5EF4-FFF2-40B4-BE49-F238E27FC236}">
                <a16:creationId xmlns:a16="http://schemas.microsoft.com/office/drawing/2014/main" id="{528AF20F-6091-4195-A8C1-3F29AF3F6C4E}"/>
              </a:ext>
            </a:extLst>
          </p:cNvPr>
          <p:cNvSpPr/>
          <p:nvPr/>
        </p:nvSpPr>
        <p:spPr>
          <a:xfrm>
            <a:off x="430188" y="1761660"/>
            <a:ext cx="4464496"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hlinkClick r:id="rId5" action="ppaction://hlinksldjump"/>
            <a:extLst>
              <a:ext uri="{FF2B5EF4-FFF2-40B4-BE49-F238E27FC236}">
                <a16:creationId xmlns:a16="http://schemas.microsoft.com/office/drawing/2014/main" id="{F85DA2EE-60E1-4A9D-90FC-830519930AEE}"/>
              </a:ext>
            </a:extLst>
          </p:cNvPr>
          <p:cNvSpPr/>
          <p:nvPr/>
        </p:nvSpPr>
        <p:spPr>
          <a:xfrm>
            <a:off x="430188" y="2130422"/>
            <a:ext cx="4464496"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hlinkClick r:id="rId6" action="ppaction://hlinksldjump"/>
            <a:extLst>
              <a:ext uri="{FF2B5EF4-FFF2-40B4-BE49-F238E27FC236}">
                <a16:creationId xmlns:a16="http://schemas.microsoft.com/office/drawing/2014/main" id="{129A0567-B0BA-46B6-A4FE-66352680C27A}"/>
              </a:ext>
            </a:extLst>
          </p:cNvPr>
          <p:cNvSpPr/>
          <p:nvPr/>
        </p:nvSpPr>
        <p:spPr>
          <a:xfrm>
            <a:off x="430188" y="2492490"/>
            <a:ext cx="4464496"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4" name="Picture 23">
            <a:hlinkClick r:id="rId7" action="ppaction://hlinksldjump"/>
            <a:extLst>
              <a:ext uri="{FF2B5EF4-FFF2-40B4-BE49-F238E27FC236}">
                <a16:creationId xmlns:a16="http://schemas.microsoft.com/office/drawing/2014/main" id="{11BF019F-D253-446F-B84C-3C101DA59D34}"/>
              </a:ext>
            </a:extLst>
          </p:cNvPr>
          <p:cNvPicPr>
            <a:picLocks noChangeAspect="1"/>
          </p:cNvPicPr>
          <p:nvPr/>
        </p:nvPicPr>
        <p:blipFill rotWithShape="1">
          <a:blip r:embed="rId8"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4125" y="446445"/>
            <a:ext cx="381237" cy="377560"/>
          </a:xfrm>
          <a:prstGeom prst="rect">
            <a:avLst/>
          </a:prstGeom>
        </p:spPr>
      </p:pic>
    </p:spTree>
    <p:extLst>
      <p:ext uri="{BB962C8B-B14F-4D97-AF65-F5344CB8AC3E}">
        <p14:creationId xmlns:p14="http://schemas.microsoft.com/office/powerpoint/2010/main" val="33696445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19B14-313C-4EA7-81DA-EB70F1D412E2}"/>
              </a:ext>
            </a:extLst>
          </p:cNvPr>
          <p:cNvSpPr>
            <a:spLocks noGrp="1"/>
          </p:cNvSpPr>
          <p:nvPr>
            <p:ph type="title"/>
          </p:nvPr>
        </p:nvSpPr>
        <p:spPr/>
        <p:txBody>
          <a:bodyPr/>
          <a:lstStyle/>
          <a:p>
            <a:r>
              <a:rPr lang="en-GB" dirty="0"/>
              <a:t>Hepatic haemangiomas</a:t>
            </a:r>
          </a:p>
        </p:txBody>
      </p:sp>
      <p:sp>
        <p:nvSpPr>
          <p:cNvPr id="3" name="Text Placeholder 2">
            <a:extLst>
              <a:ext uri="{FF2B5EF4-FFF2-40B4-BE49-F238E27FC236}">
                <a16:creationId xmlns:a16="http://schemas.microsoft.com/office/drawing/2014/main" id="{E8573DA5-4B2C-4565-82CD-2E7709998889}"/>
              </a:ext>
            </a:extLst>
          </p:cNvPr>
          <p:cNvSpPr>
            <a:spLocks noGrp="1"/>
          </p:cNvSpPr>
          <p:nvPr>
            <p:ph type="body" idx="1"/>
          </p:nvPr>
        </p:nvSpPr>
        <p:spPr/>
        <p:txBody>
          <a:bodyPr/>
          <a:lstStyle/>
          <a:p>
            <a:r>
              <a:rPr lang="en-GB" dirty="0"/>
              <a:t>Epidemiology/clinical characteristics </a:t>
            </a:r>
          </a:p>
          <a:p>
            <a:r>
              <a:rPr lang="en-GB" dirty="0"/>
              <a:t>Key diagnostic recommendations</a:t>
            </a:r>
          </a:p>
          <a:p>
            <a:r>
              <a:rPr lang="en-GB" dirty="0"/>
              <a:t>Key management recommendations</a:t>
            </a:r>
          </a:p>
        </p:txBody>
      </p:sp>
    </p:spTree>
    <p:extLst>
      <p:ext uri="{BB962C8B-B14F-4D97-AF65-F5344CB8AC3E}">
        <p14:creationId xmlns:p14="http://schemas.microsoft.com/office/powerpoint/2010/main" val="25538932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F3A30E-EE26-45DB-8121-84A93038F045}"/>
              </a:ext>
            </a:extLst>
          </p:cNvPr>
          <p:cNvSpPr>
            <a:spLocks noGrp="1"/>
          </p:cNvSpPr>
          <p:nvPr>
            <p:ph type="title"/>
          </p:nvPr>
        </p:nvSpPr>
        <p:spPr/>
        <p:txBody>
          <a:bodyPr>
            <a:noAutofit/>
          </a:bodyPr>
          <a:lstStyle/>
          <a:p>
            <a:r>
              <a:rPr lang="en-GB" dirty="0"/>
              <a:t>Hepatic haemangiomas: epidemiology/clinical characteristics</a:t>
            </a:r>
          </a:p>
        </p:txBody>
      </p:sp>
      <p:sp>
        <p:nvSpPr>
          <p:cNvPr id="6" name="Text Placeholder 5">
            <a:extLst>
              <a:ext uri="{FF2B5EF4-FFF2-40B4-BE49-F238E27FC236}">
                <a16:creationId xmlns:a16="http://schemas.microsoft.com/office/drawing/2014/main" id="{72F4847E-6E35-4B60-82E1-E5FE5DB85D9A}"/>
              </a:ext>
            </a:extLst>
          </p:cNvPr>
          <p:cNvSpPr>
            <a:spLocks noGrp="1"/>
          </p:cNvSpPr>
          <p:nvPr>
            <p:ph type="body" sz="quarter" idx="10"/>
          </p:nvPr>
        </p:nvSpPr>
        <p:spPr/>
        <p:txBody>
          <a:bodyPr/>
          <a:lstStyle/>
          <a:p>
            <a:r>
              <a:rPr lang="en-GB" dirty="0"/>
              <a:t> </a:t>
            </a:r>
          </a:p>
          <a:p>
            <a:r>
              <a:rPr lang="it-IT" dirty="0"/>
              <a:t>1. Horta G, et al. </a:t>
            </a:r>
            <a:r>
              <a:rPr lang="en-GB" dirty="0"/>
              <a:t>Rev Med </a:t>
            </a:r>
            <a:r>
              <a:rPr lang="en-GB" dirty="0" err="1"/>
              <a:t>Chil</a:t>
            </a:r>
            <a:r>
              <a:rPr lang="en-GB" dirty="0"/>
              <a:t> 2015;143:197–202; 2. </a:t>
            </a:r>
            <a:r>
              <a:rPr lang="en-GB" dirty="0" err="1"/>
              <a:t>Bahirwani</a:t>
            </a:r>
            <a:r>
              <a:rPr lang="en-GB" dirty="0"/>
              <a:t> R, Reddy KR. Aliment </a:t>
            </a:r>
            <a:r>
              <a:rPr lang="en-GB" dirty="0" err="1"/>
              <a:t>Pharmacol</a:t>
            </a:r>
            <a:r>
              <a:rPr lang="en-GB" dirty="0"/>
              <a:t> </a:t>
            </a:r>
            <a:r>
              <a:rPr lang="en-GB" dirty="0" err="1"/>
              <a:t>Ther</a:t>
            </a:r>
            <a:r>
              <a:rPr lang="en-GB" dirty="0"/>
              <a:t> 2008;28:953–65; </a:t>
            </a:r>
            <a:br>
              <a:rPr lang="en-GB" dirty="0"/>
            </a:br>
            <a:r>
              <a:rPr lang="en-GB" dirty="0"/>
              <a:t>3. </a:t>
            </a:r>
            <a:r>
              <a:rPr lang="it-IT" dirty="0"/>
              <a:t>Gandolfi L, </a:t>
            </a:r>
            <a:r>
              <a:rPr lang="en-GB" dirty="0"/>
              <a:t>et al. Gut 1991;32:677–80; 4. Hall GW. Br J </a:t>
            </a:r>
            <a:r>
              <a:rPr lang="en-GB" dirty="0" err="1"/>
              <a:t>Haematol</a:t>
            </a:r>
            <a:r>
              <a:rPr lang="en-GB" dirty="0"/>
              <a:t> 2001;112:851–62; 5. </a:t>
            </a:r>
            <a:r>
              <a:rPr lang="en-GB" dirty="0" err="1"/>
              <a:t>O’Rafferty</a:t>
            </a:r>
            <a:r>
              <a:rPr lang="en-GB" dirty="0"/>
              <a:t> C, et al. Br J </a:t>
            </a:r>
            <a:r>
              <a:rPr lang="en-GB" dirty="0" err="1"/>
              <a:t>Haematol</a:t>
            </a:r>
            <a:r>
              <a:rPr lang="en-GB" dirty="0"/>
              <a:t> 2015;171:38–51;</a:t>
            </a:r>
          </a:p>
          <a:p>
            <a:r>
              <a:rPr lang="en-GB" dirty="0"/>
              <a:t>EASL CPG benign liver tumours. J </a:t>
            </a:r>
            <a:r>
              <a:rPr lang="en-GB" dirty="0" err="1"/>
              <a:t>Hepatol</a:t>
            </a:r>
            <a:r>
              <a:rPr lang="en-GB" dirty="0"/>
              <a:t> 2016;65:386–98</a:t>
            </a:r>
          </a:p>
        </p:txBody>
      </p:sp>
      <p:sp>
        <p:nvSpPr>
          <p:cNvPr id="7" name="Content Placeholder 6">
            <a:extLst>
              <a:ext uri="{FF2B5EF4-FFF2-40B4-BE49-F238E27FC236}">
                <a16:creationId xmlns:a16="http://schemas.microsoft.com/office/drawing/2014/main" id="{3F5D4B5B-0BEF-4461-91F3-EDC377EAE185}"/>
              </a:ext>
            </a:extLst>
          </p:cNvPr>
          <p:cNvSpPr>
            <a:spLocks noGrp="1"/>
          </p:cNvSpPr>
          <p:nvPr>
            <p:ph sz="half" idx="1"/>
          </p:nvPr>
        </p:nvSpPr>
        <p:spPr/>
        <p:txBody>
          <a:bodyPr>
            <a:normAutofit/>
          </a:bodyPr>
          <a:lstStyle/>
          <a:p>
            <a:r>
              <a:rPr lang="en-GB" dirty="0"/>
              <a:t>Most common primary liver tumours</a:t>
            </a:r>
          </a:p>
          <a:p>
            <a:pPr lvl="1"/>
            <a:r>
              <a:rPr lang="en-GB" dirty="0"/>
              <a:t>Prevalence on imaging series: ~5%</a:t>
            </a:r>
            <a:r>
              <a:rPr lang="en-GB" baseline="30000" dirty="0"/>
              <a:t>1</a:t>
            </a:r>
          </a:p>
          <a:p>
            <a:pPr lvl="1"/>
            <a:r>
              <a:rPr lang="en-GB" dirty="0"/>
              <a:t>Prevalence on autopsy series: up to 20%</a:t>
            </a:r>
            <a:r>
              <a:rPr lang="en-GB" baseline="30000" dirty="0"/>
              <a:t>2,3</a:t>
            </a:r>
          </a:p>
          <a:p>
            <a:pPr lvl="1"/>
            <a:r>
              <a:rPr lang="en-GB" dirty="0"/>
              <a:t>Most common in women aged 30–50 years</a:t>
            </a:r>
            <a:r>
              <a:rPr lang="en-GB" baseline="30000" dirty="0"/>
              <a:t>3</a:t>
            </a:r>
          </a:p>
          <a:p>
            <a:pPr lvl="2"/>
            <a:r>
              <a:rPr lang="en-GB" dirty="0"/>
              <a:t>Female to male ratio ranges from 1.2–6:1</a:t>
            </a:r>
          </a:p>
          <a:p>
            <a:pPr lvl="2"/>
            <a:r>
              <a:rPr lang="en-GB" dirty="0"/>
              <a:t>Can occur in all age groups</a:t>
            </a:r>
          </a:p>
          <a:p>
            <a:endParaRPr lang="en-GB" dirty="0"/>
          </a:p>
          <a:p>
            <a:r>
              <a:rPr lang="en-GB" dirty="0"/>
              <a:t>Rarely of clinical significance</a:t>
            </a:r>
            <a:endParaRPr lang="en-GB" baseline="30000" dirty="0"/>
          </a:p>
          <a:p>
            <a:pPr lvl="1"/>
            <a:r>
              <a:rPr lang="en-GB" dirty="0"/>
              <a:t>Often solitary and small (&lt;4 cm), although can reach 20 cm in diameter</a:t>
            </a:r>
            <a:r>
              <a:rPr lang="en-GB" baseline="30000" dirty="0"/>
              <a:t>2,3</a:t>
            </a:r>
            <a:r>
              <a:rPr lang="en-GB" dirty="0"/>
              <a:t> </a:t>
            </a:r>
          </a:p>
          <a:p>
            <a:pPr lvl="1"/>
            <a:r>
              <a:rPr lang="en-GB" dirty="0"/>
              <a:t>Most patients are asymptomatic even with large haemangiomas</a:t>
            </a:r>
            <a:r>
              <a:rPr lang="en-GB" baseline="30000" dirty="0"/>
              <a:t>2,3</a:t>
            </a:r>
            <a:endParaRPr lang="en-GB" dirty="0"/>
          </a:p>
          <a:p>
            <a:pPr lvl="1"/>
            <a:r>
              <a:rPr lang="en-GB" dirty="0"/>
              <a:t>Larger tumours (&gt;10 cm) may be symptomatic </a:t>
            </a:r>
            <a:r>
              <a:rPr lang="en-GB" dirty="0">
                <a:latin typeface="Arial" panose="020B0604020202020204" pitchFamily="34" charset="0"/>
                <a:cs typeface="Arial" panose="020B0604020202020204" pitchFamily="34" charset="0"/>
              </a:rPr>
              <a:t>–</a:t>
            </a:r>
            <a:r>
              <a:rPr lang="en-GB" dirty="0"/>
              <a:t> associated with pain and features of KMS (inflammatory reaction syndrome and coagulopathy)</a:t>
            </a:r>
            <a:r>
              <a:rPr lang="en-GB" baseline="30000" dirty="0"/>
              <a:t>4,5</a:t>
            </a:r>
          </a:p>
        </p:txBody>
      </p:sp>
      <p:pic>
        <p:nvPicPr>
          <p:cNvPr id="9" name="Picture 8">
            <a:hlinkClick r:id="rId3" action="ppaction://hlinksldjump"/>
            <a:extLst>
              <a:ext uri="{FF2B5EF4-FFF2-40B4-BE49-F238E27FC236}">
                <a16:creationId xmlns:a16="http://schemas.microsoft.com/office/drawing/2014/main" id="{0E30B0E3-C4A3-44D5-9E4B-4F3BFAC57AF2}"/>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9934" y="446445"/>
            <a:ext cx="381237" cy="377560"/>
          </a:xfrm>
          <a:prstGeom prst="rect">
            <a:avLst/>
          </a:prstGeom>
        </p:spPr>
      </p:pic>
    </p:spTree>
    <p:extLst>
      <p:ext uri="{BB962C8B-B14F-4D97-AF65-F5344CB8AC3E}">
        <p14:creationId xmlns:p14="http://schemas.microsoft.com/office/powerpoint/2010/main" val="15064964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F3A30E-EE26-45DB-8121-84A93038F045}"/>
              </a:ext>
            </a:extLst>
          </p:cNvPr>
          <p:cNvSpPr>
            <a:spLocks noGrp="1"/>
          </p:cNvSpPr>
          <p:nvPr>
            <p:ph type="title"/>
          </p:nvPr>
        </p:nvSpPr>
        <p:spPr/>
        <p:txBody>
          <a:bodyPr>
            <a:noAutofit/>
          </a:bodyPr>
          <a:lstStyle/>
          <a:p>
            <a:r>
              <a:rPr lang="en-GB" dirty="0"/>
              <a:t>Hepatic haemangiomas: key diagnostic recommendations</a:t>
            </a:r>
          </a:p>
        </p:txBody>
      </p:sp>
      <p:sp>
        <p:nvSpPr>
          <p:cNvPr id="6" name="Text Placeholder 5">
            <a:extLst>
              <a:ext uri="{FF2B5EF4-FFF2-40B4-BE49-F238E27FC236}">
                <a16:creationId xmlns:a16="http://schemas.microsoft.com/office/drawing/2014/main" id="{72F4847E-6E35-4B60-82E1-E5FE5DB85D9A}"/>
              </a:ext>
            </a:extLst>
          </p:cNvPr>
          <p:cNvSpPr>
            <a:spLocks noGrp="1"/>
          </p:cNvSpPr>
          <p:nvPr>
            <p:ph type="body" sz="quarter" idx="10"/>
          </p:nvPr>
        </p:nvSpPr>
        <p:spPr/>
        <p:txBody>
          <a:bodyPr/>
          <a:lstStyle/>
          <a:p>
            <a:r>
              <a:rPr lang="en-GB" dirty="0"/>
              <a:t>EASL CPG benign liver tumours. J </a:t>
            </a:r>
            <a:r>
              <a:rPr lang="en-GB" dirty="0" err="1"/>
              <a:t>Hepatol</a:t>
            </a:r>
            <a:r>
              <a:rPr lang="en-GB" dirty="0"/>
              <a:t> 2016;65:386–98</a:t>
            </a:r>
          </a:p>
        </p:txBody>
      </p:sp>
      <p:sp>
        <p:nvSpPr>
          <p:cNvPr id="2" name="Content Placeholder 1">
            <a:extLst>
              <a:ext uri="{FF2B5EF4-FFF2-40B4-BE49-F238E27FC236}">
                <a16:creationId xmlns:a16="http://schemas.microsoft.com/office/drawing/2014/main" id="{AF78D769-E9B5-4718-BFBE-163000C55143}"/>
              </a:ext>
            </a:extLst>
          </p:cNvPr>
          <p:cNvSpPr>
            <a:spLocks noGrp="1"/>
          </p:cNvSpPr>
          <p:nvPr>
            <p:ph sz="half" idx="1"/>
          </p:nvPr>
        </p:nvSpPr>
        <p:spPr/>
        <p:txBody>
          <a:bodyPr/>
          <a:lstStyle/>
          <a:p>
            <a:r>
              <a:rPr lang="en-GB" dirty="0"/>
              <a:t>Classic appearance on US is a homogenous hyperechoic mass</a:t>
            </a:r>
          </a:p>
        </p:txBody>
      </p:sp>
      <p:graphicFrame>
        <p:nvGraphicFramePr>
          <p:cNvPr id="8" name="Table 7">
            <a:extLst>
              <a:ext uri="{FF2B5EF4-FFF2-40B4-BE49-F238E27FC236}">
                <a16:creationId xmlns:a16="http://schemas.microsoft.com/office/drawing/2014/main" id="{D37C3924-5713-4958-B725-FDA719A8833A}"/>
              </a:ext>
            </a:extLst>
          </p:cNvPr>
          <p:cNvGraphicFramePr>
            <a:graphicFrameLocks noGrp="1"/>
          </p:cNvGraphicFramePr>
          <p:nvPr>
            <p:extLst>
              <p:ext uri="{D42A27DB-BD31-4B8C-83A1-F6EECF244321}">
                <p14:modId xmlns:p14="http://schemas.microsoft.com/office/powerpoint/2010/main" val="4150070961"/>
              </p:ext>
            </p:extLst>
          </p:nvPr>
        </p:nvGraphicFramePr>
        <p:xfrm>
          <a:off x="411814" y="1951072"/>
          <a:ext cx="11354434" cy="3779520"/>
        </p:xfrm>
        <a:graphic>
          <a:graphicData uri="http://schemas.openxmlformats.org/drawingml/2006/table">
            <a:tbl>
              <a:tblPr firstRow="1" bandRow="1">
                <a:tableStyleId>{5C22544A-7EE6-4342-B048-85BDC9FD1C3A}</a:tableStyleId>
              </a:tblPr>
              <a:tblGrid>
                <a:gridCol w="8656350">
                  <a:extLst>
                    <a:ext uri="{9D8B030D-6E8A-4147-A177-3AD203B41FA5}">
                      <a16:colId xmlns:a16="http://schemas.microsoft.com/office/drawing/2014/main" val="20001"/>
                    </a:ext>
                  </a:extLst>
                </a:gridCol>
                <a:gridCol w="1349042">
                  <a:extLst>
                    <a:ext uri="{9D8B030D-6E8A-4147-A177-3AD203B41FA5}">
                      <a16:colId xmlns:a16="http://schemas.microsoft.com/office/drawing/2014/main" val="20002"/>
                    </a:ext>
                  </a:extLst>
                </a:gridCol>
                <a:gridCol w="1349042">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r>
                        <a:rPr lang="en-GB" sz="1600" b="0" i="0" u="none" strike="noStrike" kern="1200" baseline="0" dirty="0">
                          <a:solidFill>
                            <a:schemeClr val="tx1"/>
                          </a:solidFill>
                          <a:latin typeface="+mn-lt"/>
                          <a:ea typeface="+mn-ea"/>
                          <a:cs typeface="+mn-cs"/>
                        </a:rPr>
                        <a:t>In patients with a normal/healthy liver, a</a:t>
                      </a:r>
                      <a:r>
                        <a:rPr lang="en-GB" sz="1600" b="0" i="0" u="none" strike="noStrike" kern="1200" baseline="0" dirty="0">
                          <a:solidFill>
                            <a:schemeClr val="dk1"/>
                          </a:solidFill>
                          <a:latin typeface="+mn-lt"/>
                          <a:ea typeface="+mn-ea"/>
                          <a:cs typeface="+mn-cs"/>
                        </a:rPr>
                        <a:t> hyperechoic lesion is very likely to be a liver haemangioma</a:t>
                      </a:r>
                    </a:p>
                    <a:p>
                      <a:endParaRPr lang="en-GB" sz="1600" b="0" i="0" u="none" strike="noStrike" kern="1200" baseline="0" dirty="0">
                        <a:solidFill>
                          <a:schemeClr val="dk1"/>
                        </a:solidFill>
                        <a:latin typeface="+mn-lt"/>
                        <a:ea typeface="+mn-ea"/>
                        <a:cs typeface="+mn-cs"/>
                      </a:endParaRPr>
                    </a:p>
                    <a:p>
                      <a:r>
                        <a:rPr lang="en-GB" sz="1600" b="0" i="0" u="none" strike="noStrike" kern="1200" baseline="0" dirty="0">
                          <a:solidFill>
                            <a:schemeClr val="dk1"/>
                          </a:solidFill>
                          <a:latin typeface="+mn-lt"/>
                          <a:ea typeface="+mn-ea"/>
                          <a:cs typeface="+mn-cs"/>
                        </a:rPr>
                        <a:t>US is sufficient for diagnosis in cases of typical radiology (homogeneous hyperechoic, sharp margin, posterior enhancement, absence of halo sign) in lesions &lt;3 cm</a:t>
                      </a:r>
                    </a:p>
                  </a:txBody>
                  <a:tcPr marL="45720" marR="4572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II-2</a:t>
                      </a:r>
                    </a:p>
                  </a:txBody>
                  <a:tcPr marL="45720" marR="4572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dirty="0"/>
                        <a:t>1</a:t>
                      </a:r>
                    </a:p>
                  </a:txBody>
                  <a:tcPr marL="45720" marR="4572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214761">
                <a:tc>
                  <a:txBody>
                    <a:bodyPr/>
                    <a:lstStyle/>
                    <a:p>
                      <a:pPr marL="0" indent="0">
                        <a:buClr>
                          <a:schemeClr val="accent1"/>
                        </a:buClr>
                        <a:buFont typeface="Arial" panose="020B0604020202020204" pitchFamily="34" charset="0"/>
                        <a:buNone/>
                      </a:pPr>
                      <a:r>
                        <a:rPr lang="en-GB" sz="1600" b="0" i="0" u="none" strike="noStrike" kern="1200" baseline="0" dirty="0">
                          <a:solidFill>
                            <a:schemeClr val="dk1"/>
                          </a:solidFill>
                          <a:latin typeface="+mn-lt"/>
                          <a:ea typeface="+mn-ea"/>
                          <a:cs typeface="+mn-cs"/>
                        </a:rPr>
                        <a:t>Contrast enhanced imaging (CEUS, CT or MRI) is required in </a:t>
                      </a:r>
                      <a:r>
                        <a:rPr lang="en-GB" sz="1600" b="0" i="0" u="none" strike="noStrike" kern="1200" baseline="0" dirty="0">
                          <a:solidFill>
                            <a:schemeClr val="tx1"/>
                          </a:solidFill>
                          <a:latin typeface="+mn-lt"/>
                          <a:ea typeface="+mn-ea"/>
                          <a:cs typeface="+mn-cs"/>
                        </a:rPr>
                        <a:t>oncology patients and patients with underlying liver disease</a:t>
                      </a:r>
                      <a:endParaRPr lang="en-GB" sz="1600" b="0" i="0" u="none" strike="noStrike" kern="1200" baseline="0" dirty="0">
                        <a:solidFill>
                          <a:schemeClr val="dk1"/>
                        </a:solidFill>
                        <a:latin typeface="+mn-lt"/>
                        <a:ea typeface="+mn-ea"/>
                        <a:cs typeface="+mn-cs"/>
                      </a:endParaRPr>
                    </a:p>
                  </a:txBody>
                  <a:tcPr marL="45720" marR="4572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II-2</a:t>
                      </a:r>
                    </a:p>
                  </a:txBody>
                  <a:tcPr marL="45720" marR="45720" anchor="ctr">
                    <a:lnL w="6350" cap="flat" cmpd="sng" algn="ctr">
                      <a:noFill/>
                      <a:prstDash val="solid"/>
                      <a:round/>
                      <a:headEnd type="none" w="med" len="med"/>
                      <a:tailEnd type="none" w="med" len="med"/>
                    </a:lnL>
                    <a:solidFill>
                      <a:srgbClr val="7DCBEC"/>
                    </a:solidFill>
                  </a:tcPr>
                </a:tc>
                <a:tc>
                  <a:txBody>
                    <a:bodyPr/>
                    <a:lstStyle/>
                    <a:p>
                      <a:pPr algn="ctr"/>
                      <a:r>
                        <a:rPr lang="en-GB" sz="1600" dirty="0"/>
                        <a:t>1</a:t>
                      </a:r>
                    </a:p>
                  </a:txBody>
                  <a:tcPr marL="45720" marR="45720"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3"/>
                  </a:ext>
                </a:extLst>
              </a:tr>
              <a:tr h="0">
                <a:tc>
                  <a:txBody>
                    <a:bodyPr/>
                    <a:lstStyle/>
                    <a:p>
                      <a:r>
                        <a:rPr lang="en-GB" sz="1600" b="0" i="0" u="none" strike="noStrike" kern="1200" baseline="0" dirty="0">
                          <a:solidFill>
                            <a:schemeClr val="tx1"/>
                          </a:solidFill>
                          <a:latin typeface="+mn-lt"/>
                          <a:ea typeface="+mn-ea"/>
                          <a:cs typeface="+mn-cs"/>
                        </a:rPr>
                        <a:t>Diagnosis by contrast-enhanced imaging is based on a typical vascular profile, characterized by peripheral and globular enhancement on arterial phase followed by a central enhancement on delayed phases</a:t>
                      </a:r>
                    </a:p>
                    <a:p>
                      <a:endParaRPr lang="en-GB" sz="1600" b="0" i="0" u="none" strike="noStrike" kern="1200" baseline="0" dirty="0">
                        <a:solidFill>
                          <a:schemeClr val="tx1"/>
                        </a:solidFill>
                        <a:latin typeface="+mn-lt"/>
                        <a:ea typeface="+mn-ea"/>
                        <a:cs typeface="+mn-cs"/>
                      </a:endParaRPr>
                    </a:p>
                    <a:p>
                      <a:r>
                        <a:rPr lang="en-GB" sz="1600" b="0" i="0" u="none" strike="noStrike" kern="1200" baseline="0" dirty="0">
                          <a:solidFill>
                            <a:schemeClr val="tx1"/>
                          </a:solidFill>
                          <a:latin typeface="+mn-lt"/>
                          <a:ea typeface="+mn-ea"/>
                          <a:cs typeface="+mn-cs"/>
                        </a:rPr>
                        <a:t>MRI provides additional findings: </a:t>
                      </a:r>
                      <a:r>
                        <a:rPr lang="en-GB" sz="1600" b="0" i="0" u="none" strike="noStrike" kern="1200" baseline="0" dirty="0" err="1">
                          <a:solidFill>
                            <a:schemeClr val="tx1"/>
                          </a:solidFill>
                          <a:latin typeface="+mn-lt"/>
                          <a:ea typeface="+mn-ea"/>
                          <a:cs typeface="+mn-cs"/>
                        </a:rPr>
                        <a:t>e.g</a:t>
                      </a:r>
                      <a:r>
                        <a:rPr lang="en-GB" sz="1600" b="0" i="0" u="none" strike="noStrike" kern="1200" baseline="0" dirty="0">
                          <a:solidFill>
                            <a:schemeClr val="tx1"/>
                          </a:solidFill>
                          <a:latin typeface="+mn-lt"/>
                          <a:ea typeface="+mn-ea"/>
                          <a:cs typeface="+mn-cs"/>
                        </a:rPr>
                        <a:t> lesion signal on T1-, T2-weighted sequences; diffusion imaging</a:t>
                      </a:r>
                    </a:p>
                  </a:txBody>
                  <a:tcPr marL="45720" marR="4572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II-2</a:t>
                      </a:r>
                    </a:p>
                  </a:txBody>
                  <a:tcPr marL="45720" marR="45720"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t>1</a:t>
                      </a:r>
                    </a:p>
                  </a:txBody>
                  <a:tcPr marL="45720" marR="45720"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9" name="Group 8">
            <a:extLst>
              <a:ext uri="{FF2B5EF4-FFF2-40B4-BE49-F238E27FC236}">
                <a16:creationId xmlns:a16="http://schemas.microsoft.com/office/drawing/2014/main" id="{D01A8EDF-CF95-44DE-96EA-868E9E985DB5}"/>
              </a:ext>
            </a:extLst>
          </p:cNvPr>
          <p:cNvGrpSpPr/>
          <p:nvPr/>
        </p:nvGrpSpPr>
        <p:grpSpPr>
          <a:xfrm>
            <a:off x="8057753" y="1951072"/>
            <a:ext cx="3693418" cy="276999"/>
            <a:chOff x="4262958" y="3212976"/>
            <a:chExt cx="3693418" cy="276999"/>
          </a:xfrm>
        </p:grpSpPr>
        <p:sp>
          <p:nvSpPr>
            <p:cNvPr id="10" name="Rectangle 9">
              <a:extLst>
                <a:ext uri="{FF2B5EF4-FFF2-40B4-BE49-F238E27FC236}">
                  <a16:creationId xmlns:a16="http://schemas.microsoft.com/office/drawing/2014/main" id="{9E699406-9788-41D6-88A4-9D7C645B1F94}"/>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1" name="Rectangle 10">
              <a:extLst>
                <a:ext uri="{FF2B5EF4-FFF2-40B4-BE49-F238E27FC236}">
                  <a16:creationId xmlns:a16="http://schemas.microsoft.com/office/drawing/2014/main" id="{2FA13974-E801-410A-9CC3-9AB52713400D}"/>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TextBox 11">
              <a:extLst>
                <a:ext uri="{FF2B5EF4-FFF2-40B4-BE49-F238E27FC236}">
                  <a16:creationId xmlns:a16="http://schemas.microsoft.com/office/drawing/2014/main" id="{6A2D599E-92E1-410C-B149-7D400491B6E6}"/>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3" name="TextBox 12">
              <a:extLst>
                <a:ext uri="{FF2B5EF4-FFF2-40B4-BE49-F238E27FC236}">
                  <a16:creationId xmlns:a16="http://schemas.microsoft.com/office/drawing/2014/main" id="{6860965E-5D4E-41B4-9047-8DAB73735F9F}"/>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5" name="Picture 14">
            <a:hlinkClick r:id="rId3" action="ppaction://hlinksldjump"/>
            <a:extLst>
              <a:ext uri="{FF2B5EF4-FFF2-40B4-BE49-F238E27FC236}">
                <a16:creationId xmlns:a16="http://schemas.microsoft.com/office/drawing/2014/main" id="{4FE1B7C6-B691-466A-B3F0-838341C43788}"/>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9934" y="446445"/>
            <a:ext cx="381237" cy="377560"/>
          </a:xfrm>
          <a:prstGeom prst="rect">
            <a:avLst/>
          </a:prstGeom>
        </p:spPr>
      </p:pic>
    </p:spTree>
    <p:extLst>
      <p:ext uri="{BB962C8B-B14F-4D97-AF65-F5344CB8AC3E}">
        <p14:creationId xmlns:p14="http://schemas.microsoft.com/office/powerpoint/2010/main" val="7740986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F3A30E-EE26-45DB-8121-84A93038F045}"/>
              </a:ext>
            </a:extLst>
          </p:cNvPr>
          <p:cNvSpPr>
            <a:spLocks noGrp="1"/>
          </p:cNvSpPr>
          <p:nvPr>
            <p:ph type="title"/>
          </p:nvPr>
        </p:nvSpPr>
        <p:spPr/>
        <p:txBody>
          <a:bodyPr>
            <a:normAutofit/>
          </a:bodyPr>
          <a:lstStyle/>
          <a:p>
            <a:r>
              <a:rPr lang="en-GB" dirty="0"/>
              <a:t>Hepatic haemangiomas: imaging</a:t>
            </a:r>
          </a:p>
        </p:txBody>
      </p:sp>
      <p:sp>
        <p:nvSpPr>
          <p:cNvPr id="6" name="Text Placeholder 5">
            <a:extLst>
              <a:ext uri="{FF2B5EF4-FFF2-40B4-BE49-F238E27FC236}">
                <a16:creationId xmlns:a16="http://schemas.microsoft.com/office/drawing/2014/main" id="{72F4847E-6E35-4B60-82E1-E5FE5DB85D9A}"/>
              </a:ext>
            </a:extLst>
          </p:cNvPr>
          <p:cNvSpPr>
            <a:spLocks noGrp="1"/>
          </p:cNvSpPr>
          <p:nvPr>
            <p:ph type="body" sz="quarter" idx="10"/>
          </p:nvPr>
        </p:nvSpPr>
        <p:spPr/>
        <p:txBody>
          <a:bodyPr/>
          <a:lstStyle/>
          <a:p>
            <a:endParaRPr lang="en-GB" dirty="0"/>
          </a:p>
          <a:p>
            <a:r>
              <a:rPr lang="en-GB" dirty="0"/>
              <a:t>EASL CPG benign liver tumours. J </a:t>
            </a:r>
            <a:r>
              <a:rPr lang="en-GB" dirty="0" err="1"/>
              <a:t>Hepatol</a:t>
            </a:r>
            <a:r>
              <a:rPr lang="en-GB" dirty="0"/>
              <a:t> 2016;65:386–98</a:t>
            </a:r>
          </a:p>
        </p:txBody>
      </p:sp>
      <p:pic>
        <p:nvPicPr>
          <p:cNvPr id="7" name="Content Placeholder 3">
            <a:extLst>
              <a:ext uri="{FF2B5EF4-FFF2-40B4-BE49-F238E27FC236}">
                <a16:creationId xmlns:a16="http://schemas.microsoft.com/office/drawing/2014/main" id="{DB79FE59-8E9B-4409-8A72-AF71F0AF595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27745" y="2020184"/>
            <a:ext cx="1558837" cy="1187725"/>
          </a:xfrm>
          <a:prstGeom prst="rect">
            <a:avLst/>
          </a:prstGeom>
        </p:spPr>
      </p:pic>
      <p:pic>
        <p:nvPicPr>
          <p:cNvPr id="8" name="Picture 2">
            <a:extLst>
              <a:ext uri="{FF2B5EF4-FFF2-40B4-BE49-F238E27FC236}">
                <a16:creationId xmlns:a16="http://schemas.microsoft.com/office/drawing/2014/main" id="{84DF7600-E9DA-4325-8B53-1380C0A15747}"/>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597295" y="2020184"/>
            <a:ext cx="1565394" cy="118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3">
            <a:extLst>
              <a:ext uri="{FF2B5EF4-FFF2-40B4-BE49-F238E27FC236}">
                <a16:creationId xmlns:a16="http://schemas.microsoft.com/office/drawing/2014/main" id="{B71EB57F-7B4E-4935-848F-DEB2BC1C9E31}"/>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273404" y="2020184"/>
            <a:ext cx="1560961" cy="11890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4">
            <a:extLst>
              <a:ext uri="{FF2B5EF4-FFF2-40B4-BE49-F238E27FC236}">
                <a16:creationId xmlns:a16="http://schemas.microsoft.com/office/drawing/2014/main" id="{E961228A-D3E5-4B7A-B9CD-86B433B03274}"/>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945078" y="2020184"/>
            <a:ext cx="1482407" cy="118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5">
            <a:extLst>
              <a:ext uri="{FF2B5EF4-FFF2-40B4-BE49-F238E27FC236}">
                <a16:creationId xmlns:a16="http://schemas.microsoft.com/office/drawing/2014/main" id="{FBAD9B60-D149-481F-984A-0604AD60B5CF}"/>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8538198" y="2020184"/>
            <a:ext cx="1532332" cy="118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6">
            <a:extLst>
              <a:ext uri="{FF2B5EF4-FFF2-40B4-BE49-F238E27FC236}">
                <a16:creationId xmlns:a16="http://schemas.microsoft.com/office/drawing/2014/main" id="{B6C63782-1087-4E04-9480-4C75D45AEC5C}"/>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1919288" y="4293096"/>
            <a:ext cx="2604230" cy="1278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Content Placeholder 3">
            <a:extLst>
              <a:ext uri="{FF2B5EF4-FFF2-40B4-BE49-F238E27FC236}">
                <a16:creationId xmlns:a16="http://schemas.microsoft.com/office/drawing/2014/main" id="{BEAD3EB5-D728-4A55-BD0B-B2AF25A7DDAF}"/>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651443" y="4291908"/>
            <a:ext cx="2641352" cy="1279593"/>
          </a:xfrm>
          <a:prstGeom prst="rect">
            <a:avLst/>
          </a:prstGeom>
        </p:spPr>
      </p:pic>
      <p:pic>
        <p:nvPicPr>
          <p:cNvPr id="14" name="Content Placeholder 3">
            <a:extLst>
              <a:ext uri="{FF2B5EF4-FFF2-40B4-BE49-F238E27FC236}">
                <a16:creationId xmlns:a16="http://schemas.microsoft.com/office/drawing/2014/main" id="{689A6528-D6AC-4777-AA13-FFD2CB941C86}"/>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420722" y="4291908"/>
            <a:ext cx="2641352" cy="1279593"/>
          </a:xfrm>
          <a:prstGeom prst="rect">
            <a:avLst/>
          </a:prstGeom>
        </p:spPr>
      </p:pic>
      <p:cxnSp>
        <p:nvCxnSpPr>
          <p:cNvPr id="20" name="Straight Arrow Connector 19">
            <a:extLst>
              <a:ext uri="{FF2B5EF4-FFF2-40B4-BE49-F238E27FC236}">
                <a16:creationId xmlns:a16="http://schemas.microsoft.com/office/drawing/2014/main" id="{E814528C-D95B-4E28-BBA8-77F40E9C42DD}"/>
              </a:ext>
            </a:extLst>
          </p:cNvPr>
          <p:cNvCxnSpPr/>
          <p:nvPr/>
        </p:nvCxnSpPr>
        <p:spPr>
          <a:xfrm>
            <a:off x="2096905" y="5064776"/>
            <a:ext cx="140011" cy="146425"/>
          </a:xfrm>
          <a:prstGeom prst="straightConnector1">
            <a:avLst/>
          </a:prstGeom>
          <a:ln w="38100">
            <a:solidFill>
              <a:schemeClr val="bg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8F9EF5F3-2FFD-4E63-B9DC-2ED7504DB0BE}"/>
              </a:ext>
            </a:extLst>
          </p:cNvPr>
          <p:cNvCxnSpPr/>
          <p:nvPr/>
        </p:nvCxnSpPr>
        <p:spPr>
          <a:xfrm>
            <a:off x="4936303" y="5064776"/>
            <a:ext cx="140011" cy="146425"/>
          </a:xfrm>
          <a:prstGeom prst="straightConnector1">
            <a:avLst/>
          </a:prstGeom>
          <a:ln w="38100">
            <a:solidFill>
              <a:schemeClr val="bg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18F1DDA1-9AC1-43E4-8D87-ED91FA949D41}"/>
              </a:ext>
            </a:extLst>
          </p:cNvPr>
          <p:cNvCxnSpPr/>
          <p:nvPr/>
        </p:nvCxnSpPr>
        <p:spPr>
          <a:xfrm>
            <a:off x="7677825" y="5064776"/>
            <a:ext cx="140011" cy="146425"/>
          </a:xfrm>
          <a:prstGeom prst="straightConnector1">
            <a:avLst/>
          </a:prstGeom>
          <a:ln w="38100">
            <a:solidFill>
              <a:schemeClr val="bg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7B58C4DC-A0B2-4137-8B41-123A113A0254}"/>
              </a:ext>
            </a:extLst>
          </p:cNvPr>
          <p:cNvSpPr txBox="1"/>
          <p:nvPr/>
        </p:nvSpPr>
        <p:spPr>
          <a:xfrm>
            <a:off x="1938472" y="2923070"/>
            <a:ext cx="393056" cy="307777"/>
          </a:xfrm>
          <a:prstGeom prst="rect">
            <a:avLst/>
          </a:prstGeom>
          <a:noFill/>
        </p:spPr>
        <p:txBody>
          <a:bodyPr wrap="none" rtlCol="0">
            <a:spAutoFit/>
          </a:bodyPr>
          <a:lstStyle/>
          <a:p>
            <a:r>
              <a:rPr lang="en-GB" sz="1400" b="1" dirty="0">
                <a:solidFill>
                  <a:schemeClr val="bg1"/>
                </a:solidFill>
              </a:rPr>
              <a:t>T2</a:t>
            </a:r>
          </a:p>
        </p:txBody>
      </p:sp>
      <p:sp>
        <p:nvSpPr>
          <p:cNvPr id="24" name="TextBox 23">
            <a:extLst>
              <a:ext uri="{FF2B5EF4-FFF2-40B4-BE49-F238E27FC236}">
                <a16:creationId xmlns:a16="http://schemas.microsoft.com/office/drawing/2014/main" id="{87CB3AE7-C41E-42B0-A558-FC2E1054CDB6}"/>
              </a:ext>
            </a:extLst>
          </p:cNvPr>
          <p:cNvSpPr txBox="1"/>
          <p:nvPr/>
        </p:nvSpPr>
        <p:spPr>
          <a:xfrm>
            <a:off x="3614042" y="2923070"/>
            <a:ext cx="393056" cy="307777"/>
          </a:xfrm>
          <a:prstGeom prst="rect">
            <a:avLst/>
          </a:prstGeom>
          <a:noFill/>
        </p:spPr>
        <p:txBody>
          <a:bodyPr wrap="none" rtlCol="0">
            <a:spAutoFit/>
          </a:bodyPr>
          <a:lstStyle/>
          <a:p>
            <a:r>
              <a:rPr lang="en-GB" sz="1400" b="1" dirty="0">
                <a:solidFill>
                  <a:schemeClr val="bg1"/>
                </a:solidFill>
              </a:rPr>
              <a:t>T1</a:t>
            </a:r>
          </a:p>
        </p:txBody>
      </p:sp>
      <p:sp>
        <p:nvSpPr>
          <p:cNvPr id="25" name="TextBox 24">
            <a:extLst>
              <a:ext uri="{FF2B5EF4-FFF2-40B4-BE49-F238E27FC236}">
                <a16:creationId xmlns:a16="http://schemas.microsoft.com/office/drawing/2014/main" id="{9AF3278A-4A4B-467B-A78D-7BB4D4730376}"/>
              </a:ext>
            </a:extLst>
          </p:cNvPr>
          <p:cNvSpPr txBox="1"/>
          <p:nvPr/>
        </p:nvSpPr>
        <p:spPr>
          <a:xfrm>
            <a:off x="5265136" y="2923070"/>
            <a:ext cx="434734" cy="307777"/>
          </a:xfrm>
          <a:prstGeom prst="rect">
            <a:avLst/>
          </a:prstGeom>
          <a:noFill/>
        </p:spPr>
        <p:txBody>
          <a:bodyPr wrap="none" rtlCol="0">
            <a:spAutoFit/>
          </a:bodyPr>
          <a:lstStyle/>
          <a:p>
            <a:r>
              <a:rPr lang="en-GB" sz="1400" b="1" dirty="0">
                <a:solidFill>
                  <a:schemeClr val="bg1"/>
                </a:solidFill>
              </a:rPr>
              <a:t>CE</a:t>
            </a:r>
          </a:p>
        </p:txBody>
      </p:sp>
      <p:sp>
        <p:nvSpPr>
          <p:cNvPr id="3" name="TextBox 2">
            <a:extLst>
              <a:ext uri="{FF2B5EF4-FFF2-40B4-BE49-F238E27FC236}">
                <a16:creationId xmlns:a16="http://schemas.microsoft.com/office/drawing/2014/main" id="{D92EFDEB-EE3D-471C-B714-B36344F3C82B}"/>
              </a:ext>
            </a:extLst>
          </p:cNvPr>
          <p:cNvSpPr txBox="1"/>
          <p:nvPr/>
        </p:nvSpPr>
        <p:spPr>
          <a:xfrm>
            <a:off x="3840430" y="1268760"/>
            <a:ext cx="4399474" cy="369332"/>
          </a:xfrm>
          <a:prstGeom prst="rect">
            <a:avLst/>
          </a:prstGeom>
          <a:noFill/>
        </p:spPr>
        <p:txBody>
          <a:bodyPr wrap="none" rtlCol="0">
            <a:spAutoFit/>
          </a:bodyPr>
          <a:lstStyle/>
          <a:p>
            <a:pPr algn="ctr"/>
            <a:r>
              <a:rPr lang="en-GB" b="1" dirty="0"/>
              <a:t>Typical haemangioma adjacent to FNH</a:t>
            </a:r>
          </a:p>
        </p:txBody>
      </p:sp>
      <p:sp>
        <p:nvSpPr>
          <p:cNvPr id="26" name="TextBox 25">
            <a:extLst>
              <a:ext uri="{FF2B5EF4-FFF2-40B4-BE49-F238E27FC236}">
                <a16:creationId xmlns:a16="http://schemas.microsoft.com/office/drawing/2014/main" id="{AEA5D443-FD59-412F-A1F3-F0CE49FA444B}"/>
              </a:ext>
            </a:extLst>
          </p:cNvPr>
          <p:cNvSpPr txBox="1"/>
          <p:nvPr/>
        </p:nvSpPr>
        <p:spPr>
          <a:xfrm>
            <a:off x="1919288" y="1627766"/>
            <a:ext cx="561372" cy="338554"/>
          </a:xfrm>
          <a:prstGeom prst="rect">
            <a:avLst/>
          </a:prstGeom>
          <a:noFill/>
        </p:spPr>
        <p:txBody>
          <a:bodyPr wrap="none" rtlCol="0">
            <a:spAutoFit/>
          </a:bodyPr>
          <a:lstStyle/>
          <a:p>
            <a:r>
              <a:rPr lang="en-GB" sz="1600" b="1" dirty="0"/>
              <a:t>MRI</a:t>
            </a:r>
          </a:p>
        </p:txBody>
      </p:sp>
      <p:sp>
        <p:nvSpPr>
          <p:cNvPr id="27" name="TextBox 26">
            <a:extLst>
              <a:ext uri="{FF2B5EF4-FFF2-40B4-BE49-F238E27FC236}">
                <a16:creationId xmlns:a16="http://schemas.microsoft.com/office/drawing/2014/main" id="{BAB36E9B-6C75-48CE-82E2-33122650E57F}"/>
              </a:ext>
            </a:extLst>
          </p:cNvPr>
          <p:cNvSpPr txBox="1"/>
          <p:nvPr/>
        </p:nvSpPr>
        <p:spPr>
          <a:xfrm>
            <a:off x="1912259" y="3880231"/>
            <a:ext cx="752129" cy="338554"/>
          </a:xfrm>
          <a:prstGeom prst="rect">
            <a:avLst/>
          </a:prstGeom>
          <a:noFill/>
        </p:spPr>
        <p:txBody>
          <a:bodyPr wrap="none" rtlCol="0">
            <a:spAutoFit/>
          </a:bodyPr>
          <a:lstStyle/>
          <a:p>
            <a:r>
              <a:rPr lang="en-GB" sz="1600" b="1" dirty="0"/>
              <a:t>CEUS</a:t>
            </a:r>
          </a:p>
        </p:txBody>
      </p:sp>
      <p:sp>
        <p:nvSpPr>
          <p:cNvPr id="30" name="TextBox 29">
            <a:extLst>
              <a:ext uri="{FF2B5EF4-FFF2-40B4-BE49-F238E27FC236}">
                <a16:creationId xmlns:a16="http://schemas.microsoft.com/office/drawing/2014/main" id="{230D7008-B139-4E71-B509-A210DBAE6292}"/>
              </a:ext>
            </a:extLst>
          </p:cNvPr>
          <p:cNvSpPr txBox="1"/>
          <p:nvPr/>
        </p:nvSpPr>
        <p:spPr>
          <a:xfrm>
            <a:off x="6957908" y="2923070"/>
            <a:ext cx="434734" cy="307777"/>
          </a:xfrm>
          <a:prstGeom prst="rect">
            <a:avLst/>
          </a:prstGeom>
          <a:noFill/>
        </p:spPr>
        <p:txBody>
          <a:bodyPr wrap="none" rtlCol="0">
            <a:spAutoFit/>
          </a:bodyPr>
          <a:lstStyle/>
          <a:p>
            <a:r>
              <a:rPr lang="en-GB" sz="1400" b="1" dirty="0">
                <a:solidFill>
                  <a:schemeClr val="bg1"/>
                </a:solidFill>
              </a:rPr>
              <a:t>CE</a:t>
            </a:r>
          </a:p>
        </p:txBody>
      </p:sp>
      <p:sp>
        <p:nvSpPr>
          <p:cNvPr id="32" name="TextBox 31">
            <a:extLst>
              <a:ext uri="{FF2B5EF4-FFF2-40B4-BE49-F238E27FC236}">
                <a16:creationId xmlns:a16="http://schemas.microsoft.com/office/drawing/2014/main" id="{2190BC74-9DD1-40F3-8360-41E202ACF684}"/>
              </a:ext>
            </a:extLst>
          </p:cNvPr>
          <p:cNvSpPr txBox="1"/>
          <p:nvPr/>
        </p:nvSpPr>
        <p:spPr>
          <a:xfrm>
            <a:off x="8536130" y="2923070"/>
            <a:ext cx="434734" cy="307777"/>
          </a:xfrm>
          <a:prstGeom prst="rect">
            <a:avLst/>
          </a:prstGeom>
          <a:noFill/>
        </p:spPr>
        <p:txBody>
          <a:bodyPr wrap="none" rtlCol="0">
            <a:spAutoFit/>
          </a:bodyPr>
          <a:lstStyle/>
          <a:p>
            <a:r>
              <a:rPr lang="en-GB" sz="1400" b="1" dirty="0">
                <a:solidFill>
                  <a:schemeClr val="bg1"/>
                </a:solidFill>
              </a:rPr>
              <a:t>CE</a:t>
            </a:r>
          </a:p>
        </p:txBody>
      </p:sp>
      <p:sp>
        <p:nvSpPr>
          <p:cNvPr id="33" name="TextBox 32">
            <a:extLst>
              <a:ext uri="{FF2B5EF4-FFF2-40B4-BE49-F238E27FC236}">
                <a16:creationId xmlns:a16="http://schemas.microsoft.com/office/drawing/2014/main" id="{9E93257C-26F7-482F-8A83-39835852CB4C}"/>
              </a:ext>
            </a:extLst>
          </p:cNvPr>
          <p:cNvSpPr txBox="1"/>
          <p:nvPr/>
        </p:nvSpPr>
        <p:spPr>
          <a:xfrm>
            <a:off x="2096905" y="3222854"/>
            <a:ext cx="1061509" cy="461665"/>
          </a:xfrm>
          <a:prstGeom prst="rect">
            <a:avLst/>
          </a:prstGeom>
          <a:noFill/>
        </p:spPr>
        <p:txBody>
          <a:bodyPr wrap="none" rtlCol="0">
            <a:spAutoFit/>
          </a:bodyPr>
          <a:lstStyle/>
          <a:p>
            <a:pPr algn="ctr"/>
            <a:r>
              <a:rPr lang="en-GB" sz="1200" dirty="0"/>
              <a:t>Strongly </a:t>
            </a:r>
            <a:br>
              <a:rPr lang="en-GB" sz="1200" dirty="0"/>
            </a:br>
            <a:r>
              <a:rPr lang="en-GB" sz="1200" dirty="0"/>
              <a:t>hyperintense</a:t>
            </a:r>
          </a:p>
        </p:txBody>
      </p:sp>
      <p:sp>
        <p:nvSpPr>
          <p:cNvPr id="34" name="TextBox 33">
            <a:extLst>
              <a:ext uri="{FF2B5EF4-FFF2-40B4-BE49-F238E27FC236}">
                <a16:creationId xmlns:a16="http://schemas.microsoft.com/office/drawing/2014/main" id="{BD74D1D2-7ED4-4E1C-AB89-05E0BA782DD8}"/>
              </a:ext>
            </a:extLst>
          </p:cNvPr>
          <p:cNvSpPr txBox="1"/>
          <p:nvPr/>
        </p:nvSpPr>
        <p:spPr>
          <a:xfrm>
            <a:off x="3810964" y="3230847"/>
            <a:ext cx="1035861" cy="276999"/>
          </a:xfrm>
          <a:prstGeom prst="rect">
            <a:avLst/>
          </a:prstGeom>
          <a:noFill/>
        </p:spPr>
        <p:txBody>
          <a:bodyPr wrap="none" rtlCol="0">
            <a:spAutoFit/>
          </a:bodyPr>
          <a:lstStyle/>
          <a:p>
            <a:pPr algn="ctr"/>
            <a:r>
              <a:rPr lang="en-GB" sz="1200" dirty="0"/>
              <a:t>Hypointense</a:t>
            </a:r>
          </a:p>
        </p:txBody>
      </p:sp>
      <p:sp>
        <p:nvSpPr>
          <p:cNvPr id="35" name="TextBox 34">
            <a:extLst>
              <a:ext uri="{FF2B5EF4-FFF2-40B4-BE49-F238E27FC236}">
                <a16:creationId xmlns:a16="http://schemas.microsoft.com/office/drawing/2014/main" id="{00AC1E24-A073-4CBF-9E85-1E15BEBADA45}"/>
              </a:ext>
            </a:extLst>
          </p:cNvPr>
          <p:cNvSpPr txBox="1"/>
          <p:nvPr/>
        </p:nvSpPr>
        <p:spPr>
          <a:xfrm>
            <a:off x="5246074" y="3237270"/>
            <a:ext cx="4894289" cy="461665"/>
          </a:xfrm>
          <a:prstGeom prst="rect">
            <a:avLst/>
          </a:prstGeom>
          <a:noFill/>
        </p:spPr>
        <p:txBody>
          <a:bodyPr wrap="none" rtlCol="0">
            <a:spAutoFit/>
          </a:bodyPr>
          <a:lstStyle/>
          <a:p>
            <a:pPr algn="ctr"/>
            <a:r>
              <a:rPr lang="en-GB" sz="1200" dirty="0"/>
              <a:t>Lesion shows peripheral and discontinuous enhancement followed by</a:t>
            </a:r>
            <a:br>
              <a:rPr lang="en-GB" sz="1200" dirty="0"/>
            </a:br>
            <a:r>
              <a:rPr lang="en-GB" sz="1200" dirty="0"/>
              <a:t>complete fill-in on delayed-phase imaging</a:t>
            </a:r>
          </a:p>
        </p:txBody>
      </p:sp>
      <p:cxnSp>
        <p:nvCxnSpPr>
          <p:cNvPr id="42" name="Straight Arrow Connector 41">
            <a:extLst>
              <a:ext uri="{FF2B5EF4-FFF2-40B4-BE49-F238E27FC236}">
                <a16:creationId xmlns:a16="http://schemas.microsoft.com/office/drawing/2014/main" id="{AD07B826-AB00-48F5-A2A4-7A0BA02320C3}"/>
              </a:ext>
            </a:extLst>
          </p:cNvPr>
          <p:cNvCxnSpPr/>
          <p:nvPr/>
        </p:nvCxnSpPr>
        <p:spPr>
          <a:xfrm>
            <a:off x="2193686" y="2467621"/>
            <a:ext cx="140011" cy="146425"/>
          </a:xfrm>
          <a:prstGeom prst="straightConnector1">
            <a:avLst/>
          </a:prstGeom>
          <a:ln w="38100">
            <a:solidFill>
              <a:schemeClr val="bg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30E110E9-CA94-489B-A5BE-E832E70F84A8}"/>
              </a:ext>
            </a:extLst>
          </p:cNvPr>
          <p:cNvCxnSpPr/>
          <p:nvPr/>
        </p:nvCxnSpPr>
        <p:spPr>
          <a:xfrm>
            <a:off x="3891351" y="2467621"/>
            <a:ext cx="140011" cy="146425"/>
          </a:xfrm>
          <a:prstGeom prst="straightConnector1">
            <a:avLst/>
          </a:prstGeom>
          <a:ln w="38100">
            <a:solidFill>
              <a:schemeClr val="bg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00542F7B-027B-40EA-BECD-75F900CA5B5E}"/>
              </a:ext>
            </a:extLst>
          </p:cNvPr>
          <p:cNvCxnSpPr/>
          <p:nvPr/>
        </p:nvCxnSpPr>
        <p:spPr>
          <a:xfrm>
            <a:off x="5549323" y="2467621"/>
            <a:ext cx="140011" cy="146425"/>
          </a:xfrm>
          <a:prstGeom prst="straightConnector1">
            <a:avLst/>
          </a:prstGeom>
          <a:ln w="38100">
            <a:solidFill>
              <a:schemeClr val="bg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E1A5969E-9EFB-4A17-832E-7955A1022ABC}"/>
              </a:ext>
            </a:extLst>
          </p:cNvPr>
          <p:cNvCxnSpPr/>
          <p:nvPr/>
        </p:nvCxnSpPr>
        <p:spPr>
          <a:xfrm>
            <a:off x="7196864" y="2467621"/>
            <a:ext cx="140011" cy="146425"/>
          </a:xfrm>
          <a:prstGeom prst="straightConnector1">
            <a:avLst/>
          </a:prstGeom>
          <a:ln w="38100">
            <a:solidFill>
              <a:schemeClr val="bg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20D38987-4452-4B75-8E8A-654CB391A268}"/>
              </a:ext>
            </a:extLst>
          </p:cNvPr>
          <p:cNvCxnSpPr/>
          <p:nvPr/>
        </p:nvCxnSpPr>
        <p:spPr>
          <a:xfrm>
            <a:off x="8832778" y="2532370"/>
            <a:ext cx="140011" cy="146425"/>
          </a:xfrm>
          <a:prstGeom prst="straightConnector1">
            <a:avLst/>
          </a:prstGeom>
          <a:ln w="38100">
            <a:solidFill>
              <a:schemeClr val="bg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36" name="Picture 35">
            <a:hlinkClick r:id="rId10" action="ppaction://hlinksldjump"/>
            <a:extLst>
              <a:ext uri="{FF2B5EF4-FFF2-40B4-BE49-F238E27FC236}">
                <a16:creationId xmlns:a16="http://schemas.microsoft.com/office/drawing/2014/main" id="{5E473526-36C4-4686-B933-04F4EA2291CB}"/>
              </a:ext>
            </a:extLst>
          </p:cNvPr>
          <p:cNvPicPr>
            <a:picLocks noChangeAspect="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9934" y="446445"/>
            <a:ext cx="381237" cy="377560"/>
          </a:xfrm>
          <a:prstGeom prst="rect">
            <a:avLst/>
          </a:prstGeom>
        </p:spPr>
      </p:pic>
    </p:spTree>
    <p:extLst>
      <p:ext uri="{BB962C8B-B14F-4D97-AF65-F5344CB8AC3E}">
        <p14:creationId xmlns:p14="http://schemas.microsoft.com/office/powerpoint/2010/main" val="12659944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F3A30E-EE26-45DB-8121-84A93038F045}"/>
              </a:ext>
            </a:extLst>
          </p:cNvPr>
          <p:cNvSpPr>
            <a:spLocks noGrp="1"/>
          </p:cNvSpPr>
          <p:nvPr>
            <p:ph type="title"/>
          </p:nvPr>
        </p:nvSpPr>
        <p:spPr/>
        <p:txBody>
          <a:bodyPr>
            <a:noAutofit/>
          </a:bodyPr>
          <a:lstStyle/>
          <a:p>
            <a:r>
              <a:rPr lang="en-GB" dirty="0"/>
              <a:t>Hepatic haemangiomas: key management recommendations</a:t>
            </a:r>
          </a:p>
        </p:txBody>
      </p:sp>
      <p:sp>
        <p:nvSpPr>
          <p:cNvPr id="6" name="Text Placeholder 5">
            <a:extLst>
              <a:ext uri="{FF2B5EF4-FFF2-40B4-BE49-F238E27FC236}">
                <a16:creationId xmlns:a16="http://schemas.microsoft.com/office/drawing/2014/main" id="{72F4847E-6E35-4B60-82E1-E5FE5DB85D9A}"/>
              </a:ext>
            </a:extLst>
          </p:cNvPr>
          <p:cNvSpPr>
            <a:spLocks noGrp="1"/>
          </p:cNvSpPr>
          <p:nvPr>
            <p:ph type="body" sz="quarter" idx="10"/>
          </p:nvPr>
        </p:nvSpPr>
        <p:spPr/>
        <p:txBody>
          <a:bodyPr/>
          <a:lstStyle/>
          <a:p>
            <a:endParaRPr lang="en-GB" dirty="0"/>
          </a:p>
          <a:p>
            <a:r>
              <a:rPr lang="en-GB" dirty="0"/>
              <a:t>EASL CPG benign liver tumours. J </a:t>
            </a:r>
            <a:r>
              <a:rPr lang="en-GB" dirty="0" err="1"/>
              <a:t>Hepatol</a:t>
            </a:r>
            <a:r>
              <a:rPr lang="en-GB" dirty="0"/>
              <a:t> 2016;65:386–98</a:t>
            </a:r>
          </a:p>
        </p:txBody>
      </p:sp>
      <p:sp>
        <p:nvSpPr>
          <p:cNvPr id="2" name="Content Placeholder 1">
            <a:extLst>
              <a:ext uri="{FF2B5EF4-FFF2-40B4-BE49-F238E27FC236}">
                <a16:creationId xmlns:a16="http://schemas.microsoft.com/office/drawing/2014/main" id="{0AD7CF69-586B-42D1-890E-DE50C5F50937}"/>
              </a:ext>
            </a:extLst>
          </p:cNvPr>
          <p:cNvSpPr>
            <a:spLocks noGrp="1"/>
          </p:cNvSpPr>
          <p:nvPr>
            <p:ph sz="half" idx="1"/>
          </p:nvPr>
        </p:nvSpPr>
        <p:spPr/>
        <p:txBody>
          <a:bodyPr/>
          <a:lstStyle/>
          <a:p>
            <a:r>
              <a:rPr lang="en-GB" dirty="0"/>
              <a:t>Haemangiomas are mostly asymptomatic incidental discoveries</a:t>
            </a:r>
          </a:p>
          <a:p>
            <a:pPr lvl="1"/>
            <a:r>
              <a:rPr lang="en-GB" dirty="0"/>
              <a:t>May change in size during long-term follow-up</a:t>
            </a:r>
          </a:p>
          <a:p>
            <a:pPr lvl="1"/>
            <a:r>
              <a:rPr lang="en-GB" dirty="0"/>
              <a:t>No relationship between size and complications</a:t>
            </a:r>
          </a:p>
          <a:p>
            <a:pPr lvl="1"/>
            <a:r>
              <a:rPr lang="en-GB" dirty="0"/>
              <a:t>Little relationship between symptoms and characteristics</a:t>
            </a:r>
          </a:p>
          <a:p>
            <a:pPr lvl="1"/>
            <a:r>
              <a:rPr lang="en-GB" dirty="0"/>
              <a:t>Benefit of surgery debatable</a:t>
            </a:r>
          </a:p>
          <a:p>
            <a:endParaRPr lang="en-GB" dirty="0"/>
          </a:p>
        </p:txBody>
      </p:sp>
      <p:graphicFrame>
        <p:nvGraphicFramePr>
          <p:cNvPr id="8" name="Table 7">
            <a:extLst>
              <a:ext uri="{FF2B5EF4-FFF2-40B4-BE49-F238E27FC236}">
                <a16:creationId xmlns:a16="http://schemas.microsoft.com/office/drawing/2014/main" id="{6FF9DAF9-377D-4488-811D-4D9EE625F3DD}"/>
              </a:ext>
            </a:extLst>
          </p:cNvPr>
          <p:cNvGraphicFramePr>
            <a:graphicFrameLocks noGrp="1"/>
          </p:cNvGraphicFramePr>
          <p:nvPr>
            <p:extLst>
              <p:ext uri="{D42A27DB-BD31-4B8C-83A1-F6EECF244321}">
                <p14:modId xmlns:p14="http://schemas.microsoft.com/office/powerpoint/2010/main" val="3472706036"/>
              </p:ext>
            </p:extLst>
          </p:nvPr>
        </p:nvGraphicFramePr>
        <p:xfrm>
          <a:off x="423847" y="3356992"/>
          <a:ext cx="11342400" cy="1950053"/>
        </p:xfrm>
        <a:graphic>
          <a:graphicData uri="http://schemas.openxmlformats.org/drawingml/2006/table">
            <a:tbl>
              <a:tblPr firstRow="1" bandRow="1">
                <a:tableStyleId>{5C22544A-7EE6-4342-B048-85BDC9FD1C3A}</a:tableStyleId>
              </a:tblPr>
              <a:tblGrid>
                <a:gridCol w="8647176">
                  <a:extLst>
                    <a:ext uri="{9D8B030D-6E8A-4147-A177-3AD203B41FA5}">
                      <a16:colId xmlns:a16="http://schemas.microsoft.com/office/drawing/2014/main" val="20001"/>
                    </a:ext>
                  </a:extLst>
                </a:gridCol>
                <a:gridCol w="1347612">
                  <a:extLst>
                    <a:ext uri="{9D8B030D-6E8A-4147-A177-3AD203B41FA5}">
                      <a16:colId xmlns:a16="http://schemas.microsoft.com/office/drawing/2014/main" val="20002"/>
                    </a:ext>
                  </a:extLst>
                </a:gridCol>
                <a:gridCol w="1347612">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r>
                        <a:rPr lang="en-GB" sz="1600" b="0" i="0" u="none" strike="noStrike" kern="1200" baseline="0" dirty="0">
                          <a:solidFill>
                            <a:schemeClr val="tx1"/>
                          </a:solidFill>
                          <a:latin typeface="+mn-lt"/>
                          <a:ea typeface="+mn-ea"/>
                          <a:cs typeface="+mn-cs"/>
                        </a:rPr>
                        <a:t>Due to its benign course, imaging follow-up is not required for typical haemangioma</a:t>
                      </a:r>
                      <a:endParaRPr lang="en-GB" sz="1600" b="0" i="0" u="none" strike="noStrike" kern="1200" baseline="0" dirty="0">
                        <a:solidFill>
                          <a:schemeClr val="dk1"/>
                        </a:solidFill>
                        <a:latin typeface="+mn-lt"/>
                        <a:ea typeface="+mn-ea"/>
                        <a:cs typeface="+mn-cs"/>
                      </a:endParaRPr>
                    </a:p>
                  </a:txBody>
                  <a:tcPr marL="45720" marR="4572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II-2</a:t>
                      </a:r>
                    </a:p>
                  </a:txBody>
                  <a:tcPr marL="45720" marR="4572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dirty="0"/>
                        <a:t>1</a:t>
                      </a:r>
                    </a:p>
                  </a:txBody>
                  <a:tcPr marL="45720" marR="4572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214761">
                <a:tc>
                  <a:txBody>
                    <a:bodyPr/>
                    <a:lstStyle/>
                    <a:p>
                      <a:r>
                        <a:rPr lang="en-GB" sz="1600" b="0" i="0" u="none" strike="noStrike" kern="1200" baseline="0" dirty="0">
                          <a:solidFill>
                            <a:schemeClr val="tx1"/>
                          </a:solidFill>
                          <a:latin typeface="+mn-lt"/>
                          <a:ea typeface="+mn-ea"/>
                          <a:cs typeface="+mn-cs"/>
                        </a:rPr>
                        <a:t>Pregnancy and OCPs are not contraindicated  </a:t>
                      </a:r>
                    </a:p>
                  </a:txBody>
                  <a:tcPr marL="45720" marR="4572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III</a:t>
                      </a:r>
                    </a:p>
                  </a:txBody>
                  <a:tcPr marL="45720" marR="45720" anchor="ctr">
                    <a:lnL w="6350" cap="flat" cmpd="sng" algn="ctr">
                      <a:noFill/>
                      <a:prstDash val="solid"/>
                      <a:round/>
                      <a:headEnd type="none" w="med" len="med"/>
                      <a:tailEnd type="none" w="med" len="med"/>
                    </a:lnL>
                    <a:solidFill>
                      <a:srgbClr val="7DCBEC"/>
                    </a:solidFill>
                  </a:tcPr>
                </a:tc>
                <a:tc>
                  <a:txBody>
                    <a:bodyPr/>
                    <a:lstStyle/>
                    <a:p>
                      <a:pPr algn="ctr"/>
                      <a:r>
                        <a:rPr lang="en-GB" sz="1600" dirty="0"/>
                        <a:t>2</a:t>
                      </a:r>
                    </a:p>
                  </a:txBody>
                  <a:tcPr marL="45720" marR="45720"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3"/>
                  </a:ext>
                </a:extLst>
              </a:tr>
              <a:tr h="214761">
                <a:tc>
                  <a:txBody>
                    <a:bodyPr/>
                    <a:lstStyle/>
                    <a:p>
                      <a:r>
                        <a:rPr lang="en-GB" sz="1600" b="0" i="0" u="none" strike="noStrike" kern="1200" baseline="0" dirty="0">
                          <a:solidFill>
                            <a:schemeClr val="tx1"/>
                          </a:solidFill>
                          <a:latin typeface="+mn-lt"/>
                          <a:ea typeface="+mn-ea"/>
                          <a:cs typeface="+mn-cs"/>
                        </a:rPr>
                        <a:t>Conservative management is appropriate for typical cases</a:t>
                      </a:r>
                    </a:p>
                  </a:txBody>
                  <a:tcPr marL="45720" marR="4572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II-2</a:t>
                      </a:r>
                    </a:p>
                  </a:txBody>
                  <a:tcPr marL="45720" marR="45720" anchor="ctr">
                    <a:lnL w="6350" cap="flat" cmpd="sng" algn="ctr">
                      <a:noFill/>
                      <a:prstDash val="solid"/>
                      <a:round/>
                      <a:headEnd type="none" w="med" len="med"/>
                      <a:tailEnd type="none" w="med" len="med"/>
                    </a:lnL>
                    <a:solidFill>
                      <a:srgbClr val="7DCBEC"/>
                    </a:solidFill>
                  </a:tcPr>
                </a:tc>
                <a:tc>
                  <a:txBody>
                    <a:bodyPr/>
                    <a:lstStyle/>
                    <a:p>
                      <a:pPr algn="ctr"/>
                      <a:r>
                        <a:rPr lang="en-GB" sz="1600" dirty="0"/>
                        <a:t>1</a:t>
                      </a:r>
                    </a:p>
                  </a:txBody>
                  <a:tcPr marL="45720" marR="45720"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2891930539"/>
                  </a:ext>
                </a:extLst>
              </a:tr>
              <a:tr h="0">
                <a:tc>
                  <a:txBody>
                    <a:bodyPr/>
                    <a:lstStyle/>
                    <a:p>
                      <a:r>
                        <a:rPr lang="en-GB" sz="1600" b="0" i="0" u="none" strike="noStrike" kern="1200" baseline="0" dirty="0">
                          <a:solidFill>
                            <a:schemeClr val="tx1"/>
                          </a:solidFill>
                          <a:latin typeface="+mn-lt"/>
                          <a:ea typeface="+mn-ea"/>
                          <a:cs typeface="+mn-cs"/>
                        </a:rPr>
                        <a:t>Refer to benign liver tumour MDT </a:t>
                      </a:r>
                      <a:r>
                        <a:rPr lang="en-GB" sz="1600" b="0" i="0" u="none" strike="noStrike" kern="1200" baseline="0" dirty="0">
                          <a:solidFill>
                            <a:schemeClr val="tx1"/>
                          </a:solidFill>
                          <a:latin typeface="Arial" panose="020B0604020202020204" pitchFamily="34" charset="0"/>
                          <a:ea typeface="+mn-ea"/>
                          <a:cs typeface="Arial" panose="020B0604020202020204" pitchFamily="34" charset="0"/>
                          <a:sym typeface="Symbol" panose="05050102010706020507" pitchFamily="18" charset="2"/>
                        </a:rPr>
                        <a:t>i</a:t>
                      </a:r>
                      <a:r>
                        <a:rPr lang="en-GB" sz="1600" b="0" i="0" u="none" strike="noStrike" kern="1200" baseline="0" dirty="0">
                          <a:solidFill>
                            <a:schemeClr val="tx1"/>
                          </a:solidFill>
                          <a:latin typeface="+mn-lt"/>
                          <a:ea typeface="+mn-ea"/>
                          <a:cs typeface="+mn-cs"/>
                        </a:rPr>
                        <a:t>n the presence of KMS, growing lesions or lesions that are symptomatic by compression</a:t>
                      </a:r>
                      <a:endParaRPr lang="en-GB" sz="1600" b="0" i="0" u="none" strike="noStrike" kern="1200" baseline="0" dirty="0">
                        <a:solidFill>
                          <a:schemeClr val="dk1"/>
                        </a:solidFill>
                        <a:latin typeface="+mn-lt"/>
                        <a:ea typeface="+mn-ea"/>
                        <a:cs typeface="+mn-cs"/>
                      </a:endParaRPr>
                    </a:p>
                  </a:txBody>
                  <a:tcPr marL="45720" marR="4572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III</a:t>
                      </a:r>
                    </a:p>
                  </a:txBody>
                  <a:tcPr marL="45720" marR="45720"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t>1</a:t>
                      </a:r>
                    </a:p>
                  </a:txBody>
                  <a:tcPr marL="45720" marR="45720"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9" name="Group 8">
            <a:extLst>
              <a:ext uri="{FF2B5EF4-FFF2-40B4-BE49-F238E27FC236}">
                <a16:creationId xmlns:a16="http://schemas.microsoft.com/office/drawing/2014/main" id="{5A2AF905-B327-46EC-A775-33DE3866F9FF}"/>
              </a:ext>
            </a:extLst>
          </p:cNvPr>
          <p:cNvGrpSpPr/>
          <p:nvPr/>
        </p:nvGrpSpPr>
        <p:grpSpPr>
          <a:xfrm>
            <a:off x="8073782" y="3374969"/>
            <a:ext cx="3693418" cy="276999"/>
            <a:chOff x="4262958" y="3212976"/>
            <a:chExt cx="3693418" cy="276999"/>
          </a:xfrm>
        </p:grpSpPr>
        <p:sp>
          <p:nvSpPr>
            <p:cNvPr id="10" name="Rectangle 9">
              <a:extLst>
                <a:ext uri="{FF2B5EF4-FFF2-40B4-BE49-F238E27FC236}">
                  <a16:creationId xmlns:a16="http://schemas.microsoft.com/office/drawing/2014/main" id="{DAB0D64C-E421-4831-9CB7-D2CEAC324CE2}"/>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1" name="Rectangle 10">
              <a:extLst>
                <a:ext uri="{FF2B5EF4-FFF2-40B4-BE49-F238E27FC236}">
                  <a16:creationId xmlns:a16="http://schemas.microsoft.com/office/drawing/2014/main" id="{13532C93-6449-45FF-924E-83BE7B99864E}"/>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TextBox 11">
              <a:extLst>
                <a:ext uri="{FF2B5EF4-FFF2-40B4-BE49-F238E27FC236}">
                  <a16:creationId xmlns:a16="http://schemas.microsoft.com/office/drawing/2014/main" id="{8EE9FDD3-7E59-4BC8-B416-C6A134DB0CA5}"/>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3" name="TextBox 12">
              <a:extLst>
                <a:ext uri="{FF2B5EF4-FFF2-40B4-BE49-F238E27FC236}">
                  <a16:creationId xmlns:a16="http://schemas.microsoft.com/office/drawing/2014/main" id="{7445E4FB-0BF1-4FED-8D3F-C6B37A474127}"/>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6" name="Picture 15">
            <a:hlinkClick r:id="rId3" action="ppaction://hlinksldjump"/>
            <a:extLst>
              <a:ext uri="{FF2B5EF4-FFF2-40B4-BE49-F238E27FC236}">
                <a16:creationId xmlns:a16="http://schemas.microsoft.com/office/drawing/2014/main" id="{3121F70F-BCFA-4DEA-B01E-8F30F5F4714A}"/>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9934" y="446445"/>
            <a:ext cx="381237" cy="377560"/>
          </a:xfrm>
          <a:prstGeom prst="rect">
            <a:avLst/>
          </a:prstGeom>
        </p:spPr>
      </p:pic>
    </p:spTree>
    <p:extLst>
      <p:ext uri="{BB962C8B-B14F-4D97-AF65-F5344CB8AC3E}">
        <p14:creationId xmlns:p14="http://schemas.microsoft.com/office/powerpoint/2010/main" val="32863678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E3DAB-7E63-4C67-A46E-BDC639C329B7}"/>
              </a:ext>
            </a:extLst>
          </p:cNvPr>
          <p:cNvSpPr>
            <a:spLocks noGrp="1"/>
          </p:cNvSpPr>
          <p:nvPr>
            <p:ph type="title"/>
          </p:nvPr>
        </p:nvSpPr>
        <p:spPr/>
        <p:txBody>
          <a:bodyPr/>
          <a:lstStyle/>
          <a:p>
            <a:r>
              <a:rPr lang="en-GB" dirty="0"/>
              <a:t>About these slides</a:t>
            </a:r>
          </a:p>
        </p:txBody>
      </p:sp>
      <p:sp>
        <p:nvSpPr>
          <p:cNvPr id="8" name="Text Placeholder 7">
            <a:extLst>
              <a:ext uri="{FF2B5EF4-FFF2-40B4-BE49-F238E27FC236}">
                <a16:creationId xmlns:a16="http://schemas.microsoft.com/office/drawing/2014/main" id="{1590A9AB-57EB-4116-B043-3188F2B87046}"/>
              </a:ext>
            </a:extLst>
          </p:cNvPr>
          <p:cNvSpPr>
            <a:spLocks noGrp="1"/>
          </p:cNvSpPr>
          <p:nvPr>
            <p:ph type="body" sz="quarter" idx="10"/>
          </p:nvPr>
        </p:nvSpPr>
        <p:spPr/>
        <p:txBody>
          <a:bodyPr/>
          <a:lstStyle/>
          <a:p>
            <a:endParaRPr lang="en-GB"/>
          </a:p>
        </p:txBody>
      </p:sp>
      <p:sp>
        <p:nvSpPr>
          <p:cNvPr id="4" name="Content Placeholder 3">
            <a:extLst>
              <a:ext uri="{FF2B5EF4-FFF2-40B4-BE49-F238E27FC236}">
                <a16:creationId xmlns:a16="http://schemas.microsoft.com/office/drawing/2014/main" id="{0FEE18BC-00AB-45B5-A2C0-714B30F0D276}"/>
              </a:ext>
            </a:extLst>
          </p:cNvPr>
          <p:cNvSpPr>
            <a:spLocks noGrp="1"/>
          </p:cNvSpPr>
          <p:nvPr>
            <p:ph sz="half" idx="1"/>
          </p:nvPr>
        </p:nvSpPr>
        <p:spPr/>
        <p:txBody>
          <a:bodyPr/>
          <a:lstStyle/>
          <a:p>
            <a:pPr lvl="0"/>
            <a:r>
              <a:rPr lang="it-IT" dirty="0"/>
              <a:t>These slides give a comprehensive overview of the EASL clinical practice guidelines on the management of benign liver tumours</a:t>
            </a:r>
          </a:p>
          <a:p>
            <a:endParaRPr lang="en-GB" dirty="0"/>
          </a:p>
          <a:p>
            <a:r>
              <a:rPr lang="en-GB" dirty="0"/>
              <a:t>The guidelines were published in full in the August 2016 issue of the Journal of Hepatology</a:t>
            </a:r>
          </a:p>
          <a:p>
            <a:pPr lvl="1"/>
            <a:r>
              <a:rPr lang="en-GB" dirty="0"/>
              <a:t>The full publication can be downloaded from the </a:t>
            </a:r>
            <a:r>
              <a:rPr lang="en-GB" dirty="0">
                <a:hlinkClick r:id="rId3"/>
              </a:rPr>
              <a:t>Clinical Practice Guidelines </a:t>
            </a:r>
            <a:r>
              <a:rPr lang="en-GB" dirty="0"/>
              <a:t>section of the </a:t>
            </a:r>
            <a:br>
              <a:rPr lang="en-GB" dirty="0"/>
            </a:br>
            <a:r>
              <a:rPr lang="en-GB" dirty="0"/>
              <a:t>EASL website</a:t>
            </a:r>
          </a:p>
          <a:p>
            <a:pPr lvl="1"/>
            <a:r>
              <a:rPr lang="en-GB" dirty="0"/>
              <a:t>Please cite the published article as: European Association for the Study</a:t>
            </a:r>
            <a:br>
              <a:rPr lang="en-GB" dirty="0"/>
            </a:br>
            <a:r>
              <a:rPr lang="en-GB" dirty="0"/>
              <a:t>of the Liver. EASL Clinical Practice Guidelines on the management of benign liver tumours. </a:t>
            </a:r>
            <a:br>
              <a:rPr lang="en-GB" dirty="0"/>
            </a:br>
            <a:r>
              <a:rPr lang="en-GB" dirty="0"/>
              <a:t>J </a:t>
            </a:r>
            <a:r>
              <a:rPr lang="en-GB" dirty="0" err="1"/>
              <a:t>Hepatol</a:t>
            </a:r>
            <a:r>
              <a:rPr lang="en-GB" dirty="0"/>
              <a:t> 2016;65:386–98 </a:t>
            </a:r>
          </a:p>
          <a:p>
            <a:pPr lvl="1"/>
            <a:endParaRPr lang="en-GB" dirty="0"/>
          </a:p>
          <a:p>
            <a:r>
              <a:rPr lang="en-US" altLang="en-US" dirty="0"/>
              <a:t>Please feel free to use, adapt, and share these slides for your own personal use; however, please acknowledge EASL as the source</a:t>
            </a:r>
          </a:p>
        </p:txBody>
      </p:sp>
    </p:spTree>
    <p:extLst>
      <p:ext uri="{BB962C8B-B14F-4D97-AF65-F5344CB8AC3E}">
        <p14:creationId xmlns:p14="http://schemas.microsoft.com/office/powerpoint/2010/main" val="7648111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19B14-313C-4EA7-81DA-EB70F1D412E2}"/>
              </a:ext>
            </a:extLst>
          </p:cNvPr>
          <p:cNvSpPr>
            <a:spLocks noGrp="1"/>
          </p:cNvSpPr>
          <p:nvPr>
            <p:ph type="title"/>
          </p:nvPr>
        </p:nvSpPr>
        <p:spPr/>
        <p:txBody>
          <a:bodyPr>
            <a:normAutofit/>
          </a:bodyPr>
          <a:lstStyle/>
          <a:p>
            <a:r>
              <a:rPr lang="en-GB" dirty="0"/>
              <a:t>Focal nodular hyperplasia</a:t>
            </a:r>
          </a:p>
        </p:txBody>
      </p:sp>
      <p:sp>
        <p:nvSpPr>
          <p:cNvPr id="3" name="Text Placeholder 2">
            <a:extLst>
              <a:ext uri="{FF2B5EF4-FFF2-40B4-BE49-F238E27FC236}">
                <a16:creationId xmlns:a16="http://schemas.microsoft.com/office/drawing/2014/main" id="{E8573DA5-4B2C-4565-82CD-2E7709998889}"/>
              </a:ext>
            </a:extLst>
          </p:cNvPr>
          <p:cNvSpPr>
            <a:spLocks noGrp="1"/>
          </p:cNvSpPr>
          <p:nvPr>
            <p:ph type="body" idx="1"/>
          </p:nvPr>
        </p:nvSpPr>
        <p:spPr/>
        <p:txBody>
          <a:bodyPr>
            <a:normAutofit fontScale="92500" lnSpcReduction="10000"/>
          </a:bodyPr>
          <a:lstStyle/>
          <a:p>
            <a:r>
              <a:rPr lang="en-GB" dirty="0"/>
              <a:t>Epidemiology/clinical characteristics </a:t>
            </a:r>
          </a:p>
          <a:p>
            <a:r>
              <a:rPr lang="en-GB" dirty="0"/>
              <a:t>Diagnosis and imaging </a:t>
            </a:r>
          </a:p>
          <a:p>
            <a:r>
              <a:rPr lang="en-GB" dirty="0"/>
              <a:t>Key recommendations</a:t>
            </a:r>
          </a:p>
          <a:p>
            <a:r>
              <a:rPr lang="en-GB" dirty="0"/>
              <a:t>Management algorithm</a:t>
            </a:r>
          </a:p>
        </p:txBody>
      </p:sp>
    </p:spTree>
    <p:extLst>
      <p:ext uri="{BB962C8B-B14F-4D97-AF65-F5344CB8AC3E}">
        <p14:creationId xmlns:p14="http://schemas.microsoft.com/office/powerpoint/2010/main" val="16606473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F3A30E-EE26-45DB-8121-84A93038F045}"/>
              </a:ext>
            </a:extLst>
          </p:cNvPr>
          <p:cNvSpPr>
            <a:spLocks noGrp="1"/>
          </p:cNvSpPr>
          <p:nvPr>
            <p:ph type="title"/>
          </p:nvPr>
        </p:nvSpPr>
        <p:spPr/>
        <p:txBody>
          <a:bodyPr/>
          <a:lstStyle/>
          <a:p>
            <a:r>
              <a:rPr lang="en-GB"/>
              <a:t>FNH: epidemiology/clinical characteristics</a:t>
            </a:r>
            <a:endParaRPr lang="en-GB" dirty="0"/>
          </a:p>
        </p:txBody>
      </p:sp>
      <p:sp>
        <p:nvSpPr>
          <p:cNvPr id="6" name="Text Placeholder 5">
            <a:extLst>
              <a:ext uri="{FF2B5EF4-FFF2-40B4-BE49-F238E27FC236}">
                <a16:creationId xmlns:a16="http://schemas.microsoft.com/office/drawing/2014/main" id="{72F4847E-6E35-4B60-82E1-E5FE5DB85D9A}"/>
              </a:ext>
            </a:extLst>
          </p:cNvPr>
          <p:cNvSpPr>
            <a:spLocks noGrp="1"/>
          </p:cNvSpPr>
          <p:nvPr>
            <p:ph type="body" sz="quarter" idx="10"/>
          </p:nvPr>
        </p:nvSpPr>
        <p:spPr/>
        <p:txBody>
          <a:bodyPr/>
          <a:lstStyle/>
          <a:p>
            <a:endParaRPr lang="en-GB" dirty="0"/>
          </a:p>
          <a:p>
            <a:r>
              <a:rPr lang="en-GB" dirty="0"/>
              <a:t>1. Rubin RA, Mitchell DG. Med </a:t>
            </a:r>
            <a:r>
              <a:rPr lang="en-GB" dirty="0" err="1"/>
              <a:t>Clin</a:t>
            </a:r>
            <a:r>
              <a:rPr lang="en-GB" dirty="0"/>
              <a:t> North Am 1996;80:907–28; 2. Marrero JA, et al. Am J Gastroenterol 2014;109:1328-47; </a:t>
            </a:r>
            <a:br>
              <a:rPr lang="en-GB" dirty="0"/>
            </a:br>
            <a:r>
              <a:rPr lang="en-GB" dirty="0"/>
              <a:t>3. Nguyen BN, et al. Am J </a:t>
            </a:r>
            <a:r>
              <a:rPr lang="en-GB" dirty="0" err="1"/>
              <a:t>Surg</a:t>
            </a:r>
            <a:r>
              <a:rPr lang="en-GB" dirty="0"/>
              <a:t> </a:t>
            </a:r>
            <a:r>
              <a:rPr lang="en-GB" dirty="0" err="1"/>
              <a:t>Pathol</a:t>
            </a:r>
            <a:r>
              <a:rPr lang="en-GB" dirty="0"/>
              <a:t> 1999;23:1441–54; 4. </a:t>
            </a:r>
            <a:r>
              <a:rPr lang="en-GB" dirty="0" err="1"/>
              <a:t>Vilgrain</a:t>
            </a:r>
            <a:r>
              <a:rPr lang="en-GB" dirty="0"/>
              <a:t> V, et al. Radiology 2003;229:75–9; </a:t>
            </a:r>
            <a:br>
              <a:rPr lang="en-GB" dirty="0"/>
            </a:br>
            <a:r>
              <a:rPr lang="en-GB" dirty="0"/>
              <a:t>5. </a:t>
            </a:r>
            <a:r>
              <a:rPr lang="da-DK" dirty="0"/>
              <a:t>D’Halluin V, </a:t>
            </a:r>
            <a:r>
              <a:rPr lang="en-GB" dirty="0"/>
              <a:t>et al. Gastroenterol </a:t>
            </a:r>
            <a:r>
              <a:rPr lang="en-GB" dirty="0" err="1"/>
              <a:t>Clin</a:t>
            </a:r>
            <a:r>
              <a:rPr lang="en-GB" dirty="0"/>
              <a:t> </a:t>
            </a:r>
            <a:r>
              <a:rPr lang="en-GB" dirty="0" err="1"/>
              <a:t>Biol</a:t>
            </a:r>
            <a:r>
              <a:rPr lang="en-GB" dirty="0"/>
              <a:t> 2001;25:1008–10; 6. </a:t>
            </a:r>
            <a:r>
              <a:rPr lang="en-GB" dirty="0" err="1"/>
              <a:t>Rebouissou</a:t>
            </a:r>
            <a:r>
              <a:rPr lang="en-GB" dirty="0"/>
              <a:t> S, et al. J </a:t>
            </a:r>
            <a:r>
              <a:rPr lang="en-GB" dirty="0" err="1"/>
              <a:t>Hepatol</a:t>
            </a:r>
            <a:r>
              <a:rPr lang="en-GB" dirty="0"/>
              <a:t> 2008;49:61–71; EASL CPG benign liver tumours. J </a:t>
            </a:r>
            <a:r>
              <a:rPr lang="en-GB" dirty="0" err="1"/>
              <a:t>Hepatol</a:t>
            </a:r>
            <a:r>
              <a:rPr lang="en-GB" dirty="0"/>
              <a:t> 2016;65:386–98</a:t>
            </a:r>
          </a:p>
        </p:txBody>
      </p:sp>
      <p:sp>
        <p:nvSpPr>
          <p:cNvPr id="11" name="Content Placeholder 10">
            <a:extLst>
              <a:ext uri="{FF2B5EF4-FFF2-40B4-BE49-F238E27FC236}">
                <a16:creationId xmlns:a16="http://schemas.microsoft.com/office/drawing/2014/main" id="{0FBB585C-C47D-44C6-8825-79AD4DD92EDA}"/>
              </a:ext>
            </a:extLst>
          </p:cNvPr>
          <p:cNvSpPr>
            <a:spLocks noGrp="1"/>
          </p:cNvSpPr>
          <p:nvPr>
            <p:ph sz="half" idx="1"/>
          </p:nvPr>
        </p:nvSpPr>
        <p:spPr>
          <a:xfrm>
            <a:off x="425752" y="1340768"/>
            <a:ext cx="11342400" cy="5376262"/>
          </a:xfrm>
        </p:spPr>
        <p:txBody>
          <a:bodyPr>
            <a:normAutofit/>
          </a:bodyPr>
          <a:lstStyle/>
          <a:p>
            <a:r>
              <a:rPr lang="en-GB" dirty="0"/>
              <a:t>Epidemiology</a:t>
            </a:r>
          </a:p>
          <a:p>
            <a:pPr lvl="1"/>
            <a:r>
              <a:rPr lang="en-GB" dirty="0"/>
              <a:t>Clinically relevant prevalence: 0.03% (autopsy series: 0.4–3%)</a:t>
            </a:r>
            <a:r>
              <a:rPr lang="en-GB" baseline="30000" dirty="0"/>
              <a:t>1,2</a:t>
            </a:r>
          </a:p>
          <a:p>
            <a:pPr lvl="1"/>
            <a:r>
              <a:rPr lang="en-GB" dirty="0"/>
              <a:t>Up to 90% of patients are female</a:t>
            </a:r>
          </a:p>
          <a:p>
            <a:pPr lvl="1"/>
            <a:r>
              <a:rPr lang="en-GB" dirty="0"/>
              <a:t>Average age at presentation: 35–50 years</a:t>
            </a:r>
          </a:p>
          <a:p>
            <a:endParaRPr lang="en-GB" dirty="0"/>
          </a:p>
          <a:p>
            <a:r>
              <a:rPr lang="en-GB" dirty="0"/>
              <a:t>Clinical characteristics</a:t>
            </a:r>
          </a:p>
          <a:p>
            <a:pPr lvl="1"/>
            <a:r>
              <a:rPr lang="en-GB" dirty="0"/>
              <a:t>Most cases are solitary and &lt;5 cm; multiple FNH in 20–30% of cases</a:t>
            </a:r>
            <a:r>
              <a:rPr lang="en-GB" baseline="30000" dirty="0"/>
              <a:t>3,4</a:t>
            </a:r>
          </a:p>
          <a:p>
            <a:pPr lvl="1"/>
            <a:r>
              <a:rPr lang="en-GB" dirty="0"/>
              <a:t>Hyperplastic hepatocellular lesions resulting from arterial malformation</a:t>
            </a:r>
          </a:p>
          <a:p>
            <a:pPr lvl="1"/>
            <a:r>
              <a:rPr lang="en-GB" dirty="0"/>
              <a:t>Size is stable over time in most cases</a:t>
            </a:r>
            <a:r>
              <a:rPr lang="en-GB" baseline="30000" dirty="0"/>
              <a:t>5</a:t>
            </a:r>
          </a:p>
          <a:p>
            <a:pPr lvl="1"/>
            <a:r>
              <a:rPr lang="en-GB" dirty="0"/>
              <a:t>Most cases are asymptomatic and complications are extremely rare</a:t>
            </a:r>
            <a:r>
              <a:rPr lang="en-GB" baseline="30000" dirty="0"/>
              <a:t>5</a:t>
            </a:r>
          </a:p>
          <a:p>
            <a:pPr lvl="1"/>
            <a:endParaRPr lang="en-GB" dirty="0"/>
          </a:p>
          <a:p>
            <a:r>
              <a:rPr lang="en-GB" dirty="0"/>
              <a:t>Genetics</a:t>
            </a:r>
          </a:p>
          <a:p>
            <a:pPr lvl="1"/>
            <a:r>
              <a:rPr lang="en-GB" dirty="0"/>
              <a:t>Upregulation of ECM genes associated with TGF-</a:t>
            </a:r>
            <a:r>
              <a:rPr lang="en-GB" dirty="0">
                <a:sym typeface="Symbol" panose="05050102010706020507" pitchFamily="18" charset="2"/>
              </a:rPr>
              <a:t> signaling</a:t>
            </a:r>
            <a:r>
              <a:rPr lang="en-GB" baseline="30000" dirty="0">
                <a:sym typeface="Symbol" panose="05050102010706020507" pitchFamily="18" charset="2"/>
              </a:rPr>
              <a:t>6</a:t>
            </a:r>
          </a:p>
          <a:p>
            <a:pPr lvl="1"/>
            <a:r>
              <a:rPr lang="en-GB" dirty="0">
                <a:sym typeface="Symbol" panose="05050102010706020507" pitchFamily="18" charset="2"/>
              </a:rPr>
              <a:t>Overexpression of </a:t>
            </a:r>
            <a:r>
              <a:rPr lang="en-GB" dirty="0" err="1">
                <a:sym typeface="Symbol" panose="05050102010706020507" pitchFamily="18" charset="2"/>
              </a:rPr>
              <a:t>Wnt</a:t>
            </a:r>
            <a:r>
              <a:rPr lang="en-GB" dirty="0">
                <a:sym typeface="Symbol" panose="05050102010706020507" pitchFamily="18" charset="2"/>
              </a:rPr>
              <a:t>/-catenin target genes, e.g. </a:t>
            </a:r>
            <a:r>
              <a:rPr lang="en-GB" i="1" dirty="0">
                <a:sym typeface="Symbol" panose="05050102010706020507" pitchFamily="18" charset="2"/>
              </a:rPr>
              <a:t>GLUL</a:t>
            </a:r>
            <a:r>
              <a:rPr lang="en-GB" baseline="30000" dirty="0">
                <a:sym typeface="Symbol" panose="05050102010706020507" pitchFamily="18" charset="2"/>
              </a:rPr>
              <a:t>6</a:t>
            </a:r>
          </a:p>
          <a:p>
            <a:endParaRPr lang="en-GB" dirty="0"/>
          </a:p>
        </p:txBody>
      </p:sp>
      <p:pic>
        <p:nvPicPr>
          <p:cNvPr id="27" name="Picture 26">
            <a:hlinkClick r:id="rId3" action="ppaction://hlinksldjump"/>
            <a:extLst>
              <a:ext uri="{FF2B5EF4-FFF2-40B4-BE49-F238E27FC236}">
                <a16:creationId xmlns:a16="http://schemas.microsoft.com/office/drawing/2014/main" id="{1ACC1197-8758-4457-9EE7-2DE392C82468}"/>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9934" y="446445"/>
            <a:ext cx="381237" cy="377560"/>
          </a:xfrm>
          <a:prstGeom prst="rect">
            <a:avLst/>
          </a:prstGeom>
        </p:spPr>
      </p:pic>
    </p:spTree>
    <p:extLst>
      <p:ext uri="{BB962C8B-B14F-4D97-AF65-F5344CB8AC3E}">
        <p14:creationId xmlns:p14="http://schemas.microsoft.com/office/powerpoint/2010/main" val="36204025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D658769-11A6-4807-A9FE-C1B576E09A7F}"/>
              </a:ext>
            </a:extLst>
          </p:cNvPr>
          <p:cNvSpPr>
            <a:spLocks noGrp="1"/>
          </p:cNvSpPr>
          <p:nvPr>
            <p:ph type="title"/>
          </p:nvPr>
        </p:nvSpPr>
        <p:spPr/>
        <p:txBody>
          <a:bodyPr/>
          <a:lstStyle/>
          <a:p>
            <a:r>
              <a:rPr lang="en-GB" dirty="0"/>
              <a:t>FNH: imaging</a:t>
            </a:r>
          </a:p>
        </p:txBody>
      </p:sp>
      <p:sp>
        <p:nvSpPr>
          <p:cNvPr id="8" name="Text Placeholder 7">
            <a:extLst>
              <a:ext uri="{FF2B5EF4-FFF2-40B4-BE49-F238E27FC236}">
                <a16:creationId xmlns:a16="http://schemas.microsoft.com/office/drawing/2014/main" id="{E6096C77-C22C-4488-B889-1D8E5A6DD1FA}"/>
              </a:ext>
            </a:extLst>
          </p:cNvPr>
          <p:cNvSpPr>
            <a:spLocks noGrp="1"/>
          </p:cNvSpPr>
          <p:nvPr>
            <p:ph type="body" sz="quarter" idx="10"/>
          </p:nvPr>
        </p:nvSpPr>
        <p:spPr/>
        <p:txBody>
          <a:bodyPr/>
          <a:lstStyle/>
          <a:p>
            <a:endParaRPr lang="en-GB" dirty="0"/>
          </a:p>
          <a:p>
            <a:r>
              <a:rPr lang="en-GB" dirty="0"/>
              <a:t>EASL CPG benign liver tumours. J </a:t>
            </a:r>
            <a:r>
              <a:rPr lang="en-GB" dirty="0" err="1"/>
              <a:t>Hepatol</a:t>
            </a:r>
            <a:r>
              <a:rPr lang="en-GB" dirty="0"/>
              <a:t> 2016;65:386–98</a:t>
            </a:r>
          </a:p>
        </p:txBody>
      </p:sp>
      <p:sp>
        <p:nvSpPr>
          <p:cNvPr id="6" name="Content Placeholder 5">
            <a:extLst>
              <a:ext uri="{FF2B5EF4-FFF2-40B4-BE49-F238E27FC236}">
                <a16:creationId xmlns:a16="http://schemas.microsoft.com/office/drawing/2014/main" id="{42923BBF-4F03-4A5B-812A-6B7075034E9F}"/>
              </a:ext>
            </a:extLst>
          </p:cNvPr>
          <p:cNvSpPr>
            <a:spLocks noGrp="1"/>
          </p:cNvSpPr>
          <p:nvPr>
            <p:ph sz="half" idx="1"/>
          </p:nvPr>
        </p:nvSpPr>
        <p:spPr/>
        <p:txBody>
          <a:bodyPr/>
          <a:lstStyle/>
          <a:p>
            <a:r>
              <a:rPr lang="en-GB" dirty="0"/>
              <a:t>Diagnosis is based on a combination of five imaging features: </a:t>
            </a:r>
          </a:p>
          <a:p>
            <a:pPr marL="800100" lvl="1" indent="-342900">
              <a:buFont typeface="+mj-lt"/>
              <a:buAutoNum type="arabicPeriod"/>
            </a:pPr>
            <a:r>
              <a:rPr lang="en-GB" dirty="0"/>
              <a:t>Lesion homogeneity, excluding the central scar</a:t>
            </a:r>
          </a:p>
          <a:p>
            <a:pPr marL="800100" lvl="1" indent="-342900">
              <a:buFont typeface="+mj-lt"/>
              <a:buAutoNum type="arabicPeriod"/>
            </a:pPr>
            <a:r>
              <a:rPr lang="en-GB" dirty="0"/>
              <a:t>Slight difference from adjacent liver tissue on pre-contrast US, CT and MRI (</a:t>
            </a:r>
            <a:r>
              <a:rPr lang="en-GB" b="1" dirty="0"/>
              <a:t>A &amp; B</a:t>
            </a:r>
            <a:r>
              <a:rPr lang="en-GB" dirty="0"/>
              <a:t>)</a:t>
            </a:r>
          </a:p>
          <a:p>
            <a:pPr marL="800100" lvl="1" indent="-342900">
              <a:buFont typeface="+mj-lt"/>
              <a:buAutoNum type="arabicPeriod"/>
            </a:pPr>
            <a:r>
              <a:rPr lang="en-GB" dirty="0"/>
              <a:t>Strong, homogeneous enhancement on arterial phase CEUS, CT or MRI with a central vascular supply (</a:t>
            </a:r>
            <a:r>
              <a:rPr lang="en-GB" b="1" dirty="0"/>
              <a:t>C</a:t>
            </a:r>
            <a:r>
              <a:rPr lang="en-GB" dirty="0"/>
              <a:t>); becomes isointense to liver tissue on portal venous and delayed phases (</a:t>
            </a:r>
            <a:r>
              <a:rPr lang="en-GB" b="1" dirty="0"/>
              <a:t>D</a:t>
            </a:r>
            <a:r>
              <a:rPr lang="en-GB" dirty="0"/>
              <a:t>) </a:t>
            </a:r>
          </a:p>
          <a:p>
            <a:pPr marL="800100" lvl="1" indent="-342900">
              <a:buFont typeface="+mj-lt"/>
              <a:buAutoNum type="arabicPeriod"/>
            </a:pPr>
            <a:r>
              <a:rPr lang="en-GB" dirty="0"/>
              <a:t>Central scar best seen on MRI</a:t>
            </a:r>
          </a:p>
          <a:p>
            <a:pPr marL="800100" lvl="1" indent="-342900">
              <a:buFont typeface="+mj-lt"/>
              <a:buAutoNum type="arabicPeriod"/>
            </a:pPr>
            <a:r>
              <a:rPr lang="en-GB" dirty="0"/>
              <a:t>Lack of capsule with often lobulated contours</a:t>
            </a:r>
          </a:p>
        </p:txBody>
      </p:sp>
      <p:sp>
        <p:nvSpPr>
          <p:cNvPr id="25" name="Rectangle 24">
            <a:extLst>
              <a:ext uri="{FF2B5EF4-FFF2-40B4-BE49-F238E27FC236}">
                <a16:creationId xmlns:a16="http://schemas.microsoft.com/office/drawing/2014/main" id="{353F4EC5-0177-4981-921C-3843DDA87F29}"/>
              </a:ext>
            </a:extLst>
          </p:cNvPr>
          <p:cNvSpPr/>
          <p:nvPr/>
        </p:nvSpPr>
        <p:spPr>
          <a:xfrm>
            <a:off x="2421862" y="3933056"/>
            <a:ext cx="2933816" cy="338554"/>
          </a:xfrm>
          <a:prstGeom prst="rect">
            <a:avLst/>
          </a:prstGeom>
        </p:spPr>
        <p:txBody>
          <a:bodyPr wrap="none">
            <a:spAutoFit/>
          </a:bodyPr>
          <a:lstStyle/>
          <a:p>
            <a:pPr algn="ctr"/>
            <a:r>
              <a:rPr lang="en-GB" sz="1600" b="1" dirty="0">
                <a:latin typeface="Arial" panose="020B0604020202020204" pitchFamily="34" charset="0"/>
                <a:cs typeface="Arial" panose="020B0604020202020204" pitchFamily="34" charset="0"/>
              </a:rPr>
              <a:t>T2- and T1-weighted images</a:t>
            </a:r>
          </a:p>
        </p:txBody>
      </p:sp>
      <p:sp>
        <p:nvSpPr>
          <p:cNvPr id="26" name="Rectangle 25">
            <a:extLst>
              <a:ext uri="{FF2B5EF4-FFF2-40B4-BE49-F238E27FC236}">
                <a16:creationId xmlns:a16="http://schemas.microsoft.com/office/drawing/2014/main" id="{87FD7BE3-3E0E-4BB2-9746-43FD063D33D1}"/>
              </a:ext>
            </a:extLst>
          </p:cNvPr>
          <p:cNvSpPr/>
          <p:nvPr/>
        </p:nvSpPr>
        <p:spPr>
          <a:xfrm>
            <a:off x="6218326" y="3933056"/>
            <a:ext cx="3843727" cy="338554"/>
          </a:xfrm>
          <a:prstGeom prst="rect">
            <a:avLst/>
          </a:prstGeom>
        </p:spPr>
        <p:txBody>
          <a:bodyPr wrap="square">
            <a:spAutoFit/>
          </a:bodyPr>
          <a:lstStyle/>
          <a:p>
            <a:pPr algn="ctr"/>
            <a:r>
              <a:rPr lang="en-GB" sz="1600" b="1" dirty="0">
                <a:latin typeface="Arial" panose="020B0604020202020204" pitchFamily="34" charset="0"/>
                <a:cs typeface="Arial" panose="020B0604020202020204" pitchFamily="34" charset="0"/>
              </a:rPr>
              <a:t>Contrast-enhanced images</a:t>
            </a:r>
          </a:p>
        </p:txBody>
      </p:sp>
      <p:grpSp>
        <p:nvGrpSpPr>
          <p:cNvPr id="31" name="Group 30">
            <a:extLst>
              <a:ext uri="{FF2B5EF4-FFF2-40B4-BE49-F238E27FC236}">
                <a16:creationId xmlns:a16="http://schemas.microsoft.com/office/drawing/2014/main" id="{138CAB2A-918F-4A82-964F-8F1603A07087}"/>
              </a:ext>
            </a:extLst>
          </p:cNvPr>
          <p:cNvGrpSpPr/>
          <p:nvPr/>
        </p:nvGrpSpPr>
        <p:grpSpPr>
          <a:xfrm>
            <a:off x="1908365" y="4337457"/>
            <a:ext cx="3960813" cy="1436778"/>
            <a:chOff x="395288" y="4419384"/>
            <a:chExt cx="3997670" cy="1370323"/>
          </a:xfrm>
        </p:grpSpPr>
        <p:pic>
          <p:nvPicPr>
            <p:cNvPr id="23" name="Content Placeholder 7">
              <a:extLst>
                <a:ext uri="{FF2B5EF4-FFF2-40B4-BE49-F238E27FC236}">
                  <a16:creationId xmlns:a16="http://schemas.microsoft.com/office/drawing/2014/main" id="{CD4410F7-EB4B-4ABD-935E-330240509891}"/>
                </a:ext>
              </a:extLst>
            </p:cNvPr>
            <p:cNvPicPr>
              <a:picLocks noChangeAspect="1"/>
            </p:cNvPicPr>
            <p:nvPr/>
          </p:nvPicPr>
          <p:blipFill>
            <a:blip r:embed="rId3"/>
            <a:stretch>
              <a:fillRect/>
            </a:stretch>
          </p:blipFill>
          <p:spPr>
            <a:xfrm>
              <a:off x="395288" y="4437112"/>
              <a:ext cx="3997670" cy="1352595"/>
            </a:xfrm>
            <a:prstGeom prst="rect">
              <a:avLst/>
            </a:prstGeom>
          </p:spPr>
        </p:pic>
        <p:sp>
          <p:nvSpPr>
            <p:cNvPr id="27" name="TextBox 26">
              <a:extLst>
                <a:ext uri="{FF2B5EF4-FFF2-40B4-BE49-F238E27FC236}">
                  <a16:creationId xmlns:a16="http://schemas.microsoft.com/office/drawing/2014/main" id="{718070DF-F33F-4830-9636-AEA6FF1F2D17}"/>
                </a:ext>
              </a:extLst>
            </p:cNvPr>
            <p:cNvSpPr txBox="1"/>
            <p:nvPr/>
          </p:nvSpPr>
          <p:spPr>
            <a:xfrm>
              <a:off x="395288" y="4419384"/>
              <a:ext cx="317437" cy="293541"/>
            </a:xfrm>
            <a:prstGeom prst="rect">
              <a:avLst/>
            </a:prstGeom>
            <a:noFill/>
          </p:spPr>
          <p:txBody>
            <a:bodyPr wrap="none" rtlCol="0">
              <a:spAutoFit/>
            </a:bodyPr>
            <a:lstStyle/>
            <a:p>
              <a:r>
                <a:rPr lang="en-GB" sz="1400" b="1" dirty="0">
                  <a:solidFill>
                    <a:schemeClr val="bg1"/>
                  </a:solidFill>
                </a:rPr>
                <a:t>A</a:t>
              </a:r>
            </a:p>
          </p:txBody>
        </p:sp>
        <p:sp>
          <p:nvSpPr>
            <p:cNvPr id="28" name="TextBox 27">
              <a:extLst>
                <a:ext uri="{FF2B5EF4-FFF2-40B4-BE49-F238E27FC236}">
                  <a16:creationId xmlns:a16="http://schemas.microsoft.com/office/drawing/2014/main" id="{78CD1AF9-0BB5-4F6F-B8EE-0AEE4283F45A}"/>
                </a:ext>
              </a:extLst>
            </p:cNvPr>
            <p:cNvSpPr txBox="1"/>
            <p:nvPr/>
          </p:nvSpPr>
          <p:spPr>
            <a:xfrm>
              <a:off x="2432326" y="4419384"/>
              <a:ext cx="317437" cy="293541"/>
            </a:xfrm>
            <a:prstGeom prst="rect">
              <a:avLst/>
            </a:prstGeom>
            <a:noFill/>
          </p:spPr>
          <p:txBody>
            <a:bodyPr wrap="none" rtlCol="0">
              <a:spAutoFit/>
            </a:bodyPr>
            <a:lstStyle/>
            <a:p>
              <a:r>
                <a:rPr lang="en-GB" sz="1400" b="1" dirty="0">
                  <a:solidFill>
                    <a:schemeClr val="bg1"/>
                  </a:solidFill>
                </a:rPr>
                <a:t>B</a:t>
              </a:r>
            </a:p>
          </p:txBody>
        </p:sp>
      </p:grpSp>
      <p:grpSp>
        <p:nvGrpSpPr>
          <p:cNvPr id="32" name="Group 31">
            <a:extLst>
              <a:ext uri="{FF2B5EF4-FFF2-40B4-BE49-F238E27FC236}">
                <a16:creationId xmlns:a16="http://schemas.microsoft.com/office/drawing/2014/main" id="{3375F822-A6CE-43A6-AE45-AF0912EB8F28}"/>
              </a:ext>
            </a:extLst>
          </p:cNvPr>
          <p:cNvGrpSpPr/>
          <p:nvPr/>
        </p:nvGrpSpPr>
        <p:grpSpPr>
          <a:xfrm>
            <a:off x="6116818" y="4353614"/>
            <a:ext cx="4046740" cy="1451651"/>
            <a:chOff x="4747850" y="4425881"/>
            <a:chExt cx="3964007" cy="1409182"/>
          </a:xfrm>
        </p:grpSpPr>
        <p:pic>
          <p:nvPicPr>
            <p:cNvPr id="24" name="Picture 23">
              <a:extLst>
                <a:ext uri="{FF2B5EF4-FFF2-40B4-BE49-F238E27FC236}">
                  <a16:creationId xmlns:a16="http://schemas.microsoft.com/office/drawing/2014/main" id="{043DD634-5566-499C-B0BF-5EC85B29F94C}"/>
                </a:ext>
              </a:extLst>
            </p:cNvPr>
            <p:cNvPicPr>
              <a:picLocks noChangeAspect="1"/>
            </p:cNvPicPr>
            <p:nvPr/>
          </p:nvPicPr>
          <p:blipFill rotWithShape="1">
            <a:blip r:embed="rId4"/>
            <a:srcRect r="1379"/>
            <a:stretch/>
          </p:blipFill>
          <p:spPr>
            <a:xfrm>
              <a:off x="4751044" y="4437112"/>
              <a:ext cx="3960813" cy="1397951"/>
            </a:xfrm>
            <a:prstGeom prst="rect">
              <a:avLst/>
            </a:prstGeom>
          </p:spPr>
        </p:pic>
        <p:sp>
          <p:nvSpPr>
            <p:cNvPr id="29" name="TextBox 28">
              <a:extLst>
                <a:ext uri="{FF2B5EF4-FFF2-40B4-BE49-F238E27FC236}">
                  <a16:creationId xmlns:a16="http://schemas.microsoft.com/office/drawing/2014/main" id="{F1EAB7AC-A42B-47CD-98FB-4E94E6941551}"/>
                </a:ext>
              </a:extLst>
            </p:cNvPr>
            <p:cNvSpPr txBox="1"/>
            <p:nvPr/>
          </p:nvSpPr>
          <p:spPr>
            <a:xfrm>
              <a:off x="4747850" y="4425881"/>
              <a:ext cx="314510" cy="307777"/>
            </a:xfrm>
            <a:prstGeom prst="rect">
              <a:avLst/>
            </a:prstGeom>
            <a:noFill/>
          </p:spPr>
          <p:txBody>
            <a:bodyPr wrap="none" rtlCol="0">
              <a:spAutoFit/>
            </a:bodyPr>
            <a:lstStyle/>
            <a:p>
              <a:r>
                <a:rPr lang="en-GB" sz="1400" b="1" dirty="0">
                  <a:solidFill>
                    <a:schemeClr val="bg1"/>
                  </a:solidFill>
                </a:rPr>
                <a:t>C</a:t>
              </a:r>
            </a:p>
          </p:txBody>
        </p:sp>
        <p:sp>
          <p:nvSpPr>
            <p:cNvPr id="30" name="TextBox 29">
              <a:extLst>
                <a:ext uri="{FF2B5EF4-FFF2-40B4-BE49-F238E27FC236}">
                  <a16:creationId xmlns:a16="http://schemas.microsoft.com/office/drawing/2014/main" id="{ECFCEE81-7F8F-44B2-8733-FFF5DFBD4D1D}"/>
                </a:ext>
              </a:extLst>
            </p:cNvPr>
            <p:cNvSpPr txBox="1"/>
            <p:nvPr/>
          </p:nvSpPr>
          <p:spPr>
            <a:xfrm>
              <a:off x="6784888" y="4425881"/>
              <a:ext cx="314510" cy="307777"/>
            </a:xfrm>
            <a:prstGeom prst="rect">
              <a:avLst/>
            </a:prstGeom>
            <a:noFill/>
          </p:spPr>
          <p:txBody>
            <a:bodyPr wrap="none" rtlCol="0">
              <a:spAutoFit/>
            </a:bodyPr>
            <a:lstStyle/>
            <a:p>
              <a:r>
                <a:rPr lang="en-GB" sz="1400" b="1" dirty="0">
                  <a:solidFill>
                    <a:schemeClr val="bg1"/>
                  </a:solidFill>
                </a:rPr>
                <a:t>D</a:t>
              </a:r>
            </a:p>
          </p:txBody>
        </p:sp>
      </p:grpSp>
      <p:cxnSp>
        <p:nvCxnSpPr>
          <p:cNvPr id="15" name="Straight Arrow Connector 14">
            <a:extLst>
              <a:ext uri="{FF2B5EF4-FFF2-40B4-BE49-F238E27FC236}">
                <a16:creationId xmlns:a16="http://schemas.microsoft.com/office/drawing/2014/main" id="{96E58AE8-4401-489E-8BC3-DB152C7B4908}"/>
              </a:ext>
            </a:extLst>
          </p:cNvPr>
          <p:cNvCxnSpPr/>
          <p:nvPr/>
        </p:nvCxnSpPr>
        <p:spPr>
          <a:xfrm>
            <a:off x="6600057" y="4822175"/>
            <a:ext cx="140011" cy="146425"/>
          </a:xfrm>
          <a:prstGeom prst="straightConnector1">
            <a:avLst/>
          </a:prstGeom>
          <a:ln w="38100">
            <a:solidFill>
              <a:schemeClr val="bg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DC9C825D-752E-44E4-BB2B-F0FFE2FBA9F0}"/>
              </a:ext>
            </a:extLst>
          </p:cNvPr>
          <p:cNvCxnSpPr>
            <a:cxnSpLocks/>
          </p:cNvCxnSpPr>
          <p:nvPr/>
        </p:nvCxnSpPr>
        <p:spPr>
          <a:xfrm>
            <a:off x="8688289" y="4822175"/>
            <a:ext cx="140011" cy="146425"/>
          </a:xfrm>
          <a:prstGeom prst="straightConnector1">
            <a:avLst/>
          </a:prstGeom>
          <a:ln w="38100">
            <a:solidFill>
              <a:schemeClr val="bg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645130F9-5FA1-4549-9991-70E6D38F232E}"/>
              </a:ext>
            </a:extLst>
          </p:cNvPr>
          <p:cNvCxnSpPr/>
          <p:nvPr/>
        </p:nvCxnSpPr>
        <p:spPr>
          <a:xfrm>
            <a:off x="2412237" y="4822175"/>
            <a:ext cx="140011" cy="146425"/>
          </a:xfrm>
          <a:prstGeom prst="straightConnector1">
            <a:avLst/>
          </a:prstGeom>
          <a:ln w="38100">
            <a:solidFill>
              <a:schemeClr val="bg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D3406E89-75A3-4BEC-97AC-B5A3810BDB2F}"/>
              </a:ext>
            </a:extLst>
          </p:cNvPr>
          <p:cNvCxnSpPr>
            <a:cxnSpLocks/>
          </p:cNvCxnSpPr>
          <p:nvPr/>
        </p:nvCxnSpPr>
        <p:spPr>
          <a:xfrm>
            <a:off x="4500469" y="4822175"/>
            <a:ext cx="140011" cy="146425"/>
          </a:xfrm>
          <a:prstGeom prst="straightConnector1">
            <a:avLst/>
          </a:prstGeom>
          <a:ln w="38100">
            <a:solidFill>
              <a:schemeClr val="bg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DEC46C56-A69E-404D-A066-DFF802D8BAD5}"/>
              </a:ext>
            </a:extLst>
          </p:cNvPr>
          <p:cNvSpPr txBox="1"/>
          <p:nvPr/>
        </p:nvSpPr>
        <p:spPr>
          <a:xfrm>
            <a:off x="2861762" y="5857528"/>
            <a:ext cx="2028119" cy="338554"/>
          </a:xfrm>
          <a:prstGeom prst="rect">
            <a:avLst/>
          </a:prstGeom>
          <a:noFill/>
        </p:spPr>
        <p:txBody>
          <a:bodyPr wrap="none" rtlCol="0">
            <a:spAutoFit/>
          </a:bodyPr>
          <a:lstStyle/>
          <a:p>
            <a:pPr algn="ctr"/>
            <a:r>
              <a:rPr lang="en-GB" sz="1600" dirty="0"/>
              <a:t>Lesion barely visible</a:t>
            </a:r>
          </a:p>
        </p:txBody>
      </p:sp>
      <p:sp>
        <p:nvSpPr>
          <p:cNvPr id="22" name="TextBox 21">
            <a:extLst>
              <a:ext uri="{FF2B5EF4-FFF2-40B4-BE49-F238E27FC236}">
                <a16:creationId xmlns:a16="http://schemas.microsoft.com/office/drawing/2014/main" id="{A7C0CC71-A0B7-4BAD-8B8D-00820967C495}"/>
              </a:ext>
            </a:extLst>
          </p:cNvPr>
          <p:cNvSpPr txBox="1"/>
          <p:nvPr/>
        </p:nvSpPr>
        <p:spPr>
          <a:xfrm>
            <a:off x="6119423" y="5857528"/>
            <a:ext cx="1992854" cy="338554"/>
          </a:xfrm>
          <a:prstGeom prst="rect">
            <a:avLst/>
          </a:prstGeom>
          <a:noFill/>
        </p:spPr>
        <p:txBody>
          <a:bodyPr wrap="none" rtlCol="0">
            <a:spAutoFit/>
          </a:bodyPr>
          <a:lstStyle/>
          <a:p>
            <a:pPr algn="ctr"/>
            <a:r>
              <a:rPr lang="en-GB" sz="1600" dirty="0"/>
              <a:t>Lesion easily visible</a:t>
            </a:r>
          </a:p>
        </p:txBody>
      </p:sp>
      <p:pic>
        <p:nvPicPr>
          <p:cNvPr id="34" name="Picture 33">
            <a:hlinkClick r:id="rId5" action="ppaction://hlinksldjump"/>
            <a:extLst>
              <a:ext uri="{FF2B5EF4-FFF2-40B4-BE49-F238E27FC236}">
                <a16:creationId xmlns:a16="http://schemas.microsoft.com/office/drawing/2014/main" id="{F79BAD35-27B8-4A08-AAAB-46AD129EF1F9}"/>
              </a:ext>
            </a:extLst>
          </p:cNvPr>
          <p:cNvPicPr>
            <a:picLocks noChangeAspect="1"/>
          </p:cNvPicPr>
          <p:nvPr/>
        </p:nvPicPr>
        <p:blipFill rotWithShape="1">
          <a:blip r:embed="rId6"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9934" y="446445"/>
            <a:ext cx="381237" cy="377560"/>
          </a:xfrm>
          <a:prstGeom prst="rect">
            <a:avLst/>
          </a:prstGeom>
        </p:spPr>
      </p:pic>
    </p:spTree>
    <p:extLst>
      <p:ext uri="{BB962C8B-B14F-4D97-AF65-F5344CB8AC3E}">
        <p14:creationId xmlns:p14="http://schemas.microsoft.com/office/powerpoint/2010/main" val="32782007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F3A30E-EE26-45DB-8121-84A93038F045}"/>
              </a:ext>
            </a:extLst>
          </p:cNvPr>
          <p:cNvSpPr>
            <a:spLocks noGrp="1"/>
          </p:cNvSpPr>
          <p:nvPr>
            <p:ph type="title"/>
          </p:nvPr>
        </p:nvSpPr>
        <p:spPr/>
        <p:txBody>
          <a:bodyPr/>
          <a:lstStyle/>
          <a:p>
            <a:r>
              <a:rPr lang="en-GB" dirty="0"/>
              <a:t>FNH: key diagnostic recommendations</a:t>
            </a:r>
          </a:p>
        </p:txBody>
      </p:sp>
      <p:sp>
        <p:nvSpPr>
          <p:cNvPr id="6" name="Text Placeholder 5">
            <a:extLst>
              <a:ext uri="{FF2B5EF4-FFF2-40B4-BE49-F238E27FC236}">
                <a16:creationId xmlns:a16="http://schemas.microsoft.com/office/drawing/2014/main" id="{72F4847E-6E35-4B60-82E1-E5FE5DB85D9A}"/>
              </a:ext>
            </a:extLst>
          </p:cNvPr>
          <p:cNvSpPr>
            <a:spLocks noGrp="1"/>
          </p:cNvSpPr>
          <p:nvPr>
            <p:ph type="body" sz="quarter" idx="10"/>
          </p:nvPr>
        </p:nvSpPr>
        <p:spPr/>
        <p:txBody>
          <a:bodyPr/>
          <a:lstStyle/>
          <a:p>
            <a:endParaRPr lang="en-GB"/>
          </a:p>
          <a:p>
            <a:r>
              <a:rPr lang="en-GB"/>
              <a:t>EASL CPG benign liver tumours. J Hepatol 2016;65:386–98</a:t>
            </a:r>
            <a:endParaRPr lang="en-GB" dirty="0"/>
          </a:p>
        </p:txBody>
      </p:sp>
      <p:sp>
        <p:nvSpPr>
          <p:cNvPr id="5" name="Content Placeholder 4"/>
          <p:cNvSpPr>
            <a:spLocks noGrp="1"/>
          </p:cNvSpPr>
          <p:nvPr>
            <p:ph sz="half" idx="1"/>
          </p:nvPr>
        </p:nvSpPr>
        <p:spPr/>
        <p:txBody>
          <a:bodyPr/>
          <a:lstStyle/>
          <a:p>
            <a:r>
              <a:rPr lang="en-GB" dirty="0"/>
              <a:t>MRI sensitivity</a:t>
            </a:r>
          </a:p>
          <a:p>
            <a:pPr lvl="1"/>
            <a:r>
              <a:rPr lang="en-GB" dirty="0"/>
              <a:t>Lesion &gt;3 cm – very good</a:t>
            </a:r>
          </a:p>
          <a:p>
            <a:pPr lvl="1"/>
            <a:r>
              <a:rPr lang="en-GB" dirty="0"/>
              <a:t>Lesion &lt;3 cm – second imaging modality advised, such as CEUS</a:t>
            </a:r>
          </a:p>
          <a:p>
            <a:r>
              <a:rPr lang="en-GB" dirty="0"/>
              <a:t>Refer to a specialist centre if in doubt with two imaging modalities</a:t>
            </a:r>
          </a:p>
        </p:txBody>
      </p:sp>
      <p:graphicFrame>
        <p:nvGraphicFramePr>
          <p:cNvPr id="22" name="Table 21">
            <a:extLst>
              <a:ext uri="{FF2B5EF4-FFF2-40B4-BE49-F238E27FC236}">
                <a16:creationId xmlns:a16="http://schemas.microsoft.com/office/drawing/2014/main" id="{B520ABA6-F354-4E74-80B7-C36F029A3C33}"/>
              </a:ext>
            </a:extLst>
          </p:cNvPr>
          <p:cNvGraphicFramePr>
            <a:graphicFrameLocks noGrp="1"/>
          </p:cNvGraphicFramePr>
          <p:nvPr>
            <p:extLst>
              <p:ext uri="{D42A27DB-BD31-4B8C-83A1-F6EECF244321}">
                <p14:modId xmlns:p14="http://schemas.microsoft.com/office/powerpoint/2010/main" val="384575209"/>
              </p:ext>
            </p:extLst>
          </p:nvPr>
        </p:nvGraphicFramePr>
        <p:xfrm>
          <a:off x="423848" y="3095992"/>
          <a:ext cx="11342400" cy="1279493"/>
        </p:xfrm>
        <a:graphic>
          <a:graphicData uri="http://schemas.openxmlformats.org/drawingml/2006/table">
            <a:tbl>
              <a:tblPr firstRow="1" bandRow="1">
                <a:tableStyleId>{5C22544A-7EE6-4342-B048-85BDC9FD1C3A}</a:tableStyleId>
              </a:tblPr>
              <a:tblGrid>
                <a:gridCol w="8647180">
                  <a:extLst>
                    <a:ext uri="{9D8B030D-6E8A-4147-A177-3AD203B41FA5}">
                      <a16:colId xmlns:a16="http://schemas.microsoft.com/office/drawing/2014/main" val="20001"/>
                    </a:ext>
                  </a:extLst>
                </a:gridCol>
                <a:gridCol w="1347610">
                  <a:extLst>
                    <a:ext uri="{9D8B030D-6E8A-4147-A177-3AD203B41FA5}">
                      <a16:colId xmlns:a16="http://schemas.microsoft.com/office/drawing/2014/main" val="20002"/>
                    </a:ext>
                  </a:extLst>
                </a:gridCol>
                <a:gridCol w="1347610">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r>
                        <a:rPr lang="en-GB" sz="1600" b="0" i="0" u="none" strike="noStrike" kern="1200" baseline="0" dirty="0">
                          <a:solidFill>
                            <a:schemeClr val="tx1"/>
                          </a:solidFill>
                          <a:latin typeface="+mn-lt"/>
                          <a:ea typeface="+mn-ea"/>
                          <a:cs typeface="+mn-cs"/>
                        </a:rPr>
                        <a:t>CEUS, CT, MRI: nearly 100% specificity with a combination of typical imaging features</a:t>
                      </a:r>
                    </a:p>
                  </a:txBody>
                  <a:tcPr marL="45720" marR="4572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II-2</a:t>
                      </a:r>
                    </a:p>
                  </a:txBody>
                  <a:tcPr marL="45720" marR="4572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dirty="0"/>
                        <a:t>1</a:t>
                      </a:r>
                    </a:p>
                  </a:txBody>
                  <a:tcPr marL="45720" marR="4572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0">
                <a:tc>
                  <a:txBody>
                    <a:bodyPr/>
                    <a:lstStyle/>
                    <a:p>
                      <a:r>
                        <a:rPr lang="en-GB" sz="1600" b="0" i="0" u="none" strike="noStrike" kern="1200" baseline="0" dirty="0">
                          <a:solidFill>
                            <a:schemeClr val="tx1"/>
                          </a:solidFill>
                          <a:latin typeface="+mn-lt"/>
                          <a:ea typeface="+mn-ea"/>
                          <a:cs typeface="+mn-cs"/>
                        </a:rPr>
                        <a:t>MRI has the highest diagnostic performance overall</a:t>
                      </a:r>
                      <a:br>
                        <a:rPr lang="en-GB" sz="1600" b="0" i="0" u="none" strike="noStrike" kern="1200" baseline="0" dirty="0">
                          <a:solidFill>
                            <a:schemeClr val="tx1"/>
                          </a:solidFill>
                          <a:latin typeface="+mn-lt"/>
                          <a:ea typeface="+mn-ea"/>
                          <a:cs typeface="+mn-cs"/>
                        </a:rPr>
                      </a:br>
                      <a:r>
                        <a:rPr lang="en-GB" sz="1600" b="0" i="0" u="none" strike="noStrike" kern="1200" baseline="0" dirty="0">
                          <a:solidFill>
                            <a:schemeClr val="tx1"/>
                          </a:solidFill>
                          <a:latin typeface="+mn-lt"/>
                          <a:ea typeface="+mn-ea"/>
                          <a:cs typeface="+mn-cs"/>
                        </a:rPr>
                        <a:t>Highest diagnostic accuracy by CEUS is achieved in FNH &lt;3 cm</a:t>
                      </a:r>
                    </a:p>
                  </a:txBody>
                  <a:tcPr marL="45720" marR="4572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II-2</a:t>
                      </a:r>
                    </a:p>
                  </a:txBody>
                  <a:tcPr marL="45720" marR="45720"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t>1</a:t>
                      </a:r>
                    </a:p>
                  </a:txBody>
                  <a:tcPr marL="45720" marR="45720"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23" name="Group 22">
            <a:extLst>
              <a:ext uri="{FF2B5EF4-FFF2-40B4-BE49-F238E27FC236}">
                <a16:creationId xmlns:a16="http://schemas.microsoft.com/office/drawing/2014/main" id="{E6FCE86D-E30E-4C88-85CD-D230DB467C2C}"/>
              </a:ext>
            </a:extLst>
          </p:cNvPr>
          <p:cNvGrpSpPr/>
          <p:nvPr/>
        </p:nvGrpSpPr>
        <p:grpSpPr>
          <a:xfrm>
            <a:off x="8073782" y="3108024"/>
            <a:ext cx="3693418" cy="276999"/>
            <a:chOff x="4262958" y="3212976"/>
            <a:chExt cx="3693418" cy="276999"/>
          </a:xfrm>
        </p:grpSpPr>
        <p:sp>
          <p:nvSpPr>
            <p:cNvPr id="24" name="Rectangle 23">
              <a:extLst>
                <a:ext uri="{FF2B5EF4-FFF2-40B4-BE49-F238E27FC236}">
                  <a16:creationId xmlns:a16="http://schemas.microsoft.com/office/drawing/2014/main" id="{09323BBD-A991-44CF-A842-6CEBAD32DE69}"/>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5" name="Rectangle 24">
              <a:extLst>
                <a:ext uri="{FF2B5EF4-FFF2-40B4-BE49-F238E27FC236}">
                  <a16:creationId xmlns:a16="http://schemas.microsoft.com/office/drawing/2014/main" id="{735A1C99-1661-4C03-BD05-065E55F2204C}"/>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6" name="TextBox 25">
              <a:extLst>
                <a:ext uri="{FF2B5EF4-FFF2-40B4-BE49-F238E27FC236}">
                  <a16:creationId xmlns:a16="http://schemas.microsoft.com/office/drawing/2014/main" id="{6115B472-7A93-451A-BCA2-4B5ECB903F11}"/>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27" name="TextBox 26">
              <a:extLst>
                <a:ext uri="{FF2B5EF4-FFF2-40B4-BE49-F238E27FC236}">
                  <a16:creationId xmlns:a16="http://schemas.microsoft.com/office/drawing/2014/main" id="{C340D040-37D6-4C2E-AD5A-2934189573D8}"/>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4A0CADF4-C21B-42DB-8557-C7E99F931ADA}"/>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9934" y="446445"/>
            <a:ext cx="381237" cy="377560"/>
          </a:xfrm>
          <a:prstGeom prst="rect">
            <a:avLst/>
          </a:prstGeom>
        </p:spPr>
      </p:pic>
    </p:spTree>
    <p:extLst>
      <p:ext uri="{BB962C8B-B14F-4D97-AF65-F5344CB8AC3E}">
        <p14:creationId xmlns:p14="http://schemas.microsoft.com/office/powerpoint/2010/main" val="25429748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F3A30E-EE26-45DB-8121-84A93038F045}"/>
              </a:ext>
            </a:extLst>
          </p:cNvPr>
          <p:cNvSpPr>
            <a:spLocks noGrp="1"/>
          </p:cNvSpPr>
          <p:nvPr>
            <p:ph type="title"/>
          </p:nvPr>
        </p:nvSpPr>
        <p:spPr/>
        <p:txBody>
          <a:bodyPr/>
          <a:lstStyle/>
          <a:p>
            <a:r>
              <a:rPr lang="en-GB" dirty="0"/>
              <a:t>FNH: key management recommendations</a:t>
            </a:r>
          </a:p>
        </p:txBody>
      </p:sp>
      <p:sp>
        <p:nvSpPr>
          <p:cNvPr id="6" name="Text Placeholder 5">
            <a:extLst>
              <a:ext uri="{FF2B5EF4-FFF2-40B4-BE49-F238E27FC236}">
                <a16:creationId xmlns:a16="http://schemas.microsoft.com/office/drawing/2014/main" id="{72F4847E-6E35-4B60-82E1-E5FE5DB85D9A}"/>
              </a:ext>
            </a:extLst>
          </p:cNvPr>
          <p:cNvSpPr>
            <a:spLocks noGrp="1"/>
          </p:cNvSpPr>
          <p:nvPr>
            <p:ph type="body" sz="quarter" idx="10"/>
          </p:nvPr>
        </p:nvSpPr>
        <p:spPr/>
        <p:txBody>
          <a:bodyPr/>
          <a:lstStyle/>
          <a:p>
            <a:endParaRPr lang="en-GB"/>
          </a:p>
          <a:p>
            <a:r>
              <a:rPr lang="en-GB"/>
              <a:t>EASL CPG benign liver tumours. J Hepatol 2016;65:386–98</a:t>
            </a:r>
            <a:endParaRPr lang="en-GB" dirty="0"/>
          </a:p>
        </p:txBody>
      </p:sp>
      <p:sp>
        <p:nvSpPr>
          <p:cNvPr id="5" name="Content Placeholder 4"/>
          <p:cNvSpPr>
            <a:spLocks noGrp="1"/>
          </p:cNvSpPr>
          <p:nvPr>
            <p:ph sz="half" idx="1"/>
          </p:nvPr>
        </p:nvSpPr>
        <p:spPr/>
        <p:txBody>
          <a:bodyPr/>
          <a:lstStyle/>
          <a:p>
            <a:r>
              <a:rPr lang="en-GB" dirty="0"/>
              <a:t>In the absence of symptoms a conservative management approach is recommended</a:t>
            </a:r>
          </a:p>
          <a:p>
            <a:r>
              <a:rPr lang="en-GB" dirty="0"/>
              <a:t>No indication for discontinuing OCPs</a:t>
            </a:r>
          </a:p>
          <a:p>
            <a:r>
              <a:rPr lang="en-GB" dirty="0"/>
              <a:t>Follow-up during pregnancy is not necessary</a:t>
            </a:r>
          </a:p>
        </p:txBody>
      </p:sp>
      <p:graphicFrame>
        <p:nvGraphicFramePr>
          <p:cNvPr id="13" name="Table 12">
            <a:extLst>
              <a:ext uri="{FF2B5EF4-FFF2-40B4-BE49-F238E27FC236}">
                <a16:creationId xmlns:a16="http://schemas.microsoft.com/office/drawing/2014/main" id="{F3788D4B-4DB3-4FC0-86E2-ABE905730A51}"/>
              </a:ext>
            </a:extLst>
          </p:cNvPr>
          <p:cNvGraphicFramePr>
            <a:graphicFrameLocks noGrp="1"/>
          </p:cNvGraphicFramePr>
          <p:nvPr>
            <p:extLst>
              <p:ext uri="{D42A27DB-BD31-4B8C-83A1-F6EECF244321}">
                <p14:modId xmlns:p14="http://schemas.microsoft.com/office/powerpoint/2010/main" val="4230314859"/>
              </p:ext>
            </p:extLst>
          </p:nvPr>
        </p:nvGraphicFramePr>
        <p:xfrm>
          <a:off x="423848" y="2924944"/>
          <a:ext cx="11342399" cy="1584960"/>
        </p:xfrm>
        <a:graphic>
          <a:graphicData uri="http://schemas.openxmlformats.org/drawingml/2006/table">
            <a:tbl>
              <a:tblPr firstRow="1" bandRow="1">
                <a:tableStyleId>{5C22544A-7EE6-4342-B048-85BDC9FD1C3A}</a:tableStyleId>
              </a:tblPr>
              <a:tblGrid>
                <a:gridCol w="8647177">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r>
                        <a:rPr lang="en-GB" sz="1600" b="0" i="0" u="none" strike="noStrike" kern="1200" baseline="0" dirty="0">
                          <a:solidFill>
                            <a:schemeClr val="tx1"/>
                          </a:solidFill>
                          <a:latin typeface="+mn-lt"/>
                          <a:ea typeface="+mn-ea"/>
                          <a:cs typeface="+mn-cs"/>
                        </a:rPr>
                        <a:t>For a typical FNH lesion, follow-up is not necessary unless there is underlying vascular </a:t>
                      </a:r>
                      <a:br>
                        <a:rPr lang="en-GB" sz="1600" b="0" i="0" u="none" strike="noStrike" kern="1200" baseline="0" dirty="0">
                          <a:solidFill>
                            <a:schemeClr val="tx1"/>
                          </a:solidFill>
                          <a:latin typeface="+mn-lt"/>
                          <a:ea typeface="+mn-ea"/>
                          <a:cs typeface="+mn-cs"/>
                        </a:rPr>
                      </a:br>
                      <a:r>
                        <a:rPr lang="en-GB" sz="1600" b="0" i="0" u="none" strike="noStrike" kern="1200" baseline="0" dirty="0">
                          <a:solidFill>
                            <a:schemeClr val="tx1"/>
                          </a:solidFill>
                          <a:latin typeface="+mn-lt"/>
                          <a:ea typeface="+mn-ea"/>
                          <a:cs typeface="+mn-cs"/>
                        </a:rPr>
                        <a:t>liver disease</a:t>
                      </a:r>
                    </a:p>
                  </a:txBody>
                  <a:tcPr marL="45720" marR="4572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III</a:t>
                      </a:r>
                    </a:p>
                  </a:txBody>
                  <a:tcPr marL="45720" marR="4572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dirty="0"/>
                        <a:t>2</a:t>
                      </a:r>
                    </a:p>
                  </a:txBody>
                  <a:tcPr marL="45720" marR="4572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214761">
                <a:tc>
                  <a:txBody>
                    <a:bodyPr/>
                    <a:lstStyle/>
                    <a:p>
                      <a:r>
                        <a:rPr lang="en-GB" sz="1600" b="0" i="0" u="none" strike="noStrike" kern="1200" baseline="0" dirty="0">
                          <a:solidFill>
                            <a:schemeClr val="tx1"/>
                          </a:solidFill>
                          <a:latin typeface="+mn-lt"/>
                          <a:ea typeface="+mn-ea"/>
                          <a:cs typeface="+mn-cs"/>
                        </a:rPr>
                        <a:t>Treatment is not recommended</a:t>
                      </a:r>
                    </a:p>
                  </a:txBody>
                  <a:tcPr marL="45720" marR="4572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II-3</a:t>
                      </a:r>
                    </a:p>
                  </a:txBody>
                  <a:tcPr marL="45720" marR="45720" anchor="ctr">
                    <a:lnL w="6350" cap="flat" cmpd="sng" algn="ctr">
                      <a:noFill/>
                      <a:prstDash val="solid"/>
                      <a:round/>
                      <a:headEnd type="none" w="med" len="med"/>
                      <a:tailEnd type="none" w="med" len="med"/>
                    </a:lnL>
                    <a:solidFill>
                      <a:srgbClr val="7DCBEC"/>
                    </a:solidFill>
                  </a:tcPr>
                </a:tc>
                <a:tc>
                  <a:txBody>
                    <a:bodyPr/>
                    <a:lstStyle/>
                    <a:p>
                      <a:pPr algn="ctr"/>
                      <a:r>
                        <a:rPr lang="en-GB" sz="1600" dirty="0"/>
                        <a:t>2</a:t>
                      </a:r>
                    </a:p>
                  </a:txBody>
                  <a:tcPr marL="45720" marR="45720"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3"/>
                  </a:ext>
                </a:extLst>
              </a:tr>
              <a:tr h="0">
                <a:tc>
                  <a:txBody>
                    <a:bodyPr/>
                    <a:lstStyle/>
                    <a:p>
                      <a:r>
                        <a:rPr lang="en-GB" sz="1600" b="0" i="0" u="none" strike="noStrike" kern="1200" baseline="0" dirty="0">
                          <a:solidFill>
                            <a:schemeClr val="tx1"/>
                          </a:solidFill>
                          <a:latin typeface="+mn-lt"/>
                          <a:ea typeface="+mn-ea"/>
                          <a:cs typeface="+mn-cs"/>
                        </a:rPr>
                        <a:t>If imaging is atypical, or the patient is symptomatic, refer to a benign liver tumour MDT</a:t>
                      </a:r>
                    </a:p>
                  </a:txBody>
                  <a:tcPr marL="45720" marR="4572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III</a:t>
                      </a:r>
                    </a:p>
                  </a:txBody>
                  <a:tcPr marL="45720" marR="45720"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t>1</a:t>
                      </a:r>
                    </a:p>
                  </a:txBody>
                  <a:tcPr marL="45720" marR="45720"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19" name="Group 18">
            <a:extLst>
              <a:ext uri="{FF2B5EF4-FFF2-40B4-BE49-F238E27FC236}">
                <a16:creationId xmlns:a16="http://schemas.microsoft.com/office/drawing/2014/main" id="{E6FCE86D-E30E-4C88-85CD-D230DB467C2C}"/>
              </a:ext>
            </a:extLst>
          </p:cNvPr>
          <p:cNvGrpSpPr/>
          <p:nvPr/>
        </p:nvGrpSpPr>
        <p:grpSpPr>
          <a:xfrm>
            <a:off x="8073782" y="2924944"/>
            <a:ext cx="3693418" cy="276999"/>
            <a:chOff x="4262958" y="3212976"/>
            <a:chExt cx="3693418" cy="276999"/>
          </a:xfrm>
        </p:grpSpPr>
        <p:sp>
          <p:nvSpPr>
            <p:cNvPr id="20" name="Rectangle 19">
              <a:extLst>
                <a:ext uri="{FF2B5EF4-FFF2-40B4-BE49-F238E27FC236}">
                  <a16:creationId xmlns:a16="http://schemas.microsoft.com/office/drawing/2014/main" id="{09323BBD-A991-44CF-A842-6CEBAD32DE69}"/>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1" name="Rectangle 20">
              <a:extLst>
                <a:ext uri="{FF2B5EF4-FFF2-40B4-BE49-F238E27FC236}">
                  <a16:creationId xmlns:a16="http://schemas.microsoft.com/office/drawing/2014/main" id="{735A1C99-1661-4C03-BD05-065E55F2204C}"/>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8" name="TextBox 27">
              <a:extLst>
                <a:ext uri="{FF2B5EF4-FFF2-40B4-BE49-F238E27FC236}">
                  <a16:creationId xmlns:a16="http://schemas.microsoft.com/office/drawing/2014/main" id="{6115B472-7A93-451A-BCA2-4B5ECB903F11}"/>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29" name="TextBox 28">
              <a:extLst>
                <a:ext uri="{FF2B5EF4-FFF2-40B4-BE49-F238E27FC236}">
                  <a16:creationId xmlns:a16="http://schemas.microsoft.com/office/drawing/2014/main" id="{C340D040-37D6-4C2E-AD5A-2934189573D8}"/>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4" name="Picture 13">
            <a:hlinkClick r:id="rId3" action="ppaction://hlinksldjump"/>
            <a:extLst>
              <a:ext uri="{FF2B5EF4-FFF2-40B4-BE49-F238E27FC236}">
                <a16:creationId xmlns:a16="http://schemas.microsoft.com/office/drawing/2014/main" id="{4A53215B-CAEC-47E0-AC52-27974A45AEFA}"/>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9934" y="446445"/>
            <a:ext cx="381237" cy="377560"/>
          </a:xfrm>
          <a:prstGeom prst="rect">
            <a:avLst/>
          </a:prstGeom>
        </p:spPr>
      </p:pic>
    </p:spTree>
    <p:extLst>
      <p:ext uri="{BB962C8B-B14F-4D97-AF65-F5344CB8AC3E}">
        <p14:creationId xmlns:p14="http://schemas.microsoft.com/office/powerpoint/2010/main" val="10171943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F3A30E-EE26-45DB-8121-84A93038F045}"/>
              </a:ext>
            </a:extLst>
          </p:cNvPr>
          <p:cNvSpPr>
            <a:spLocks noGrp="1"/>
          </p:cNvSpPr>
          <p:nvPr>
            <p:ph type="title"/>
          </p:nvPr>
        </p:nvSpPr>
        <p:spPr/>
        <p:txBody>
          <a:bodyPr>
            <a:normAutofit/>
          </a:bodyPr>
          <a:lstStyle/>
          <a:p>
            <a:r>
              <a:rPr lang="en-GB" dirty="0"/>
              <a:t>FNH: management algorithm</a:t>
            </a:r>
          </a:p>
        </p:txBody>
      </p:sp>
      <p:sp>
        <p:nvSpPr>
          <p:cNvPr id="6" name="Text Placeholder 5">
            <a:extLst>
              <a:ext uri="{FF2B5EF4-FFF2-40B4-BE49-F238E27FC236}">
                <a16:creationId xmlns:a16="http://schemas.microsoft.com/office/drawing/2014/main" id="{72F4847E-6E35-4B60-82E1-E5FE5DB85D9A}"/>
              </a:ext>
            </a:extLst>
          </p:cNvPr>
          <p:cNvSpPr>
            <a:spLocks noGrp="1"/>
          </p:cNvSpPr>
          <p:nvPr>
            <p:ph type="body" sz="quarter" idx="10"/>
          </p:nvPr>
        </p:nvSpPr>
        <p:spPr/>
        <p:txBody>
          <a:bodyPr/>
          <a:lstStyle/>
          <a:p>
            <a:r>
              <a:rPr lang="en-GB" dirty="0"/>
              <a:t>*Imaging modalities may include US, CEUS, CE-CT and CE-MRI </a:t>
            </a:r>
          </a:p>
          <a:p>
            <a:r>
              <a:rPr lang="en-GB" dirty="0"/>
              <a:t>EASL CPG benign liver tumours. J </a:t>
            </a:r>
            <a:r>
              <a:rPr lang="en-GB" dirty="0" err="1"/>
              <a:t>Hepatol</a:t>
            </a:r>
            <a:r>
              <a:rPr lang="en-GB" dirty="0"/>
              <a:t> 2016;65:386–98</a:t>
            </a:r>
          </a:p>
        </p:txBody>
      </p:sp>
      <p:sp>
        <p:nvSpPr>
          <p:cNvPr id="15" name="Rectangle: Rounded Corners 14">
            <a:extLst>
              <a:ext uri="{FF2B5EF4-FFF2-40B4-BE49-F238E27FC236}">
                <a16:creationId xmlns:a16="http://schemas.microsoft.com/office/drawing/2014/main" id="{A8127D6D-4F88-4579-A3C7-4D8705C79262}"/>
              </a:ext>
            </a:extLst>
          </p:cNvPr>
          <p:cNvSpPr/>
          <p:nvPr/>
        </p:nvSpPr>
        <p:spPr>
          <a:xfrm>
            <a:off x="3791744" y="1412776"/>
            <a:ext cx="1728192" cy="432048"/>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Suspected FNH</a:t>
            </a:r>
          </a:p>
        </p:txBody>
      </p:sp>
      <p:sp>
        <p:nvSpPr>
          <p:cNvPr id="16" name="Rectangle: Rounded Corners 15">
            <a:extLst>
              <a:ext uri="{FF2B5EF4-FFF2-40B4-BE49-F238E27FC236}">
                <a16:creationId xmlns:a16="http://schemas.microsoft.com/office/drawing/2014/main" id="{E3EF91E3-0834-4115-9EAD-8723BD421D81}"/>
              </a:ext>
            </a:extLst>
          </p:cNvPr>
          <p:cNvSpPr/>
          <p:nvPr/>
        </p:nvSpPr>
        <p:spPr>
          <a:xfrm>
            <a:off x="3291902" y="2132856"/>
            <a:ext cx="2732090" cy="598706"/>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Contrast-enhanced imaging (preferably MRI)*</a:t>
            </a:r>
          </a:p>
        </p:txBody>
      </p:sp>
      <p:sp>
        <p:nvSpPr>
          <p:cNvPr id="17" name="Rectangle: Rounded Corners 16">
            <a:extLst>
              <a:ext uri="{FF2B5EF4-FFF2-40B4-BE49-F238E27FC236}">
                <a16:creationId xmlns:a16="http://schemas.microsoft.com/office/drawing/2014/main" id="{69227B16-655A-481A-8689-9F0E071A7144}"/>
              </a:ext>
            </a:extLst>
          </p:cNvPr>
          <p:cNvSpPr/>
          <p:nvPr/>
        </p:nvSpPr>
        <p:spPr>
          <a:xfrm>
            <a:off x="1919536" y="3111281"/>
            <a:ext cx="1728192" cy="500338"/>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Diagnosis FNH</a:t>
            </a:r>
            <a:br>
              <a:rPr lang="en-GB" sz="1600" dirty="0"/>
            </a:br>
            <a:r>
              <a:rPr lang="en-GB" sz="1600" dirty="0"/>
              <a:t>certain</a:t>
            </a:r>
          </a:p>
        </p:txBody>
      </p:sp>
      <p:sp>
        <p:nvSpPr>
          <p:cNvPr id="19" name="Rectangle: Rounded Corners 18">
            <a:extLst>
              <a:ext uri="{FF2B5EF4-FFF2-40B4-BE49-F238E27FC236}">
                <a16:creationId xmlns:a16="http://schemas.microsoft.com/office/drawing/2014/main" id="{9E01D550-9C74-4F72-B1EC-4BF7F1969FC6}"/>
              </a:ext>
            </a:extLst>
          </p:cNvPr>
          <p:cNvSpPr/>
          <p:nvPr/>
        </p:nvSpPr>
        <p:spPr>
          <a:xfrm>
            <a:off x="6168008" y="3111281"/>
            <a:ext cx="1728192" cy="500338"/>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Diagnosis FNH</a:t>
            </a:r>
            <a:br>
              <a:rPr lang="en-GB" sz="1600" dirty="0"/>
            </a:br>
            <a:r>
              <a:rPr lang="en-GB" sz="1600" dirty="0"/>
              <a:t>doubtful</a:t>
            </a:r>
          </a:p>
        </p:txBody>
      </p:sp>
      <p:sp>
        <p:nvSpPr>
          <p:cNvPr id="21" name="Rectangle: Rounded Corners 20">
            <a:extLst>
              <a:ext uri="{FF2B5EF4-FFF2-40B4-BE49-F238E27FC236}">
                <a16:creationId xmlns:a16="http://schemas.microsoft.com/office/drawing/2014/main" id="{AA1BF907-35D6-4DDC-AA22-E548472B4E6F}"/>
              </a:ext>
            </a:extLst>
          </p:cNvPr>
          <p:cNvSpPr/>
          <p:nvPr/>
        </p:nvSpPr>
        <p:spPr>
          <a:xfrm>
            <a:off x="1919536" y="4863328"/>
            <a:ext cx="1728192" cy="738993"/>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Discharge, no follow-up needed</a:t>
            </a:r>
          </a:p>
        </p:txBody>
      </p:sp>
      <p:sp>
        <p:nvSpPr>
          <p:cNvPr id="22" name="Rectangle: Rounded Corners 21">
            <a:extLst>
              <a:ext uri="{FF2B5EF4-FFF2-40B4-BE49-F238E27FC236}">
                <a16:creationId xmlns:a16="http://schemas.microsoft.com/office/drawing/2014/main" id="{AFA0C043-0082-4C3E-A9CB-BBA6F6BC669D}"/>
              </a:ext>
            </a:extLst>
          </p:cNvPr>
          <p:cNvSpPr/>
          <p:nvPr/>
        </p:nvSpPr>
        <p:spPr>
          <a:xfrm>
            <a:off x="6168008" y="4863328"/>
            <a:ext cx="1728192" cy="738993"/>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Confirmed FNH</a:t>
            </a:r>
          </a:p>
        </p:txBody>
      </p:sp>
      <p:sp>
        <p:nvSpPr>
          <p:cNvPr id="23" name="Rectangle: Rounded Corners 22">
            <a:extLst>
              <a:ext uri="{FF2B5EF4-FFF2-40B4-BE49-F238E27FC236}">
                <a16:creationId xmlns:a16="http://schemas.microsoft.com/office/drawing/2014/main" id="{C98BFFEC-01D3-4B54-B002-8A448D5D217C}"/>
              </a:ext>
            </a:extLst>
          </p:cNvPr>
          <p:cNvSpPr/>
          <p:nvPr/>
        </p:nvSpPr>
        <p:spPr>
          <a:xfrm>
            <a:off x="6168008" y="4057676"/>
            <a:ext cx="1728192" cy="500338"/>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Biopsy</a:t>
            </a:r>
          </a:p>
        </p:txBody>
      </p:sp>
      <p:sp>
        <p:nvSpPr>
          <p:cNvPr id="24" name="Rectangle: Rounded Corners 23">
            <a:extLst>
              <a:ext uri="{FF2B5EF4-FFF2-40B4-BE49-F238E27FC236}">
                <a16:creationId xmlns:a16="http://schemas.microsoft.com/office/drawing/2014/main" id="{C4825326-07FC-4342-83D7-E5C5E27D5747}"/>
              </a:ext>
            </a:extLst>
          </p:cNvPr>
          <p:cNvSpPr/>
          <p:nvPr/>
        </p:nvSpPr>
        <p:spPr>
          <a:xfrm>
            <a:off x="3971764" y="3118514"/>
            <a:ext cx="1368152" cy="500338"/>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CEUS</a:t>
            </a:r>
          </a:p>
        </p:txBody>
      </p:sp>
      <p:cxnSp>
        <p:nvCxnSpPr>
          <p:cNvPr id="26" name="Straight Arrow Connector 25">
            <a:extLst>
              <a:ext uri="{FF2B5EF4-FFF2-40B4-BE49-F238E27FC236}">
                <a16:creationId xmlns:a16="http://schemas.microsoft.com/office/drawing/2014/main" id="{2A670297-A7C2-4201-8D04-4DAB0A6B06F9}"/>
              </a:ext>
            </a:extLst>
          </p:cNvPr>
          <p:cNvCxnSpPr>
            <a:cxnSpLocks/>
            <a:stCxn id="15" idx="2"/>
            <a:endCxn id="16" idx="0"/>
          </p:cNvCxnSpPr>
          <p:nvPr/>
        </p:nvCxnSpPr>
        <p:spPr>
          <a:xfrm>
            <a:off x="4655841" y="1844824"/>
            <a:ext cx="2107" cy="28803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Connector: Elbow 27">
            <a:extLst>
              <a:ext uri="{FF2B5EF4-FFF2-40B4-BE49-F238E27FC236}">
                <a16:creationId xmlns:a16="http://schemas.microsoft.com/office/drawing/2014/main" id="{B6794147-3870-4D11-8678-921E5AC582F8}"/>
              </a:ext>
            </a:extLst>
          </p:cNvPr>
          <p:cNvCxnSpPr>
            <a:cxnSpLocks/>
            <a:stCxn id="16" idx="1"/>
            <a:endCxn id="17" idx="0"/>
          </p:cNvCxnSpPr>
          <p:nvPr/>
        </p:nvCxnSpPr>
        <p:spPr>
          <a:xfrm rot="10800000" flipV="1">
            <a:off x="2783632" y="2432209"/>
            <a:ext cx="508270" cy="679072"/>
          </a:xfrm>
          <a:prstGeom prst="bentConnector2">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8B9E6362-FCFA-425C-9022-C8C978882487}"/>
              </a:ext>
            </a:extLst>
          </p:cNvPr>
          <p:cNvCxnSpPr>
            <a:stCxn id="17" idx="2"/>
            <a:endCxn id="21" idx="0"/>
          </p:cNvCxnSpPr>
          <p:nvPr/>
        </p:nvCxnSpPr>
        <p:spPr>
          <a:xfrm>
            <a:off x="2783632" y="3611619"/>
            <a:ext cx="0" cy="125170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CD7DE448-9EEE-41A2-A705-8F813E339E9A}"/>
              </a:ext>
            </a:extLst>
          </p:cNvPr>
          <p:cNvCxnSpPr>
            <a:stCxn id="19" idx="2"/>
            <a:endCxn id="23" idx="0"/>
          </p:cNvCxnSpPr>
          <p:nvPr/>
        </p:nvCxnSpPr>
        <p:spPr>
          <a:xfrm>
            <a:off x="7032104" y="3611620"/>
            <a:ext cx="0" cy="446057"/>
          </a:xfrm>
          <a:prstGeom prst="line">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5CDCDCCC-6069-495F-98AD-AADF6A248AC5}"/>
              </a:ext>
            </a:extLst>
          </p:cNvPr>
          <p:cNvCxnSpPr>
            <a:cxnSpLocks/>
            <a:stCxn id="16" idx="3"/>
            <a:endCxn id="19" idx="0"/>
          </p:cNvCxnSpPr>
          <p:nvPr/>
        </p:nvCxnSpPr>
        <p:spPr>
          <a:xfrm>
            <a:off x="6023992" y="2432209"/>
            <a:ext cx="1008112" cy="679072"/>
          </a:xfrm>
          <a:prstGeom prst="bentConnector2">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1FDA973C-4C3B-40E1-8CF6-52F236283CB9}"/>
              </a:ext>
            </a:extLst>
          </p:cNvPr>
          <p:cNvCxnSpPr>
            <a:stCxn id="22" idx="1"/>
            <a:endCxn id="21" idx="3"/>
          </p:cNvCxnSpPr>
          <p:nvPr/>
        </p:nvCxnSpPr>
        <p:spPr>
          <a:xfrm flipH="1">
            <a:off x="3647728" y="5232824"/>
            <a:ext cx="252028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1983ED80-EE01-47EE-950B-105F586D8B11}"/>
              </a:ext>
            </a:extLst>
          </p:cNvPr>
          <p:cNvSpPr txBox="1"/>
          <p:nvPr/>
        </p:nvSpPr>
        <p:spPr>
          <a:xfrm>
            <a:off x="5447929" y="2989717"/>
            <a:ext cx="697627" cy="307777"/>
          </a:xfrm>
          <a:prstGeom prst="rect">
            <a:avLst/>
          </a:prstGeom>
          <a:noFill/>
        </p:spPr>
        <p:txBody>
          <a:bodyPr wrap="none" rtlCol="0">
            <a:spAutoFit/>
          </a:bodyPr>
          <a:lstStyle/>
          <a:p>
            <a:r>
              <a:rPr lang="en-GB" sz="1400" dirty="0"/>
              <a:t>&lt;3 cm</a:t>
            </a:r>
          </a:p>
        </p:txBody>
      </p:sp>
      <p:sp>
        <p:nvSpPr>
          <p:cNvPr id="52" name="TextBox 51">
            <a:extLst>
              <a:ext uri="{FF2B5EF4-FFF2-40B4-BE49-F238E27FC236}">
                <a16:creationId xmlns:a16="http://schemas.microsoft.com/office/drawing/2014/main" id="{B1E79143-3F2A-4812-9457-BC2036754B95}"/>
              </a:ext>
            </a:extLst>
          </p:cNvPr>
          <p:cNvSpPr txBox="1"/>
          <p:nvPr/>
        </p:nvSpPr>
        <p:spPr>
          <a:xfrm>
            <a:off x="7032105" y="3680113"/>
            <a:ext cx="691215" cy="307777"/>
          </a:xfrm>
          <a:prstGeom prst="rect">
            <a:avLst/>
          </a:prstGeom>
          <a:noFill/>
        </p:spPr>
        <p:txBody>
          <a:bodyPr wrap="none" rtlCol="0">
            <a:spAutoFit/>
          </a:bodyPr>
          <a:lstStyle/>
          <a:p>
            <a:r>
              <a:rPr lang="en-GB" sz="1400" dirty="0">
                <a:cs typeface="Arial" panose="020B0604020202020204" pitchFamily="34" charset="0"/>
              </a:rPr>
              <a:t>&gt;</a:t>
            </a:r>
            <a:r>
              <a:rPr lang="en-GB" sz="1400" dirty="0"/>
              <a:t>3 cm</a:t>
            </a:r>
          </a:p>
        </p:txBody>
      </p:sp>
      <p:sp>
        <p:nvSpPr>
          <p:cNvPr id="53" name="TextBox 52">
            <a:extLst>
              <a:ext uri="{FF2B5EF4-FFF2-40B4-BE49-F238E27FC236}">
                <a16:creationId xmlns:a16="http://schemas.microsoft.com/office/drawing/2014/main" id="{BEF3F0C0-6186-449B-91C6-9DB02DF31AC0}"/>
              </a:ext>
            </a:extLst>
          </p:cNvPr>
          <p:cNvSpPr txBox="1"/>
          <p:nvPr/>
        </p:nvSpPr>
        <p:spPr>
          <a:xfrm>
            <a:off x="4658740" y="3781380"/>
            <a:ext cx="971741" cy="523220"/>
          </a:xfrm>
          <a:prstGeom prst="rect">
            <a:avLst/>
          </a:prstGeom>
          <a:noFill/>
        </p:spPr>
        <p:txBody>
          <a:bodyPr wrap="none" rtlCol="0">
            <a:spAutoFit/>
          </a:bodyPr>
          <a:lstStyle/>
          <a:p>
            <a:pPr algn="ctr"/>
            <a:r>
              <a:rPr lang="en-GB" sz="1400" dirty="0"/>
              <a:t>Diagnosis</a:t>
            </a:r>
            <a:br>
              <a:rPr lang="en-GB" sz="1400" dirty="0"/>
            </a:br>
            <a:r>
              <a:rPr lang="en-GB" sz="1400" dirty="0"/>
              <a:t>uncertain</a:t>
            </a:r>
          </a:p>
        </p:txBody>
      </p:sp>
      <p:pic>
        <p:nvPicPr>
          <p:cNvPr id="27" name="Content Placeholder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560360" y="3594064"/>
            <a:ext cx="1598323" cy="1427562"/>
          </a:xfrm>
          <a:prstGeom prst="rect">
            <a:avLst/>
          </a:prstGeom>
          <a:ln>
            <a:solidFill>
              <a:schemeClr val="tx2"/>
            </a:solidFill>
          </a:ln>
        </p:spPr>
      </p:pic>
      <p:cxnSp>
        <p:nvCxnSpPr>
          <p:cNvPr id="13" name="Straight Arrow Connector 12"/>
          <p:cNvCxnSpPr>
            <a:stCxn id="19" idx="1"/>
            <a:endCxn id="24" idx="3"/>
          </p:cNvCxnSpPr>
          <p:nvPr/>
        </p:nvCxnSpPr>
        <p:spPr>
          <a:xfrm flipH="1">
            <a:off x="5339916" y="3361451"/>
            <a:ext cx="828092" cy="723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24" idx="1"/>
            <a:endCxn id="17" idx="3"/>
          </p:cNvCxnSpPr>
          <p:nvPr/>
        </p:nvCxnSpPr>
        <p:spPr>
          <a:xfrm flipH="1" flipV="1">
            <a:off x="3647728" y="3361451"/>
            <a:ext cx="324036" cy="723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1983ED80-EE01-47EE-950B-105F586D8B11}"/>
              </a:ext>
            </a:extLst>
          </p:cNvPr>
          <p:cNvSpPr txBox="1"/>
          <p:nvPr/>
        </p:nvSpPr>
        <p:spPr>
          <a:xfrm>
            <a:off x="8498549" y="2996953"/>
            <a:ext cx="1721945" cy="461665"/>
          </a:xfrm>
          <a:prstGeom prst="rect">
            <a:avLst/>
          </a:prstGeom>
          <a:noFill/>
        </p:spPr>
        <p:txBody>
          <a:bodyPr wrap="none" rtlCol="0">
            <a:spAutoFit/>
          </a:bodyPr>
          <a:lstStyle/>
          <a:p>
            <a:pPr algn="ctr"/>
            <a:r>
              <a:rPr lang="en-GB" sz="1200" dirty="0"/>
              <a:t>Map-like pattern of GS</a:t>
            </a:r>
            <a:br>
              <a:rPr lang="en-GB" sz="1200" dirty="0"/>
            </a:br>
            <a:r>
              <a:rPr lang="en-GB" sz="1200" dirty="0"/>
              <a:t>is specific to FNH</a:t>
            </a:r>
          </a:p>
        </p:txBody>
      </p:sp>
      <p:cxnSp>
        <p:nvCxnSpPr>
          <p:cNvPr id="39" name="Elbow Connector 38"/>
          <p:cNvCxnSpPr>
            <a:stCxn id="24" idx="2"/>
            <a:endCxn id="23" idx="1"/>
          </p:cNvCxnSpPr>
          <p:nvPr/>
        </p:nvCxnSpPr>
        <p:spPr>
          <a:xfrm rot="16200000" flipH="1">
            <a:off x="5067429" y="3207264"/>
            <a:ext cx="688993" cy="1512168"/>
          </a:xfrm>
          <a:prstGeom prst="bentConnector2">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a:stCxn id="23" idx="3"/>
            <a:endCxn id="27" idx="1"/>
          </p:cNvCxnSpPr>
          <p:nvPr/>
        </p:nvCxnSpPr>
        <p:spPr>
          <a:xfrm>
            <a:off x="7896201" y="4307845"/>
            <a:ext cx="66415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1983ED80-EE01-47EE-950B-105F586D8B11}"/>
              </a:ext>
            </a:extLst>
          </p:cNvPr>
          <p:cNvSpPr txBox="1"/>
          <p:nvPr/>
        </p:nvSpPr>
        <p:spPr>
          <a:xfrm>
            <a:off x="8112225" y="5094489"/>
            <a:ext cx="2494593" cy="461665"/>
          </a:xfrm>
          <a:prstGeom prst="rect">
            <a:avLst/>
          </a:prstGeom>
          <a:noFill/>
        </p:spPr>
        <p:txBody>
          <a:bodyPr wrap="none" rtlCol="0">
            <a:spAutoFit/>
          </a:bodyPr>
          <a:lstStyle/>
          <a:p>
            <a:pPr algn="ctr"/>
            <a:r>
              <a:rPr lang="en-GB" sz="1200" dirty="0"/>
              <a:t>GS </a:t>
            </a:r>
            <a:r>
              <a:rPr lang="en-GB" sz="1200" dirty="0" err="1"/>
              <a:t>immunohistochemical</a:t>
            </a:r>
            <a:r>
              <a:rPr lang="en-GB" sz="1200" dirty="0"/>
              <a:t> staining</a:t>
            </a:r>
          </a:p>
          <a:p>
            <a:pPr algn="ctr"/>
            <a:r>
              <a:rPr lang="en-GB" sz="1200" dirty="0"/>
              <a:t>is useful in difficult cases</a:t>
            </a:r>
          </a:p>
        </p:txBody>
      </p:sp>
      <p:cxnSp>
        <p:nvCxnSpPr>
          <p:cNvPr id="56" name="Elbow Connector 55"/>
          <p:cNvCxnSpPr>
            <a:stCxn id="54" idx="2"/>
            <a:endCxn id="22" idx="2"/>
          </p:cNvCxnSpPr>
          <p:nvPr/>
        </p:nvCxnSpPr>
        <p:spPr>
          <a:xfrm rot="5400000">
            <a:off x="8172731" y="4415529"/>
            <a:ext cx="46167" cy="2327417"/>
          </a:xfrm>
          <a:prstGeom prst="bentConnector3">
            <a:avLst>
              <a:gd name="adj1" fmla="val 595159"/>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stCxn id="23" idx="2"/>
            <a:endCxn id="22" idx="0"/>
          </p:cNvCxnSpPr>
          <p:nvPr/>
        </p:nvCxnSpPr>
        <p:spPr>
          <a:xfrm>
            <a:off x="7032104" y="4558015"/>
            <a:ext cx="0" cy="30531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32" name="Picture 31">
            <a:hlinkClick r:id="rId4" action="ppaction://hlinksldjump"/>
            <a:extLst>
              <a:ext uri="{FF2B5EF4-FFF2-40B4-BE49-F238E27FC236}">
                <a16:creationId xmlns:a16="http://schemas.microsoft.com/office/drawing/2014/main" id="{937ED951-D95B-406F-843B-FE4D9C9F1EDB}"/>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9934" y="446445"/>
            <a:ext cx="381237" cy="377560"/>
          </a:xfrm>
          <a:prstGeom prst="rect">
            <a:avLst/>
          </a:prstGeom>
        </p:spPr>
      </p:pic>
    </p:spTree>
    <p:extLst>
      <p:ext uri="{BB962C8B-B14F-4D97-AF65-F5344CB8AC3E}">
        <p14:creationId xmlns:p14="http://schemas.microsoft.com/office/powerpoint/2010/main" val="4337023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19B14-313C-4EA7-81DA-EB70F1D412E2}"/>
              </a:ext>
            </a:extLst>
          </p:cNvPr>
          <p:cNvSpPr>
            <a:spLocks noGrp="1"/>
          </p:cNvSpPr>
          <p:nvPr>
            <p:ph type="title"/>
          </p:nvPr>
        </p:nvSpPr>
        <p:spPr/>
        <p:txBody>
          <a:bodyPr/>
          <a:lstStyle/>
          <a:p>
            <a:r>
              <a:rPr lang="en-GB" dirty="0"/>
              <a:t>Hepatocellular adenoma</a:t>
            </a:r>
          </a:p>
        </p:txBody>
      </p:sp>
      <p:sp>
        <p:nvSpPr>
          <p:cNvPr id="3" name="Text Placeholder 2">
            <a:extLst>
              <a:ext uri="{FF2B5EF4-FFF2-40B4-BE49-F238E27FC236}">
                <a16:creationId xmlns:a16="http://schemas.microsoft.com/office/drawing/2014/main" id="{E8573DA5-4B2C-4565-82CD-2E7709998889}"/>
              </a:ext>
            </a:extLst>
          </p:cNvPr>
          <p:cNvSpPr>
            <a:spLocks noGrp="1"/>
          </p:cNvSpPr>
          <p:nvPr>
            <p:ph type="body" idx="1"/>
          </p:nvPr>
        </p:nvSpPr>
        <p:spPr/>
        <p:txBody>
          <a:bodyPr>
            <a:normAutofit fontScale="92500" lnSpcReduction="10000"/>
          </a:bodyPr>
          <a:lstStyle/>
          <a:p>
            <a:r>
              <a:rPr lang="en-GB" dirty="0"/>
              <a:t>Epidemiology/clinical characteristics </a:t>
            </a:r>
          </a:p>
          <a:p>
            <a:r>
              <a:rPr lang="en-GB" dirty="0"/>
              <a:t>Molecular classification</a:t>
            </a:r>
          </a:p>
          <a:p>
            <a:r>
              <a:rPr lang="en-GB" dirty="0"/>
              <a:t>Key recommendations</a:t>
            </a:r>
          </a:p>
          <a:p>
            <a:r>
              <a:rPr lang="en-GB" dirty="0"/>
              <a:t>Management algorithm</a:t>
            </a:r>
          </a:p>
        </p:txBody>
      </p:sp>
    </p:spTree>
    <p:extLst>
      <p:ext uri="{BB962C8B-B14F-4D97-AF65-F5344CB8AC3E}">
        <p14:creationId xmlns:p14="http://schemas.microsoft.com/office/powerpoint/2010/main" val="5157638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F3A30E-EE26-45DB-8121-84A93038F045}"/>
              </a:ext>
            </a:extLst>
          </p:cNvPr>
          <p:cNvSpPr>
            <a:spLocks noGrp="1"/>
          </p:cNvSpPr>
          <p:nvPr>
            <p:ph type="title"/>
          </p:nvPr>
        </p:nvSpPr>
        <p:spPr/>
        <p:txBody>
          <a:bodyPr>
            <a:normAutofit/>
          </a:bodyPr>
          <a:lstStyle/>
          <a:p>
            <a:r>
              <a:rPr lang="en-GB" dirty="0"/>
              <a:t>HCA: epidemiology/clinical characteristics</a:t>
            </a:r>
          </a:p>
        </p:txBody>
      </p:sp>
      <p:sp>
        <p:nvSpPr>
          <p:cNvPr id="6" name="Text Placeholder 5">
            <a:extLst>
              <a:ext uri="{FF2B5EF4-FFF2-40B4-BE49-F238E27FC236}">
                <a16:creationId xmlns:a16="http://schemas.microsoft.com/office/drawing/2014/main" id="{72F4847E-6E35-4B60-82E1-E5FE5DB85D9A}"/>
              </a:ext>
            </a:extLst>
          </p:cNvPr>
          <p:cNvSpPr>
            <a:spLocks noGrp="1"/>
          </p:cNvSpPr>
          <p:nvPr>
            <p:ph type="body" sz="quarter" idx="10"/>
          </p:nvPr>
        </p:nvSpPr>
        <p:spPr/>
        <p:txBody>
          <a:bodyPr/>
          <a:lstStyle/>
          <a:p>
            <a:endParaRPr lang="en-GB" dirty="0"/>
          </a:p>
          <a:p>
            <a:r>
              <a:rPr lang="en-GB" dirty="0"/>
              <a:t>1. Bonder A, </a:t>
            </a:r>
            <a:r>
              <a:rPr lang="en-GB" dirty="0" err="1"/>
              <a:t>Afdhal</a:t>
            </a:r>
            <a:r>
              <a:rPr lang="en-GB" dirty="0"/>
              <a:t> N. </a:t>
            </a:r>
            <a:r>
              <a:rPr lang="en-GB" dirty="0" err="1"/>
              <a:t>Clin</a:t>
            </a:r>
            <a:r>
              <a:rPr lang="en-GB" dirty="0"/>
              <a:t> Liver Dis 2012;16:271–83; 2. </a:t>
            </a:r>
            <a:r>
              <a:rPr lang="en-GB" dirty="0" err="1"/>
              <a:t>Karhunen</a:t>
            </a:r>
            <a:r>
              <a:rPr lang="en-GB" dirty="0"/>
              <a:t> PJ. J </a:t>
            </a:r>
            <a:r>
              <a:rPr lang="en-GB" dirty="0" err="1"/>
              <a:t>Clin</a:t>
            </a:r>
            <a:r>
              <a:rPr lang="en-GB" dirty="0"/>
              <a:t> </a:t>
            </a:r>
            <a:r>
              <a:rPr lang="en-GB" dirty="0" err="1"/>
              <a:t>Pathol</a:t>
            </a:r>
            <a:r>
              <a:rPr lang="en-GB" dirty="0"/>
              <a:t> 1986;39:183–8; </a:t>
            </a:r>
            <a:br>
              <a:rPr lang="en-GB" dirty="0"/>
            </a:br>
            <a:r>
              <a:rPr lang="en-GB" dirty="0"/>
              <a:t>3. </a:t>
            </a:r>
            <a:r>
              <a:rPr lang="en-GB" dirty="0" err="1"/>
              <a:t>Cherqui</a:t>
            </a:r>
            <a:r>
              <a:rPr lang="en-GB" dirty="0"/>
              <a:t> D, et al. Gastroenterol </a:t>
            </a:r>
            <a:r>
              <a:rPr lang="en-GB" dirty="0" err="1"/>
              <a:t>Clin</a:t>
            </a:r>
            <a:r>
              <a:rPr lang="en-GB" dirty="0"/>
              <a:t> </a:t>
            </a:r>
            <a:r>
              <a:rPr lang="en-GB" dirty="0" err="1"/>
              <a:t>Biol</a:t>
            </a:r>
            <a:r>
              <a:rPr lang="en-GB" dirty="0"/>
              <a:t> 1997;21:929</a:t>
            </a:r>
            <a:r>
              <a:rPr lang="en-GB" dirty="0">
                <a:latin typeface="Arial" panose="020B0604020202020204" pitchFamily="34" charset="0"/>
                <a:cs typeface="Arial" panose="020B0604020202020204" pitchFamily="34" charset="0"/>
              </a:rPr>
              <a:t>–</a:t>
            </a:r>
            <a:r>
              <a:rPr lang="en-GB" dirty="0"/>
              <a:t>35; 4. </a:t>
            </a:r>
            <a:r>
              <a:rPr lang="it-IT" dirty="0"/>
              <a:t>Giannitrapani L, </a:t>
            </a:r>
            <a:r>
              <a:rPr lang="en-GB" dirty="0"/>
              <a:t>et al. Ann NY </a:t>
            </a:r>
            <a:r>
              <a:rPr lang="en-GB" dirty="0" err="1"/>
              <a:t>Acad</a:t>
            </a:r>
            <a:r>
              <a:rPr lang="en-GB" dirty="0"/>
              <a:t> Sci 2006;1089:228–36; </a:t>
            </a:r>
            <a:br>
              <a:rPr lang="en-GB" dirty="0"/>
            </a:br>
            <a:r>
              <a:rPr lang="en-GB" dirty="0"/>
              <a:t>5. </a:t>
            </a:r>
            <a:r>
              <a:rPr lang="en-GB" dirty="0" err="1"/>
              <a:t>Socas</a:t>
            </a:r>
            <a:r>
              <a:rPr lang="en-GB" dirty="0"/>
              <a:t> L, et al. Br J Sports Med 2005;39:e27; 6. Nakao A, et al. J Gastroenterol 2000;35:557</a:t>
            </a:r>
            <a:r>
              <a:rPr lang="en-GB" dirty="0">
                <a:latin typeface="Arial" panose="020B0604020202020204" pitchFamily="34" charset="0"/>
                <a:cs typeface="Arial" panose="020B0604020202020204" pitchFamily="34" charset="0"/>
              </a:rPr>
              <a:t>–</a:t>
            </a:r>
            <a:r>
              <a:rPr lang="en-GB" dirty="0"/>
              <a:t>62; </a:t>
            </a:r>
            <a:br>
              <a:rPr lang="en-GB" dirty="0"/>
            </a:br>
            <a:r>
              <a:rPr lang="en-GB" dirty="0"/>
              <a:t>7. </a:t>
            </a:r>
            <a:r>
              <a:rPr lang="en-GB" dirty="0" err="1"/>
              <a:t>Bunchorntavakul</a:t>
            </a:r>
            <a:r>
              <a:rPr lang="en-GB" dirty="0"/>
              <a:t> C, et al. Aliment </a:t>
            </a:r>
            <a:r>
              <a:rPr lang="en-GB" dirty="0" err="1"/>
              <a:t>Pharmacol</a:t>
            </a:r>
            <a:r>
              <a:rPr lang="en-GB" dirty="0"/>
              <a:t> </a:t>
            </a:r>
            <a:r>
              <a:rPr lang="en-GB" dirty="0" err="1"/>
              <a:t>Ther</a:t>
            </a:r>
            <a:r>
              <a:rPr lang="en-GB" dirty="0"/>
              <a:t> 2011;34:664–74; 8. </a:t>
            </a:r>
            <a:r>
              <a:rPr lang="en-GB" dirty="0" err="1"/>
              <a:t>Bioulac</a:t>
            </a:r>
            <a:r>
              <a:rPr lang="en-GB" dirty="0"/>
              <a:t>-Sage P, et al. Liver </a:t>
            </a:r>
            <a:r>
              <a:rPr lang="en-GB" dirty="0" err="1"/>
              <a:t>Int</a:t>
            </a:r>
            <a:r>
              <a:rPr lang="en-GB" dirty="0"/>
              <a:t> 2012;32:1217–21; </a:t>
            </a:r>
            <a:br>
              <a:rPr lang="en-GB" dirty="0"/>
            </a:br>
            <a:r>
              <a:rPr lang="en-GB" dirty="0"/>
              <a:t>9. Chang CY, et al.</a:t>
            </a:r>
            <a:r>
              <a:rPr lang="sv-SE" dirty="0"/>
              <a:t> Int J Hepatol 2013;2013:604860; </a:t>
            </a:r>
            <a:r>
              <a:rPr lang="en-GB" dirty="0"/>
              <a:t>EASL CPG benign liver tumours. J </a:t>
            </a:r>
            <a:r>
              <a:rPr lang="en-GB" dirty="0" err="1"/>
              <a:t>Hepatol</a:t>
            </a:r>
            <a:r>
              <a:rPr lang="en-GB" dirty="0"/>
              <a:t> 2016;65:386–98</a:t>
            </a:r>
          </a:p>
        </p:txBody>
      </p:sp>
      <p:sp>
        <p:nvSpPr>
          <p:cNvPr id="5" name="Content Placeholder 4">
            <a:extLst>
              <a:ext uri="{FF2B5EF4-FFF2-40B4-BE49-F238E27FC236}">
                <a16:creationId xmlns:a16="http://schemas.microsoft.com/office/drawing/2014/main" id="{8CF2096F-4FD6-4C48-AD8C-F48DA2E117BD}"/>
              </a:ext>
            </a:extLst>
          </p:cNvPr>
          <p:cNvSpPr>
            <a:spLocks noGrp="1"/>
          </p:cNvSpPr>
          <p:nvPr>
            <p:ph sz="half" idx="1"/>
          </p:nvPr>
        </p:nvSpPr>
        <p:spPr>
          <a:xfrm>
            <a:off x="425752" y="1340768"/>
            <a:ext cx="11342400" cy="4622400"/>
          </a:xfrm>
        </p:spPr>
        <p:txBody>
          <a:bodyPr>
            <a:normAutofit/>
          </a:bodyPr>
          <a:lstStyle/>
          <a:p>
            <a:pPr>
              <a:spcBef>
                <a:spcPts val="0"/>
              </a:spcBef>
            </a:pPr>
            <a:r>
              <a:rPr lang="en-GB" dirty="0"/>
              <a:t>Epidemiology</a:t>
            </a:r>
            <a:r>
              <a:rPr lang="en-GB" baseline="30000" dirty="0"/>
              <a:t>1</a:t>
            </a:r>
            <a:r>
              <a:rPr lang="en-GB" baseline="30000" dirty="0">
                <a:latin typeface="Arial" panose="020B0604020202020204" pitchFamily="34" charset="0"/>
                <a:cs typeface="Arial" panose="020B0604020202020204" pitchFamily="34" charset="0"/>
              </a:rPr>
              <a:t>–</a:t>
            </a:r>
            <a:r>
              <a:rPr lang="en-GB" baseline="30000" dirty="0"/>
              <a:t>3</a:t>
            </a:r>
          </a:p>
          <a:p>
            <a:pPr lvl="1">
              <a:spcBef>
                <a:spcPts val="0"/>
              </a:spcBef>
            </a:pPr>
            <a:r>
              <a:rPr lang="en-GB" dirty="0"/>
              <a:t>Reported prevalence: 0.001–0.004%</a:t>
            </a:r>
          </a:p>
          <a:p>
            <a:pPr lvl="1">
              <a:spcBef>
                <a:spcPts val="0"/>
              </a:spcBef>
            </a:pPr>
            <a:r>
              <a:rPr lang="en-GB" dirty="0"/>
              <a:t>~10x less common than FNH</a:t>
            </a:r>
          </a:p>
          <a:p>
            <a:pPr lvl="1">
              <a:spcBef>
                <a:spcPts val="0"/>
              </a:spcBef>
            </a:pPr>
            <a:r>
              <a:rPr lang="en-GB" dirty="0"/>
              <a:t>Most common in women (10:1 female to male), especially aged 35–40 years</a:t>
            </a:r>
          </a:p>
          <a:p>
            <a:pPr lvl="1">
              <a:spcBef>
                <a:spcPts val="0"/>
              </a:spcBef>
            </a:pPr>
            <a:endParaRPr lang="en-GB" dirty="0"/>
          </a:p>
          <a:p>
            <a:pPr>
              <a:spcBef>
                <a:spcPts val="0"/>
              </a:spcBef>
            </a:pPr>
            <a:r>
              <a:rPr lang="en-GB" dirty="0"/>
              <a:t>Potential role of sex hormones </a:t>
            </a:r>
          </a:p>
          <a:p>
            <a:pPr lvl="1">
              <a:spcBef>
                <a:spcPts val="0"/>
              </a:spcBef>
            </a:pPr>
            <a:r>
              <a:rPr lang="en-GB" dirty="0"/>
              <a:t>30–40-fold increase in incidence with long-term OCP use</a:t>
            </a:r>
            <a:r>
              <a:rPr lang="en-GB" baseline="30000" dirty="0"/>
              <a:t>4</a:t>
            </a:r>
          </a:p>
          <a:p>
            <a:pPr lvl="1">
              <a:spcBef>
                <a:spcPts val="0"/>
              </a:spcBef>
            </a:pPr>
            <a:r>
              <a:rPr lang="en-GB" dirty="0"/>
              <a:t>Incidence among males </a:t>
            </a:r>
            <a:r>
              <a:rPr lang="en-GB" dirty="0">
                <a:latin typeface="Arial" panose="020B0604020202020204" pitchFamily="34" charset="0"/>
                <a:cs typeface="Arial" panose="020B0604020202020204" pitchFamily="34" charset="0"/>
              </a:rPr>
              <a:t>is</a:t>
            </a:r>
            <a:r>
              <a:rPr lang="en-GB" dirty="0"/>
              <a:t> associated with androgenic steroids</a:t>
            </a:r>
            <a:r>
              <a:rPr lang="en-GB" baseline="30000" dirty="0"/>
              <a:t>5,6</a:t>
            </a:r>
            <a:endParaRPr lang="en-GB" dirty="0"/>
          </a:p>
          <a:p>
            <a:pPr lvl="1">
              <a:spcBef>
                <a:spcPts val="0"/>
              </a:spcBef>
            </a:pPr>
            <a:endParaRPr lang="en-GB" dirty="0"/>
          </a:p>
          <a:p>
            <a:pPr>
              <a:spcBef>
                <a:spcPts val="0"/>
              </a:spcBef>
            </a:pPr>
            <a:r>
              <a:rPr lang="en-GB" dirty="0"/>
              <a:t>Recent increase in prevalence associated with rising obesity and metabolic syndrome</a:t>
            </a:r>
            <a:r>
              <a:rPr lang="en-GB" baseline="30000" dirty="0"/>
              <a:t>7</a:t>
            </a:r>
            <a:r>
              <a:rPr lang="en-GB" baseline="30000" dirty="0">
                <a:latin typeface="Arial" panose="020B0604020202020204" pitchFamily="34" charset="0"/>
                <a:cs typeface="Arial" panose="020B0604020202020204" pitchFamily="34" charset="0"/>
              </a:rPr>
              <a:t>–</a:t>
            </a:r>
            <a:r>
              <a:rPr lang="en-GB" baseline="30000" dirty="0"/>
              <a:t>9</a:t>
            </a:r>
          </a:p>
          <a:p>
            <a:pPr>
              <a:spcBef>
                <a:spcPts val="0"/>
              </a:spcBef>
            </a:pPr>
            <a:endParaRPr lang="en-GB" dirty="0"/>
          </a:p>
          <a:p>
            <a:pPr>
              <a:spcBef>
                <a:spcPts val="0"/>
              </a:spcBef>
            </a:pPr>
            <a:r>
              <a:rPr lang="en-GB" dirty="0"/>
              <a:t>Significant risk of haemorrhage and malignant transformation </a:t>
            </a:r>
          </a:p>
          <a:p>
            <a:pPr lvl="1">
              <a:spcBef>
                <a:spcPts val="0"/>
              </a:spcBef>
            </a:pPr>
            <a:r>
              <a:rPr lang="en-GB" dirty="0"/>
              <a:t>Especially with lesions ≥5 cm</a:t>
            </a:r>
          </a:p>
        </p:txBody>
      </p:sp>
      <p:sp>
        <p:nvSpPr>
          <p:cNvPr id="8" name="TextBox 7">
            <a:extLst>
              <a:ext uri="{FF2B5EF4-FFF2-40B4-BE49-F238E27FC236}">
                <a16:creationId xmlns:a16="http://schemas.microsoft.com/office/drawing/2014/main" id="{80908B94-DFF3-4EC6-8B75-0D1D4AA69E06}"/>
              </a:ext>
            </a:extLst>
          </p:cNvPr>
          <p:cNvSpPr txBox="1"/>
          <p:nvPr/>
        </p:nvSpPr>
        <p:spPr>
          <a:xfrm>
            <a:off x="1758044" y="5328063"/>
            <a:ext cx="8675913" cy="400110"/>
          </a:xfrm>
          <a:prstGeom prst="rect">
            <a:avLst/>
          </a:prstGeom>
          <a:solidFill>
            <a:schemeClr val="bg1"/>
          </a:solidFill>
          <a:ln>
            <a:solidFill>
              <a:schemeClr val="tx2"/>
            </a:solidFill>
          </a:ln>
        </p:spPr>
        <p:txBody>
          <a:bodyPr wrap="square" rtlCol="0">
            <a:spAutoFit/>
          </a:bodyPr>
          <a:lstStyle/>
          <a:p>
            <a:pPr algn="ctr"/>
            <a:r>
              <a:rPr lang="en-GB" sz="2000" dirty="0"/>
              <a:t>HCAs need to be followed more closely than other benign tumours</a:t>
            </a:r>
          </a:p>
        </p:txBody>
      </p:sp>
      <p:pic>
        <p:nvPicPr>
          <p:cNvPr id="10" name="Picture 9">
            <a:hlinkClick r:id="rId3" action="ppaction://hlinksldjump"/>
            <a:extLst>
              <a:ext uri="{FF2B5EF4-FFF2-40B4-BE49-F238E27FC236}">
                <a16:creationId xmlns:a16="http://schemas.microsoft.com/office/drawing/2014/main" id="{F0354EA0-E66A-4ED1-A627-D984CFA0CDD8}"/>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9934" y="446445"/>
            <a:ext cx="381237" cy="377560"/>
          </a:xfrm>
          <a:prstGeom prst="rect">
            <a:avLst/>
          </a:prstGeom>
        </p:spPr>
      </p:pic>
    </p:spTree>
    <p:extLst>
      <p:ext uri="{BB962C8B-B14F-4D97-AF65-F5344CB8AC3E}">
        <p14:creationId xmlns:p14="http://schemas.microsoft.com/office/powerpoint/2010/main" val="5217991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F3A30E-EE26-45DB-8121-84A93038F045}"/>
              </a:ext>
            </a:extLst>
          </p:cNvPr>
          <p:cNvSpPr>
            <a:spLocks noGrp="1"/>
          </p:cNvSpPr>
          <p:nvPr>
            <p:ph type="title"/>
          </p:nvPr>
        </p:nvSpPr>
        <p:spPr/>
        <p:txBody>
          <a:bodyPr>
            <a:normAutofit/>
          </a:bodyPr>
          <a:lstStyle/>
          <a:p>
            <a:r>
              <a:rPr lang="en-GB" dirty="0"/>
              <a:t>HCA: molecular classification</a:t>
            </a:r>
          </a:p>
        </p:txBody>
      </p:sp>
      <p:sp>
        <p:nvSpPr>
          <p:cNvPr id="6" name="Text Placeholder 5">
            <a:extLst>
              <a:ext uri="{FF2B5EF4-FFF2-40B4-BE49-F238E27FC236}">
                <a16:creationId xmlns:a16="http://schemas.microsoft.com/office/drawing/2014/main" id="{72F4847E-6E35-4B60-82E1-E5FE5DB85D9A}"/>
              </a:ext>
            </a:extLst>
          </p:cNvPr>
          <p:cNvSpPr>
            <a:spLocks noGrp="1"/>
          </p:cNvSpPr>
          <p:nvPr>
            <p:ph type="body" sz="quarter" idx="10"/>
          </p:nvPr>
        </p:nvSpPr>
        <p:spPr>
          <a:xfrm>
            <a:off x="6567" y="6479931"/>
            <a:ext cx="10317304" cy="376990"/>
          </a:xfrm>
        </p:spPr>
        <p:txBody>
          <a:bodyPr/>
          <a:lstStyle/>
          <a:p>
            <a:r>
              <a:rPr lang="en-GB" dirty="0"/>
              <a:t>*50% also display inflammatory phenotype; </a:t>
            </a:r>
            <a:r>
              <a:rPr lang="en-GB" baseline="30000" dirty="0"/>
              <a:t>†</a:t>
            </a:r>
            <a:r>
              <a:rPr lang="en-GB" dirty="0"/>
              <a:t>Using </a:t>
            </a:r>
            <a:r>
              <a:rPr lang="en-GB" dirty="0" err="1"/>
              <a:t>hepatospecific</a:t>
            </a:r>
            <a:r>
              <a:rPr lang="en-GB" dirty="0"/>
              <a:t> MR contrast agents and hepatobiliary sequences, most HCAs appear </a:t>
            </a:r>
            <a:r>
              <a:rPr lang="en-GB" dirty="0" err="1"/>
              <a:t>hypointense</a:t>
            </a:r>
            <a:r>
              <a:rPr lang="en-GB" dirty="0"/>
              <a:t> but some are </a:t>
            </a:r>
            <a:r>
              <a:rPr lang="en-GB" dirty="0" err="1"/>
              <a:t>iso</a:t>
            </a:r>
            <a:r>
              <a:rPr lang="en-GB" dirty="0"/>
              <a:t>- or hyperintense on these sequences and seem to mainly correspond to inflammatory HCA. </a:t>
            </a:r>
            <a:r>
              <a:rPr lang="en-GB" dirty="0" err="1"/>
              <a:t>Gd</a:t>
            </a:r>
            <a:r>
              <a:rPr lang="en-GB" dirty="0"/>
              <a:t>-BOPTA offers the possibility to evaluate both the delayed and the hepatobiliary phases</a:t>
            </a:r>
          </a:p>
          <a:p>
            <a:r>
              <a:rPr lang="en-GB" dirty="0"/>
              <a:t>EASL CPG benign liver tumours. J </a:t>
            </a:r>
            <a:r>
              <a:rPr lang="en-GB" dirty="0" err="1"/>
              <a:t>Hepatol</a:t>
            </a:r>
            <a:r>
              <a:rPr lang="en-GB" dirty="0"/>
              <a:t> 2016;65:386–98</a:t>
            </a:r>
          </a:p>
        </p:txBody>
      </p:sp>
      <p:sp>
        <p:nvSpPr>
          <p:cNvPr id="5" name="Content Placeholder 4">
            <a:extLst>
              <a:ext uri="{FF2B5EF4-FFF2-40B4-BE49-F238E27FC236}">
                <a16:creationId xmlns:a16="http://schemas.microsoft.com/office/drawing/2014/main" id="{8CF2096F-4FD6-4C48-AD8C-F48DA2E117BD}"/>
              </a:ext>
            </a:extLst>
          </p:cNvPr>
          <p:cNvSpPr>
            <a:spLocks noGrp="1"/>
          </p:cNvSpPr>
          <p:nvPr>
            <p:ph sz="half" idx="1"/>
          </p:nvPr>
        </p:nvSpPr>
        <p:spPr/>
        <p:txBody>
          <a:bodyPr wrap="square">
            <a:spAutoFit/>
          </a:bodyPr>
          <a:lstStyle/>
          <a:p>
            <a:r>
              <a:rPr lang="en-GB" dirty="0"/>
              <a:t>Molecular subtype is highly associated with risk of transformation to HCC</a:t>
            </a:r>
          </a:p>
        </p:txBody>
      </p:sp>
      <p:graphicFrame>
        <p:nvGraphicFramePr>
          <p:cNvPr id="9" name="Content Placeholder 4">
            <a:extLst>
              <a:ext uri="{FF2B5EF4-FFF2-40B4-BE49-F238E27FC236}">
                <a16:creationId xmlns:a16="http://schemas.microsoft.com/office/drawing/2014/main" id="{722AD10C-53B8-455C-AD99-363199D8BFE8}"/>
              </a:ext>
            </a:extLst>
          </p:cNvPr>
          <p:cNvGraphicFramePr>
            <a:graphicFrameLocks/>
          </p:cNvGraphicFramePr>
          <p:nvPr>
            <p:extLst>
              <p:ext uri="{D42A27DB-BD31-4B8C-83A1-F6EECF244321}">
                <p14:modId xmlns:p14="http://schemas.microsoft.com/office/powerpoint/2010/main" val="3643236855"/>
              </p:ext>
            </p:extLst>
          </p:nvPr>
        </p:nvGraphicFramePr>
        <p:xfrm>
          <a:off x="425750" y="1863824"/>
          <a:ext cx="11340497" cy="3322320"/>
        </p:xfrm>
        <a:graphic>
          <a:graphicData uri="http://schemas.openxmlformats.org/drawingml/2006/table">
            <a:tbl>
              <a:tblPr firstRow="1" bandRow="1">
                <a:tableStyleId>{69012ECD-51FC-41F1-AA8D-1B2483CD663E}</a:tableStyleId>
              </a:tblPr>
              <a:tblGrid>
                <a:gridCol w="1994617">
                  <a:extLst>
                    <a:ext uri="{9D8B030D-6E8A-4147-A177-3AD203B41FA5}">
                      <a16:colId xmlns:a16="http://schemas.microsoft.com/office/drawing/2014/main" val="1802909020"/>
                    </a:ext>
                  </a:extLst>
                </a:gridCol>
                <a:gridCol w="2087911">
                  <a:extLst>
                    <a:ext uri="{9D8B030D-6E8A-4147-A177-3AD203B41FA5}">
                      <a16:colId xmlns:a16="http://schemas.microsoft.com/office/drawing/2014/main" val="3567566146"/>
                    </a:ext>
                  </a:extLst>
                </a:gridCol>
                <a:gridCol w="2286759">
                  <a:extLst>
                    <a:ext uri="{9D8B030D-6E8A-4147-A177-3AD203B41FA5}">
                      <a16:colId xmlns:a16="http://schemas.microsoft.com/office/drawing/2014/main" val="341730578"/>
                    </a:ext>
                  </a:extLst>
                </a:gridCol>
                <a:gridCol w="1789636">
                  <a:extLst>
                    <a:ext uri="{9D8B030D-6E8A-4147-A177-3AD203B41FA5}">
                      <a16:colId xmlns:a16="http://schemas.microsoft.com/office/drawing/2014/main" val="4280391806"/>
                    </a:ext>
                  </a:extLst>
                </a:gridCol>
                <a:gridCol w="3181574">
                  <a:extLst>
                    <a:ext uri="{9D8B030D-6E8A-4147-A177-3AD203B41FA5}">
                      <a16:colId xmlns:a16="http://schemas.microsoft.com/office/drawing/2014/main" val="31490843"/>
                    </a:ext>
                  </a:extLst>
                </a:gridCol>
              </a:tblGrid>
              <a:tr h="241557">
                <a:tc>
                  <a:txBody>
                    <a:bodyPr/>
                    <a:lstStyle/>
                    <a:p>
                      <a:r>
                        <a:rPr lang="en-GB" sz="1400" dirty="0"/>
                        <a:t>Genetic mutation</a:t>
                      </a:r>
                    </a:p>
                  </a:txBody>
                  <a:tcPr marL="45720" marR="4572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r>
                        <a:rPr lang="en-GB" sz="1400" dirty="0"/>
                        <a:t>Pathology</a:t>
                      </a:r>
                    </a:p>
                  </a:txBody>
                  <a:tcPr marL="45720" marR="4572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r>
                        <a:rPr lang="en-GB" sz="1400" dirty="0"/>
                        <a:t>IHC</a:t>
                      </a:r>
                    </a:p>
                  </a:txBody>
                  <a:tcPr marL="45720" marR="4572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r>
                        <a:rPr lang="en-GB" sz="1400" dirty="0"/>
                        <a:t>Clinical features</a:t>
                      </a:r>
                    </a:p>
                  </a:txBody>
                  <a:tcPr marL="45720" marR="4572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r>
                        <a:rPr lang="en-GB" sz="1400" dirty="0"/>
                        <a:t>MRI features</a:t>
                      </a:r>
                      <a:r>
                        <a:rPr lang="en-GB" sz="1400" baseline="30000" dirty="0"/>
                        <a:t>†</a:t>
                      </a:r>
                    </a:p>
                  </a:txBody>
                  <a:tcPr marL="45720" marR="4572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2699990899"/>
                  </a:ext>
                </a:extLst>
              </a:tr>
              <a:tr h="283836">
                <a:tc>
                  <a:txBody>
                    <a:bodyPr/>
                    <a:lstStyle/>
                    <a:p>
                      <a:r>
                        <a:rPr lang="en-GB" sz="1200" i="1" dirty="0"/>
                        <a:t>HNF1-A</a:t>
                      </a:r>
                      <a:endParaRPr lang="en-GB" sz="1200" dirty="0"/>
                    </a:p>
                    <a:p>
                      <a:r>
                        <a:rPr lang="en-GB" sz="1200" dirty="0"/>
                        <a:t>(30–40%)</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200" dirty="0"/>
                        <a:t>Extensive </a:t>
                      </a:r>
                      <a:br>
                        <a:rPr lang="en-GB" sz="1200" dirty="0"/>
                      </a:br>
                      <a:r>
                        <a:rPr lang="en-GB" sz="1200" dirty="0"/>
                        <a:t>steatosis</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200" dirty="0"/>
                        <a:t>LFABP –</a:t>
                      </a:r>
                      <a:r>
                        <a:rPr lang="en-GB" sz="1200" dirty="0" err="1"/>
                        <a:t>ve</a:t>
                      </a:r>
                      <a:endParaRPr lang="en-GB" sz="1200" dirty="0"/>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200" dirty="0" err="1"/>
                        <a:t>Adenomatosis</a:t>
                      </a:r>
                      <a:r>
                        <a:rPr lang="en-GB" sz="1200" dirty="0"/>
                        <a:t>,</a:t>
                      </a:r>
                    </a:p>
                    <a:p>
                      <a:r>
                        <a:rPr lang="en-GB" sz="1200" dirty="0"/>
                        <a:t>MODY3</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200" dirty="0"/>
                        <a:t>Diffuse and homogenous signal dropout on opposed-phase T1</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119289166"/>
                  </a:ext>
                </a:extLst>
              </a:tr>
              <a:tr h="618356">
                <a:tc>
                  <a:txBody>
                    <a:bodyPr/>
                    <a:lstStyle/>
                    <a:p>
                      <a:r>
                        <a:rPr lang="en-GB" sz="1200" dirty="0"/>
                        <a:t>Inflammatory, </a:t>
                      </a:r>
                      <a:r>
                        <a:rPr lang="en-GB" sz="1200" i="1" dirty="0"/>
                        <a:t>Gp130</a:t>
                      </a:r>
                      <a:r>
                        <a:rPr lang="en-GB" sz="1200" dirty="0"/>
                        <a:t> (65%), </a:t>
                      </a:r>
                      <a:r>
                        <a:rPr lang="en-GB" sz="1200" i="1" dirty="0"/>
                        <a:t>GNAS </a:t>
                      </a:r>
                      <a:r>
                        <a:rPr lang="en-GB" sz="1200" dirty="0"/>
                        <a:t>(5%), </a:t>
                      </a:r>
                      <a:r>
                        <a:rPr lang="en-GB" sz="1200" i="1" dirty="0"/>
                        <a:t>STAT3</a:t>
                      </a:r>
                      <a:r>
                        <a:rPr lang="en-GB" sz="1200" dirty="0"/>
                        <a:t> (5%), </a:t>
                      </a:r>
                      <a:r>
                        <a:rPr lang="en-GB" sz="1200" i="1" dirty="0"/>
                        <a:t>FRK</a:t>
                      </a:r>
                      <a:r>
                        <a:rPr lang="en-GB" sz="1200" dirty="0"/>
                        <a:t> (10%), J</a:t>
                      </a:r>
                      <a:r>
                        <a:rPr lang="en-GB" sz="1200" i="1" dirty="0"/>
                        <a:t>AK1</a:t>
                      </a:r>
                      <a:r>
                        <a:rPr lang="en-GB" sz="1200" dirty="0"/>
                        <a:t> (2%)</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200" dirty="0"/>
                        <a:t>Inflammatory infiltration</a:t>
                      </a:r>
                    </a:p>
                    <a:p>
                      <a:r>
                        <a:rPr lang="en-GB" sz="1200" dirty="0"/>
                        <a:t>Clusters of vessels</a:t>
                      </a:r>
                    </a:p>
                    <a:p>
                      <a:r>
                        <a:rPr lang="en-GB" sz="1200" dirty="0"/>
                        <a:t>Sinusoidal dilatation</a:t>
                      </a:r>
                    </a:p>
                    <a:p>
                      <a:endParaRPr lang="en-GB" sz="1200" dirty="0"/>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200" dirty="0"/>
                        <a:t>LFABP +</a:t>
                      </a:r>
                      <a:r>
                        <a:rPr lang="en-GB" sz="1200" dirty="0" err="1"/>
                        <a:t>ve</a:t>
                      </a:r>
                      <a:endParaRPr lang="en-GB" sz="1200" dirty="0"/>
                    </a:p>
                    <a:p>
                      <a:r>
                        <a:rPr lang="en-GB" sz="1200" dirty="0"/>
                        <a:t>SAA (± CRP) </a:t>
                      </a:r>
                      <a:br>
                        <a:rPr lang="en-GB" sz="1200" dirty="0"/>
                      </a:br>
                      <a:r>
                        <a:rPr lang="en-GB" sz="1200" dirty="0"/>
                        <a:t>+</a:t>
                      </a:r>
                      <a:r>
                        <a:rPr lang="en-GB" sz="1200" dirty="0" err="1"/>
                        <a:t>ve</a:t>
                      </a:r>
                      <a:endParaRPr lang="en-GB" sz="1200" dirty="0"/>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200" dirty="0"/>
                        <a:t>Obesity</a:t>
                      </a:r>
                    </a:p>
                    <a:p>
                      <a:r>
                        <a:rPr lang="en-GB" sz="1200" dirty="0"/>
                        <a:t>Alcohol consumption</a:t>
                      </a:r>
                    </a:p>
                    <a:p>
                      <a:endParaRPr lang="en-GB" sz="1200" dirty="0"/>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200" dirty="0"/>
                        <a:t>Strong hyperintense on T2 and persistent enhancement on delayed phase using extracellular MR contrast agents</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4213414523"/>
                  </a:ext>
                </a:extLst>
              </a:tr>
              <a:tr h="506849">
                <a:tc>
                  <a:txBody>
                    <a:bodyPr/>
                    <a:lstStyle/>
                    <a:p>
                      <a:r>
                        <a:rPr lang="el-GR" sz="1200" dirty="0"/>
                        <a:t>β-</a:t>
                      </a:r>
                      <a:r>
                        <a:rPr lang="en-GB" sz="1200" dirty="0"/>
                        <a:t>catenin*</a:t>
                      </a:r>
                    </a:p>
                    <a:p>
                      <a:r>
                        <a:rPr lang="en-GB" sz="1200" dirty="0"/>
                        <a:t>exon 3 (5–10%)</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200" dirty="0"/>
                        <a:t>Cell </a:t>
                      </a:r>
                      <a:r>
                        <a:rPr lang="en-GB" sz="1200" dirty="0" err="1"/>
                        <a:t>atypias</a:t>
                      </a:r>
                      <a:endParaRPr lang="en-GB" sz="1200" dirty="0"/>
                    </a:p>
                    <a:p>
                      <a:r>
                        <a:rPr lang="en-GB" sz="1200" dirty="0" err="1"/>
                        <a:t>Pseudoglandular</a:t>
                      </a:r>
                      <a:r>
                        <a:rPr lang="en-GB" sz="1200" dirty="0"/>
                        <a:t> formations</a:t>
                      </a:r>
                    </a:p>
                    <a:p>
                      <a:r>
                        <a:rPr lang="en-GB" sz="1200" dirty="0"/>
                        <a:t>Cholestasis</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200" dirty="0"/>
                        <a:t>LFABP +</a:t>
                      </a:r>
                      <a:r>
                        <a:rPr lang="en-GB" sz="1200" dirty="0" err="1"/>
                        <a:t>ve</a:t>
                      </a:r>
                      <a:endParaRPr lang="en-GB" sz="1200" dirty="0"/>
                    </a:p>
                    <a:p>
                      <a:r>
                        <a:rPr lang="en-GB" sz="1200" dirty="0"/>
                        <a:t>GS +</a:t>
                      </a:r>
                      <a:r>
                        <a:rPr lang="en-GB" sz="1200" dirty="0" err="1"/>
                        <a:t>ve</a:t>
                      </a:r>
                      <a:r>
                        <a:rPr lang="en-GB" sz="1200" dirty="0"/>
                        <a:t> (diffuse)</a:t>
                      </a:r>
                    </a:p>
                    <a:p>
                      <a:r>
                        <a:rPr lang="el-GR" sz="1200" dirty="0"/>
                        <a:t>β-</a:t>
                      </a:r>
                      <a:r>
                        <a:rPr lang="en-GB" sz="1200" dirty="0"/>
                        <a:t>catenin nuclear +</a:t>
                      </a:r>
                      <a:r>
                        <a:rPr lang="en-GB" sz="1200" dirty="0" err="1"/>
                        <a:t>ve</a:t>
                      </a:r>
                      <a:endParaRPr lang="en-GB" sz="1200" dirty="0"/>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200" dirty="0"/>
                        <a:t>Male; androgen use </a:t>
                      </a:r>
                      <a:r>
                        <a:rPr lang="en-GB" sz="1200" dirty="0">
                          <a:sym typeface="Wingdings" panose="05000000000000000000" pitchFamily="2" charset="2"/>
                        </a:rPr>
                        <a:t> </a:t>
                      </a:r>
                      <a:r>
                        <a:rPr lang="en-GB" sz="1200" dirty="0"/>
                        <a:t>increased risk of HCC</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200" dirty="0"/>
                        <a:t>No specific feature; often heterogeneous on T1 and T2</a:t>
                      </a:r>
                    </a:p>
                    <a:p>
                      <a:r>
                        <a:rPr lang="en-GB" sz="1200" dirty="0"/>
                        <a:t>No signal dropout on opposed-phase T1</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003941215"/>
                  </a:ext>
                </a:extLst>
              </a:tr>
              <a:tr h="395342">
                <a:tc>
                  <a:txBody>
                    <a:bodyPr/>
                    <a:lstStyle/>
                    <a:p>
                      <a:r>
                        <a:rPr lang="en-GB" sz="1200" dirty="0"/>
                        <a:t>β-catenin exons 7–8 (5–10%)</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200" dirty="0"/>
                        <a:t>No typical features</a:t>
                      </a:r>
                    </a:p>
                    <a:p>
                      <a:r>
                        <a:rPr lang="en-GB" sz="1200" dirty="0"/>
                        <a:t>or inflammatory phenotype</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200" dirty="0"/>
                        <a:t>GS +</a:t>
                      </a:r>
                      <a:r>
                        <a:rPr lang="en-GB" sz="1200" dirty="0" err="1"/>
                        <a:t>ve</a:t>
                      </a:r>
                      <a:r>
                        <a:rPr lang="en-GB" sz="1200" dirty="0"/>
                        <a:t> (faint and patchy); β-catenin nuclear –</a:t>
                      </a:r>
                      <a:r>
                        <a:rPr lang="en-GB" sz="1200" dirty="0" err="1"/>
                        <a:t>ve</a:t>
                      </a:r>
                      <a:endParaRPr lang="en-GB" sz="1200" dirty="0"/>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endParaRPr lang="en-GB" sz="1200" dirty="0"/>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200" dirty="0"/>
                        <a:t>No specific features</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257902168"/>
                  </a:ext>
                </a:extLst>
              </a:tr>
              <a:tr h="395342">
                <a:tc>
                  <a:txBody>
                    <a:bodyPr/>
                    <a:lstStyle/>
                    <a:p>
                      <a:r>
                        <a:rPr lang="en-GB" sz="1200" dirty="0"/>
                        <a:t>Unclassified</a:t>
                      </a:r>
                    </a:p>
                    <a:p>
                      <a:r>
                        <a:rPr lang="en-GB" sz="1200" dirty="0"/>
                        <a:t>(5–10%)</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200" dirty="0"/>
                        <a:t>None</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200" dirty="0"/>
                        <a:t>LFABP +</a:t>
                      </a:r>
                      <a:r>
                        <a:rPr lang="en-GB" sz="1200" dirty="0" err="1"/>
                        <a:t>ve</a:t>
                      </a:r>
                      <a:endParaRPr lang="en-GB" sz="1200" dirty="0"/>
                    </a:p>
                    <a:p>
                      <a:r>
                        <a:rPr lang="en-GB" sz="1200" dirty="0"/>
                        <a:t>SAA/CRP –</a:t>
                      </a:r>
                      <a:r>
                        <a:rPr lang="en-GB" sz="1200" dirty="0" err="1"/>
                        <a:t>ve</a:t>
                      </a:r>
                      <a:endParaRPr lang="en-GB" sz="1200" dirty="0"/>
                    </a:p>
                    <a:p>
                      <a:r>
                        <a:rPr lang="el-GR" sz="1200" dirty="0"/>
                        <a:t>β-</a:t>
                      </a:r>
                      <a:r>
                        <a:rPr lang="en-GB" sz="1200" dirty="0"/>
                        <a:t>catenin nuclear –</a:t>
                      </a:r>
                      <a:r>
                        <a:rPr lang="en-GB" sz="1200" dirty="0" err="1"/>
                        <a:t>ve</a:t>
                      </a:r>
                      <a:endParaRPr lang="en-GB" sz="1200" dirty="0"/>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endParaRPr lang="en-GB" sz="1200"/>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200" dirty="0"/>
                        <a:t>No specific features</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477395852"/>
                  </a:ext>
                </a:extLst>
              </a:tr>
            </a:tbl>
          </a:graphicData>
        </a:graphic>
      </p:graphicFrame>
      <p:pic>
        <p:nvPicPr>
          <p:cNvPr id="10" name="Picture 9">
            <a:hlinkClick r:id="rId3" action="ppaction://hlinksldjump"/>
            <a:extLst>
              <a:ext uri="{FF2B5EF4-FFF2-40B4-BE49-F238E27FC236}">
                <a16:creationId xmlns:a16="http://schemas.microsoft.com/office/drawing/2014/main" id="{D5AC23E7-132C-4113-905F-7D75124C8E85}"/>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9934" y="446445"/>
            <a:ext cx="381237" cy="377560"/>
          </a:xfrm>
          <a:prstGeom prst="rect">
            <a:avLst/>
          </a:prstGeom>
        </p:spPr>
      </p:pic>
    </p:spTree>
    <p:extLst>
      <p:ext uri="{BB962C8B-B14F-4D97-AF65-F5344CB8AC3E}">
        <p14:creationId xmlns:p14="http://schemas.microsoft.com/office/powerpoint/2010/main" val="15897300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F3A30E-EE26-45DB-8121-84A93038F045}"/>
              </a:ext>
            </a:extLst>
          </p:cNvPr>
          <p:cNvSpPr>
            <a:spLocks noGrp="1"/>
          </p:cNvSpPr>
          <p:nvPr>
            <p:ph type="title"/>
          </p:nvPr>
        </p:nvSpPr>
        <p:spPr/>
        <p:txBody>
          <a:bodyPr>
            <a:normAutofit/>
          </a:bodyPr>
          <a:lstStyle/>
          <a:p>
            <a:r>
              <a:rPr lang="en-GB" dirty="0"/>
              <a:t>HCA: molecular classification</a:t>
            </a:r>
          </a:p>
        </p:txBody>
      </p:sp>
      <p:sp>
        <p:nvSpPr>
          <p:cNvPr id="6" name="Text Placeholder 5">
            <a:extLst>
              <a:ext uri="{FF2B5EF4-FFF2-40B4-BE49-F238E27FC236}">
                <a16:creationId xmlns:a16="http://schemas.microsoft.com/office/drawing/2014/main" id="{72F4847E-6E35-4B60-82E1-E5FE5DB85D9A}"/>
              </a:ext>
            </a:extLst>
          </p:cNvPr>
          <p:cNvSpPr>
            <a:spLocks noGrp="1"/>
          </p:cNvSpPr>
          <p:nvPr>
            <p:ph type="body" sz="quarter" idx="10"/>
          </p:nvPr>
        </p:nvSpPr>
        <p:spPr>
          <a:xfrm>
            <a:off x="6567" y="6479931"/>
            <a:ext cx="10346801" cy="376990"/>
          </a:xfrm>
        </p:spPr>
        <p:txBody>
          <a:bodyPr/>
          <a:lstStyle/>
          <a:p>
            <a:r>
              <a:rPr lang="en-GB" dirty="0"/>
              <a:t>*50% also display inflammatory phenotype; </a:t>
            </a:r>
            <a:r>
              <a:rPr lang="en-GB" baseline="30000" dirty="0"/>
              <a:t>†</a:t>
            </a:r>
            <a:r>
              <a:rPr lang="en-GB" dirty="0"/>
              <a:t>Using </a:t>
            </a:r>
            <a:r>
              <a:rPr lang="en-GB" dirty="0" err="1"/>
              <a:t>hepatospecific</a:t>
            </a:r>
            <a:r>
              <a:rPr lang="en-GB" dirty="0"/>
              <a:t> MR contrast agents and hepatobiliary sequences, most HCAs appear </a:t>
            </a:r>
            <a:r>
              <a:rPr lang="en-GB" dirty="0" err="1"/>
              <a:t>hypointense</a:t>
            </a:r>
            <a:r>
              <a:rPr lang="en-GB" dirty="0"/>
              <a:t> but some are </a:t>
            </a:r>
            <a:r>
              <a:rPr lang="en-GB" dirty="0" err="1"/>
              <a:t>iso</a:t>
            </a:r>
            <a:r>
              <a:rPr lang="en-GB" dirty="0"/>
              <a:t>- or hyperintense on these sequences and seem to mainly correspond to inflammatory HCA. </a:t>
            </a:r>
            <a:r>
              <a:rPr lang="en-GB" dirty="0" err="1"/>
              <a:t>Gd</a:t>
            </a:r>
            <a:r>
              <a:rPr lang="en-GB" dirty="0"/>
              <a:t>-BOPTA offers the possibility to evaluate both the delayed and the hepatobiliary phases</a:t>
            </a:r>
          </a:p>
          <a:p>
            <a:r>
              <a:rPr lang="en-GB" dirty="0"/>
              <a:t>EASL CPG benign liver tumours. J </a:t>
            </a:r>
            <a:r>
              <a:rPr lang="en-GB" dirty="0" err="1"/>
              <a:t>Hepatol</a:t>
            </a:r>
            <a:r>
              <a:rPr lang="en-GB" dirty="0"/>
              <a:t> 2016;65:386–98</a:t>
            </a:r>
          </a:p>
        </p:txBody>
      </p:sp>
      <p:sp>
        <p:nvSpPr>
          <p:cNvPr id="5" name="Content Placeholder 4">
            <a:extLst>
              <a:ext uri="{FF2B5EF4-FFF2-40B4-BE49-F238E27FC236}">
                <a16:creationId xmlns:a16="http://schemas.microsoft.com/office/drawing/2014/main" id="{8CF2096F-4FD6-4C48-AD8C-F48DA2E117BD}"/>
              </a:ext>
            </a:extLst>
          </p:cNvPr>
          <p:cNvSpPr>
            <a:spLocks noGrp="1"/>
          </p:cNvSpPr>
          <p:nvPr>
            <p:ph sz="half" idx="1"/>
          </p:nvPr>
        </p:nvSpPr>
        <p:spPr/>
        <p:txBody>
          <a:bodyPr wrap="square">
            <a:spAutoFit/>
          </a:bodyPr>
          <a:lstStyle/>
          <a:p>
            <a:r>
              <a:rPr lang="en-GB" dirty="0"/>
              <a:t>Molecular subtype is highly associated with risk of transformation to HCC</a:t>
            </a:r>
          </a:p>
        </p:txBody>
      </p:sp>
      <p:graphicFrame>
        <p:nvGraphicFramePr>
          <p:cNvPr id="9" name="Content Placeholder 4">
            <a:extLst>
              <a:ext uri="{FF2B5EF4-FFF2-40B4-BE49-F238E27FC236}">
                <a16:creationId xmlns:a16="http://schemas.microsoft.com/office/drawing/2014/main" id="{722AD10C-53B8-455C-AD99-363199D8BFE8}"/>
              </a:ext>
            </a:extLst>
          </p:cNvPr>
          <p:cNvGraphicFramePr>
            <a:graphicFrameLocks/>
          </p:cNvGraphicFramePr>
          <p:nvPr>
            <p:extLst>
              <p:ext uri="{D42A27DB-BD31-4B8C-83A1-F6EECF244321}">
                <p14:modId xmlns:p14="http://schemas.microsoft.com/office/powerpoint/2010/main" val="721945428"/>
              </p:ext>
            </p:extLst>
          </p:nvPr>
        </p:nvGraphicFramePr>
        <p:xfrm>
          <a:off x="425751" y="1863824"/>
          <a:ext cx="11342400" cy="3322320"/>
        </p:xfrm>
        <a:graphic>
          <a:graphicData uri="http://schemas.openxmlformats.org/drawingml/2006/table">
            <a:tbl>
              <a:tblPr firstRow="1" bandRow="1">
                <a:tableStyleId>{69012ECD-51FC-41F1-AA8D-1B2483CD663E}</a:tableStyleId>
              </a:tblPr>
              <a:tblGrid>
                <a:gridCol w="1994951">
                  <a:extLst>
                    <a:ext uri="{9D8B030D-6E8A-4147-A177-3AD203B41FA5}">
                      <a16:colId xmlns:a16="http://schemas.microsoft.com/office/drawing/2014/main" val="1802909020"/>
                    </a:ext>
                  </a:extLst>
                </a:gridCol>
                <a:gridCol w="2088261">
                  <a:extLst>
                    <a:ext uri="{9D8B030D-6E8A-4147-A177-3AD203B41FA5}">
                      <a16:colId xmlns:a16="http://schemas.microsoft.com/office/drawing/2014/main" val="3567566146"/>
                    </a:ext>
                  </a:extLst>
                </a:gridCol>
                <a:gridCol w="2287143">
                  <a:extLst>
                    <a:ext uri="{9D8B030D-6E8A-4147-A177-3AD203B41FA5}">
                      <a16:colId xmlns:a16="http://schemas.microsoft.com/office/drawing/2014/main" val="341730578"/>
                    </a:ext>
                  </a:extLst>
                </a:gridCol>
                <a:gridCol w="1789937">
                  <a:extLst>
                    <a:ext uri="{9D8B030D-6E8A-4147-A177-3AD203B41FA5}">
                      <a16:colId xmlns:a16="http://schemas.microsoft.com/office/drawing/2014/main" val="4280391806"/>
                    </a:ext>
                  </a:extLst>
                </a:gridCol>
                <a:gridCol w="3182108">
                  <a:extLst>
                    <a:ext uri="{9D8B030D-6E8A-4147-A177-3AD203B41FA5}">
                      <a16:colId xmlns:a16="http://schemas.microsoft.com/office/drawing/2014/main" val="31490843"/>
                    </a:ext>
                  </a:extLst>
                </a:gridCol>
              </a:tblGrid>
              <a:tr h="241557">
                <a:tc>
                  <a:txBody>
                    <a:bodyPr/>
                    <a:lstStyle/>
                    <a:p>
                      <a:r>
                        <a:rPr lang="en-GB" sz="1400" dirty="0"/>
                        <a:t>Genetic mutation</a:t>
                      </a:r>
                    </a:p>
                  </a:txBody>
                  <a:tcPr marL="45720" marR="4572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r>
                        <a:rPr lang="en-GB" sz="1400" dirty="0"/>
                        <a:t>Pathology</a:t>
                      </a:r>
                    </a:p>
                  </a:txBody>
                  <a:tcPr marL="45720" marR="4572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r>
                        <a:rPr lang="en-GB" sz="1400" dirty="0"/>
                        <a:t>IHC</a:t>
                      </a:r>
                    </a:p>
                  </a:txBody>
                  <a:tcPr marL="45720" marR="4572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r>
                        <a:rPr lang="en-GB" sz="1400" dirty="0"/>
                        <a:t>Clinical features</a:t>
                      </a:r>
                    </a:p>
                  </a:txBody>
                  <a:tcPr marL="45720" marR="4572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r>
                        <a:rPr lang="en-GB" sz="1400" dirty="0"/>
                        <a:t>MRI features</a:t>
                      </a:r>
                      <a:r>
                        <a:rPr lang="en-GB" sz="1400" baseline="30000" dirty="0"/>
                        <a:t>†</a:t>
                      </a:r>
                    </a:p>
                  </a:txBody>
                  <a:tcPr marL="45720" marR="4572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2699990899"/>
                  </a:ext>
                </a:extLst>
              </a:tr>
              <a:tr h="283836">
                <a:tc>
                  <a:txBody>
                    <a:bodyPr/>
                    <a:lstStyle/>
                    <a:p>
                      <a:r>
                        <a:rPr lang="en-GB" sz="1200" i="1" dirty="0"/>
                        <a:t>HNF1-A</a:t>
                      </a:r>
                      <a:endParaRPr lang="en-GB" sz="1200" dirty="0"/>
                    </a:p>
                    <a:p>
                      <a:r>
                        <a:rPr lang="en-GB" sz="1200" dirty="0"/>
                        <a:t>(30–40%)</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200" dirty="0"/>
                        <a:t>Extensive </a:t>
                      </a:r>
                      <a:br>
                        <a:rPr lang="en-GB" sz="1200" dirty="0"/>
                      </a:br>
                      <a:r>
                        <a:rPr lang="en-GB" sz="1200" dirty="0"/>
                        <a:t>steatosis</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200" dirty="0"/>
                        <a:t>LFABP –</a:t>
                      </a:r>
                      <a:r>
                        <a:rPr lang="en-GB" sz="1200" dirty="0" err="1"/>
                        <a:t>ve</a:t>
                      </a:r>
                      <a:endParaRPr lang="en-GB" sz="1200" dirty="0"/>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200" dirty="0" err="1"/>
                        <a:t>Adenomatosis</a:t>
                      </a:r>
                      <a:r>
                        <a:rPr lang="en-GB" sz="1200" dirty="0"/>
                        <a:t>,</a:t>
                      </a:r>
                    </a:p>
                    <a:p>
                      <a:r>
                        <a:rPr lang="en-GB" sz="1200" dirty="0"/>
                        <a:t>MODY3</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200" dirty="0"/>
                        <a:t>Diffuse and homogenous signal dropout on opposed-phase T1</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119289166"/>
                  </a:ext>
                </a:extLst>
              </a:tr>
              <a:tr h="618356">
                <a:tc>
                  <a:txBody>
                    <a:bodyPr/>
                    <a:lstStyle/>
                    <a:p>
                      <a:r>
                        <a:rPr lang="en-GB" sz="1200" dirty="0"/>
                        <a:t>Inflammatory, </a:t>
                      </a:r>
                      <a:r>
                        <a:rPr lang="en-GB" sz="1200" i="1" dirty="0"/>
                        <a:t>Gp130</a:t>
                      </a:r>
                      <a:r>
                        <a:rPr lang="en-GB" sz="1200" dirty="0"/>
                        <a:t> (65%), </a:t>
                      </a:r>
                      <a:r>
                        <a:rPr lang="en-GB" sz="1200" i="1" dirty="0"/>
                        <a:t>GNAS </a:t>
                      </a:r>
                      <a:r>
                        <a:rPr lang="en-GB" sz="1200" dirty="0"/>
                        <a:t>(5%), </a:t>
                      </a:r>
                      <a:r>
                        <a:rPr lang="en-GB" sz="1200" i="1" dirty="0"/>
                        <a:t>STAT3</a:t>
                      </a:r>
                      <a:r>
                        <a:rPr lang="en-GB" sz="1200" dirty="0"/>
                        <a:t> (5%), </a:t>
                      </a:r>
                      <a:r>
                        <a:rPr lang="en-GB" sz="1200" i="1" dirty="0"/>
                        <a:t>FRK</a:t>
                      </a:r>
                      <a:r>
                        <a:rPr lang="en-GB" sz="1200" dirty="0"/>
                        <a:t> (10%), J</a:t>
                      </a:r>
                      <a:r>
                        <a:rPr lang="en-GB" sz="1200" i="1" dirty="0"/>
                        <a:t>AK1</a:t>
                      </a:r>
                      <a:r>
                        <a:rPr lang="en-GB" sz="1200" dirty="0"/>
                        <a:t> (2%)</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accent1"/>
                      </a:solidFill>
                      <a:prstDash val="solid"/>
                      <a:round/>
                      <a:headEnd type="none" w="med" len="med"/>
                      <a:tailEnd type="none" w="med" len="med"/>
                    </a:lnB>
                  </a:tcPr>
                </a:tc>
                <a:tc>
                  <a:txBody>
                    <a:bodyPr/>
                    <a:lstStyle/>
                    <a:p>
                      <a:r>
                        <a:rPr lang="en-GB" sz="1200" dirty="0"/>
                        <a:t>Inflammatory infiltration</a:t>
                      </a:r>
                    </a:p>
                    <a:p>
                      <a:r>
                        <a:rPr lang="en-GB" sz="1200" dirty="0"/>
                        <a:t>Clusters of vessels</a:t>
                      </a:r>
                    </a:p>
                    <a:p>
                      <a:r>
                        <a:rPr lang="en-GB" sz="1200" dirty="0"/>
                        <a:t>Sinusoidal dilatation</a:t>
                      </a:r>
                    </a:p>
                    <a:p>
                      <a:endParaRPr lang="en-GB" sz="1200" dirty="0"/>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accent1"/>
                      </a:solidFill>
                      <a:prstDash val="solid"/>
                      <a:round/>
                      <a:headEnd type="none" w="med" len="med"/>
                      <a:tailEnd type="none" w="med" len="med"/>
                    </a:lnB>
                  </a:tcPr>
                </a:tc>
                <a:tc>
                  <a:txBody>
                    <a:bodyPr/>
                    <a:lstStyle/>
                    <a:p>
                      <a:r>
                        <a:rPr lang="en-GB" sz="1200" dirty="0"/>
                        <a:t>LFABP +</a:t>
                      </a:r>
                      <a:r>
                        <a:rPr lang="en-GB" sz="1200" dirty="0" err="1"/>
                        <a:t>ve</a:t>
                      </a:r>
                      <a:endParaRPr lang="en-GB" sz="1200" dirty="0"/>
                    </a:p>
                    <a:p>
                      <a:r>
                        <a:rPr lang="en-GB" sz="1200" dirty="0"/>
                        <a:t>SAA (± CRP) </a:t>
                      </a:r>
                      <a:br>
                        <a:rPr lang="en-GB" sz="1200" dirty="0"/>
                      </a:br>
                      <a:r>
                        <a:rPr lang="en-GB" sz="1200" dirty="0"/>
                        <a:t>+</a:t>
                      </a:r>
                      <a:r>
                        <a:rPr lang="en-GB" sz="1200" dirty="0" err="1"/>
                        <a:t>ve</a:t>
                      </a:r>
                      <a:endParaRPr lang="en-GB" sz="1200" dirty="0"/>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accent1"/>
                      </a:solidFill>
                      <a:prstDash val="solid"/>
                      <a:round/>
                      <a:headEnd type="none" w="med" len="med"/>
                      <a:tailEnd type="none" w="med" len="med"/>
                    </a:lnB>
                  </a:tcPr>
                </a:tc>
                <a:tc>
                  <a:txBody>
                    <a:bodyPr/>
                    <a:lstStyle/>
                    <a:p>
                      <a:r>
                        <a:rPr lang="en-GB" sz="1200" dirty="0"/>
                        <a:t>Obesity</a:t>
                      </a:r>
                    </a:p>
                    <a:p>
                      <a:r>
                        <a:rPr lang="en-GB" sz="1200" dirty="0"/>
                        <a:t>Alcohol consumption</a:t>
                      </a:r>
                    </a:p>
                    <a:p>
                      <a:endParaRPr lang="en-GB" sz="1200" dirty="0"/>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accent1"/>
                      </a:solidFill>
                      <a:prstDash val="solid"/>
                      <a:round/>
                      <a:headEnd type="none" w="med" len="med"/>
                      <a:tailEnd type="none" w="med" len="med"/>
                    </a:lnB>
                  </a:tcPr>
                </a:tc>
                <a:tc>
                  <a:txBody>
                    <a:bodyPr/>
                    <a:lstStyle/>
                    <a:p>
                      <a:r>
                        <a:rPr lang="en-GB" sz="1200" dirty="0"/>
                        <a:t>Strong hyperintense on T2 and persistent enhancement on delayed phase using extracellular MR contrast agents</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4213414523"/>
                  </a:ext>
                </a:extLst>
              </a:tr>
              <a:tr h="506849">
                <a:tc>
                  <a:txBody>
                    <a:bodyPr/>
                    <a:lstStyle/>
                    <a:p>
                      <a:r>
                        <a:rPr lang="el-GR" sz="1200" dirty="0"/>
                        <a:t>β-</a:t>
                      </a:r>
                      <a:r>
                        <a:rPr lang="en-GB" sz="1200" dirty="0"/>
                        <a:t>catenin*</a:t>
                      </a:r>
                    </a:p>
                    <a:p>
                      <a:r>
                        <a:rPr lang="en-GB" sz="1200" dirty="0"/>
                        <a:t>exon 3 (5–10%)</a:t>
                      </a:r>
                    </a:p>
                  </a:txBody>
                  <a:tcPr marL="45720" marR="45720">
                    <a:lnL w="38100" cap="flat" cmpd="sng" algn="ctr">
                      <a:solidFill>
                        <a:schemeClr val="accent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accent1"/>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200" dirty="0"/>
                        <a:t>Cell </a:t>
                      </a:r>
                      <a:r>
                        <a:rPr lang="en-GB" sz="1200" dirty="0" err="1"/>
                        <a:t>atypias</a:t>
                      </a:r>
                      <a:endParaRPr lang="en-GB" sz="1200" dirty="0"/>
                    </a:p>
                    <a:p>
                      <a:r>
                        <a:rPr lang="en-GB" sz="1200" dirty="0" err="1"/>
                        <a:t>Pseudoglandular</a:t>
                      </a:r>
                      <a:r>
                        <a:rPr lang="en-GB" sz="1200" dirty="0"/>
                        <a:t> formations</a:t>
                      </a:r>
                    </a:p>
                    <a:p>
                      <a:r>
                        <a:rPr lang="en-GB" sz="1200" dirty="0"/>
                        <a:t>Cholestasis</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accent1"/>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200" dirty="0"/>
                        <a:t>LFABP +</a:t>
                      </a:r>
                      <a:r>
                        <a:rPr lang="en-GB" sz="1200" dirty="0" err="1"/>
                        <a:t>ve</a:t>
                      </a:r>
                      <a:endParaRPr lang="en-GB" sz="1200" dirty="0"/>
                    </a:p>
                    <a:p>
                      <a:r>
                        <a:rPr lang="en-GB" sz="1200" dirty="0"/>
                        <a:t>GS +</a:t>
                      </a:r>
                      <a:r>
                        <a:rPr lang="en-GB" sz="1200" dirty="0" err="1"/>
                        <a:t>ve</a:t>
                      </a:r>
                      <a:r>
                        <a:rPr lang="en-GB" sz="1200" dirty="0"/>
                        <a:t> (diffuse)</a:t>
                      </a:r>
                    </a:p>
                    <a:p>
                      <a:r>
                        <a:rPr lang="el-GR" sz="1200" dirty="0"/>
                        <a:t>β-</a:t>
                      </a:r>
                      <a:r>
                        <a:rPr lang="en-GB" sz="1200" dirty="0"/>
                        <a:t>catenin nuclear +</a:t>
                      </a:r>
                      <a:r>
                        <a:rPr lang="en-GB" sz="1200" dirty="0" err="1"/>
                        <a:t>ve</a:t>
                      </a:r>
                      <a:endParaRPr lang="en-GB" sz="1200" dirty="0"/>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accent1"/>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200" b="1" dirty="0">
                          <a:solidFill>
                            <a:schemeClr val="accent1"/>
                          </a:solidFill>
                        </a:rPr>
                        <a:t>Male</a:t>
                      </a:r>
                      <a:r>
                        <a:rPr lang="en-GB" sz="1200" dirty="0"/>
                        <a:t>; androgen use </a:t>
                      </a:r>
                      <a:r>
                        <a:rPr lang="en-GB" sz="1200" dirty="0">
                          <a:sym typeface="Wingdings" panose="05000000000000000000" pitchFamily="2" charset="2"/>
                        </a:rPr>
                        <a:t> </a:t>
                      </a:r>
                      <a:r>
                        <a:rPr lang="en-GB" sz="1200" dirty="0"/>
                        <a:t>increased risk of HCC</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accent1"/>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200" dirty="0"/>
                        <a:t>No specific feature; often heterogeneous on T1 and T2</a:t>
                      </a:r>
                    </a:p>
                    <a:p>
                      <a:r>
                        <a:rPr lang="en-GB" sz="1200" dirty="0"/>
                        <a:t>No signal dropout on opposed-phase T1</a:t>
                      </a:r>
                    </a:p>
                  </a:txBody>
                  <a:tcPr marL="45720" marR="45720">
                    <a:lnL w="6350" cap="flat" cmpd="sng" algn="ctr">
                      <a:solidFill>
                        <a:schemeClr val="tx2"/>
                      </a:solidFill>
                      <a:prstDash val="solid"/>
                      <a:round/>
                      <a:headEnd type="none" w="med" len="med"/>
                      <a:tailEnd type="none" w="med" len="med"/>
                    </a:lnL>
                    <a:lnR w="38100" cap="flat" cmpd="sng" algn="ctr">
                      <a:solidFill>
                        <a:schemeClr val="accent1"/>
                      </a:solidFill>
                      <a:prstDash val="solid"/>
                      <a:round/>
                      <a:headEnd type="none" w="med" len="med"/>
                      <a:tailEnd type="none" w="med" len="med"/>
                    </a:lnR>
                    <a:lnT w="38100" cap="flat" cmpd="sng" algn="ctr">
                      <a:solidFill>
                        <a:schemeClr val="accent1"/>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003941215"/>
                  </a:ext>
                </a:extLst>
              </a:tr>
              <a:tr h="395342">
                <a:tc>
                  <a:txBody>
                    <a:bodyPr/>
                    <a:lstStyle/>
                    <a:p>
                      <a:r>
                        <a:rPr lang="en-GB" sz="1200" dirty="0"/>
                        <a:t>β-catenin exons 7–8 (5–10%)</a:t>
                      </a:r>
                    </a:p>
                  </a:txBody>
                  <a:tcPr marL="45720" marR="45720">
                    <a:lnL w="38100" cap="flat" cmpd="sng" algn="ctr">
                      <a:solidFill>
                        <a:schemeClr val="accent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accent1"/>
                      </a:solidFill>
                      <a:prstDash val="solid"/>
                      <a:round/>
                      <a:headEnd type="none" w="med" len="med"/>
                      <a:tailEnd type="none" w="med" len="med"/>
                    </a:lnB>
                  </a:tcPr>
                </a:tc>
                <a:tc>
                  <a:txBody>
                    <a:bodyPr/>
                    <a:lstStyle/>
                    <a:p>
                      <a:r>
                        <a:rPr lang="en-GB" sz="1200" dirty="0"/>
                        <a:t>No typical features</a:t>
                      </a:r>
                    </a:p>
                    <a:p>
                      <a:r>
                        <a:rPr lang="en-GB" sz="1200" dirty="0"/>
                        <a:t>or inflammatory phenotype</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accent1"/>
                      </a:solidFill>
                      <a:prstDash val="solid"/>
                      <a:round/>
                      <a:headEnd type="none" w="med" len="med"/>
                      <a:tailEnd type="none" w="med" len="med"/>
                    </a:lnB>
                  </a:tcPr>
                </a:tc>
                <a:tc>
                  <a:txBody>
                    <a:bodyPr/>
                    <a:lstStyle/>
                    <a:p>
                      <a:r>
                        <a:rPr lang="en-GB" sz="1200" dirty="0"/>
                        <a:t>GS +</a:t>
                      </a:r>
                      <a:r>
                        <a:rPr lang="en-GB" sz="1200" dirty="0" err="1"/>
                        <a:t>ve</a:t>
                      </a:r>
                      <a:r>
                        <a:rPr lang="en-GB" sz="1200" dirty="0"/>
                        <a:t> (faint and patchy); β-catenin nuclear –</a:t>
                      </a:r>
                      <a:r>
                        <a:rPr lang="en-GB" sz="1200" dirty="0" err="1"/>
                        <a:t>ve</a:t>
                      </a:r>
                      <a:endParaRPr lang="en-GB" sz="1200" dirty="0"/>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accent1"/>
                      </a:solidFill>
                      <a:prstDash val="solid"/>
                      <a:round/>
                      <a:headEnd type="none" w="med" len="med"/>
                      <a:tailEnd type="none" w="med" len="med"/>
                    </a:lnB>
                  </a:tcPr>
                </a:tc>
                <a:tc>
                  <a:txBody>
                    <a:bodyPr/>
                    <a:lstStyle/>
                    <a:p>
                      <a:endParaRPr lang="en-GB" sz="1200" dirty="0"/>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accent1"/>
                      </a:solidFill>
                      <a:prstDash val="solid"/>
                      <a:round/>
                      <a:headEnd type="none" w="med" len="med"/>
                      <a:tailEnd type="none" w="med" len="med"/>
                    </a:lnB>
                  </a:tcPr>
                </a:tc>
                <a:tc>
                  <a:txBody>
                    <a:bodyPr/>
                    <a:lstStyle/>
                    <a:p>
                      <a:r>
                        <a:rPr lang="en-GB" sz="1200" dirty="0"/>
                        <a:t>No specific features</a:t>
                      </a:r>
                    </a:p>
                  </a:txBody>
                  <a:tcPr marL="45720" marR="45720">
                    <a:lnL w="6350" cap="flat" cmpd="sng" algn="ctr">
                      <a:solidFill>
                        <a:schemeClr val="tx2"/>
                      </a:solidFill>
                      <a:prstDash val="solid"/>
                      <a:round/>
                      <a:headEnd type="none" w="med" len="med"/>
                      <a:tailEnd type="none" w="med" len="med"/>
                    </a:lnL>
                    <a:lnR w="38100" cap="flat" cmpd="sng" algn="ctr">
                      <a:solidFill>
                        <a:schemeClr val="accent1"/>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2257902168"/>
                  </a:ext>
                </a:extLst>
              </a:tr>
              <a:tr h="395342">
                <a:tc>
                  <a:txBody>
                    <a:bodyPr/>
                    <a:lstStyle/>
                    <a:p>
                      <a:r>
                        <a:rPr lang="en-GB" sz="1200" dirty="0"/>
                        <a:t>Unclassified</a:t>
                      </a:r>
                    </a:p>
                    <a:p>
                      <a:r>
                        <a:rPr lang="en-GB" sz="1200" dirty="0"/>
                        <a:t>(5–10%)</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accent1"/>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200" dirty="0"/>
                        <a:t>None</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accent1"/>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200" dirty="0"/>
                        <a:t>LFABP +</a:t>
                      </a:r>
                      <a:r>
                        <a:rPr lang="en-GB" sz="1200" dirty="0" err="1"/>
                        <a:t>ve</a:t>
                      </a:r>
                      <a:endParaRPr lang="en-GB" sz="1200" dirty="0"/>
                    </a:p>
                    <a:p>
                      <a:r>
                        <a:rPr lang="en-GB" sz="1200" dirty="0"/>
                        <a:t>SAA/CRP –</a:t>
                      </a:r>
                      <a:r>
                        <a:rPr lang="en-GB" sz="1200" dirty="0" err="1"/>
                        <a:t>ve</a:t>
                      </a:r>
                      <a:endParaRPr lang="en-GB" sz="1200" dirty="0"/>
                    </a:p>
                    <a:p>
                      <a:r>
                        <a:rPr lang="el-GR" sz="1200" dirty="0"/>
                        <a:t>β-</a:t>
                      </a:r>
                      <a:r>
                        <a:rPr lang="en-GB" sz="1200" dirty="0"/>
                        <a:t>catenin nuclear –</a:t>
                      </a:r>
                      <a:r>
                        <a:rPr lang="en-GB" sz="1200" dirty="0" err="1"/>
                        <a:t>ve</a:t>
                      </a:r>
                      <a:endParaRPr lang="en-GB" sz="1200" dirty="0"/>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accent1"/>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endParaRPr lang="en-GB" sz="1200" dirty="0"/>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accent1"/>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200" dirty="0"/>
                        <a:t>No specific features</a:t>
                      </a:r>
                    </a:p>
                  </a:txBody>
                  <a:tcPr marL="45720" marR="4572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accent1"/>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477395852"/>
                  </a:ext>
                </a:extLst>
              </a:tr>
            </a:tbl>
          </a:graphicData>
        </a:graphic>
      </p:graphicFrame>
      <p:sp>
        <p:nvSpPr>
          <p:cNvPr id="8" name="TextBox 7">
            <a:extLst>
              <a:ext uri="{FF2B5EF4-FFF2-40B4-BE49-F238E27FC236}">
                <a16:creationId xmlns:a16="http://schemas.microsoft.com/office/drawing/2014/main" id="{DD4652A4-399F-49C8-811A-9B4484A18759}"/>
              </a:ext>
            </a:extLst>
          </p:cNvPr>
          <p:cNvSpPr txBox="1"/>
          <p:nvPr/>
        </p:nvSpPr>
        <p:spPr>
          <a:xfrm>
            <a:off x="2279568" y="5491970"/>
            <a:ext cx="7460697" cy="307777"/>
          </a:xfrm>
          <a:prstGeom prst="rect">
            <a:avLst/>
          </a:prstGeom>
          <a:noFill/>
        </p:spPr>
        <p:txBody>
          <a:bodyPr wrap="none" rtlCol="0">
            <a:spAutoFit/>
          </a:bodyPr>
          <a:lstStyle/>
          <a:p>
            <a:r>
              <a:rPr lang="el-GR" sz="1400" b="1" dirty="0">
                <a:solidFill>
                  <a:schemeClr val="accent1"/>
                </a:solidFill>
              </a:rPr>
              <a:t>β</a:t>
            </a:r>
            <a:r>
              <a:rPr lang="en-GB" sz="1400" b="1" dirty="0">
                <a:solidFill>
                  <a:schemeClr val="accent1"/>
                </a:solidFill>
              </a:rPr>
              <a:t>-HCAs exhibit the highest risk of malignancy; men are at a higher risk of malignancy</a:t>
            </a:r>
          </a:p>
        </p:txBody>
      </p:sp>
      <p:pic>
        <p:nvPicPr>
          <p:cNvPr id="11" name="Picture 10">
            <a:hlinkClick r:id="rId3" action="ppaction://hlinksldjump"/>
            <a:extLst>
              <a:ext uri="{FF2B5EF4-FFF2-40B4-BE49-F238E27FC236}">
                <a16:creationId xmlns:a16="http://schemas.microsoft.com/office/drawing/2014/main" id="{163FF68E-EA46-4F6A-AA73-5B5656F2D6B6}"/>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9934" y="446445"/>
            <a:ext cx="381237" cy="377560"/>
          </a:xfrm>
          <a:prstGeom prst="rect">
            <a:avLst/>
          </a:prstGeom>
        </p:spPr>
      </p:pic>
    </p:spTree>
    <p:extLst>
      <p:ext uri="{BB962C8B-B14F-4D97-AF65-F5344CB8AC3E}">
        <p14:creationId xmlns:p14="http://schemas.microsoft.com/office/powerpoint/2010/main" val="20628087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C60B-958B-4F3F-B3BE-FD88CC72137A}"/>
              </a:ext>
            </a:extLst>
          </p:cNvPr>
          <p:cNvSpPr>
            <a:spLocks noGrp="1"/>
          </p:cNvSpPr>
          <p:nvPr>
            <p:ph type="title"/>
          </p:nvPr>
        </p:nvSpPr>
        <p:spPr/>
        <p:txBody>
          <a:bodyPr/>
          <a:lstStyle/>
          <a:p>
            <a:r>
              <a:rPr lang="en-GB" dirty="0"/>
              <a:t>About these slides</a:t>
            </a:r>
          </a:p>
        </p:txBody>
      </p:sp>
      <p:sp>
        <p:nvSpPr>
          <p:cNvPr id="7" name="Text Placeholder 6">
            <a:extLst>
              <a:ext uri="{FF2B5EF4-FFF2-40B4-BE49-F238E27FC236}">
                <a16:creationId xmlns:a16="http://schemas.microsoft.com/office/drawing/2014/main" id="{6512EE19-0BB6-4179-AC56-70615129A05E}"/>
              </a:ext>
            </a:extLst>
          </p:cNvPr>
          <p:cNvSpPr>
            <a:spLocks noGrp="1"/>
          </p:cNvSpPr>
          <p:nvPr>
            <p:ph type="body" sz="quarter" idx="10"/>
          </p:nvPr>
        </p:nvSpPr>
        <p:spPr/>
        <p:txBody>
          <a:bodyPr/>
          <a:lstStyle/>
          <a:p>
            <a:endParaRPr lang="en-GB"/>
          </a:p>
        </p:txBody>
      </p:sp>
      <p:sp>
        <p:nvSpPr>
          <p:cNvPr id="4" name="Content Placeholder 3">
            <a:extLst>
              <a:ext uri="{FF2B5EF4-FFF2-40B4-BE49-F238E27FC236}">
                <a16:creationId xmlns:a16="http://schemas.microsoft.com/office/drawing/2014/main" id="{493760C0-FC00-42FA-8670-EF225448498D}"/>
              </a:ext>
            </a:extLst>
          </p:cNvPr>
          <p:cNvSpPr>
            <a:spLocks noGrp="1"/>
          </p:cNvSpPr>
          <p:nvPr>
            <p:ph sz="half" idx="1"/>
          </p:nvPr>
        </p:nvSpPr>
        <p:spPr/>
        <p:txBody>
          <a:bodyPr/>
          <a:lstStyle/>
          <a:p>
            <a:r>
              <a:rPr lang="en-GB" dirty="0"/>
              <a:t>Definitions of all abbreviations shown in these slides are provided within the slide notes</a:t>
            </a:r>
          </a:p>
          <a:p>
            <a:endParaRPr lang="en-GB" dirty="0"/>
          </a:p>
          <a:p>
            <a:r>
              <a:rPr lang="en-US" dirty="0"/>
              <a:t>When you see a home symbol like this one:</a:t>
            </a:r>
            <a:r>
              <a:rPr lang="en-GB" dirty="0"/>
              <a:t>       , you can click on this to return to the outline or topics pages, depending on which section you are in</a:t>
            </a:r>
          </a:p>
          <a:p>
            <a:endParaRPr lang="en-GB" dirty="0"/>
          </a:p>
          <a:p>
            <a:endParaRPr lang="en-GB" dirty="0"/>
          </a:p>
          <a:p>
            <a:endParaRPr lang="en-GB" dirty="0"/>
          </a:p>
          <a:p>
            <a:endParaRPr lang="en-GB" dirty="0"/>
          </a:p>
          <a:p>
            <a:endParaRPr lang="en-GB" dirty="0"/>
          </a:p>
          <a:p>
            <a:endParaRPr lang="en-GB" dirty="0"/>
          </a:p>
          <a:p>
            <a:r>
              <a:rPr lang="en-GB" dirty="0"/>
              <a:t>Please send any feedback to: </a:t>
            </a:r>
            <a:r>
              <a:rPr lang="en-GB" u="sng" dirty="0">
                <a:hlinkClick r:id="rId2"/>
              </a:rPr>
              <a:t>slidedeck_feedback@easloffice.eu</a:t>
            </a:r>
            <a:endParaRPr lang="en-GB" dirty="0"/>
          </a:p>
        </p:txBody>
      </p:sp>
      <p:pic>
        <p:nvPicPr>
          <p:cNvPr id="5" name="Picture 4">
            <a:extLst>
              <a:ext uri="{FF2B5EF4-FFF2-40B4-BE49-F238E27FC236}">
                <a16:creationId xmlns:a16="http://schemas.microsoft.com/office/drawing/2014/main" id="{1FA27790-F1ED-4EC5-8838-D7F82C9EA7C4}"/>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5843078" y="2056353"/>
            <a:ext cx="361460" cy="357974"/>
          </a:xfrm>
          <a:prstGeom prst="rect">
            <a:avLst/>
          </a:prstGeom>
        </p:spPr>
      </p:pic>
      <p:sp>
        <p:nvSpPr>
          <p:cNvPr id="6" name="TextBox 5">
            <a:extLst>
              <a:ext uri="{FF2B5EF4-FFF2-40B4-BE49-F238E27FC236}">
                <a16:creationId xmlns:a16="http://schemas.microsoft.com/office/drawing/2014/main" id="{98F4013A-4BE9-4EE8-8D1D-51E9A4839302}"/>
              </a:ext>
            </a:extLst>
          </p:cNvPr>
          <p:cNvSpPr txBox="1"/>
          <p:nvPr/>
        </p:nvSpPr>
        <p:spPr>
          <a:xfrm>
            <a:off x="2026115" y="3220210"/>
            <a:ext cx="8139771" cy="1323439"/>
          </a:xfrm>
          <a:prstGeom prst="rect">
            <a:avLst/>
          </a:prstGeom>
          <a:noFill/>
          <a:ln w="28575">
            <a:solidFill>
              <a:schemeClr val="tx2"/>
            </a:solidFill>
          </a:ln>
        </p:spPr>
        <p:txBody>
          <a:bodyPr wrap="square" rtlCol="0">
            <a:spAutoFit/>
          </a:bodyPr>
          <a:lstStyle/>
          <a:p>
            <a:pPr algn="ctr">
              <a:defRPr/>
            </a:pPr>
            <a:r>
              <a:rPr lang="en-GB" sz="2000" dirty="0">
                <a:solidFill>
                  <a:prstClr val="black"/>
                </a:solidFill>
                <a:latin typeface="Arial" panose="020B0604020202020204"/>
              </a:rPr>
              <a:t>These slides are intended for use as an educational resource and should not be used in isolation to make patient management decisions. All information included should be verified before treating patients or using any therapies described in these materials</a:t>
            </a:r>
          </a:p>
        </p:txBody>
      </p:sp>
    </p:spTree>
    <p:extLst>
      <p:ext uri="{BB962C8B-B14F-4D97-AF65-F5344CB8AC3E}">
        <p14:creationId xmlns:p14="http://schemas.microsoft.com/office/powerpoint/2010/main" val="28123272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F3A30E-EE26-45DB-8121-84A93038F045}"/>
              </a:ext>
            </a:extLst>
          </p:cNvPr>
          <p:cNvSpPr>
            <a:spLocks noGrp="1"/>
          </p:cNvSpPr>
          <p:nvPr>
            <p:ph type="title"/>
          </p:nvPr>
        </p:nvSpPr>
        <p:spPr/>
        <p:txBody>
          <a:bodyPr/>
          <a:lstStyle/>
          <a:p>
            <a:r>
              <a:rPr lang="en-GB"/>
              <a:t>HCA: key diagnostic recommendations</a:t>
            </a:r>
            <a:endParaRPr lang="en-GB" dirty="0"/>
          </a:p>
        </p:txBody>
      </p:sp>
      <p:sp>
        <p:nvSpPr>
          <p:cNvPr id="6" name="Text Placeholder 5">
            <a:extLst>
              <a:ext uri="{FF2B5EF4-FFF2-40B4-BE49-F238E27FC236}">
                <a16:creationId xmlns:a16="http://schemas.microsoft.com/office/drawing/2014/main" id="{72F4847E-6E35-4B60-82E1-E5FE5DB85D9A}"/>
              </a:ext>
            </a:extLst>
          </p:cNvPr>
          <p:cNvSpPr>
            <a:spLocks noGrp="1"/>
          </p:cNvSpPr>
          <p:nvPr>
            <p:ph type="body" sz="quarter" idx="10"/>
          </p:nvPr>
        </p:nvSpPr>
        <p:spPr/>
        <p:txBody>
          <a:bodyPr/>
          <a:lstStyle/>
          <a:p>
            <a:endParaRPr lang="en-GB"/>
          </a:p>
          <a:p>
            <a:r>
              <a:rPr lang="en-GB"/>
              <a:t>EASL CPG benign liver tumours. J Hepatol 2016;65:386–98</a:t>
            </a:r>
            <a:endParaRPr lang="en-GB" dirty="0"/>
          </a:p>
        </p:txBody>
      </p:sp>
      <p:sp>
        <p:nvSpPr>
          <p:cNvPr id="5" name="Content Placeholder 4">
            <a:extLst>
              <a:ext uri="{FF2B5EF4-FFF2-40B4-BE49-F238E27FC236}">
                <a16:creationId xmlns:a16="http://schemas.microsoft.com/office/drawing/2014/main" id="{64E40D3B-9E56-4722-9651-7060B4916981}"/>
              </a:ext>
            </a:extLst>
          </p:cNvPr>
          <p:cNvSpPr>
            <a:spLocks noGrp="1"/>
          </p:cNvSpPr>
          <p:nvPr>
            <p:ph sz="half" idx="1"/>
          </p:nvPr>
        </p:nvSpPr>
        <p:spPr/>
        <p:txBody>
          <a:bodyPr/>
          <a:lstStyle/>
          <a:p>
            <a:pPr>
              <a:buClr>
                <a:schemeClr val="tx2"/>
              </a:buClr>
            </a:pPr>
            <a:r>
              <a:rPr lang="en-GB" dirty="0"/>
              <a:t>Imaging features reflect the tumour molecular subtype</a:t>
            </a:r>
          </a:p>
          <a:p>
            <a:pPr>
              <a:buClr>
                <a:schemeClr val="tx2"/>
              </a:buClr>
            </a:pPr>
            <a:r>
              <a:rPr lang="en-GB" dirty="0"/>
              <a:t>Imaging should be fat sensitive and use contrast agents to look for dilated vascular spaces</a:t>
            </a:r>
          </a:p>
        </p:txBody>
      </p:sp>
      <p:graphicFrame>
        <p:nvGraphicFramePr>
          <p:cNvPr id="10" name="Table 9">
            <a:extLst>
              <a:ext uri="{FF2B5EF4-FFF2-40B4-BE49-F238E27FC236}">
                <a16:creationId xmlns:a16="http://schemas.microsoft.com/office/drawing/2014/main" id="{B5AF5E46-1DB3-4A47-8850-26B2C684127A}"/>
              </a:ext>
            </a:extLst>
          </p:cNvPr>
          <p:cNvGraphicFramePr>
            <a:graphicFrameLocks noGrp="1"/>
          </p:cNvGraphicFramePr>
          <p:nvPr>
            <p:extLst>
              <p:ext uri="{D42A27DB-BD31-4B8C-83A1-F6EECF244321}">
                <p14:modId xmlns:p14="http://schemas.microsoft.com/office/powerpoint/2010/main" val="3034902928"/>
              </p:ext>
            </p:extLst>
          </p:nvPr>
        </p:nvGraphicFramePr>
        <p:xfrm>
          <a:off x="423847" y="2708920"/>
          <a:ext cx="11342400" cy="2468880"/>
        </p:xfrm>
        <a:graphic>
          <a:graphicData uri="http://schemas.openxmlformats.org/drawingml/2006/table">
            <a:tbl>
              <a:tblPr firstRow="1" bandRow="1">
                <a:tableStyleId>{5C22544A-7EE6-4342-B048-85BDC9FD1C3A}</a:tableStyleId>
              </a:tblPr>
              <a:tblGrid>
                <a:gridCol w="8647178">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r>
                        <a:rPr lang="en-GB" sz="1600" b="0" i="0" u="none" strike="noStrike" kern="1200" baseline="0" dirty="0">
                          <a:solidFill>
                            <a:schemeClr val="tx1"/>
                          </a:solidFill>
                          <a:latin typeface="+mn-lt"/>
                          <a:ea typeface="+mn-ea"/>
                          <a:cs typeface="+mn-cs"/>
                        </a:rPr>
                        <a:t>MRI is superior to all other imaging modalities</a:t>
                      </a:r>
                    </a:p>
                    <a:p>
                      <a:endParaRPr lang="en-GB" sz="1600" b="0" i="0" u="none" strike="noStrike" kern="1200" baseline="0" dirty="0">
                        <a:solidFill>
                          <a:schemeClr val="tx1"/>
                        </a:solidFill>
                        <a:latin typeface="+mn-lt"/>
                        <a:ea typeface="+mn-ea"/>
                        <a:cs typeface="+mn-cs"/>
                      </a:endParaRPr>
                    </a:p>
                    <a:p>
                      <a:r>
                        <a:rPr lang="en-GB" sz="1600" b="0" i="0" u="none" strike="noStrike" kern="1200" baseline="0" dirty="0">
                          <a:solidFill>
                            <a:schemeClr val="tx1"/>
                          </a:solidFill>
                          <a:latin typeface="+mn-lt"/>
                          <a:ea typeface="+mn-ea"/>
                          <a:cs typeface="+mn-cs"/>
                        </a:rPr>
                        <a:t>Due to its intrinsic properties to detect fat and vascular spaces it offers the opportunity to subtype HCA up to 80% </a:t>
                      </a: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II-2</a:t>
                      </a:r>
                    </a:p>
                  </a:txBody>
                  <a:tcPr marL="46545" marR="46545"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dirty="0"/>
                        <a:t>1</a:t>
                      </a:r>
                    </a:p>
                  </a:txBody>
                  <a:tcPr marL="46545" marR="46545"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i="0" u="none" strike="noStrike" kern="1200" baseline="0" dirty="0">
                          <a:solidFill>
                            <a:schemeClr val="tx1"/>
                          </a:solidFill>
                          <a:latin typeface="+mn-lt"/>
                          <a:ea typeface="+mn-ea"/>
                          <a:cs typeface="+mn-cs"/>
                        </a:rPr>
                        <a:t>MRI has &gt;90% specificity for positive identification of HNF-1α or inflammatory HCA</a:t>
                      </a:r>
                    </a:p>
                    <a:p>
                      <a:br>
                        <a:rPr lang="en-GB" sz="1600" b="0" i="0" u="none" strike="noStrike" kern="1200" baseline="0" dirty="0">
                          <a:solidFill>
                            <a:schemeClr val="tx1"/>
                          </a:solidFill>
                          <a:latin typeface="+mn-lt"/>
                          <a:ea typeface="+mn-ea"/>
                          <a:cs typeface="+mn-cs"/>
                        </a:rPr>
                      </a:br>
                      <a:r>
                        <a:rPr lang="en-GB" sz="1600" b="0" i="0" u="none" strike="noStrike" kern="1200" baseline="0" dirty="0">
                          <a:solidFill>
                            <a:schemeClr val="tx1"/>
                          </a:solidFill>
                          <a:latin typeface="+mn-lt"/>
                          <a:ea typeface="+mn-ea"/>
                          <a:cs typeface="+mn-cs"/>
                        </a:rPr>
                        <a:t>Identification of β-catenin-activated HCA and distinction from unclassified HCA or HCC is not possible with any current imaging technique </a:t>
                      </a: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II-2</a:t>
                      </a:r>
                    </a:p>
                  </a:txBody>
                  <a:tcPr marL="46545" marR="46545"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t>1</a:t>
                      </a:r>
                    </a:p>
                  </a:txBody>
                  <a:tcPr marL="46545" marR="46545"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11" name="Group 10">
            <a:extLst>
              <a:ext uri="{FF2B5EF4-FFF2-40B4-BE49-F238E27FC236}">
                <a16:creationId xmlns:a16="http://schemas.microsoft.com/office/drawing/2014/main" id="{4EBB81EB-B4BD-4A40-B297-ECE305031C16}"/>
              </a:ext>
            </a:extLst>
          </p:cNvPr>
          <p:cNvGrpSpPr/>
          <p:nvPr/>
        </p:nvGrpSpPr>
        <p:grpSpPr>
          <a:xfrm>
            <a:off x="8073782" y="2708920"/>
            <a:ext cx="3693418" cy="276999"/>
            <a:chOff x="4262958" y="3212976"/>
            <a:chExt cx="3693418" cy="276999"/>
          </a:xfrm>
        </p:grpSpPr>
        <p:sp>
          <p:nvSpPr>
            <p:cNvPr id="12" name="Rectangle 11">
              <a:extLst>
                <a:ext uri="{FF2B5EF4-FFF2-40B4-BE49-F238E27FC236}">
                  <a16:creationId xmlns:a16="http://schemas.microsoft.com/office/drawing/2014/main" id="{51B6115C-4E88-4DD9-8E3B-12068052771A}"/>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Rectangle 12">
              <a:extLst>
                <a:ext uri="{FF2B5EF4-FFF2-40B4-BE49-F238E27FC236}">
                  <a16:creationId xmlns:a16="http://schemas.microsoft.com/office/drawing/2014/main" id="{D5BA55A5-7EF3-4A35-9464-293BDE5FA357}"/>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TextBox 13">
              <a:extLst>
                <a:ext uri="{FF2B5EF4-FFF2-40B4-BE49-F238E27FC236}">
                  <a16:creationId xmlns:a16="http://schemas.microsoft.com/office/drawing/2014/main" id="{299B9181-25A0-4309-86C1-736FA9A4EB64}"/>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5" name="TextBox 14">
              <a:extLst>
                <a:ext uri="{FF2B5EF4-FFF2-40B4-BE49-F238E27FC236}">
                  <a16:creationId xmlns:a16="http://schemas.microsoft.com/office/drawing/2014/main" id="{29FAF136-D4AA-4926-8365-CA58BF1EEB71}"/>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7" name="Picture 16">
            <a:hlinkClick r:id="rId3" action="ppaction://hlinksldjump"/>
            <a:extLst>
              <a:ext uri="{FF2B5EF4-FFF2-40B4-BE49-F238E27FC236}">
                <a16:creationId xmlns:a16="http://schemas.microsoft.com/office/drawing/2014/main" id="{0A5AD928-98D7-4EEF-9741-841DCCC41093}"/>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9934" y="446445"/>
            <a:ext cx="381237" cy="377560"/>
          </a:xfrm>
          <a:prstGeom prst="rect">
            <a:avLst/>
          </a:prstGeom>
        </p:spPr>
      </p:pic>
    </p:spTree>
    <p:extLst>
      <p:ext uri="{BB962C8B-B14F-4D97-AF65-F5344CB8AC3E}">
        <p14:creationId xmlns:p14="http://schemas.microsoft.com/office/powerpoint/2010/main" val="41882307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F3A30E-EE26-45DB-8121-84A93038F045}"/>
              </a:ext>
            </a:extLst>
          </p:cNvPr>
          <p:cNvSpPr>
            <a:spLocks noGrp="1"/>
          </p:cNvSpPr>
          <p:nvPr>
            <p:ph type="title"/>
          </p:nvPr>
        </p:nvSpPr>
        <p:spPr/>
        <p:txBody>
          <a:bodyPr/>
          <a:lstStyle/>
          <a:p>
            <a:r>
              <a:rPr lang="en-GB" dirty="0"/>
              <a:t>HCA: key management recommendations</a:t>
            </a:r>
          </a:p>
        </p:txBody>
      </p:sp>
      <p:sp>
        <p:nvSpPr>
          <p:cNvPr id="6" name="Text Placeholder 5">
            <a:extLst>
              <a:ext uri="{FF2B5EF4-FFF2-40B4-BE49-F238E27FC236}">
                <a16:creationId xmlns:a16="http://schemas.microsoft.com/office/drawing/2014/main" id="{72F4847E-6E35-4B60-82E1-E5FE5DB85D9A}"/>
              </a:ext>
            </a:extLst>
          </p:cNvPr>
          <p:cNvSpPr>
            <a:spLocks noGrp="1"/>
          </p:cNvSpPr>
          <p:nvPr>
            <p:ph type="body" sz="quarter" idx="10"/>
          </p:nvPr>
        </p:nvSpPr>
        <p:spPr/>
        <p:txBody>
          <a:bodyPr/>
          <a:lstStyle/>
          <a:p>
            <a:endParaRPr lang="en-GB" dirty="0"/>
          </a:p>
          <a:p>
            <a:r>
              <a:rPr lang="en-GB" dirty="0"/>
              <a:t>EASL CPG benign liver tumours. J </a:t>
            </a:r>
            <a:r>
              <a:rPr lang="en-GB" dirty="0" err="1"/>
              <a:t>Hepatol</a:t>
            </a:r>
            <a:r>
              <a:rPr lang="en-GB" dirty="0"/>
              <a:t> 2016;65:386–98</a:t>
            </a:r>
          </a:p>
        </p:txBody>
      </p:sp>
      <p:sp>
        <p:nvSpPr>
          <p:cNvPr id="15" name="Content Placeholder 9">
            <a:extLst>
              <a:ext uri="{FF2B5EF4-FFF2-40B4-BE49-F238E27FC236}">
                <a16:creationId xmlns:a16="http://schemas.microsoft.com/office/drawing/2014/main" id="{52F12FC5-519D-446D-ACBE-07898367D3A5}"/>
              </a:ext>
            </a:extLst>
          </p:cNvPr>
          <p:cNvSpPr>
            <a:spLocks noGrp="1"/>
          </p:cNvSpPr>
          <p:nvPr>
            <p:ph sz="half" idx="1"/>
          </p:nvPr>
        </p:nvSpPr>
        <p:spPr/>
        <p:txBody>
          <a:bodyPr/>
          <a:lstStyle/>
          <a:p>
            <a:r>
              <a:rPr lang="en-GB" dirty="0"/>
              <a:t>HCAs have the potential for haemorrhage or malignant transformation</a:t>
            </a:r>
          </a:p>
          <a:p>
            <a:pPr lvl="1"/>
            <a:r>
              <a:rPr lang="en-GB" dirty="0"/>
              <a:t>Management should involve a benign liver tumour MDT</a:t>
            </a:r>
          </a:p>
        </p:txBody>
      </p:sp>
      <p:graphicFrame>
        <p:nvGraphicFramePr>
          <p:cNvPr id="8" name="Table 7">
            <a:extLst>
              <a:ext uri="{FF2B5EF4-FFF2-40B4-BE49-F238E27FC236}">
                <a16:creationId xmlns:a16="http://schemas.microsoft.com/office/drawing/2014/main" id="{11DB282E-62AB-4141-A26C-571A5563A623}"/>
              </a:ext>
            </a:extLst>
          </p:cNvPr>
          <p:cNvGraphicFramePr>
            <a:graphicFrameLocks noGrp="1"/>
          </p:cNvGraphicFramePr>
          <p:nvPr>
            <p:extLst>
              <p:ext uri="{D42A27DB-BD31-4B8C-83A1-F6EECF244321}">
                <p14:modId xmlns:p14="http://schemas.microsoft.com/office/powerpoint/2010/main" val="934115244"/>
              </p:ext>
            </p:extLst>
          </p:nvPr>
        </p:nvGraphicFramePr>
        <p:xfrm>
          <a:off x="423849" y="2177246"/>
          <a:ext cx="11342400" cy="2987040"/>
        </p:xfrm>
        <a:graphic>
          <a:graphicData uri="http://schemas.openxmlformats.org/drawingml/2006/table">
            <a:tbl>
              <a:tblPr firstRow="1" bandRow="1">
                <a:tableStyleId>{5C22544A-7EE6-4342-B048-85BDC9FD1C3A}</a:tableStyleId>
              </a:tblPr>
              <a:tblGrid>
                <a:gridCol w="8647176">
                  <a:extLst>
                    <a:ext uri="{9D8B030D-6E8A-4147-A177-3AD203B41FA5}">
                      <a16:colId xmlns:a16="http://schemas.microsoft.com/office/drawing/2014/main" val="20001"/>
                    </a:ext>
                  </a:extLst>
                </a:gridCol>
                <a:gridCol w="1347612">
                  <a:extLst>
                    <a:ext uri="{9D8B030D-6E8A-4147-A177-3AD203B41FA5}">
                      <a16:colId xmlns:a16="http://schemas.microsoft.com/office/drawing/2014/main" val="20002"/>
                    </a:ext>
                  </a:extLst>
                </a:gridCol>
                <a:gridCol w="1347612">
                  <a:extLst>
                    <a:ext uri="{9D8B030D-6E8A-4147-A177-3AD203B41FA5}">
                      <a16:colId xmlns:a16="http://schemas.microsoft.com/office/drawing/2014/main" val="20003"/>
                    </a:ext>
                  </a:extLst>
                </a:gridCol>
              </a:tblGrid>
              <a:tr h="0">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0">
                <a:tc>
                  <a:txBody>
                    <a:bodyPr/>
                    <a:lstStyle/>
                    <a:p>
                      <a:r>
                        <a:rPr lang="en-GB" sz="1600" b="0" i="0" u="none" strike="noStrike" kern="1200" baseline="0" dirty="0">
                          <a:solidFill>
                            <a:schemeClr val="tx1"/>
                          </a:solidFill>
                          <a:latin typeface="+mn-lt"/>
                          <a:ea typeface="+mn-ea"/>
                          <a:cs typeface="+mn-cs"/>
                        </a:rPr>
                        <a:t>Base treatment decisions on sex, size and pattern of progression</a:t>
                      </a: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III</a:t>
                      </a:r>
                    </a:p>
                  </a:txBody>
                  <a:tcPr marL="46545" marR="46545"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dirty="0"/>
                        <a:t>2</a:t>
                      </a:r>
                    </a:p>
                  </a:txBody>
                  <a:tcPr marL="46545" marR="46545"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0">
                <a:tc>
                  <a:txBody>
                    <a:bodyPr/>
                    <a:lstStyle/>
                    <a:p>
                      <a:r>
                        <a:rPr lang="en-GB" sz="1600" b="0" i="0" u="none" strike="noStrike" kern="1200" baseline="0" dirty="0">
                          <a:solidFill>
                            <a:schemeClr val="tx1"/>
                          </a:solidFill>
                          <a:latin typeface="+mn-lt"/>
                          <a:ea typeface="+mn-ea"/>
                          <a:cs typeface="+mn-cs"/>
                        </a:rPr>
                        <a:t>Discontinuation of OCPs and weight loss should be advised</a:t>
                      </a: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II-2</a:t>
                      </a:r>
                    </a:p>
                  </a:txBody>
                  <a:tcPr marL="46545" marR="46545" anchor="ctr">
                    <a:lnL w="6350" cap="flat" cmpd="sng" algn="ctr">
                      <a:noFill/>
                      <a:prstDash val="solid"/>
                      <a:round/>
                      <a:headEnd type="none" w="med" len="med"/>
                      <a:tailEnd type="none" w="med" len="med"/>
                    </a:lnL>
                    <a:solidFill>
                      <a:srgbClr val="7DCBEC"/>
                    </a:solidFill>
                  </a:tcPr>
                </a:tc>
                <a:tc>
                  <a:txBody>
                    <a:bodyPr/>
                    <a:lstStyle/>
                    <a:p>
                      <a:pPr algn="ctr"/>
                      <a:r>
                        <a:rPr lang="en-GB" sz="1600" dirty="0"/>
                        <a:t>1</a:t>
                      </a:r>
                    </a:p>
                  </a:txBody>
                  <a:tcPr marL="46545" marR="46545"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3"/>
                  </a:ext>
                </a:extLst>
              </a:tr>
              <a:tr h="148619">
                <a:tc>
                  <a:txBody>
                    <a:bodyPr/>
                    <a:lstStyle/>
                    <a:p>
                      <a:r>
                        <a:rPr lang="en-GB" sz="1600" b="1" i="0" u="none" strike="noStrike" kern="1200" baseline="0" dirty="0">
                          <a:solidFill>
                            <a:schemeClr val="tx2"/>
                          </a:solidFill>
                          <a:latin typeface="+mn-lt"/>
                          <a:ea typeface="+mn-ea"/>
                          <a:cs typeface="+mn-cs"/>
                        </a:rPr>
                        <a:t>Resection irrespective of size is recommended in men </a:t>
                      </a:r>
                      <a:r>
                        <a:rPr lang="en-GB" sz="1600" b="0" i="0" u="none" strike="noStrike" kern="1200" baseline="0" dirty="0">
                          <a:solidFill>
                            <a:schemeClr val="tx1"/>
                          </a:solidFill>
                          <a:latin typeface="+mn-lt"/>
                          <a:ea typeface="+mn-ea"/>
                          <a:cs typeface="+mn-cs"/>
                        </a:rPr>
                        <a:t>and in all cases of proven </a:t>
                      </a:r>
                      <a:br>
                        <a:rPr lang="en-GB" sz="1600" b="0" i="0" u="none" strike="noStrike" kern="1200" baseline="0" dirty="0">
                          <a:solidFill>
                            <a:schemeClr val="tx1"/>
                          </a:solidFill>
                          <a:latin typeface="+mn-lt"/>
                          <a:ea typeface="+mn-ea"/>
                          <a:cs typeface="+mn-cs"/>
                        </a:rPr>
                      </a:br>
                      <a:r>
                        <a:rPr lang="en-GB" sz="1600" b="0" i="0" u="none" strike="noStrike" kern="1200" baseline="0" dirty="0">
                          <a:solidFill>
                            <a:schemeClr val="tx1"/>
                          </a:solidFill>
                          <a:latin typeface="+mn-lt"/>
                          <a:ea typeface="+mn-ea"/>
                          <a:cs typeface="+mn-cs"/>
                        </a:rPr>
                        <a:t>β-catenin mutation</a:t>
                      </a: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II-3</a:t>
                      </a:r>
                    </a:p>
                  </a:txBody>
                  <a:tcPr marL="46545" marR="46545" anchor="ctr">
                    <a:lnL w="6350" cap="flat" cmpd="sng" algn="ctr">
                      <a:noFill/>
                      <a:prstDash val="solid"/>
                      <a:round/>
                      <a:headEnd type="none" w="med" len="med"/>
                      <a:tailEnd type="none" w="med" len="med"/>
                    </a:lnL>
                    <a:solidFill>
                      <a:srgbClr val="7DCBEC"/>
                    </a:solidFill>
                  </a:tcPr>
                </a:tc>
                <a:tc>
                  <a:txBody>
                    <a:bodyPr/>
                    <a:lstStyle/>
                    <a:p>
                      <a:pPr algn="ctr"/>
                      <a:r>
                        <a:rPr lang="en-GB" sz="1600" dirty="0"/>
                        <a:t>2</a:t>
                      </a:r>
                    </a:p>
                  </a:txBody>
                  <a:tcPr marL="46545" marR="46545"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2891930539"/>
                  </a:ext>
                </a:extLst>
              </a:tr>
              <a:tr h="271011">
                <a:tc>
                  <a:txBody>
                    <a:bodyPr/>
                    <a:lstStyle/>
                    <a:p>
                      <a:r>
                        <a:rPr lang="en-GB" sz="1600" b="1" i="0" u="none" strike="noStrike" kern="1200" baseline="0" dirty="0">
                          <a:solidFill>
                            <a:schemeClr val="tx2"/>
                          </a:solidFill>
                          <a:latin typeface="+mn-lt"/>
                          <a:ea typeface="+mn-ea"/>
                          <a:cs typeface="+mn-cs"/>
                        </a:rPr>
                        <a:t>Observe women for 6 months after lifestyle change</a:t>
                      </a:r>
                      <a:r>
                        <a:rPr lang="en-GB" sz="1600" b="0" i="0" u="none" strike="noStrike" kern="1200" baseline="0" dirty="0">
                          <a:solidFill>
                            <a:schemeClr val="dk1"/>
                          </a:solidFill>
                          <a:latin typeface="+mn-lt"/>
                          <a:ea typeface="+mn-ea"/>
                          <a:cs typeface="+mn-cs"/>
                        </a:rPr>
                        <a:t>.</a:t>
                      </a:r>
                    </a:p>
                    <a:p>
                      <a:pPr marL="285750" indent="-285750">
                        <a:buFont typeface="Arial" panose="020B0604020202020204" pitchFamily="34" charset="0"/>
                        <a:buChar char="•"/>
                      </a:pPr>
                      <a:r>
                        <a:rPr lang="en-GB" sz="1600" b="0" i="0" u="none" strike="noStrike" kern="1200" baseline="0" dirty="0">
                          <a:solidFill>
                            <a:schemeClr val="dk1"/>
                          </a:solidFill>
                          <a:latin typeface="+mn-lt"/>
                          <a:ea typeface="+mn-ea"/>
                          <a:cs typeface="+mn-cs"/>
                        </a:rPr>
                        <a:t>Resection is indicated with lesions ≥5 cm and those continuing to grow</a:t>
                      </a:r>
                    </a:p>
                    <a:p>
                      <a:pPr marL="285750" indent="-285750">
                        <a:buFont typeface="Arial" panose="020B0604020202020204" pitchFamily="34" charset="0"/>
                        <a:buChar char="•"/>
                      </a:pPr>
                      <a:r>
                        <a:rPr lang="en-GB" sz="1600" b="0" i="0" u="none" strike="noStrike" kern="1200" baseline="0" dirty="0">
                          <a:solidFill>
                            <a:schemeClr val="dk1"/>
                          </a:solidFill>
                          <a:latin typeface="+mn-lt"/>
                          <a:ea typeface="+mn-ea"/>
                          <a:cs typeface="+mn-cs"/>
                        </a:rPr>
                        <a:t>Reassess lesions &lt;5 cm at 1 year with annual imaging thereafter</a:t>
                      </a: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II-3</a:t>
                      </a:r>
                    </a:p>
                    <a:p>
                      <a:pPr algn="ctr"/>
                      <a:r>
                        <a:rPr lang="en-GB" sz="1600" dirty="0"/>
                        <a:t>II-3</a:t>
                      </a:r>
                    </a:p>
                    <a:p>
                      <a:pPr algn="ctr"/>
                      <a:r>
                        <a:rPr lang="en-GB" sz="1600" dirty="0"/>
                        <a:t>III</a:t>
                      </a:r>
                    </a:p>
                  </a:txBody>
                  <a:tcPr marL="46545" marR="46545">
                    <a:lnL w="6350" cap="flat" cmpd="sng" algn="ctr">
                      <a:noFill/>
                      <a:prstDash val="solid"/>
                      <a:round/>
                      <a:headEnd type="none" w="med" len="med"/>
                      <a:tailEnd type="none" w="med" len="med"/>
                    </a:lnL>
                    <a:solidFill>
                      <a:srgbClr val="7DCBEC"/>
                    </a:solidFill>
                  </a:tcPr>
                </a:tc>
                <a:tc>
                  <a:txBody>
                    <a:bodyPr/>
                    <a:lstStyle/>
                    <a:p>
                      <a:pPr algn="ctr"/>
                      <a:r>
                        <a:rPr lang="en-GB" sz="1600" dirty="0"/>
                        <a:t>2</a:t>
                      </a:r>
                    </a:p>
                    <a:p>
                      <a:pPr algn="ctr"/>
                      <a:r>
                        <a:rPr lang="en-GB" sz="1600" dirty="0"/>
                        <a:t>2</a:t>
                      </a:r>
                    </a:p>
                    <a:p>
                      <a:pPr algn="ctr"/>
                      <a:r>
                        <a:rPr lang="en-GB" sz="1600" dirty="0"/>
                        <a:t>2</a:t>
                      </a:r>
                    </a:p>
                  </a:txBody>
                  <a:tcPr marL="46545" marR="46545">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84580390"/>
                  </a:ext>
                </a:extLst>
              </a:tr>
              <a:tr h="209815">
                <a:tc>
                  <a:txBody>
                    <a:bodyPr/>
                    <a:lstStyle/>
                    <a:p>
                      <a:r>
                        <a:rPr lang="en-GB" sz="1600" b="0" i="0" u="none" strike="noStrike" kern="1200" baseline="0" dirty="0">
                          <a:solidFill>
                            <a:schemeClr val="tx1"/>
                          </a:solidFill>
                          <a:latin typeface="+mn-lt"/>
                          <a:ea typeface="+mn-ea"/>
                          <a:cs typeface="+mn-cs"/>
                        </a:rPr>
                        <a:t>Bleeding HCAs with haemodynamic instability should be e</a:t>
                      </a:r>
                      <a:r>
                        <a:rPr lang="en-GB" sz="1600" b="0" i="0" u="none" strike="noStrike" kern="1200" baseline="0" dirty="0">
                          <a:solidFill>
                            <a:schemeClr val="dk1"/>
                          </a:solidFill>
                          <a:latin typeface="+mn-lt"/>
                          <a:ea typeface="+mn-ea"/>
                          <a:cs typeface="+mn-cs"/>
                        </a:rPr>
                        <a:t>mbolized and a residual </a:t>
                      </a:r>
                      <a:r>
                        <a:rPr lang="en-GB" sz="1600" b="0" i="0" u="none" strike="noStrike" kern="1200" baseline="0" dirty="0">
                          <a:solidFill>
                            <a:schemeClr val="tx1"/>
                          </a:solidFill>
                          <a:latin typeface="+mn-lt"/>
                          <a:ea typeface="+mn-ea"/>
                          <a:cs typeface="+mn-cs"/>
                        </a:rPr>
                        <a:t>viable lesion on follow-up imaging is an indication for resection</a:t>
                      </a: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III</a:t>
                      </a:r>
                    </a:p>
                  </a:txBody>
                  <a:tcPr marL="46545" marR="46545"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t>2</a:t>
                      </a:r>
                    </a:p>
                  </a:txBody>
                  <a:tcPr marL="46545" marR="46545"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9" name="Group 8">
            <a:extLst>
              <a:ext uri="{FF2B5EF4-FFF2-40B4-BE49-F238E27FC236}">
                <a16:creationId xmlns:a16="http://schemas.microsoft.com/office/drawing/2014/main" id="{077F7367-026E-45CD-934E-E4C9F5089912}"/>
              </a:ext>
            </a:extLst>
          </p:cNvPr>
          <p:cNvGrpSpPr/>
          <p:nvPr/>
        </p:nvGrpSpPr>
        <p:grpSpPr>
          <a:xfrm>
            <a:off x="8073783" y="2177246"/>
            <a:ext cx="3693418" cy="276999"/>
            <a:chOff x="4262958" y="3212976"/>
            <a:chExt cx="3693418" cy="276999"/>
          </a:xfrm>
        </p:grpSpPr>
        <p:sp>
          <p:nvSpPr>
            <p:cNvPr id="11" name="Rectangle 10">
              <a:extLst>
                <a:ext uri="{FF2B5EF4-FFF2-40B4-BE49-F238E27FC236}">
                  <a16:creationId xmlns:a16="http://schemas.microsoft.com/office/drawing/2014/main" id="{C7B42454-C18F-4339-87C8-020FDFDE5865}"/>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Rectangle 11">
              <a:extLst>
                <a:ext uri="{FF2B5EF4-FFF2-40B4-BE49-F238E27FC236}">
                  <a16:creationId xmlns:a16="http://schemas.microsoft.com/office/drawing/2014/main" id="{B43E3DE3-CFC4-4E64-B075-5E1DBD386B18}"/>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TextBox 12">
              <a:extLst>
                <a:ext uri="{FF2B5EF4-FFF2-40B4-BE49-F238E27FC236}">
                  <a16:creationId xmlns:a16="http://schemas.microsoft.com/office/drawing/2014/main" id="{ADC44C03-A802-4325-B70E-B1BE7AA04FF4}"/>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4" name="TextBox 13">
              <a:extLst>
                <a:ext uri="{FF2B5EF4-FFF2-40B4-BE49-F238E27FC236}">
                  <a16:creationId xmlns:a16="http://schemas.microsoft.com/office/drawing/2014/main" id="{A5388422-5734-4F3A-9D1F-59C2D9B38100}"/>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7" name="Picture 16">
            <a:hlinkClick r:id="rId3" action="ppaction://hlinksldjump"/>
            <a:extLst>
              <a:ext uri="{FF2B5EF4-FFF2-40B4-BE49-F238E27FC236}">
                <a16:creationId xmlns:a16="http://schemas.microsoft.com/office/drawing/2014/main" id="{C04193AB-A12A-4EAB-88A2-B13511E5E463}"/>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9934" y="446445"/>
            <a:ext cx="381237" cy="377560"/>
          </a:xfrm>
          <a:prstGeom prst="rect">
            <a:avLst/>
          </a:prstGeom>
        </p:spPr>
      </p:pic>
    </p:spTree>
    <p:extLst>
      <p:ext uri="{BB962C8B-B14F-4D97-AF65-F5344CB8AC3E}">
        <p14:creationId xmlns:p14="http://schemas.microsoft.com/office/powerpoint/2010/main" val="30959135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F3A30E-EE26-45DB-8121-84A93038F045}"/>
              </a:ext>
            </a:extLst>
          </p:cNvPr>
          <p:cNvSpPr>
            <a:spLocks noGrp="1"/>
          </p:cNvSpPr>
          <p:nvPr>
            <p:ph type="title"/>
          </p:nvPr>
        </p:nvSpPr>
        <p:spPr/>
        <p:txBody>
          <a:bodyPr>
            <a:normAutofit/>
          </a:bodyPr>
          <a:lstStyle/>
          <a:p>
            <a:r>
              <a:rPr lang="en-GB" dirty="0"/>
              <a:t>HCA: management algorithm</a:t>
            </a:r>
          </a:p>
        </p:txBody>
      </p:sp>
      <p:sp>
        <p:nvSpPr>
          <p:cNvPr id="6" name="Text Placeholder 5">
            <a:extLst>
              <a:ext uri="{FF2B5EF4-FFF2-40B4-BE49-F238E27FC236}">
                <a16:creationId xmlns:a16="http://schemas.microsoft.com/office/drawing/2014/main" id="{72F4847E-6E35-4B60-82E1-E5FE5DB85D9A}"/>
              </a:ext>
            </a:extLst>
          </p:cNvPr>
          <p:cNvSpPr>
            <a:spLocks noGrp="1"/>
          </p:cNvSpPr>
          <p:nvPr>
            <p:ph type="body" sz="quarter" idx="10"/>
          </p:nvPr>
        </p:nvSpPr>
        <p:spPr/>
        <p:txBody>
          <a:bodyPr/>
          <a:lstStyle/>
          <a:p>
            <a:r>
              <a:rPr lang="en-GB" dirty="0"/>
              <a:t>*</a:t>
            </a:r>
            <a:r>
              <a:rPr lang="en-GB" dirty="0">
                <a:latin typeface="Arial" panose="020B0604020202020204" pitchFamily="34" charset="0"/>
                <a:cs typeface="Arial" panose="020B0604020202020204" pitchFamily="34" charset="0"/>
              </a:rPr>
              <a:t>≥</a:t>
            </a:r>
            <a:r>
              <a:rPr lang="en-GB" dirty="0"/>
              <a:t>20% diameter</a:t>
            </a:r>
          </a:p>
          <a:p>
            <a:r>
              <a:rPr lang="en-GB" dirty="0"/>
              <a:t>EASL CPG benign liver tumours. J </a:t>
            </a:r>
            <a:r>
              <a:rPr lang="en-GB" dirty="0" err="1"/>
              <a:t>Hepatol</a:t>
            </a:r>
            <a:r>
              <a:rPr lang="en-GB" dirty="0"/>
              <a:t> 2016;65:386–98</a:t>
            </a:r>
          </a:p>
        </p:txBody>
      </p:sp>
      <p:sp>
        <p:nvSpPr>
          <p:cNvPr id="10" name="Rectangle: Rounded Corners 9">
            <a:extLst>
              <a:ext uri="{FF2B5EF4-FFF2-40B4-BE49-F238E27FC236}">
                <a16:creationId xmlns:a16="http://schemas.microsoft.com/office/drawing/2014/main" id="{B17C5D22-124E-4606-BCE4-54A087374F09}"/>
              </a:ext>
            </a:extLst>
          </p:cNvPr>
          <p:cNvSpPr/>
          <p:nvPr/>
        </p:nvSpPr>
        <p:spPr>
          <a:xfrm>
            <a:off x="5237401" y="1196752"/>
            <a:ext cx="1728192" cy="432048"/>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Suspected HCA</a:t>
            </a:r>
          </a:p>
        </p:txBody>
      </p:sp>
      <p:sp>
        <p:nvSpPr>
          <p:cNvPr id="11" name="Rectangle: Rounded Corners 10">
            <a:extLst>
              <a:ext uri="{FF2B5EF4-FFF2-40B4-BE49-F238E27FC236}">
                <a16:creationId xmlns:a16="http://schemas.microsoft.com/office/drawing/2014/main" id="{D4DF71D8-FBAB-4CC7-B186-350CE0A4661C}"/>
              </a:ext>
            </a:extLst>
          </p:cNvPr>
          <p:cNvSpPr/>
          <p:nvPr/>
        </p:nvSpPr>
        <p:spPr>
          <a:xfrm>
            <a:off x="4836376" y="1873843"/>
            <a:ext cx="2530245" cy="540000"/>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Contrast-enhanced MRI</a:t>
            </a:r>
            <a:br>
              <a:rPr lang="en-GB" sz="1400" dirty="0"/>
            </a:br>
            <a:r>
              <a:rPr lang="en-GB" sz="1400" dirty="0"/>
              <a:t>document size (+/– subtype)</a:t>
            </a:r>
          </a:p>
        </p:txBody>
      </p:sp>
      <p:sp>
        <p:nvSpPr>
          <p:cNvPr id="12" name="Rectangle: Rounded Corners 11">
            <a:extLst>
              <a:ext uri="{FF2B5EF4-FFF2-40B4-BE49-F238E27FC236}">
                <a16:creationId xmlns:a16="http://schemas.microsoft.com/office/drawing/2014/main" id="{149F566D-D93B-4957-BBA6-50401D8A1C82}"/>
              </a:ext>
            </a:extLst>
          </p:cNvPr>
          <p:cNvSpPr/>
          <p:nvPr/>
        </p:nvSpPr>
        <p:spPr>
          <a:xfrm>
            <a:off x="1905135" y="2367546"/>
            <a:ext cx="2484000" cy="540000"/>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Female </a:t>
            </a:r>
            <a:br>
              <a:rPr lang="en-GB" sz="1400" dirty="0"/>
            </a:br>
            <a:r>
              <a:rPr lang="en-GB" sz="1400" dirty="0"/>
              <a:t>(irrespective of tumour size)</a:t>
            </a:r>
          </a:p>
        </p:txBody>
      </p:sp>
      <p:sp>
        <p:nvSpPr>
          <p:cNvPr id="13" name="Rectangle: Rounded Corners 12">
            <a:extLst>
              <a:ext uri="{FF2B5EF4-FFF2-40B4-BE49-F238E27FC236}">
                <a16:creationId xmlns:a16="http://schemas.microsoft.com/office/drawing/2014/main" id="{CADFBCF6-E617-43F7-B717-55125CCCDFF7}"/>
              </a:ext>
            </a:extLst>
          </p:cNvPr>
          <p:cNvSpPr/>
          <p:nvPr/>
        </p:nvSpPr>
        <p:spPr>
          <a:xfrm>
            <a:off x="7968208" y="2357542"/>
            <a:ext cx="2484000" cy="540000"/>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Male </a:t>
            </a:r>
            <a:br>
              <a:rPr lang="en-GB" sz="1400" dirty="0"/>
            </a:br>
            <a:r>
              <a:rPr lang="en-GB" sz="1400" dirty="0"/>
              <a:t>(irrespective of tumour size)</a:t>
            </a:r>
          </a:p>
        </p:txBody>
      </p:sp>
      <p:sp>
        <p:nvSpPr>
          <p:cNvPr id="14" name="Rectangle: Rounded Corners 13">
            <a:extLst>
              <a:ext uri="{FF2B5EF4-FFF2-40B4-BE49-F238E27FC236}">
                <a16:creationId xmlns:a16="http://schemas.microsoft.com/office/drawing/2014/main" id="{386C1F8F-7C64-4995-BFEE-BF665055CBF7}"/>
              </a:ext>
            </a:extLst>
          </p:cNvPr>
          <p:cNvSpPr/>
          <p:nvPr/>
        </p:nvSpPr>
        <p:spPr>
          <a:xfrm>
            <a:off x="2211135" y="3177032"/>
            <a:ext cx="1872000" cy="540000"/>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Advise lifestyle change</a:t>
            </a:r>
          </a:p>
        </p:txBody>
      </p:sp>
      <p:sp>
        <p:nvSpPr>
          <p:cNvPr id="15" name="Rectangle: Rounded Corners 14">
            <a:extLst>
              <a:ext uri="{FF2B5EF4-FFF2-40B4-BE49-F238E27FC236}">
                <a16:creationId xmlns:a16="http://schemas.microsoft.com/office/drawing/2014/main" id="{33EED507-BC81-45BC-BE86-3FFC1F4FA8CD}"/>
              </a:ext>
            </a:extLst>
          </p:cNvPr>
          <p:cNvSpPr/>
          <p:nvPr/>
        </p:nvSpPr>
        <p:spPr>
          <a:xfrm>
            <a:off x="8346112" y="5589280"/>
            <a:ext cx="1728192" cy="360000"/>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Resection</a:t>
            </a:r>
          </a:p>
        </p:txBody>
      </p:sp>
      <p:cxnSp>
        <p:nvCxnSpPr>
          <p:cNvPr id="18" name="Straight Arrow Connector 17">
            <a:extLst>
              <a:ext uri="{FF2B5EF4-FFF2-40B4-BE49-F238E27FC236}">
                <a16:creationId xmlns:a16="http://schemas.microsoft.com/office/drawing/2014/main" id="{CA680EDF-E91D-40E9-8AFF-A22D5B2F83F0}"/>
              </a:ext>
            </a:extLst>
          </p:cNvPr>
          <p:cNvCxnSpPr>
            <a:stCxn id="10" idx="2"/>
            <a:endCxn id="11" idx="0"/>
          </p:cNvCxnSpPr>
          <p:nvPr/>
        </p:nvCxnSpPr>
        <p:spPr>
          <a:xfrm>
            <a:off x="6101498" y="1628801"/>
            <a:ext cx="1" cy="24504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nector: Elbow 18">
            <a:extLst>
              <a:ext uri="{FF2B5EF4-FFF2-40B4-BE49-F238E27FC236}">
                <a16:creationId xmlns:a16="http://schemas.microsoft.com/office/drawing/2014/main" id="{4174A478-A603-433E-A942-D6CE06EB603D}"/>
              </a:ext>
            </a:extLst>
          </p:cNvPr>
          <p:cNvCxnSpPr>
            <a:stCxn id="11" idx="1"/>
            <a:endCxn id="12" idx="0"/>
          </p:cNvCxnSpPr>
          <p:nvPr/>
        </p:nvCxnSpPr>
        <p:spPr>
          <a:xfrm rot="10800000" flipV="1">
            <a:off x="3147135" y="2143843"/>
            <a:ext cx="1689240" cy="223703"/>
          </a:xfrm>
          <a:prstGeom prst="bentConnector2">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8B6360A9-9CDE-444D-B586-C08840224667}"/>
              </a:ext>
            </a:extLst>
          </p:cNvPr>
          <p:cNvCxnSpPr>
            <a:cxnSpLocks/>
            <a:stCxn id="13" idx="2"/>
            <a:endCxn id="15" idx="0"/>
          </p:cNvCxnSpPr>
          <p:nvPr/>
        </p:nvCxnSpPr>
        <p:spPr>
          <a:xfrm>
            <a:off x="9210208" y="2897542"/>
            <a:ext cx="0" cy="269173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nector: Elbow 22">
            <a:extLst>
              <a:ext uri="{FF2B5EF4-FFF2-40B4-BE49-F238E27FC236}">
                <a16:creationId xmlns:a16="http://schemas.microsoft.com/office/drawing/2014/main" id="{5C480040-ADC9-4932-8EA7-DD89B2158279}"/>
              </a:ext>
            </a:extLst>
          </p:cNvPr>
          <p:cNvCxnSpPr>
            <a:stCxn id="11" idx="3"/>
            <a:endCxn id="13" idx="0"/>
          </p:cNvCxnSpPr>
          <p:nvPr/>
        </p:nvCxnSpPr>
        <p:spPr>
          <a:xfrm>
            <a:off x="7366620" y="2143844"/>
            <a:ext cx="1843588" cy="213699"/>
          </a:xfrm>
          <a:prstGeom prst="bentConnector2">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7" name="Rectangle: Rounded Corners 36">
            <a:extLst>
              <a:ext uri="{FF2B5EF4-FFF2-40B4-BE49-F238E27FC236}">
                <a16:creationId xmlns:a16="http://schemas.microsoft.com/office/drawing/2014/main" id="{83A01E00-0922-4217-89A5-526F780EA685}"/>
              </a:ext>
            </a:extLst>
          </p:cNvPr>
          <p:cNvSpPr/>
          <p:nvPr/>
        </p:nvSpPr>
        <p:spPr>
          <a:xfrm>
            <a:off x="5165497" y="3177032"/>
            <a:ext cx="1872000" cy="540000"/>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Repeat MRI after </a:t>
            </a:r>
            <a:br>
              <a:rPr lang="en-GB" sz="1400" dirty="0"/>
            </a:br>
            <a:r>
              <a:rPr lang="en-GB" sz="1400" dirty="0"/>
              <a:t>6 months</a:t>
            </a:r>
          </a:p>
        </p:txBody>
      </p:sp>
      <p:sp>
        <p:nvSpPr>
          <p:cNvPr id="38" name="Rectangle: Rounded Corners 37">
            <a:extLst>
              <a:ext uri="{FF2B5EF4-FFF2-40B4-BE49-F238E27FC236}">
                <a16:creationId xmlns:a16="http://schemas.microsoft.com/office/drawing/2014/main" id="{F066D4FD-FD09-48B8-94A4-7FE94124B926}"/>
              </a:ext>
            </a:extLst>
          </p:cNvPr>
          <p:cNvSpPr/>
          <p:nvPr/>
        </p:nvSpPr>
        <p:spPr>
          <a:xfrm>
            <a:off x="2967252" y="4077120"/>
            <a:ext cx="1872000" cy="432000"/>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&lt;5 cm stable </a:t>
            </a:r>
            <a:r>
              <a:rPr lang="en-GB" sz="1400" i="1" dirty="0"/>
              <a:t>or </a:t>
            </a:r>
            <a:r>
              <a:rPr lang="en-GB" sz="1400" dirty="0"/>
              <a:t>reduced in size</a:t>
            </a:r>
          </a:p>
        </p:txBody>
      </p:sp>
      <p:sp>
        <p:nvSpPr>
          <p:cNvPr id="39" name="Rectangle: Rounded Corners 38">
            <a:extLst>
              <a:ext uri="{FF2B5EF4-FFF2-40B4-BE49-F238E27FC236}">
                <a16:creationId xmlns:a16="http://schemas.microsoft.com/office/drawing/2014/main" id="{BF7C884C-1D91-4113-9970-023A1049386D}"/>
              </a:ext>
            </a:extLst>
          </p:cNvPr>
          <p:cNvSpPr/>
          <p:nvPr/>
        </p:nvSpPr>
        <p:spPr>
          <a:xfrm>
            <a:off x="7248336" y="4077120"/>
            <a:ext cx="1872000" cy="432000"/>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Arial" panose="020B0604020202020204" pitchFamily="34" charset="0"/>
                <a:cs typeface="Arial" panose="020B0604020202020204" pitchFamily="34" charset="0"/>
              </a:rPr>
              <a:t>≥5 cm </a:t>
            </a:r>
            <a:r>
              <a:rPr lang="en-GB" sz="1400" i="1" dirty="0">
                <a:latin typeface="Arial" panose="020B0604020202020204" pitchFamily="34" charset="0"/>
                <a:cs typeface="Arial" panose="020B0604020202020204" pitchFamily="34" charset="0"/>
              </a:rPr>
              <a:t>or</a:t>
            </a:r>
            <a:r>
              <a:rPr lang="en-GB" sz="1400" dirty="0">
                <a:latin typeface="Arial" panose="020B0604020202020204" pitchFamily="34" charset="0"/>
                <a:cs typeface="Arial" panose="020B0604020202020204" pitchFamily="34" charset="0"/>
              </a:rPr>
              <a:t> significant* increase in size</a:t>
            </a:r>
            <a:endParaRPr lang="en-GB" sz="1400" dirty="0"/>
          </a:p>
        </p:txBody>
      </p:sp>
      <p:sp>
        <p:nvSpPr>
          <p:cNvPr id="41" name="Rectangle: Rounded Corners 40">
            <a:extLst>
              <a:ext uri="{FF2B5EF4-FFF2-40B4-BE49-F238E27FC236}">
                <a16:creationId xmlns:a16="http://schemas.microsoft.com/office/drawing/2014/main" id="{5D6CB339-DC5E-45B1-84BB-F2543B3AF82D}"/>
              </a:ext>
            </a:extLst>
          </p:cNvPr>
          <p:cNvSpPr/>
          <p:nvPr/>
        </p:nvSpPr>
        <p:spPr>
          <a:xfrm>
            <a:off x="5165497" y="4514162"/>
            <a:ext cx="1872000" cy="360000"/>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1-year MRI</a:t>
            </a:r>
          </a:p>
        </p:txBody>
      </p:sp>
      <p:sp>
        <p:nvSpPr>
          <p:cNvPr id="42" name="Rectangle: Rounded Corners 41">
            <a:extLst>
              <a:ext uri="{FF2B5EF4-FFF2-40B4-BE49-F238E27FC236}">
                <a16:creationId xmlns:a16="http://schemas.microsoft.com/office/drawing/2014/main" id="{D13C1400-5985-425D-8899-4FFCF265FB41}"/>
              </a:ext>
            </a:extLst>
          </p:cNvPr>
          <p:cNvSpPr/>
          <p:nvPr/>
        </p:nvSpPr>
        <p:spPr>
          <a:xfrm>
            <a:off x="5165497" y="5015721"/>
            <a:ext cx="1872000" cy="432000"/>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Stable or </a:t>
            </a:r>
            <a:br>
              <a:rPr lang="en-GB" sz="1400" dirty="0"/>
            </a:br>
            <a:r>
              <a:rPr lang="en-GB" sz="1400" dirty="0"/>
              <a:t>reduced size</a:t>
            </a:r>
          </a:p>
        </p:txBody>
      </p:sp>
      <p:sp>
        <p:nvSpPr>
          <p:cNvPr id="43" name="Rectangle: Rounded Corners 42">
            <a:extLst>
              <a:ext uri="{FF2B5EF4-FFF2-40B4-BE49-F238E27FC236}">
                <a16:creationId xmlns:a16="http://schemas.microsoft.com/office/drawing/2014/main" id="{5323C913-5515-4B9C-AE69-AD0487C2A1F9}"/>
              </a:ext>
            </a:extLst>
          </p:cNvPr>
          <p:cNvSpPr/>
          <p:nvPr/>
        </p:nvSpPr>
        <p:spPr>
          <a:xfrm>
            <a:off x="5183497" y="5589280"/>
            <a:ext cx="1836000" cy="360000"/>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Annual imaging</a:t>
            </a:r>
          </a:p>
        </p:txBody>
      </p:sp>
      <p:cxnSp>
        <p:nvCxnSpPr>
          <p:cNvPr id="50" name="Straight Arrow Connector 49">
            <a:extLst>
              <a:ext uri="{FF2B5EF4-FFF2-40B4-BE49-F238E27FC236}">
                <a16:creationId xmlns:a16="http://schemas.microsoft.com/office/drawing/2014/main" id="{52C38FC7-FB26-46DF-877C-84A384D0442A}"/>
              </a:ext>
            </a:extLst>
          </p:cNvPr>
          <p:cNvCxnSpPr>
            <a:stCxn id="14" idx="3"/>
            <a:endCxn id="37" idx="1"/>
          </p:cNvCxnSpPr>
          <p:nvPr/>
        </p:nvCxnSpPr>
        <p:spPr>
          <a:xfrm>
            <a:off x="4083135" y="3447032"/>
            <a:ext cx="1082362"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F2A7CD74-AA7C-48E2-997C-AAED83DCC808}"/>
              </a:ext>
            </a:extLst>
          </p:cNvPr>
          <p:cNvCxnSpPr>
            <a:stCxn id="41" idx="2"/>
            <a:endCxn id="42" idx="0"/>
          </p:cNvCxnSpPr>
          <p:nvPr/>
        </p:nvCxnSpPr>
        <p:spPr>
          <a:xfrm>
            <a:off x="6101497" y="4874163"/>
            <a:ext cx="0" cy="14155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701281F5-675F-451A-8F0E-FB95ED0B3A42}"/>
              </a:ext>
            </a:extLst>
          </p:cNvPr>
          <p:cNvCxnSpPr>
            <a:stCxn id="42" idx="2"/>
            <a:endCxn id="43" idx="0"/>
          </p:cNvCxnSpPr>
          <p:nvPr/>
        </p:nvCxnSpPr>
        <p:spPr>
          <a:xfrm>
            <a:off x="6101497" y="5447722"/>
            <a:ext cx="0" cy="14155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a:stCxn id="12" idx="2"/>
            <a:endCxn id="14" idx="0"/>
          </p:cNvCxnSpPr>
          <p:nvPr/>
        </p:nvCxnSpPr>
        <p:spPr>
          <a:xfrm>
            <a:off x="3147135" y="2907546"/>
            <a:ext cx="0" cy="26948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Elbow Connector 16"/>
          <p:cNvCxnSpPr>
            <a:stCxn id="37" idx="2"/>
            <a:endCxn id="38" idx="0"/>
          </p:cNvCxnSpPr>
          <p:nvPr/>
        </p:nvCxnSpPr>
        <p:spPr>
          <a:xfrm rot="5400000">
            <a:off x="4822331" y="2797955"/>
            <a:ext cx="360088" cy="2198245"/>
          </a:xfrm>
          <a:prstGeom prst="bentConnector3">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Elbow Connector 23"/>
          <p:cNvCxnSpPr>
            <a:stCxn id="37" idx="2"/>
            <a:endCxn id="39" idx="0"/>
          </p:cNvCxnSpPr>
          <p:nvPr/>
        </p:nvCxnSpPr>
        <p:spPr>
          <a:xfrm rot="16200000" flipH="1">
            <a:off x="6962872" y="2855657"/>
            <a:ext cx="360088" cy="2082839"/>
          </a:xfrm>
          <a:prstGeom prst="bentConnector3">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Elbow Connector 25"/>
          <p:cNvCxnSpPr>
            <a:stCxn id="38" idx="2"/>
            <a:endCxn id="41" idx="1"/>
          </p:cNvCxnSpPr>
          <p:nvPr/>
        </p:nvCxnSpPr>
        <p:spPr>
          <a:xfrm rot="16200000" flipH="1">
            <a:off x="4441853" y="3970519"/>
            <a:ext cx="185042" cy="1262245"/>
          </a:xfrm>
          <a:prstGeom prst="bentConnector2">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Elbow Connector 27"/>
          <p:cNvCxnSpPr>
            <a:stCxn id="41" idx="3"/>
            <a:endCxn id="39" idx="2"/>
          </p:cNvCxnSpPr>
          <p:nvPr/>
        </p:nvCxnSpPr>
        <p:spPr>
          <a:xfrm flipV="1">
            <a:off x="7037498" y="4509120"/>
            <a:ext cx="1146839" cy="185042"/>
          </a:xfrm>
          <a:prstGeom prst="bentConnector2">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Elbow Connector 27">
            <a:extLst>
              <a:ext uri="{FF2B5EF4-FFF2-40B4-BE49-F238E27FC236}">
                <a16:creationId xmlns:a16="http://schemas.microsoft.com/office/drawing/2014/main" id="{5340E36D-3C59-4125-A59C-8C33E152683A}"/>
              </a:ext>
            </a:extLst>
          </p:cNvPr>
          <p:cNvCxnSpPr>
            <a:cxnSpLocks/>
          </p:cNvCxnSpPr>
          <p:nvPr/>
        </p:nvCxnSpPr>
        <p:spPr>
          <a:xfrm>
            <a:off x="8575070" y="4521161"/>
            <a:ext cx="635141" cy="423783"/>
          </a:xfrm>
          <a:prstGeom prst="bentConnector3">
            <a:avLst>
              <a:gd name="adj1" fmla="val -2489"/>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32" name="Picture 31">
            <a:hlinkClick r:id="rId3" action="ppaction://hlinksldjump"/>
            <a:extLst>
              <a:ext uri="{FF2B5EF4-FFF2-40B4-BE49-F238E27FC236}">
                <a16:creationId xmlns:a16="http://schemas.microsoft.com/office/drawing/2014/main" id="{407E7A01-99A1-487D-BF66-2C0DE6CEC3DD}"/>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9934" y="446445"/>
            <a:ext cx="381237" cy="377560"/>
          </a:xfrm>
          <a:prstGeom prst="rect">
            <a:avLst/>
          </a:prstGeom>
        </p:spPr>
      </p:pic>
    </p:spTree>
    <p:extLst>
      <p:ext uri="{BB962C8B-B14F-4D97-AF65-F5344CB8AC3E}">
        <p14:creationId xmlns:p14="http://schemas.microsoft.com/office/powerpoint/2010/main" val="30886043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19B14-313C-4EA7-81DA-EB70F1D412E2}"/>
              </a:ext>
            </a:extLst>
          </p:cNvPr>
          <p:cNvSpPr>
            <a:spLocks noGrp="1"/>
          </p:cNvSpPr>
          <p:nvPr>
            <p:ph type="title"/>
          </p:nvPr>
        </p:nvSpPr>
        <p:spPr/>
        <p:txBody>
          <a:bodyPr/>
          <a:lstStyle/>
          <a:p>
            <a:r>
              <a:rPr lang="en-GB" dirty="0"/>
              <a:t>Patients with multiple lesions</a:t>
            </a:r>
          </a:p>
        </p:txBody>
      </p:sp>
      <p:sp>
        <p:nvSpPr>
          <p:cNvPr id="3" name="Text Placeholder 2">
            <a:extLst>
              <a:ext uri="{FF2B5EF4-FFF2-40B4-BE49-F238E27FC236}">
                <a16:creationId xmlns:a16="http://schemas.microsoft.com/office/drawing/2014/main" id="{E8573DA5-4B2C-4565-82CD-2E7709998889}"/>
              </a:ext>
            </a:extLst>
          </p:cNvPr>
          <p:cNvSpPr>
            <a:spLocks noGrp="1"/>
          </p:cNvSpPr>
          <p:nvPr>
            <p:ph type="body" idx="1"/>
          </p:nvPr>
        </p:nvSpPr>
        <p:spPr/>
        <p:txBody>
          <a:bodyPr/>
          <a:lstStyle/>
          <a:p>
            <a:r>
              <a:rPr lang="en-GB" dirty="0"/>
              <a:t>Key recommendations</a:t>
            </a:r>
          </a:p>
        </p:txBody>
      </p:sp>
    </p:spTree>
    <p:extLst>
      <p:ext uri="{BB962C8B-B14F-4D97-AF65-F5344CB8AC3E}">
        <p14:creationId xmlns:p14="http://schemas.microsoft.com/office/powerpoint/2010/main" val="35830628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F3A30E-EE26-45DB-8121-84A93038F045}"/>
              </a:ext>
            </a:extLst>
          </p:cNvPr>
          <p:cNvSpPr>
            <a:spLocks noGrp="1"/>
          </p:cNvSpPr>
          <p:nvPr>
            <p:ph type="title"/>
          </p:nvPr>
        </p:nvSpPr>
        <p:spPr/>
        <p:txBody>
          <a:bodyPr/>
          <a:lstStyle/>
          <a:p>
            <a:r>
              <a:rPr lang="en-GB" dirty="0"/>
              <a:t>Multiple lesions: key recommendations</a:t>
            </a:r>
          </a:p>
        </p:txBody>
      </p:sp>
      <p:sp>
        <p:nvSpPr>
          <p:cNvPr id="6" name="Text Placeholder 5">
            <a:extLst>
              <a:ext uri="{FF2B5EF4-FFF2-40B4-BE49-F238E27FC236}">
                <a16:creationId xmlns:a16="http://schemas.microsoft.com/office/drawing/2014/main" id="{72F4847E-6E35-4B60-82E1-E5FE5DB85D9A}"/>
              </a:ext>
            </a:extLst>
          </p:cNvPr>
          <p:cNvSpPr>
            <a:spLocks noGrp="1"/>
          </p:cNvSpPr>
          <p:nvPr>
            <p:ph type="body" sz="quarter" idx="10"/>
          </p:nvPr>
        </p:nvSpPr>
        <p:spPr/>
        <p:txBody>
          <a:bodyPr/>
          <a:lstStyle/>
          <a:p>
            <a:endParaRPr lang="en-GB" dirty="0"/>
          </a:p>
          <a:p>
            <a:r>
              <a:rPr lang="en-GB" dirty="0"/>
              <a:t>EASL CPG benign liver tumours. J </a:t>
            </a:r>
            <a:r>
              <a:rPr lang="en-GB" dirty="0" err="1"/>
              <a:t>Hepatol</a:t>
            </a:r>
            <a:r>
              <a:rPr lang="en-GB" dirty="0"/>
              <a:t> 2016;65:386–98</a:t>
            </a:r>
          </a:p>
        </p:txBody>
      </p:sp>
      <p:sp>
        <p:nvSpPr>
          <p:cNvPr id="5" name="Content Placeholder 4">
            <a:extLst>
              <a:ext uri="{FF2B5EF4-FFF2-40B4-BE49-F238E27FC236}">
                <a16:creationId xmlns:a16="http://schemas.microsoft.com/office/drawing/2014/main" id="{8CF2096F-4FD6-4C48-AD8C-F48DA2E117BD}"/>
              </a:ext>
            </a:extLst>
          </p:cNvPr>
          <p:cNvSpPr>
            <a:spLocks noGrp="1"/>
          </p:cNvSpPr>
          <p:nvPr>
            <p:ph sz="half" idx="1"/>
          </p:nvPr>
        </p:nvSpPr>
        <p:spPr/>
        <p:txBody>
          <a:bodyPr/>
          <a:lstStyle/>
          <a:p>
            <a:r>
              <a:rPr lang="en-GB" dirty="0"/>
              <a:t>The term ‘multiple HCAs’ has replaced ‘liver </a:t>
            </a:r>
            <a:r>
              <a:rPr lang="en-GB" dirty="0" err="1"/>
              <a:t>adenomatosis</a:t>
            </a:r>
            <a:r>
              <a:rPr lang="en-GB" dirty="0"/>
              <a:t>’</a:t>
            </a:r>
          </a:p>
          <a:p>
            <a:pPr lvl="1"/>
            <a:r>
              <a:rPr lang="en-GB" dirty="0"/>
              <a:t>&gt;10 HCAs</a:t>
            </a:r>
          </a:p>
          <a:p>
            <a:r>
              <a:rPr lang="en-GB" dirty="0"/>
              <a:t>Risk of bleeding and malignant transformation:</a:t>
            </a:r>
          </a:p>
          <a:p>
            <a:pPr lvl="1"/>
            <a:r>
              <a:rPr lang="en-GB" dirty="0"/>
              <a:t>Does not differ in patients with multiple HCAs versus a single HCA</a:t>
            </a:r>
          </a:p>
          <a:p>
            <a:pPr lvl="1"/>
            <a:r>
              <a:rPr lang="en-GB" dirty="0"/>
              <a:t>Driven by the size of the largest nodule</a:t>
            </a:r>
          </a:p>
        </p:txBody>
      </p:sp>
      <p:graphicFrame>
        <p:nvGraphicFramePr>
          <p:cNvPr id="9" name="Table 8">
            <a:extLst>
              <a:ext uri="{FF2B5EF4-FFF2-40B4-BE49-F238E27FC236}">
                <a16:creationId xmlns:a16="http://schemas.microsoft.com/office/drawing/2014/main" id="{0E374C3C-701D-4BE8-B035-4438C122CC32}"/>
              </a:ext>
            </a:extLst>
          </p:cNvPr>
          <p:cNvGraphicFramePr>
            <a:graphicFrameLocks noGrp="1"/>
          </p:cNvGraphicFramePr>
          <p:nvPr>
            <p:extLst>
              <p:ext uri="{D42A27DB-BD31-4B8C-83A1-F6EECF244321}">
                <p14:modId xmlns:p14="http://schemas.microsoft.com/office/powerpoint/2010/main" val="26302186"/>
              </p:ext>
            </p:extLst>
          </p:nvPr>
        </p:nvGraphicFramePr>
        <p:xfrm>
          <a:off x="423847" y="3303240"/>
          <a:ext cx="11342400" cy="1858613"/>
        </p:xfrm>
        <a:graphic>
          <a:graphicData uri="http://schemas.openxmlformats.org/drawingml/2006/table">
            <a:tbl>
              <a:tblPr firstRow="1" bandRow="1">
                <a:tableStyleId>{5C22544A-7EE6-4342-B048-85BDC9FD1C3A}</a:tableStyleId>
              </a:tblPr>
              <a:tblGrid>
                <a:gridCol w="8647180">
                  <a:extLst>
                    <a:ext uri="{9D8B030D-6E8A-4147-A177-3AD203B41FA5}">
                      <a16:colId xmlns:a16="http://schemas.microsoft.com/office/drawing/2014/main" val="20001"/>
                    </a:ext>
                  </a:extLst>
                </a:gridCol>
                <a:gridCol w="1347610">
                  <a:extLst>
                    <a:ext uri="{9D8B030D-6E8A-4147-A177-3AD203B41FA5}">
                      <a16:colId xmlns:a16="http://schemas.microsoft.com/office/drawing/2014/main" val="20002"/>
                    </a:ext>
                  </a:extLst>
                </a:gridCol>
                <a:gridCol w="1347610">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r>
                        <a:rPr lang="en-GB" sz="1600" b="0" i="0" u="none" strike="noStrike" kern="1200" baseline="0" dirty="0">
                          <a:solidFill>
                            <a:schemeClr val="dk1"/>
                          </a:solidFill>
                          <a:latin typeface="+mn-lt"/>
                          <a:ea typeface="+mn-ea"/>
                          <a:cs typeface="+mn-cs"/>
                        </a:rPr>
                        <a:t>Base management of multiple HCAs on the size of the largest tumour</a:t>
                      </a:r>
                    </a:p>
                  </a:txBody>
                  <a:tcPr marL="45720" marR="4572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III</a:t>
                      </a:r>
                    </a:p>
                  </a:txBody>
                  <a:tcPr marL="45720" marR="4572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dirty="0"/>
                        <a:t>2</a:t>
                      </a:r>
                    </a:p>
                  </a:txBody>
                  <a:tcPr marL="45720" marR="4572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214761">
                <a:tc>
                  <a:txBody>
                    <a:bodyPr/>
                    <a:lstStyle/>
                    <a:p>
                      <a:r>
                        <a:rPr lang="en-GB" sz="1600" b="0" i="0" u="none" strike="noStrike" kern="1200" baseline="0" dirty="0">
                          <a:solidFill>
                            <a:schemeClr val="dk1"/>
                          </a:solidFill>
                          <a:latin typeface="+mn-lt"/>
                          <a:ea typeface="+mn-ea"/>
                          <a:cs typeface="+mn-cs"/>
                        </a:rPr>
                        <a:t>Hepatic resection may be considered in </a:t>
                      </a:r>
                      <a:r>
                        <a:rPr lang="en-GB" sz="1600" b="0" i="0" u="none" strike="noStrike" kern="1200" baseline="0" dirty="0" err="1">
                          <a:solidFill>
                            <a:schemeClr val="dk1"/>
                          </a:solidFill>
                          <a:latin typeface="+mn-lt"/>
                          <a:ea typeface="+mn-ea"/>
                          <a:cs typeface="+mn-cs"/>
                        </a:rPr>
                        <a:t>unilobular</a:t>
                      </a:r>
                      <a:r>
                        <a:rPr lang="en-GB" sz="1600" b="0" i="0" u="none" strike="noStrike" kern="1200" baseline="0" dirty="0">
                          <a:solidFill>
                            <a:schemeClr val="dk1"/>
                          </a:solidFill>
                          <a:latin typeface="+mn-lt"/>
                          <a:ea typeface="+mn-ea"/>
                          <a:cs typeface="+mn-cs"/>
                        </a:rPr>
                        <a:t> disease</a:t>
                      </a:r>
                    </a:p>
                    <a:p>
                      <a:r>
                        <a:rPr lang="en-GB" sz="1600" b="0" i="0" u="none" strike="noStrike" kern="1200" baseline="0" dirty="0">
                          <a:solidFill>
                            <a:schemeClr val="dk1"/>
                          </a:solidFill>
                          <a:latin typeface="+mn-lt"/>
                          <a:ea typeface="+mn-ea"/>
                          <a:cs typeface="+mn-cs"/>
                        </a:rPr>
                        <a:t>For widespread HCA, resection of the largest adenomas may be an option</a:t>
                      </a:r>
                    </a:p>
                  </a:txBody>
                  <a:tcPr marL="45720" marR="4572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III</a:t>
                      </a:r>
                    </a:p>
                  </a:txBody>
                  <a:tcPr marL="45720" marR="45720" anchor="ctr">
                    <a:lnL w="6350" cap="flat" cmpd="sng" algn="ctr">
                      <a:noFill/>
                      <a:prstDash val="solid"/>
                      <a:round/>
                      <a:headEnd type="none" w="med" len="med"/>
                      <a:tailEnd type="none" w="med" len="med"/>
                    </a:lnL>
                    <a:solidFill>
                      <a:srgbClr val="7DCBEC"/>
                    </a:solidFill>
                  </a:tcPr>
                </a:tc>
                <a:tc>
                  <a:txBody>
                    <a:bodyPr/>
                    <a:lstStyle/>
                    <a:p>
                      <a:pPr algn="ctr"/>
                      <a:r>
                        <a:rPr lang="en-GB" sz="1600" dirty="0"/>
                        <a:t>2</a:t>
                      </a:r>
                    </a:p>
                  </a:txBody>
                  <a:tcPr marL="45720" marR="45720"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3"/>
                  </a:ext>
                </a:extLst>
              </a:tr>
              <a:tr h="0">
                <a:tc>
                  <a:txBody>
                    <a:bodyPr/>
                    <a:lstStyle/>
                    <a:p>
                      <a:r>
                        <a:rPr lang="en-GB" sz="1600" b="0" i="0" u="none" strike="noStrike" kern="1200" baseline="0" dirty="0" err="1">
                          <a:solidFill>
                            <a:schemeClr val="dk1"/>
                          </a:solidFill>
                          <a:latin typeface="+mn-lt"/>
                          <a:ea typeface="+mn-ea"/>
                          <a:cs typeface="+mn-cs"/>
                        </a:rPr>
                        <a:t>LTx</a:t>
                      </a:r>
                      <a:r>
                        <a:rPr lang="en-GB" sz="1600" b="0" i="0" u="none" strike="noStrike" kern="1200" baseline="0" dirty="0">
                          <a:solidFill>
                            <a:schemeClr val="dk1"/>
                          </a:solidFill>
                          <a:latin typeface="+mn-lt"/>
                          <a:ea typeface="+mn-ea"/>
                          <a:cs typeface="+mn-cs"/>
                        </a:rPr>
                        <a:t> is not recommended in multiple HCA</a:t>
                      </a:r>
                    </a:p>
                    <a:p>
                      <a:r>
                        <a:rPr lang="en-GB" sz="1600" b="0" i="0" u="none" strike="noStrike" kern="1200" baseline="0" dirty="0" err="1">
                          <a:solidFill>
                            <a:schemeClr val="dk1"/>
                          </a:solidFill>
                          <a:latin typeface="+mn-lt"/>
                          <a:ea typeface="+mn-ea"/>
                          <a:cs typeface="+mn-cs"/>
                        </a:rPr>
                        <a:t>LTx</a:t>
                      </a:r>
                      <a:r>
                        <a:rPr lang="en-GB" sz="1600" b="0" i="0" u="none" strike="noStrike" kern="1200" baseline="0" dirty="0">
                          <a:solidFill>
                            <a:schemeClr val="dk1"/>
                          </a:solidFill>
                          <a:latin typeface="+mn-lt"/>
                          <a:ea typeface="+mn-ea"/>
                          <a:cs typeface="+mn-cs"/>
                        </a:rPr>
                        <a:t> may be considered in case of underlying liver disease</a:t>
                      </a:r>
                      <a:endParaRPr lang="en-GB" sz="1600" dirty="0"/>
                    </a:p>
                  </a:txBody>
                  <a:tcPr marL="45720" marR="4572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III</a:t>
                      </a:r>
                    </a:p>
                  </a:txBody>
                  <a:tcPr marL="45720" marR="45720"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t>2</a:t>
                      </a:r>
                    </a:p>
                  </a:txBody>
                  <a:tcPr marL="45720" marR="45720"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10" name="Group 9">
            <a:extLst>
              <a:ext uri="{FF2B5EF4-FFF2-40B4-BE49-F238E27FC236}">
                <a16:creationId xmlns:a16="http://schemas.microsoft.com/office/drawing/2014/main" id="{49101EBC-9F5E-4277-BED8-193359AB09B4}"/>
              </a:ext>
            </a:extLst>
          </p:cNvPr>
          <p:cNvGrpSpPr/>
          <p:nvPr/>
        </p:nvGrpSpPr>
        <p:grpSpPr>
          <a:xfrm>
            <a:off x="8073782" y="3303240"/>
            <a:ext cx="3693418" cy="276999"/>
            <a:chOff x="4262958" y="3212976"/>
            <a:chExt cx="3693418" cy="276999"/>
          </a:xfrm>
        </p:grpSpPr>
        <p:sp>
          <p:nvSpPr>
            <p:cNvPr id="11" name="Rectangle 10">
              <a:extLst>
                <a:ext uri="{FF2B5EF4-FFF2-40B4-BE49-F238E27FC236}">
                  <a16:creationId xmlns:a16="http://schemas.microsoft.com/office/drawing/2014/main" id="{5502F0A7-DCA3-4110-BE44-4DA8D89A3DCF}"/>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Rectangle 11">
              <a:extLst>
                <a:ext uri="{FF2B5EF4-FFF2-40B4-BE49-F238E27FC236}">
                  <a16:creationId xmlns:a16="http://schemas.microsoft.com/office/drawing/2014/main" id="{BA1E349F-EEE8-4BB4-946A-485B6CCA8FAE}"/>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TextBox 12">
              <a:extLst>
                <a:ext uri="{FF2B5EF4-FFF2-40B4-BE49-F238E27FC236}">
                  <a16:creationId xmlns:a16="http://schemas.microsoft.com/office/drawing/2014/main" id="{C3A1A01D-D8CD-4CA6-A939-25F62BAFE1B7}"/>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4" name="TextBox 13">
              <a:extLst>
                <a:ext uri="{FF2B5EF4-FFF2-40B4-BE49-F238E27FC236}">
                  <a16:creationId xmlns:a16="http://schemas.microsoft.com/office/drawing/2014/main" id="{12928B0D-DD27-4147-A296-179674F20A67}"/>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5" name="Picture 14">
            <a:hlinkClick r:id="rId3" action="ppaction://hlinksldjump"/>
            <a:extLst>
              <a:ext uri="{FF2B5EF4-FFF2-40B4-BE49-F238E27FC236}">
                <a16:creationId xmlns:a16="http://schemas.microsoft.com/office/drawing/2014/main" id="{D9C96AA5-C12B-4FA7-B203-1F13D8018ED3}"/>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9934" y="446445"/>
            <a:ext cx="381237" cy="377560"/>
          </a:xfrm>
          <a:prstGeom prst="rect">
            <a:avLst/>
          </a:prstGeom>
        </p:spPr>
      </p:pic>
    </p:spTree>
    <p:extLst>
      <p:ext uri="{BB962C8B-B14F-4D97-AF65-F5344CB8AC3E}">
        <p14:creationId xmlns:p14="http://schemas.microsoft.com/office/powerpoint/2010/main" val="1860231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Guideline panel</a:t>
            </a:r>
            <a:endParaRPr lang="en-GB" dirty="0"/>
          </a:p>
        </p:txBody>
      </p:sp>
      <p:sp>
        <p:nvSpPr>
          <p:cNvPr id="7" name="Text Placeholder 6">
            <a:extLst>
              <a:ext uri="{FF2B5EF4-FFF2-40B4-BE49-F238E27FC236}">
                <a16:creationId xmlns:a16="http://schemas.microsoft.com/office/drawing/2014/main" id="{AFEC3C69-5412-4D15-8739-EF07FCCB0C34}"/>
              </a:ext>
            </a:extLst>
          </p:cNvPr>
          <p:cNvSpPr>
            <a:spLocks noGrp="1"/>
          </p:cNvSpPr>
          <p:nvPr>
            <p:ph type="body" sz="quarter" idx="10"/>
          </p:nvPr>
        </p:nvSpPr>
        <p:spPr/>
        <p:txBody>
          <a:bodyPr/>
          <a:lstStyle/>
          <a:p>
            <a:r>
              <a:rPr lang="en-GB"/>
              <a:t>EASL CPG benign liver tumours. J Hepatol 2016;65:386–98</a:t>
            </a:r>
            <a:endParaRPr lang="en-GB" dirty="0"/>
          </a:p>
        </p:txBody>
      </p:sp>
      <p:sp>
        <p:nvSpPr>
          <p:cNvPr id="3" name="Content Placeholder 2"/>
          <p:cNvSpPr>
            <a:spLocks noGrp="1"/>
          </p:cNvSpPr>
          <p:nvPr>
            <p:ph sz="half" idx="11"/>
          </p:nvPr>
        </p:nvSpPr>
        <p:spPr/>
        <p:txBody>
          <a:bodyPr/>
          <a:lstStyle/>
          <a:p>
            <a:r>
              <a:rPr lang="en-US" b="1" dirty="0"/>
              <a:t>Chair: </a:t>
            </a:r>
          </a:p>
          <a:p>
            <a:pPr lvl="1"/>
            <a:r>
              <a:rPr lang="en-US" dirty="0"/>
              <a:t>Massimo Colombo</a:t>
            </a:r>
          </a:p>
          <a:p>
            <a:pPr lvl="1"/>
            <a:endParaRPr lang="en-US" dirty="0"/>
          </a:p>
          <a:p>
            <a:r>
              <a:rPr lang="en-US" b="1" dirty="0"/>
              <a:t>Panel members: </a:t>
            </a:r>
          </a:p>
          <a:p>
            <a:pPr lvl="1"/>
            <a:r>
              <a:rPr lang="en-US" dirty="0"/>
              <a:t>Alejandro </a:t>
            </a:r>
            <a:r>
              <a:rPr lang="en-US" dirty="0" err="1"/>
              <a:t>Forner</a:t>
            </a:r>
            <a:r>
              <a:rPr lang="en-US" dirty="0"/>
              <a:t>, Jan </a:t>
            </a:r>
            <a:r>
              <a:rPr lang="en-US" dirty="0" err="1"/>
              <a:t>Ijzermans</a:t>
            </a:r>
            <a:r>
              <a:rPr lang="en-US" dirty="0"/>
              <a:t>, </a:t>
            </a:r>
            <a:br>
              <a:rPr lang="en-US" dirty="0"/>
            </a:br>
            <a:r>
              <a:rPr lang="en-US" dirty="0"/>
              <a:t>Valérie Paradis, Helen Reeves, </a:t>
            </a:r>
            <a:br>
              <a:rPr lang="en-US" dirty="0"/>
            </a:br>
            <a:r>
              <a:rPr lang="en-US" dirty="0"/>
              <a:t>Valérie </a:t>
            </a:r>
            <a:r>
              <a:rPr lang="en-US" dirty="0" err="1"/>
              <a:t>Vilgrain</a:t>
            </a:r>
            <a:r>
              <a:rPr lang="en-US" dirty="0"/>
              <a:t>, Jessica Zucman-Rossi</a:t>
            </a:r>
          </a:p>
          <a:p>
            <a:pPr lvl="1"/>
            <a:endParaRPr lang="en-US" dirty="0"/>
          </a:p>
          <a:p>
            <a:r>
              <a:rPr lang="en-US" b="1" dirty="0"/>
              <a:t>Reviewers: </a:t>
            </a:r>
          </a:p>
          <a:p>
            <a:pPr lvl="1"/>
            <a:r>
              <a:rPr lang="en-GB" dirty="0"/>
              <a:t>Carmen </a:t>
            </a:r>
            <a:r>
              <a:rPr lang="en-GB" dirty="0" err="1"/>
              <a:t>Ayuso</a:t>
            </a:r>
            <a:r>
              <a:rPr lang="en-GB" dirty="0"/>
              <a:t>, </a:t>
            </a:r>
            <a:r>
              <a:rPr lang="it-IT" dirty="0"/>
              <a:t>Peter Galle, Dominque Valla</a:t>
            </a:r>
            <a:endParaRPr lang="en-US" dirty="0"/>
          </a:p>
        </p:txBody>
      </p:sp>
      <p:pic>
        <p:nvPicPr>
          <p:cNvPr id="8" name="Content Placeholder 7">
            <a:extLst>
              <a:ext uri="{FF2B5EF4-FFF2-40B4-BE49-F238E27FC236}">
                <a16:creationId xmlns:a16="http://schemas.microsoft.com/office/drawing/2014/main" id="{5CAD8314-830A-4F63-A6F8-C93AE7FE7AF4}"/>
              </a:ext>
            </a:extLst>
          </p:cNvPr>
          <p:cNvPicPr>
            <a:picLocks noGrp="1" noChangeAspect="1"/>
          </p:cNvPicPr>
          <p:nvPr>
            <p:ph sz="half" idx="12"/>
          </p:nvPr>
        </p:nvPicPr>
        <p:blipFill rotWithShape="1">
          <a:blip r:embed="rId2"/>
          <a:srcRect l="16557" t="15261" r="67012" b="7591"/>
          <a:stretch/>
        </p:blipFill>
        <p:spPr>
          <a:xfrm>
            <a:off x="7229957" y="1341438"/>
            <a:ext cx="3499473" cy="4621212"/>
          </a:xfrm>
          <a:prstGeom prst="rect">
            <a:avLst/>
          </a:prstGeom>
          <a:ln>
            <a:solidFill>
              <a:schemeClr val="bg1">
                <a:lumMod val="8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8746197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F5F4F97-4A5E-4F7F-B699-5E612814932E}"/>
              </a:ext>
            </a:extLst>
          </p:cNvPr>
          <p:cNvSpPr>
            <a:spLocks noGrp="1"/>
          </p:cNvSpPr>
          <p:nvPr>
            <p:ph type="title"/>
          </p:nvPr>
        </p:nvSpPr>
        <p:spPr/>
        <p:txBody>
          <a:bodyPr/>
          <a:lstStyle/>
          <a:p>
            <a:r>
              <a:rPr lang="en-GB"/>
              <a:t>Outline</a:t>
            </a:r>
            <a:endParaRPr lang="en-GB" dirty="0"/>
          </a:p>
        </p:txBody>
      </p:sp>
      <p:sp>
        <p:nvSpPr>
          <p:cNvPr id="5" name="Text Placeholder 4">
            <a:extLst>
              <a:ext uri="{FF2B5EF4-FFF2-40B4-BE49-F238E27FC236}">
                <a16:creationId xmlns:a16="http://schemas.microsoft.com/office/drawing/2014/main" id="{922922D4-3B5C-479B-B763-44CFDA280E47}"/>
              </a:ext>
            </a:extLst>
          </p:cNvPr>
          <p:cNvSpPr>
            <a:spLocks noGrp="1"/>
          </p:cNvSpPr>
          <p:nvPr>
            <p:ph type="body" sz="quarter" idx="10"/>
          </p:nvPr>
        </p:nvSpPr>
        <p:spPr/>
        <p:txBody>
          <a:bodyPr/>
          <a:lstStyle/>
          <a:p>
            <a:r>
              <a:rPr lang="en-GB" dirty="0"/>
              <a:t>*Guidelines for each nodule category cover: epidemiology, clinical characteristics, imaging and diagnosis, clinical management and key recommendations</a:t>
            </a:r>
          </a:p>
          <a:p>
            <a:r>
              <a:rPr lang="en-GB" dirty="0"/>
              <a:t>EASL CPG benign liver tumours. J </a:t>
            </a:r>
            <a:r>
              <a:rPr lang="en-GB" dirty="0" err="1"/>
              <a:t>Hepatol</a:t>
            </a:r>
            <a:r>
              <a:rPr lang="en-GB" dirty="0"/>
              <a:t> 2016;65:386–98</a:t>
            </a:r>
          </a:p>
        </p:txBody>
      </p:sp>
      <p:graphicFrame>
        <p:nvGraphicFramePr>
          <p:cNvPr id="8" name="Content Placeholder 7">
            <a:extLst>
              <a:ext uri="{FF2B5EF4-FFF2-40B4-BE49-F238E27FC236}">
                <a16:creationId xmlns:a16="http://schemas.microsoft.com/office/drawing/2014/main" id="{8C2E18D0-FF14-4935-A604-EB6E664BF079}"/>
              </a:ext>
            </a:extLst>
          </p:cNvPr>
          <p:cNvGraphicFramePr>
            <a:graphicFrameLocks noGrp="1"/>
          </p:cNvGraphicFramePr>
          <p:nvPr>
            <p:ph sz="half" idx="1"/>
            <p:extLst>
              <p:ext uri="{D42A27DB-BD31-4B8C-83A1-F6EECF244321}">
                <p14:modId xmlns:p14="http://schemas.microsoft.com/office/powerpoint/2010/main" val="3195402351"/>
              </p:ext>
            </p:extLst>
          </p:nvPr>
        </p:nvGraphicFramePr>
        <p:xfrm>
          <a:off x="425450" y="1341438"/>
          <a:ext cx="11342688" cy="46212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793124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Methods</a:t>
            </a:r>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lstStyle/>
          <a:p>
            <a:r>
              <a:rPr lang="en-GB" dirty="0"/>
              <a:t>Grading evidence and recommendations</a:t>
            </a:r>
          </a:p>
        </p:txBody>
      </p:sp>
    </p:spTree>
    <p:extLst>
      <p:ext uri="{BB962C8B-B14F-4D97-AF65-F5344CB8AC3E}">
        <p14:creationId xmlns:p14="http://schemas.microsoft.com/office/powerpoint/2010/main" val="34500719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Grading evidence and recommendations </a:t>
            </a:r>
            <a:endParaRPr lang="en-GB" dirty="0">
              <a:solidFill>
                <a:schemeClr val="tx1"/>
              </a:solidFill>
            </a:endParaRP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1. </a:t>
            </a:r>
            <a:r>
              <a:rPr lang="en-GB" dirty="0" err="1"/>
              <a:t>Guyatt</a:t>
            </a:r>
            <a:r>
              <a:rPr lang="en-GB" dirty="0"/>
              <a:t> GH, et al. BMJ. 2008:336:924–6;</a:t>
            </a:r>
          </a:p>
          <a:p>
            <a:r>
              <a:rPr lang="en-GB" dirty="0"/>
              <a:t>EASL CPG benign liver tumours. J </a:t>
            </a:r>
            <a:r>
              <a:rPr lang="en-GB" dirty="0" err="1"/>
              <a:t>Hepatol</a:t>
            </a:r>
            <a:r>
              <a:rPr lang="en-GB" dirty="0"/>
              <a:t> 2016;65:386–98</a:t>
            </a:r>
          </a:p>
        </p:txBody>
      </p:sp>
      <p:sp>
        <p:nvSpPr>
          <p:cNvPr id="3" name="Content Placeholder 2"/>
          <p:cNvSpPr>
            <a:spLocks noGrp="1"/>
          </p:cNvSpPr>
          <p:nvPr>
            <p:ph sz="half" idx="1"/>
          </p:nvPr>
        </p:nvSpPr>
        <p:spPr/>
        <p:txBody>
          <a:bodyPr/>
          <a:lstStyle/>
          <a:p>
            <a:r>
              <a:rPr lang="en-GB" dirty="0">
                <a:latin typeface="Arial" panose="020B0604020202020204" pitchFamily="34" charset="0"/>
                <a:cs typeface="Arial" panose="020B0604020202020204" pitchFamily="34" charset="0"/>
              </a:rPr>
              <a:t>Grading is adapted from the GRADE system</a:t>
            </a:r>
            <a:r>
              <a:rPr lang="en-GB" baseline="30000" dirty="0">
                <a:latin typeface="Arial" panose="020B0604020202020204" pitchFamily="34" charset="0"/>
                <a:cs typeface="Arial" panose="020B0604020202020204" pitchFamily="34" charset="0"/>
              </a:rPr>
              <a:t>1</a:t>
            </a:r>
          </a:p>
        </p:txBody>
      </p:sp>
      <p:graphicFrame>
        <p:nvGraphicFramePr>
          <p:cNvPr id="8" name="Table 7">
            <a:extLst>
              <a:ext uri="{FF2B5EF4-FFF2-40B4-BE49-F238E27FC236}">
                <a16:creationId xmlns:a16="http://schemas.microsoft.com/office/drawing/2014/main" id="{4EF2D259-DC1D-4160-AEAB-91BCDA4E1D66}"/>
              </a:ext>
            </a:extLst>
          </p:cNvPr>
          <p:cNvGraphicFramePr>
            <a:graphicFrameLocks noGrp="1"/>
          </p:cNvGraphicFramePr>
          <p:nvPr>
            <p:extLst>
              <p:ext uri="{D42A27DB-BD31-4B8C-83A1-F6EECF244321}">
                <p14:modId xmlns:p14="http://schemas.microsoft.com/office/powerpoint/2010/main" val="480635548"/>
              </p:ext>
            </p:extLst>
          </p:nvPr>
        </p:nvGraphicFramePr>
        <p:xfrm>
          <a:off x="423847" y="1988840"/>
          <a:ext cx="11342400" cy="3749040"/>
        </p:xfrm>
        <a:graphic>
          <a:graphicData uri="http://schemas.openxmlformats.org/drawingml/2006/table">
            <a:tbl>
              <a:tblPr firstRow="1" bandRow="1">
                <a:tableStyleId>{5C22544A-7EE6-4342-B048-85BDC9FD1C3A}</a:tableStyleId>
              </a:tblPr>
              <a:tblGrid>
                <a:gridCol w="945199">
                  <a:extLst>
                    <a:ext uri="{9D8B030D-6E8A-4147-A177-3AD203B41FA5}">
                      <a16:colId xmlns:a16="http://schemas.microsoft.com/office/drawing/2014/main" val="20000"/>
                    </a:ext>
                  </a:extLst>
                </a:gridCol>
                <a:gridCol w="10397201">
                  <a:extLst>
                    <a:ext uri="{9D8B030D-6E8A-4147-A177-3AD203B41FA5}">
                      <a16:colId xmlns:a16="http://schemas.microsoft.com/office/drawing/2014/main" val="20001"/>
                    </a:ext>
                  </a:extLst>
                </a:gridCol>
              </a:tblGrid>
              <a:tr h="218836">
                <a:tc gridSpan="2">
                  <a:txBody>
                    <a:bodyPr/>
                    <a:lstStyle/>
                    <a:p>
                      <a:r>
                        <a:rPr lang="en-GB" sz="1600" dirty="0">
                          <a:solidFill>
                            <a:schemeClr val="bg1"/>
                          </a:solidFill>
                          <a:latin typeface="Arial" panose="020B0604020202020204" pitchFamily="34" charset="0"/>
                          <a:cs typeface="Arial" panose="020B0604020202020204" pitchFamily="34" charset="0"/>
                        </a:rPr>
                        <a:t>Grade of evidence</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262124">
                <a:tc>
                  <a:txBody>
                    <a:bodyPr/>
                    <a:lstStyle/>
                    <a:p>
                      <a:pPr algn="l"/>
                      <a:r>
                        <a:rPr lang="en-GB" sz="1600" dirty="0">
                          <a:latin typeface="Arial" panose="020B0604020202020204" pitchFamily="34" charset="0"/>
                          <a:cs typeface="Arial" panose="020B0604020202020204" pitchFamily="34" charset="0"/>
                        </a:rPr>
                        <a:t>I</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GB" sz="1600" dirty="0">
                          <a:latin typeface="Arial" panose="020B0604020202020204" pitchFamily="34" charset="0"/>
                          <a:cs typeface="Arial" panose="020B0604020202020204" pitchFamily="34" charset="0"/>
                        </a:rPr>
                        <a:t>Randomized, controlled trials</a:t>
                      </a:r>
                    </a:p>
                  </a:txBody>
                  <a:tcP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1"/>
                  </a:ext>
                </a:extLst>
              </a:tr>
              <a:tr h="218836">
                <a:tc>
                  <a:txBody>
                    <a:bodyPr/>
                    <a:lstStyle/>
                    <a:p>
                      <a:pPr algn="l"/>
                      <a:r>
                        <a:rPr lang="en-GB" sz="1600" dirty="0">
                          <a:latin typeface="Arial" panose="020B0604020202020204" pitchFamily="34" charset="0"/>
                          <a:cs typeface="Arial" panose="020B0604020202020204" pitchFamily="34" charset="0"/>
                        </a:rPr>
                        <a:t>II-1</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GB" sz="1600" dirty="0">
                          <a:latin typeface="Arial" panose="020B0604020202020204" pitchFamily="34" charset="0"/>
                          <a:cs typeface="Arial" panose="020B0604020202020204" pitchFamily="34" charset="0"/>
                        </a:rPr>
                        <a:t>Controlled trials without randomization</a:t>
                      </a:r>
                    </a:p>
                  </a:txBody>
                  <a:tcP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2"/>
                  </a:ext>
                </a:extLst>
              </a:tr>
              <a:tr h="218836">
                <a:tc>
                  <a:txBody>
                    <a:bodyPr/>
                    <a:lstStyle/>
                    <a:p>
                      <a:pPr algn="l"/>
                      <a:r>
                        <a:rPr lang="en-GB" sz="1600" dirty="0">
                          <a:latin typeface="Arial" panose="020B0604020202020204" pitchFamily="34" charset="0"/>
                          <a:cs typeface="Arial" panose="020B0604020202020204" pitchFamily="34" charset="0"/>
                        </a:rPr>
                        <a:t>II-2</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GB" sz="1600" dirty="0">
                          <a:latin typeface="Arial" panose="020B0604020202020204" pitchFamily="34" charset="0"/>
                          <a:cs typeface="Arial" panose="020B0604020202020204" pitchFamily="34" charset="0"/>
                        </a:rPr>
                        <a:t>Cohort or case-control analytical studies</a:t>
                      </a:r>
                    </a:p>
                  </a:txBody>
                  <a:tcP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3"/>
                  </a:ext>
                </a:extLst>
              </a:tr>
              <a:tr h="218836">
                <a:tc>
                  <a:txBody>
                    <a:bodyPr/>
                    <a:lstStyle/>
                    <a:p>
                      <a:pPr algn="l"/>
                      <a:r>
                        <a:rPr lang="en-GB" sz="1600" dirty="0">
                          <a:latin typeface="Arial" panose="020B0604020202020204" pitchFamily="34" charset="0"/>
                          <a:cs typeface="Arial" panose="020B0604020202020204" pitchFamily="34" charset="0"/>
                        </a:rPr>
                        <a:t>II-3</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GB" sz="1600" dirty="0">
                          <a:latin typeface="Arial" panose="020B0604020202020204" pitchFamily="34" charset="0"/>
                          <a:cs typeface="Arial" panose="020B0604020202020204" pitchFamily="34" charset="0"/>
                        </a:rPr>
                        <a:t>Multiple time series, dramatic uncontrolled experiments</a:t>
                      </a:r>
                    </a:p>
                  </a:txBody>
                  <a:tcP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4"/>
                  </a:ext>
                </a:extLst>
              </a:tr>
              <a:tr h="218836">
                <a:tc>
                  <a:txBody>
                    <a:bodyPr/>
                    <a:lstStyle/>
                    <a:p>
                      <a:pPr algn="l"/>
                      <a:r>
                        <a:rPr lang="en-GB" sz="1600" dirty="0">
                          <a:latin typeface="Arial" panose="020B0604020202020204" pitchFamily="34" charset="0"/>
                          <a:cs typeface="Arial" panose="020B0604020202020204" pitchFamily="34" charset="0"/>
                        </a:rPr>
                        <a:t>III</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GB" sz="1600" dirty="0">
                          <a:latin typeface="Arial" panose="020B0604020202020204" pitchFamily="34" charset="0"/>
                          <a:cs typeface="Arial" panose="020B0604020202020204" pitchFamily="34" charset="0"/>
                        </a:rPr>
                        <a:t>Opinions of respected authorities, descriptive epidemiology</a:t>
                      </a:r>
                    </a:p>
                  </a:txBody>
                  <a:tcP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3891900948"/>
                  </a:ext>
                </a:extLst>
              </a:tr>
              <a:tr h="218836">
                <a:tc gridSpan="2">
                  <a:txBody>
                    <a:bodyPr/>
                    <a:lstStyle/>
                    <a:p>
                      <a:pPr algn="l"/>
                      <a:r>
                        <a:rPr lang="en-GB" sz="1600" b="1" dirty="0">
                          <a:solidFill>
                            <a:schemeClr val="bg1"/>
                          </a:solidFill>
                          <a:latin typeface="Arial" panose="020B0604020202020204" pitchFamily="34" charset="0"/>
                          <a:cs typeface="Arial" panose="020B0604020202020204" pitchFamily="34" charset="0"/>
                        </a:rPr>
                        <a:t>Grade of recommendation</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latin typeface="Arial" panose="020B0604020202020204" pitchFamily="34" charset="0"/>
                        <a:cs typeface="Arial" panose="020B0604020202020204" pitchFamily="34" charset="0"/>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FEFCFC"/>
                    </a:solidFill>
                  </a:tcPr>
                </a:tc>
                <a:extLst>
                  <a:ext uri="{0D108BD9-81ED-4DB2-BD59-A6C34878D82A}">
                    <a16:rowId xmlns:a16="http://schemas.microsoft.com/office/drawing/2014/main" val="1012377105"/>
                  </a:ext>
                </a:extLst>
              </a:tr>
              <a:tr h="372020">
                <a:tc>
                  <a:txBody>
                    <a:bodyPr/>
                    <a:lstStyle/>
                    <a:p>
                      <a:pPr algn="l"/>
                      <a:r>
                        <a:rPr lang="en-GB" sz="1600" dirty="0">
                          <a:latin typeface="Arial" panose="020B0604020202020204" pitchFamily="34" charset="0"/>
                          <a:cs typeface="Arial" panose="020B0604020202020204" pitchFamily="34" charset="0"/>
                        </a:rPr>
                        <a:t>1</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EE5F5"/>
                    </a:solidFill>
                  </a:tcPr>
                </a:tc>
                <a:tc>
                  <a:txBody>
                    <a:bodyPr/>
                    <a:lstStyle/>
                    <a:p>
                      <a:r>
                        <a:rPr lang="en-GB" sz="1600" dirty="0">
                          <a:latin typeface="Arial" panose="020B0604020202020204" pitchFamily="34" charset="0"/>
                          <a:cs typeface="Arial" panose="020B0604020202020204" pitchFamily="34" charset="0"/>
                        </a:rPr>
                        <a:t>Strong recommendation: Factors influencing the strength of the recommendation included the quality of the evidence, presumed patient-important outcomes, and cost</a:t>
                      </a:r>
                    </a:p>
                  </a:txBody>
                  <a:tcP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222392168"/>
                  </a:ext>
                </a:extLst>
              </a:tr>
              <a:tr h="525205">
                <a:tc>
                  <a:txBody>
                    <a:bodyPr/>
                    <a:lstStyle/>
                    <a:p>
                      <a:pPr algn="l"/>
                      <a:r>
                        <a:rPr lang="en-GB" sz="1600" dirty="0">
                          <a:latin typeface="Arial" panose="020B0604020202020204" pitchFamily="34" charset="0"/>
                          <a:cs typeface="Arial" panose="020B0604020202020204" pitchFamily="34" charset="0"/>
                        </a:rPr>
                        <a:t>2</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BEE5F5"/>
                    </a:solidFill>
                  </a:tcPr>
                </a:tc>
                <a:tc>
                  <a:txBody>
                    <a:bodyPr/>
                    <a:lstStyle/>
                    <a:p>
                      <a:r>
                        <a:rPr lang="en-GB" sz="1600" dirty="0">
                          <a:latin typeface="Arial" panose="020B0604020202020204" pitchFamily="34" charset="0"/>
                          <a:cs typeface="Arial" panose="020B0604020202020204" pitchFamily="34" charset="0"/>
                        </a:rPr>
                        <a:t>Weaker recommendation: Variability in preferences and values, or more uncertainty: more likely a weak recommendation is warranted</a:t>
                      </a:r>
                    </a:p>
                    <a:p>
                      <a:r>
                        <a:rPr lang="en-GB" sz="1600" dirty="0">
                          <a:latin typeface="Arial" panose="020B0604020202020204" pitchFamily="34" charset="0"/>
                          <a:cs typeface="Arial" panose="020B0604020202020204" pitchFamily="34" charset="0"/>
                        </a:rPr>
                        <a:t>Recommendation is made with less certainty: higher cost or resource consumption</a:t>
                      </a:r>
                    </a:p>
                  </a:txBody>
                  <a:tcP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8392469"/>
                  </a:ext>
                </a:extLst>
              </a:tr>
            </a:tbl>
          </a:graphicData>
        </a:graphic>
      </p:graphicFrame>
      <p:pic>
        <p:nvPicPr>
          <p:cNvPr id="9" name="Picture 8">
            <a:hlinkClick r:id="rId3" action="ppaction://hlinksldjump"/>
            <a:extLst>
              <a:ext uri="{FF2B5EF4-FFF2-40B4-BE49-F238E27FC236}">
                <a16:creationId xmlns:a16="http://schemas.microsoft.com/office/drawing/2014/main" id="{83BEF9FF-1834-45CB-8EB9-14E8CC9C87A0}"/>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4125" y="446445"/>
            <a:ext cx="381237" cy="377560"/>
          </a:xfrm>
          <a:prstGeom prst="rect">
            <a:avLst/>
          </a:prstGeom>
        </p:spPr>
      </p:pic>
    </p:spTree>
    <p:extLst>
      <p:ext uri="{BB962C8B-B14F-4D97-AF65-F5344CB8AC3E}">
        <p14:creationId xmlns:p14="http://schemas.microsoft.com/office/powerpoint/2010/main" val="34174866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19B14-313C-4EA7-81DA-EB70F1D412E2}"/>
              </a:ext>
            </a:extLst>
          </p:cNvPr>
          <p:cNvSpPr>
            <a:spLocks noGrp="1"/>
          </p:cNvSpPr>
          <p:nvPr>
            <p:ph type="title"/>
          </p:nvPr>
        </p:nvSpPr>
        <p:spPr/>
        <p:txBody>
          <a:bodyPr/>
          <a:lstStyle/>
          <a:p>
            <a:r>
              <a:rPr lang="en-GB" dirty="0"/>
              <a:t>Overview</a:t>
            </a:r>
          </a:p>
        </p:txBody>
      </p:sp>
      <p:sp>
        <p:nvSpPr>
          <p:cNvPr id="3" name="Text Placeholder 2">
            <a:extLst>
              <a:ext uri="{FF2B5EF4-FFF2-40B4-BE49-F238E27FC236}">
                <a16:creationId xmlns:a16="http://schemas.microsoft.com/office/drawing/2014/main" id="{E8573DA5-4B2C-4565-82CD-2E7709998889}"/>
              </a:ext>
            </a:extLst>
          </p:cNvPr>
          <p:cNvSpPr>
            <a:spLocks noGrp="1"/>
          </p:cNvSpPr>
          <p:nvPr>
            <p:ph type="body" idx="1"/>
          </p:nvPr>
        </p:nvSpPr>
        <p:spPr/>
        <p:txBody>
          <a:bodyPr>
            <a:normAutofit fontScale="92500" lnSpcReduction="10000"/>
          </a:bodyPr>
          <a:lstStyle/>
          <a:p>
            <a:r>
              <a:rPr lang="en-GB" dirty="0"/>
              <a:t>Background</a:t>
            </a:r>
          </a:p>
          <a:p>
            <a:r>
              <a:rPr lang="en-GB" dirty="0"/>
              <a:t>Characteristics of common benign liver lesions</a:t>
            </a:r>
          </a:p>
          <a:p>
            <a:r>
              <a:rPr lang="en-GB" dirty="0"/>
              <a:t>Basic management of a ‘liver nodule’</a:t>
            </a:r>
          </a:p>
          <a:p>
            <a:r>
              <a:rPr lang="en-GB" dirty="0"/>
              <a:t>The benign tumour MDT</a:t>
            </a:r>
          </a:p>
          <a:p>
            <a:endParaRPr lang="en-GB" dirty="0"/>
          </a:p>
        </p:txBody>
      </p:sp>
    </p:spTree>
    <p:extLst>
      <p:ext uri="{BB962C8B-B14F-4D97-AF65-F5344CB8AC3E}">
        <p14:creationId xmlns:p14="http://schemas.microsoft.com/office/powerpoint/2010/main" val="16734748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0D72D14-6624-451F-961F-BACD07C44E30}"/>
              </a:ext>
            </a:extLst>
          </p:cNvPr>
          <p:cNvSpPr>
            <a:spLocks noGrp="1"/>
          </p:cNvSpPr>
          <p:nvPr>
            <p:ph type="title"/>
          </p:nvPr>
        </p:nvSpPr>
        <p:spPr/>
        <p:txBody>
          <a:bodyPr/>
          <a:lstStyle/>
          <a:p>
            <a:r>
              <a:rPr lang="en-GB" dirty="0"/>
              <a:t>Background</a:t>
            </a:r>
          </a:p>
        </p:txBody>
      </p:sp>
      <p:sp>
        <p:nvSpPr>
          <p:cNvPr id="6" name="Text Placeholder 5">
            <a:extLst>
              <a:ext uri="{FF2B5EF4-FFF2-40B4-BE49-F238E27FC236}">
                <a16:creationId xmlns:a16="http://schemas.microsoft.com/office/drawing/2014/main" id="{1A949078-0C2C-42C8-A04A-7B630B7F2B1C}"/>
              </a:ext>
            </a:extLst>
          </p:cNvPr>
          <p:cNvSpPr>
            <a:spLocks noGrp="1"/>
          </p:cNvSpPr>
          <p:nvPr>
            <p:ph type="body" sz="quarter" idx="10"/>
          </p:nvPr>
        </p:nvSpPr>
        <p:spPr/>
        <p:txBody>
          <a:bodyPr/>
          <a:lstStyle/>
          <a:p>
            <a:r>
              <a:rPr lang="en-GB" dirty="0"/>
              <a:t>*Nodular regenerative hyperplasia, although its histology is ‘benign’, has a clinical course and management distinct from other benign lesions considered in this guideline and is not reviewed here</a:t>
            </a:r>
          </a:p>
          <a:p>
            <a:r>
              <a:rPr lang="en-GB" dirty="0"/>
              <a:t>EASL CPG benign liver tumours. J </a:t>
            </a:r>
            <a:r>
              <a:rPr lang="en-GB" dirty="0" err="1"/>
              <a:t>Hepatol</a:t>
            </a:r>
            <a:r>
              <a:rPr lang="en-GB" dirty="0"/>
              <a:t> 2016;65:386–98</a:t>
            </a:r>
          </a:p>
        </p:txBody>
      </p:sp>
      <p:sp>
        <p:nvSpPr>
          <p:cNvPr id="5" name="Content Placeholder 4">
            <a:extLst>
              <a:ext uri="{FF2B5EF4-FFF2-40B4-BE49-F238E27FC236}">
                <a16:creationId xmlns:a16="http://schemas.microsoft.com/office/drawing/2014/main" id="{23A10723-A6CD-4610-A6C4-903FFB4A64E4}"/>
              </a:ext>
            </a:extLst>
          </p:cNvPr>
          <p:cNvSpPr>
            <a:spLocks noGrp="1"/>
          </p:cNvSpPr>
          <p:nvPr>
            <p:ph sz="half" idx="1"/>
          </p:nvPr>
        </p:nvSpPr>
        <p:spPr/>
        <p:txBody>
          <a:bodyPr/>
          <a:lstStyle/>
          <a:p>
            <a:r>
              <a:rPr lang="en-GB" dirty="0"/>
              <a:t>Heterogenous group of liver lesions</a:t>
            </a:r>
          </a:p>
          <a:p>
            <a:r>
              <a:rPr lang="en-GB" dirty="0"/>
              <a:t>Frequently found incidentally – due to widespread imaging use</a:t>
            </a:r>
          </a:p>
          <a:p>
            <a:r>
              <a:rPr lang="en-GB" dirty="0"/>
              <a:t>Often have a benign course</a:t>
            </a:r>
          </a:p>
          <a:p>
            <a:r>
              <a:rPr lang="en-GB" dirty="0"/>
              <a:t>Some are of greater clinical relevance than others</a:t>
            </a:r>
          </a:p>
          <a:p>
            <a:endParaRPr lang="en-GB" dirty="0"/>
          </a:p>
          <a:p>
            <a:r>
              <a:rPr lang="en-GB" dirty="0"/>
              <a:t>CPG provides an aid for the practical diagnosis and management of the more common </a:t>
            </a:r>
            <a:br>
              <a:rPr lang="en-GB" dirty="0"/>
            </a:br>
            <a:r>
              <a:rPr lang="en-GB" dirty="0"/>
              <a:t>benign tumours:*</a:t>
            </a:r>
          </a:p>
          <a:p>
            <a:pPr lvl="1"/>
            <a:r>
              <a:rPr lang="en-GB" dirty="0"/>
              <a:t>Hepatic haemangiomas</a:t>
            </a:r>
          </a:p>
          <a:p>
            <a:pPr lvl="1"/>
            <a:r>
              <a:rPr lang="en-GB" dirty="0"/>
              <a:t>Focal nodular hyperplasia (FNH)</a:t>
            </a:r>
          </a:p>
          <a:p>
            <a:pPr lvl="1"/>
            <a:r>
              <a:rPr lang="en-GB" dirty="0"/>
              <a:t>Hepatocellular adenoma (HCA)</a:t>
            </a:r>
          </a:p>
          <a:p>
            <a:pPr lvl="1"/>
            <a:r>
              <a:rPr lang="en-GB" dirty="0"/>
              <a:t>Patients with multiple lesions</a:t>
            </a:r>
          </a:p>
          <a:p>
            <a:endParaRPr lang="en-GB" dirty="0"/>
          </a:p>
        </p:txBody>
      </p:sp>
      <p:pic>
        <p:nvPicPr>
          <p:cNvPr id="9" name="Picture 8">
            <a:hlinkClick r:id="rId3" action="ppaction://hlinksldjump"/>
            <a:extLst>
              <a:ext uri="{FF2B5EF4-FFF2-40B4-BE49-F238E27FC236}">
                <a16:creationId xmlns:a16="http://schemas.microsoft.com/office/drawing/2014/main" id="{356AA534-B945-4FC5-A5C8-0387BFE041FF}"/>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4125" y="446445"/>
            <a:ext cx="381237" cy="377560"/>
          </a:xfrm>
          <a:prstGeom prst="rect">
            <a:avLst/>
          </a:prstGeom>
        </p:spPr>
      </p:pic>
    </p:spTree>
    <p:extLst>
      <p:ext uri="{BB962C8B-B14F-4D97-AF65-F5344CB8AC3E}">
        <p14:creationId xmlns:p14="http://schemas.microsoft.com/office/powerpoint/2010/main" val="129867659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8693f058-ae25-4086-a3cd-35169a08f853"/>
</p:tagLst>
</file>

<file path=ppt/theme/theme1.xml><?xml version="1.0" encoding="utf-8"?>
<a:theme xmlns:a="http://schemas.openxmlformats.org/drawingml/2006/main" name="4_blank">
  <a:themeElements>
    <a:clrScheme name="ILC 19 Viral Hepatitis">
      <a:dk1>
        <a:sysClr val="windowText" lastClr="000000"/>
      </a:dk1>
      <a:lt1>
        <a:srgbClr val="FFFFFF"/>
      </a:lt1>
      <a:dk2>
        <a:srgbClr val="004B87"/>
      </a:dk2>
      <a:lt2>
        <a:srgbClr val="FFFFFF"/>
      </a:lt2>
      <a:accent1>
        <a:srgbClr val="F8BF3E"/>
      </a:accent1>
      <a:accent2>
        <a:srgbClr val="FBDE9E"/>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accent3"/>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3_blank">
  <a:themeElements>
    <a:clrScheme name="ILC 19 Liver tumours">
      <a:dk1>
        <a:sysClr val="windowText" lastClr="000000"/>
      </a:dk1>
      <a:lt1>
        <a:srgbClr val="FFFFFF"/>
      </a:lt1>
      <a:dk2>
        <a:srgbClr val="004B87"/>
      </a:dk2>
      <a:lt2>
        <a:srgbClr val="FFFFFF"/>
      </a:lt2>
      <a:accent1>
        <a:srgbClr val="DC214E"/>
      </a:accent1>
      <a:accent2>
        <a:srgbClr val="ED8FA6"/>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6350">
          <a:solidFill>
            <a:schemeClr val="tx2"/>
          </a:solidFill>
        </a:ln>
      </a:spPr>
      <a:bodyPr rot="0" spcFirstLastPara="0" vertOverflow="overflow" horzOverflow="overflow" vert="horz" wrap="square" lIns="27432" tIns="27432" rIns="27432" bIns="27432" numCol="1" spcCol="0" rtlCol="0" fromWordArt="0" anchor="ctr" anchorCtr="0" forceAA="0" compatLnSpc="1">
        <a:prstTxWarp prst="textNoShape">
          <a:avLst/>
        </a:prstTxWarp>
        <a:noAutofit/>
      </a:bodyPr>
      <a:lstStyle>
        <a:defPPr algn="ctr" defTabSz="457200">
          <a:defRPr sz="12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2_blank">
  <a:themeElements>
    <a:clrScheme name="ILC 19 Metabolic">
      <a:dk1>
        <a:sysClr val="windowText" lastClr="000000"/>
      </a:dk1>
      <a:lt1>
        <a:srgbClr val="FFFFFF"/>
      </a:lt1>
      <a:dk2>
        <a:srgbClr val="004B87"/>
      </a:dk2>
      <a:lt2>
        <a:srgbClr val="FFFFFF"/>
      </a:lt2>
      <a:accent1>
        <a:srgbClr val="0B9490"/>
      </a:accent1>
      <a:accent2>
        <a:srgbClr val="84C9C7"/>
      </a:accent2>
      <a:accent3>
        <a:srgbClr val="004B87"/>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blank">
  <a:themeElements>
    <a:clrScheme name="ILC 19 Gen hepatol">
      <a:dk1>
        <a:sysClr val="windowText" lastClr="000000"/>
      </a:dk1>
      <a:lt1>
        <a:srgbClr val="FFFFFF"/>
      </a:lt1>
      <a:dk2>
        <a:srgbClr val="004B87"/>
      </a:dk2>
      <a:lt2>
        <a:srgbClr val="FFFFFF"/>
      </a:lt2>
      <a:accent1>
        <a:srgbClr val="1D498B"/>
      </a:accent1>
      <a:accent2>
        <a:srgbClr val="0DC5E8"/>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5_blank">
  <a:themeElements>
    <a:clrScheme name="ILC 19 Gen hepatol">
      <a:dk1>
        <a:sysClr val="windowText" lastClr="000000"/>
      </a:dk1>
      <a:lt1>
        <a:srgbClr val="FFFFFF"/>
      </a:lt1>
      <a:dk2>
        <a:srgbClr val="004B87"/>
      </a:dk2>
      <a:lt2>
        <a:srgbClr val="FFFFFF"/>
      </a:lt2>
      <a:accent1>
        <a:srgbClr val="1D498B"/>
      </a:accent1>
      <a:accent2>
        <a:srgbClr val="0DC5E8"/>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19050">
          <a:solidFill>
            <a:schemeClr val="tx1"/>
          </a:solidFill>
          <a:tailEnd type="triangle"/>
        </a:ln>
      </a:spPr>
      <a:bodyPr/>
      <a:lstStyle/>
      <a:style>
        <a:lnRef idx="1">
          <a:schemeClr val="dk1"/>
        </a:lnRef>
        <a:fillRef idx="0">
          <a:schemeClr val="dk1"/>
        </a:fillRef>
        <a:effectRef idx="0">
          <a:schemeClr val="dk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21C146104FD2B43B3AB0F7892A0F721" ma:contentTypeVersion="12" ma:contentTypeDescription="Create a new document." ma:contentTypeScope="" ma:versionID="da1c241b758010bc2a17796fe8de206a">
  <xsd:schema xmlns:xsd="http://www.w3.org/2001/XMLSchema" xmlns:xs="http://www.w3.org/2001/XMLSchema" xmlns:p="http://schemas.microsoft.com/office/2006/metadata/properties" xmlns:ns2="7a3f0d49-cb9d-4d28-b6b4-cb24b886583f" xmlns:ns3="8b4f0aa6-f811-4d6e-9450-92a67e22359a" targetNamespace="http://schemas.microsoft.com/office/2006/metadata/properties" ma:root="true" ma:fieldsID="fdc2e42c6862da533f6de81bb7893bbb" ns2:_="" ns3:_="">
    <xsd:import namespace="7a3f0d49-cb9d-4d28-b6b4-cb24b886583f"/>
    <xsd:import namespace="8b4f0aa6-f811-4d6e-9450-92a67e22359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Location" minOccurs="0"/>
                <xsd:element ref="ns3:MediaServiceOCR" minOccurs="0"/>
                <xsd:element ref="ns3:MediaServiceEventHashCode" minOccurs="0"/>
                <xsd:element ref="ns3:MediaServiceGenerationTim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3f0d49-cb9d-4d28-b6b4-cb24b886583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b4f0aa6-f811-4d6e-9450-92a67e22359a"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description="" ma:internalName="MediaServiceAutoTags" ma:readOnly="true">
      <xsd:simpleType>
        <xsd:restriction base="dms:Text"/>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C655285-0295-4DC9-BB3C-AA4FB57D4246}">
  <ds:schemaRefs>
    <ds:schemaRef ds:uri="http://schemas.microsoft.com/office/infopath/2007/PartnerControls"/>
    <ds:schemaRef ds:uri="http://purl.org/dc/elements/1.1/"/>
    <ds:schemaRef ds:uri="http://schemas.microsoft.com/office/2006/metadata/properties"/>
    <ds:schemaRef ds:uri="http://purl.org/dc/terms/"/>
    <ds:schemaRef ds:uri="8b4f0aa6-f811-4d6e-9450-92a67e22359a"/>
    <ds:schemaRef ds:uri="http://schemas.openxmlformats.org/package/2006/metadata/core-properties"/>
    <ds:schemaRef ds:uri="http://schemas.microsoft.com/office/2006/documentManagement/types"/>
    <ds:schemaRef ds:uri="7a3f0d49-cb9d-4d28-b6b4-cb24b886583f"/>
    <ds:schemaRef ds:uri="http://www.w3.org/XML/1998/namespace"/>
    <ds:schemaRef ds:uri="http://purl.org/dc/dcmitype/"/>
  </ds:schemaRefs>
</ds:datastoreItem>
</file>

<file path=customXml/itemProps2.xml><?xml version="1.0" encoding="utf-8"?>
<ds:datastoreItem xmlns:ds="http://schemas.openxmlformats.org/officeDocument/2006/customXml" ds:itemID="{1C89176F-A8AE-45EE-BEE8-50C3F078B65E}">
  <ds:schemaRefs>
    <ds:schemaRef ds:uri="http://schemas.microsoft.com/sharepoint/v3/contenttype/forms"/>
  </ds:schemaRefs>
</ds:datastoreItem>
</file>

<file path=customXml/itemProps3.xml><?xml version="1.0" encoding="utf-8"?>
<ds:datastoreItem xmlns:ds="http://schemas.openxmlformats.org/officeDocument/2006/customXml" ds:itemID="{166AAF9A-846F-4665-A84C-384EE7AA341A}"/>
</file>

<file path=docProps/app.xml><?xml version="1.0" encoding="utf-8"?>
<Properties xmlns="http://schemas.openxmlformats.org/officeDocument/2006/extended-properties" xmlns:vt="http://schemas.openxmlformats.org/officeDocument/2006/docPropsVTypes">
  <Template>blank</Template>
  <TotalTime>5771</TotalTime>
  <Words>3335</Words>
  <Application>Microsoft Office PowerPoint</Application>
  <PresentationFormat>Widescreen</PresentationFormat>
  <Paragraphs>595</Paragraphs>
  <Slides>34</Slides>
  <Notes>26</Notes>
  <HiddenSlides>0</HiddenSlides>
  <MMClips>0</MMClips>
  <ScaleCrop>false</ScaleCrop>
  <HeadingPairs>
    <vt:vector size="6" baseType="variant">
      <vt:variant>
        <vt:lpstr>Fonts Used</vt:lpstr>
      </vt:variant>
      <vt:variant>
        <vt:i4>2</vt:i4>
      </vt:variant>
      <vt:variant>
        <vt:lpstr>Theme</vt:lpstr>
      </vt:variant>
      <vt:variant>
        <vt:i4>5</vt:i4>
      </vt:variant>
      <vt:variant>
        <vt:lpstr>Slide Titles</vt:lpstr>
      </vt:variant>
      <vt:variant>
        <vt:i4>34</vt:i4>
      </vt:variant>
    </vt:vector>
  </HeadingPairs>
  <TitlesOfParts>
    <vt:vector size="41" baseType="lpstr">
      <vt:lpstr>Arial</vt:lpstr>
      <vt:lpstr>Wingdings</vt:lpstr>
      <vt:lpstr>4_blank</vt:lpstr>
      <vt:lpstr>3_blank</vt:lpstr>
      <vt:lpstr>2_blank</vt:lpstr>
      <vt:lpstr>1_blank</vt:lpstr>
      <vt:lpstr>5_blank</vt:lpstr>
      <vt:lpstr>Clinical Practice Guidelines</vt:lpstr>
      <vt:lpstr>About these slides</vt:lpstr>
      <vt:lpstr>About these slides</vt:lpstr>
      <vt:lpstr>Guideline panel</vt:lpstr>
      <vt:lpstr>Outline</vt:lpstr>
      <vt:lpstr>Methods</vt:lpstr>
      <vt:lpstr>Grading evidence and recommendations </vt:lpstr>
      <vt:lpstr>Overview</vt:lpstr>
      <vt:lpstr>Background</vt:lpstr>
      <vt:lpstr>Characteristics of common benign liver lesions</vt:lpstr>
      <vt:lpstr>Basic management of a ‘liver nodule’</vt:lpstr>
      <vt:lpstr>The benign liver tumour MDT</vt:lpstr>
      <vt:lpstr>Guidelines</vt:lpstr>
      <vt:lpstr>Topics</vt:lpstr>
      <vt:lpstr>Hepatic haemangiomas</vt:lpstr>
      <vt:lpstr>Hepatic haemangiomas: epidemiology/clinical characteristics</vt:lpstr>
      <vt:lpstr>Hepatic haemangiomas: key diagnostic recommendations</vt:lpstr>
      <vt:lpstr>Hepatic haemangiomas: imaging</vt:lpstr>
      <vt:lpstr>Hepatic haemangiomas: key management recommendations</vt:lpstr>
      <vt:lpstr>Focal nodular hyperplasia</vt:lpstr>
      <vt:lpstr>FNH: epidemiology/clinical characteristics</vt:lpstr>
      <vt:lpstr>FNH: imaging</vt:lpstr>
      <vt:lpstr>FNH: key diagnostic recommendations</vt:lpstr>
      <vt:lpstr>FNH: key management recommendations</vt:lpstr>
      <vt:lpstr>FNH: management algorithm</vt:lpstr>
      <vt:lpstr>Hepatocellular adenoma</vt:lpstr>
      <vt:lpstr>HCA: epidemiology/clinical characteristics</vt:lpstr>
      <vt:lpstr>HCA: molecular classification</vt:lpstr>
      <vt:lpstr>HCA: molecular classification</vt:lpstr>
      <vt:lpstr>HCA: key diagnostic recommendations</vt:lpstr>
      <vt:lpstr>HCA: key management recommendations</vt:lpstr>
      <vt:lpstr>HCA: management algorithm</vt:lpstr>
      <vt:lpstr>Patients with multiple lesions</vt:lpstr>
      <vt:lpstr>Multiple lesions: key recommendations</vt:lpstr>
    </vt:vector>
  </TitlesOfParts>
  <Company>Elements Communications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Fiona Jenkins</dc:creator>
  <cp:lastModifiedBy>Simon Lott</cp:lastModifiedBy>
  <cp:revision>446</cp:revision>
  <cp:lastPrinted>2019-04-01T17:30:32Z</cp:lastPrinted>
  <dcterms:created xsi:type="dcterms:W3CDTF">2016-10-10T16:35:57Z</dcterms:created>
  <dcterms:modified xsi:type="dcterms:W3CDTF">2020-05-05T12:48:25Z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0x010100B21C146104FD2B43B3AB0F7892A0F721</vt:lpwstr>
  </property>
</Properties>
</file>