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Lst>
  <p:notesMasterIdLst>
    <p:notesMasterId r:id="rId54"/>
  </p:notesMasterIdLst>
  <p:sldIdLst>
    <p:sldId id="324" r:id="rId9"/>
    <p:sldId id="263" r:id="rId10"/>
    <p:sldId id="325" r:id="rId11"/>
    <p:sldId id="279" r:id="rId12"/>
    <p:sldId id="323" r:id="rId13"/>
    <p:sldId id="303" r:id="rId14"/>
    <p:sldId id="261" r:id="rId15"/>
    <p:sldId id="304" r:id="rId16"/>
    <p:sldId id="278" r:id="rId17"/>
    <p:sldId id="258" r:id="rId18"/>
    <p:sldId id="266" r:id="rId19"/>
    <p:sldId id="262" r:id="rId20"/>
    <p:sldId id="307" r:id="rId21"/>
    <p:sldId id="308" r:id="rId22"/>
    <p:sldId id="301" r:id="rId23"/>
    <p:sldId id="265" r:id="rId24"/>
    <p:sldId id="300" r:id="rId25"/>
    <p:sldId id="280" r:id="rId26"/>
    <p:sldId id="281" r:id="rId27"/>
    <p:sldId id="268" r:id="rId28"/>
    <p:sldId id="273" r:id="rId29"/>
    <p:sldId id="299" r:id="rId30"/>
    <p:sldId id="309" r:id="rId31"/>
    <p:sldId id="282" r:id="rId32"/>
    <p:sldId id="326" r:id="rId33"/>
    <p:sldId id="267" r:id="rId34"/>
    <p:sldId id="310" r:id="rId35"/>
    <p:sldId id="284" r:id="rId36"/>
    <p:sldId id="288" r:id="rId37"/>
    <p:sldId id="312" r:id="rId38"/>
    <p:sldId id="285" r:id="rId39"/>
    <p:sldId id="313" r:id="rId40"/>
    <p:sldId id="314" r:id="rId41"/>
    <p:sldId id="321" r:id="rId42"/>
    <p:sldId id="287" r:id="rId43"/>
    <p:sldId id="290" r:id="rId44"/>
    <p:sldId id="315" r:id="rId45"/>
    <p:sldId id="322" r:id="rId46"/>
    <p:sldId id="291" r:id="rId47"/>
    <p:sldId id="318" r:id="rId48"/>
    <p:sldId id="316" r:id="rId49"/>
    <p:sldId id="293" r:id="rId50"/>
    <p:sldId id="294" r:id="rId51"/>
    <p:sldId id="317" r:id="rId52"/>
    <p:sldId id="311" r:id="rId53"/>
  </p:sldIdLst>
  <p:sldSz cx="12192000" cy="6858000"/>
  <p:notesSz cx="6797675" cy="9928225"/>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8"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2"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Guest User" initials="GU" lastIdx="4" clrIdx="7">
    <p:extLst>
      <p:ext uri="{19B8F6BF-5375-455C-9EA6-DF929625EA0E}">
        <p15:presenceInfo xmlns:p15="http://schemas.microsoft.com/office/powerpoint/2012/main" userId="S::urn:spo:anon#e2df22deb420785564c0993e08aae129e7c47a9464d628b13671d15640c76ebf::"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3"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7"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F17"/>
    <a:srgbClr val="004A86"/>
    <a:srgbClr val="F8BE3D"/>
    <a:srgbClr val="FEFCFC"/>
    <a:srgbClr val="0A9390"/>
    <a:srgbClr val="DC204E"/>
    <a:srgbClr val="D8E9B1"/>
    <a:srgbClr val="9DC93B"/>
    <a:srgbClr val="71C5E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9" autoAdjust="0"/>
    <p:restoredTop sz="94660"/>
  </p:normalViewPr>
  <p:slideViewPr>
    <p:cSldViewPr snapToGrid="0">
      <p:cViewPr>
        <p:scale>
          <a:sx n="66" d="100"/>
          <a:sy n="66" d="100"/>
        </p:scale>
        <p:origin x="1964" y="852"/>
      </p:cViewPr>
      <p:guideLst>
        <p:guide orient="horz" pos="867"/>
        <p:guide pos="267"/>
        <p:guide pos="7412"/>
        <p:guide pos="381"/>
        <p:guide pos="7299"/>
        <p:guide orient="horz" pos="3987"/>
        <p:guide orient="horz" pos="958"/>
        <p:guide orient="horz" pos="12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alpha val="90000"/>
          </a:schemeClr>
        </a:solidFill>
        <a:ln>
          <a:solidFill>
            <a:schemeClr val="tx2">
              <a:alpha val="90000"/>
            </a:schemeClr>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EF0FFC98-EB21-409E-9CDD-65B0D3C4EDF9}">
      <dgm:prSet phldrT="[Text]" custT="1"/>
      <dgm:spPr>
        <a:solidFill>
          <a:schemeClr val="bg1">
            <a:alpha val="90000"/>
          </a:schemeClr>
        </a:solidFill>
        <a:ln>
          <a:solidFill>
            <a:schemeClr val="tx2">
              <a:alpha val="90000"/>
            </a:schemeClr>
          </a:solidFill>
        </a:ln>
      </dgm:spPr>
      <dgm:t>
        <a:bodyPr/>
        <a:lstStyle/>
        <a:p>
          <a:r>
            <a:rPr lang="en-GB" sz="2000" dirty="0">
              <a:latin typeface="Arial" panose="020B0604020202020204" pitchFamily="34" charset="0"/>
              <a:cs typeface="Arial" panose="020B0604020202020204" pitchFamily="34" charset="0"/>
            </a:rPr>
            <a:t>Key statements and recommendations</a:t>
          </a:r>
          <a:endParaRPr lang="en-GB" sz="20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2">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2">
        <dgm:presLayoutVars>
          <dgm:bulletEnabled val="1"/>
        </dgm:presLayoutVars>
      </dgm:prSet>
      <dgm:spPr/>
    </dgm:pt>
    <dgm:pt modelId="{3E23B032-FF14-4765-9641-D0CC6B8B521B}" type="pres">
      <dgm:prSet presAssocID="{34749C50-268C-40AC-A3C1-20105B60E5C9}"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1" presStyleCnt="2">
        <dgm:presLayoutVars>
          <dgm:chMax val="1"/>
          <dgm:bulletEnabled val="1"/>
        </dgm:presLayoutVars>
      </dgm:prSet>
      <dgm:spPr/>
    </dgm:pt>
    <dgm:pt modelId="{00385CE4-843E-44D2-9505-5E0E8F710E48}" type="pres">
      <dgm:prSet presAssocID="{6D0C0F05-0B97-4684-A375-BEE53CED5579}" presName="descendantText" presStyleLbl="alignAccFollowNode1" presStyleIdx="1" presStyleCnt="2">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20BE6AC8-0B17-4C51-B9AC-C734506A57B1}" srcId="{BCC1537F-DE71-481A-A200-9F4C77EF14FE}" destId="{6D0C0F05-0B97-4684-A375-BEE53CED5579}" srcOrd="1" destOrd="0" parTransId="{D918BF3C-5F3F-46DF-8618-834BFC8A7045}" sibTransId="{DA79F63C-974A-4571-8664-556CDC18B6D1}"/>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FFE876FE-9600-4A22-85FF-7BFDB1F8D1AD}" type="presParOf" srcId="{859B37CA-7D63-43BD-8E6E-4935AEEB1BDC}" destId="{14A92640-2FA0-48D7-9F03-F7A15F18105C}" srcOrd="2"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6811349" y="-2502506"/>
          <a:ext cx="1803355" cy="7259320"/>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4083367" y="313509"/>
        <a:ext cx="7171287" cy="1627289"/>
      </dsp:txXfrm>
    </dsp:sp>
    <dsp:sp modelId="{558480F4-FAA4-434B-AD99-028C17C687B3}">
      <dsp:nvSpPr>
        <dsp:cNvPr id="0" name=""/>
        <dsp:cNvSpPr/>
      </dsp:nvSpPr>
      <dsp:spPr>
        <a:xfrm>
          <a:off x="0" y="56"/>
          <a:ext cx="4083367" cy="2254194"/>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110041" y="110097"/>
        <a:ext cx="3863285" cy="2034112"/>
      </dsp:txXfrm>
    </dsp:sp>
    <dsp:sp modelId="{00385CE4-843E-44D2-9505-5E0E8F710E48}">
      <dsp:nvSpPr>
        <dsp:cNvPr id="0" name=""/>
        <dsp:cNvSpPr/>
      </dsp:nvSpPr>
      <dsp:spPr>
        <a:xfrm rot="5400000">
          <a:off x="6811349" y="-135601"/>
          <a:ext cx="1803355" cy="7259320"/>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Key statements and recommendations</a:t>
          </a:r>
          <a:endParaRPr lang="en-GB" sz="2000" kern="1200" dirty="0"/>
        </a:p>
      </dsp:txBody>
      <dsp:txXfrm rot="-5400000">
        <a:off x="4083367" y="2680414"/>
        <a:ext cx="7171287" cy="1627289"/>
      </dsp:txXfrm>
    </dsp:sp>
    <dsp:sp modelId="{B75631AB-3EF3-4AB2-9679-609D9E2A97C3}">
      <dsp:nvSpPr>
        <dsp:cNvPr id="0" name=""/>
        <dsp:cNvSpPr/>
      </dsp:nvSpPr>
      <dsp:spPr>
        <a:xfrm>
          <a:off x="0" y="2366960"/>
          <a:ext cx="4083367" cy="2254194"/>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110041" y="2477001"/>
        <a:ext cx="3863285" cy="20341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13984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US" i="1" dirty="0"/>
              <a:t>APC, antigen-presenting cell; CTL, cytotoxic T lymphocyte; IFN, interferon; IL, interleukin; NK, natural killer cell; Th, T helper cell; Treg, T regulatory cell</a:t>
            </a:r>
          </a:p>
          <a:p>
            <a:pPr marL="0" indent="0">
              <a:buNone/>
            </a:pPr>
            <a:endParaRPr lang="en-US" dirty="0"/>
          </a:p>
          <a:p>
            <a:pPr marL="0" indent="0">
              <a:buNone/>
            </a:pPr>
            <a:r>
              <a:rPr lang="en-US" dirty="0"/>
              <a:t>Molecular pathogenesis of autoimmune hepatitis. An autoantigenic peptide is presented to an uncommitted </a:t>
            </a:r>
            <a:r>
              <a:rPr lang="en-US" i="1" dirty="0"/>
              <a:t>T helper (Th0) lymphocyte </a:t>
            </a:r>
            <a:r>
              <a:rPr lang="en-US" dirty="0"/>
              <a:t>within the HLA class II molecule of an </a:t>
            </a:r>
            <a:r>
              <a:rPr lang="en-US" i="1" dirty="0"/>
              <a:t>antigen-presenting cell (APC). </a:t>
            </a:r>
            <a:r>
              <a:rPr lang="en-US" dirty="0"/>
              <a:t>Th0 cells become activated and, according to the cytokines present in the microenvironment and the nature of the antigen, differentiate into Th1, Th2, or Th17 cells, initiating a series of immune reactions determined by the cytokines they produce: Th2 secrete mainly IL-4, IL-10, and IL-13, and direct autoantibody production by B lymphocytes; Th1 secrete IL-2 and IFN-c, which stimulate </a:t>
            </a:r>
            <a:r>
              <a:rPr lang="en-US" i="1" dirty="0"/>
              <a:t>cytotoxic T lymphocytes (CTL), </a:t>
            </a:r>
            <a:r>
              <a:rPr lang="en-US" dirty="0"/>
              <a:t>enhance expression of class I and induce expression of class II HLA molecules on hepatocytes and activate macrophages; activated </a:t>
            </a:r>
            <a:r>
              <a:rPr lang="en-US" i="1" dirty="0"/>
              <a:t>macrophages (MØ) </a:t>
            </a:r>
            <a:r>
              <a:rPr lang="en-US" dirty="0"/>
              <a:t>release IL-1 and tumour necrosis factor alpha (TNF-a). Regulatory T cells (Treg) are derived from Th0 in the presence of </a:t>
            </a:r>
            <a:r>
              <a:rPr lang="en-US" i="1" dirty="0"/>
              <a:t>transforming growth factor (TGF). </a:t>
            </a:r>
            <a:r>
              <a:rPr lang="en-US" dirty="0"/>
              <a:t>If Tregs do not oppose, a variety of effector mechanisms can be activated: liver cell destruction could derive from the action of CTL; cytokines released by Th1 and recruited macrophages; complement activation or engagement of Fc receptor-bearing cells such as </a:t>
            </a:r>
            <a:r>
              <a:rPr lang="en-US" i="1" dirty="0"/>
              <a:t>natural killer (NK</a:t>
            </a:r>
            <a:r>
              <a:rPr lang="en-US" dirty="0"/>
              <a:t>) lymphocytes by the autoantibody bound to the hepatocyte surface. The role of the recently described Th17 cells, which arise in the presence of TGF-beta and IL-6, is under investigation. Of note, TGF-beta is highly expressed in the </a:t>
            </a:r>
            <a:r>
              <a:rPr lang="en-GB" dirty="0"/>
              <a:t>inflamed liver, dwindling during remission</a:t>
            </a:r>
          </a:p>
          <a:p>
            <a:endParaRPr lang="en-GB" dirty="0"/>
          </a:p>
          <a:p>
            <a:pPr marL="0" indent="0" defTabSz="940460">
              <a:buNone/>
            </a:pPr>
            <a:r>
              <a:rPr lang="en-US" dirty="0"/>
              <a:t>Manns MP et al. </a:t>
            </a:r>
            <a:r>
              <a:rPr lang="en-GB" dirty="0"/>
              <a:t>Autoimmune hepatitis – Update 2015 </a:t>
            </a:r>
            <a:r>
              <a:rPr lang="en-US" i="1" dirty="0"/>
              <a:t>J Hepatol </a:t>
            </a:r>
            <a:r>
              <a:rPr lang="en-US" dirty="0"/>
              <a:t>2015;62:S100–S111</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11768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797752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AIH, autoimmune hepatitis; ANA, antinuclear antibody; ELISA, enzyme-linked immunosorbent assay; Ig, immunoglobulin; LC, liver cytosol; LKM, liver-kidney microsomal; LP, liver-pancreas; SLA, soluble liver antigen; SMA, smooth muscle antibody</a:t>
            </a:r>
          </a:p>
          <a:p>
            <a:pPr marL="0" indent="0">
              <a:buNone/>
            </a:pPr>
            <a:endParaRPr lang="en-GB" i="1"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345976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AIH, autoimmune hepatitis; DILI, drug-induced liver injury; </a:t>
            </a:r>
            <a:r>
              <a:rPr lang="en-US" i="1" dirty="0"/>
              <a:t>IAIHG, </a:t>
            </a:r>
            <a:r>
              <a:rPr lang="en-GB" i="1" dirty="0"/>
              <a:t>International Autoimmune Hepatitis Group; MR, magnetic resonance; PBC, primary biliary cirrhosis; PSC, primary sclerosing cholangitis; </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311208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AIH, autoimmune hepatitis; ANA, antinuclear antibody; ELISA, enzyme-linked immunosorbent assay; IFL, immunofluorescence; Ig, immunoglobulin; LC, liver cytosol; LKM, liver-kidney microsomal; LP, liver-pancreas; pANCA, perinuclear antineutrophil cytoplasmic antibody; PBC, primary biliary cirrhosis; SLA, soluble liver antigen; SMA, smooth muscle antibody</a:t>
            </a:r>
          </a:p>
          <a:p>
            <a:pPr marL="0" indent="0">
              <a:buNone/>
            </a:pPr>
            <a:endParaRPr lang="en-GB" dirty="0"/>
          </a:p>
          <a:p>
            <a:pPr marL="0" indent="0">
              <a:buNone/>
            </a:pPr>
            <a:endParaRPr lang="en-GB" dirty="0"/>
          </a:p>
          <a:p>
            <a:pPr marL="0" indent="0">
              <a:buNone/>
            </a:pPr>
            <a:r>
              <a:rPr lang="en-GB" dirty="0"/>
              <a:t>Suggested diagnostic algorithm for autoimmune hepatitis using routine autoantibody testing by </a:t>
            </a:r>
            <a:r>
              <a:rPr lang="en-GB" i="1" dirty="0"/>
              <a:t>indirect immunofluorescence (IFL) </a:t>
            </a:r>
            <a:r>
              <a:rPr lang="en-GB" dirty="0"/>
              <a:t>and enzyme linked </a:t>
            </a:r>
            <a:r>
              <a:rPr lang="en-US" dirty="0"/>
              <a:t>immunosorbent assay (ELISA) testing with a set of four autoantibodies. A liver biopsy is always required for the demonstration of inflammatory hepatitis, as well as for staging and grading of the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347222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US" i="1" dirty="0"/>
              <a:t>DILI, drug-induced liver injury</a:t>
            </a:r>
          </a:p>
          <a:p>
            <a:pPr marL="0" indent="0">
              <a:buNone/>
            </a:pPr>
            <a:endParaRPr lang="en-US" dirty="0"/>
          </a:p>
          <a:p>
            <a:pPr marL="0" indent="0">
              <a:buNone/>
            </a:pPr>
            <a:r>
              <a:rPr lang="en-US" dirty="0"/>
              <a:t>A case based algorithm for patients with a suspicion of autoimmune hepatitis or drug-induced liver injury (DILI) using a response guided approach.</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285851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411234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HDV, hepatitis delta virus; HIV, human immunodeficiency virus; Ig, immunoglobulin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dirty="0"/>
          </a:p>
        </p:txBody>
      </p:sp>
    </p:spTree>
    <p:extLst>
      <p:ext uri="{BB962C8B-B14F-4D97-AF65-F5344CB8AC3E}">
        <p14:creationId xmlns:p14="http://schemas.microsoft.com/office/powerpoint/2010/main" val="1622973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AMA, antimitochondrial antibody; ANA, antinuclear antibody;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AST, </a:t>
            </a:r>
            <a:r>
              <a:rPr lang="en-GB" sz="1200" b="0" i="1" kern="1200" dirty="0">
                <a:solidFill>
                  <a:schemeClr val="tx1"/>
                </a:solidFill>
                <a:effectLst/>
                <a:latin typeface="Arial" panose="020B0604020202020204" pitchFamily="34" charset="0"/>
                <a:ea typeface="+mn-ea"/>
                <a:cs typeface="Arial" panose="020B0604020202020204" pitchFamily="34" charset="0"/>
              </a:rPr>
              <a:t>aspartate aminotransferase</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 </a:t>
            </a:r>
            <a:r>
              <a:rPr lang="en-GB" i="1" dirty="0">
                <a:latin typeface="Arial" panose="020B0604020202020204" pitchFamily="34" charset="0"/>
                <a:cs typeface="Arial" panose="020B0604020202020204" pitchFamily="34" charset="0"/>
              </a:rPr>
              <a:t>AT, antitrypsin; </a:t>
            </a:r>
            <a:r>
              <a:rPr lang="en-GB" i="1" dirty="0"/>
              <a:t>IAIHG, International Autoimmune Hepatitis Group; LKM, liver-kidney microsomal; SMA, smooth muscle antibody; ULN, upper limit of normal</a:t>
            </a:r>
            <a:endParaRPr lang="en-GB" sz="1200" b="0" i="1"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Alvarez F, Berg PA, Bianchi FB, Bianchi L, Burroughs AK, Cancado EL, et al.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International Autoimmune Hepatitis Group Report: review of criteria for</a:t>
            </a:r>
          </a:p>
          <a:p>
            <a:pPr marL="0" indent="0">
              <a:buNone/>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diagnosis of autoimmune hepatitis. J Hepatol 1999;31:929–938.</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38184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AMA, antimitochondrial antibody; ANA, antinuclear antibody;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AST, </a:t>
            </a:r>
            <a:r>
              <a:rPr lang="en-GB" sz="1200" b="0" i="1" kern="1200" dirty="0">
                <a:solidFill>
                  <a:schemeClr val="tx1"/>
                </a:solidFill>
                <a:effectLst/>
                <a:latin typeface="Arial" panose="020B0604020202020204" pitchFamily="34" charset="0"/>
                <a:ea typeface="+mn-ea"/>
                <a:cs typeface="Arial" panose="020B0604020202020204" pitchFamily="34" charset="0"/>
              </a:rPr>
              <a:t>aspartate aminotransferase</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 </a:t>
            </a:r>
            <a:r>
              <a:rPr lang="en-GB" i="1" dirty="0">
                <a:latin typeface="Arial" panose="020B0604020202020204" pitchFamily="34" charset="0"/>
                <a:cs typeface="Arial" panose="020B0604020202020204" pitchFamily="34" charset="0"/>
              </a:rPr>
              <a:t>AT, antitrypsin; </a:t>
            </a:r>
            <a:r>
              <a:rPr lang="en-GB" i="1" dirty="0"/>
              <a:t>IAIHG, International Autoimmune Hepatitis Group; LKM, liver-kidney microsomal; SMA, smooth muscle antibody; ULN, upper limit of normal</a:t>
            </a:r>
            <a:endParaRPr lang="en-GB" sz="1200" b="0" i="1"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Alvarez F, Berg PA, Bianchi FB, Bianchi L, Burroughs AK, Cancado EL, et al.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International Autoimmune Hepatitis Group Report: review of criteria for</a:t>
            </a:r>
          </a:p>
          <a:p>
            <a:pPr marL="0" indent="0">
              <a:buNone/>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diagnosis of autoimmune hepatitis. J Hepatol 1999;31:929–938.</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226822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Shaneyfelt TM, Mayo-Smith MF, Rothwangl J. Are guidelines following guidelines? The methodological quality of clinical practice guidelines in the peer-reviewed medical literature. JAMA 1999;281:1900–1905</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dirty="0"/>
          </a:p>
        </p:txBody>
      </p:sp>
    </p:spTree>
    <p:extLst>
      <p:ext uri="{BB962C8B-B14F-4D97-AF65-F5344CB8AC3E}">
        <p14:creationId xmlns:p14="http://schemas.microsoft.com/office/powerpoint/2010/main" val="1434226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AIH, autoimmune hepatitis; ANA, antinuclear antibody; IAIHG,  International Autoimmune Hepatitis Group; Ig, immunoglobulin; LKM, liver-kidney microsomal; LP, liver-pancreas; SLA, soluble liver antigen; SMA, smooth muscle antibody; ULN, upper limit of normal</a:t>
            </a:r>
          </a:p>
          <a:p>
            <a:pPr marL="0" indent="0">
              <a:buNone/>
            </a:pPr>
            <a:endParaRPr lang="en-GB" dirty="0"/>
          </a:p>
          <a:p>
            <a:pPr marL="0" indent="0">
              <a:buNone/>
            </a:pPr>
            <a:r>
              <a:rPr lang="en-GB" dirty="0"/>
              <a:t>Hennes EM, Zeniya M, Czaja AJ, Pares A, Dalekos GN, Krawitt EL, et al. </a:t>
            </a:r>
            <a:r>
              <a:rPr lang="en-US" dirty="0"/>
              <a:t>Simplified criteria for the diagnosis of autoimmune hepatitis. Hepatology </a:t>
            </a:r>
            <a:r>
              <a:rPr lang="en-GB" dirty="0"/>
              <a:t>2008;48:169–176.</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dirty="0"/>
          </a:p>
        </p:txBody>
      </p:sp>
    </p:spTree>
    <p:extLst>
      <p:ext uri="{BB962C8B-B14F-4D97-AF65-F5344CB8AC3E}">
        <p14:creationId xmlns:p14="http://schemas.microsoft.com/office/powerpoint/2010/main" val="187624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dirty="0"/>
          </a:p>
        </p:txBody>
      </p:sp>
    </p:spTree>
    <p:extLst>
      <p:ext uri="{BB962C8B-B14F-4D97-AF65-F5344CB8AC3E}">
        <p14:creationId xmlns:p14="http://schemas.microsoft.com/office/powerpoint/2010/main" val="2153071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ALT,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 HAI, hepatitis activity index; Ig, immunoglobulin; ULN, upper limit of normal</a:t>
            </a:r>
          </a:p>
          <a:p>
            <a:pPr marL="0" indent="0">
              <a:buNone/>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Therapeutic algorithm with case-by-case decisions about commencing steroid therapy, informed by baseline assessments. For example, a patient with</a:t>
            </a:r>
          </a:p>
          <a:p>
            <a:pPr marL="0" indent="0">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active disease (elevated transaminases &gt;3 normal values and hepatitis activity index (HAI) &gt;4/18) requires treatment.</a:t>
            </a:r>
          </a:p>
          <a:p>
            <a:pPr marL="0" indent="0">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Treatment probably no longer indicated in decompensated, burn-out cirrhosis, unless high inflammatory score on liver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biopsy.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dirty="0"/>
          </a:p>
        </p:txBody>
      </p:sp>
    </p:spTree>
    <p:extLst>
      <p:ext uri="{BB962C8B-B14F-4D97-AF65-F5344CB8AC3E}">
        <p14:creationId xmlns:p14="http://schemas.microsoft.com/office/powerpoint/2010/main" val="286605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dirty="0"/>
          </a:p>
        </p:txBody>
      </p:sp>
    </p:spTree>
    <p:extLst>
      <p:ext uri="{BB962C8B-B14F-4D97-AF65-F5344CB8AC3E}">
        <p14:creationId xmlns:p14="http://schemas.microsoft.com/office/powerpoint/2010/main" val="3585518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dirty="0"/>
          </a:p>
        </p:txBody>
      </p:sp>
    </p:spTree>
    <p:extLst>
      <p:ext uri="{BB962C8B-B14F-4D97-AF65-F5344CB8AC3E}">
        <p14:creationId xmlns:p14="http://schemas.microsoft.com/office/powerpoint/2010/main" val="323948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ALT, alanine aminotransferase; Ig, immunoglobulin; i.v., intraveneous; LT, liver transplantation; MMF, mycophenolate mofetil</a:t>
            </a:r>
          </a:p>
          <a:p>
            <a:pPr marL="0" indent="0">
              <a:buNone/>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Therapeutic strategy in autoimmune hepatitis. Treatment requires induction of remission and prolonged maintenance therapy. Induction is delivered by steroids and thiopurines are added as steroid sparing strategy. Laboratory endpoints are normalisation of IgG and ALT. MMF, mycophenolate mofetil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dirty="0"/>
          </a:p>
        </p:txBody>
      </p:sp>
    </p:spTree>
    <p:extLst>
      <p:ext uri="{BB962C8B-B14F-4D97-AF65-F5344CB8AC3E}">
        <p14:creationId xmlns:p14="http://schemas.microsoft.com/office/powerpoint/2010/main" val="2571509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HAI, hepatitis activity index; </a:t>
            </a:r>
            <a:r>
              <a:rPr lang="en-GB" i="1" dirty="0"/>
              <a:t>Ig, immunoglubulin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dirty="0"/>
          </a:p>
        </p:txBody>
      </p:sp>
    </p:spTree>
    <p:extLst>
      <p:ext uri="{BB962C8B-B14F-4D97-AF65-F5344CB8AC3E}">
        <p14:creationId xmlns:p14="http://schemas.microsoft.com/office/powerpoint/2010/main" val="3566724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ALT,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 </a:t>
            </a:r>
            <a:r>
              <a:rPr lang="en-GB" i="1" dirty="0"/>
              <a:t>IAIHG,  International Autoimmune Hepatitis Group; Ig, immunoglobulin;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dirty="0"/>
          </a:p>
        </p:txBody>
      </p:sp>
    </p:spTree>
    <p:extLst>
      <p:ext uri="{BB962C8B-B14F-4D97-AF65-F5344CB8AC3E}">
        <p14:creationId xmlns:p14="http://schemas.microsoft.com/office/powerpoint/2010/main" val="2275089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ALT,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 </a:t>
            </a:r>
            <a:r>
              <a:rPr lang="en-GB" i="1" dirty="0"/>
              <a:t>IAIHG,  International Autoimmune Hepatitis Group; Ig, immunoglobulin;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1884864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6-TG, </a:t>
            </a:r>
            <a:r>
              <a:rPr lang="en-GB" sz="1200" b="0" i="1" kern="1200" dirty="0">
                <a:solidFill>
                  <a:schemeClr val="tx1"/>
                </a:solidFill>
                <a:effectLst/>
                <a:latin typeface="Arial" panose="020B0604020202020204" pitchFamily="34" charset="0"/>
                <a:ea typeface="+mn-ea"/>
                <a:cs typeface="Arial" panose="020B0604020202020204" pitchFamily="34" charset="0"/>
              </a:rPr>
              <a:t>6-thioguanine;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ALT, alanine aminotransferase; Ig, immunoglobulin</a:t>
            </a:r>
            <a:br>
              <a:rPr lang="en-US" sz="1200" b="0" i="1" u="none" strike="noStrike" kern="1200" baseline="0" dirty="0">
                <a:solidFill>
                  <a:schemeClr val="tx1"/>
                </a:solidFill>
                <a:latin typeface="Arial" panose="020B0604020202020204" pitchFamily="34" charset="0"/>
                <a:ea typeface="+mn-ea"/>
                <a:cs typeface="Arial" panose="020B0604020202020204" pitchFamily="34" charset="0"/>
              </a:rPr>
            </a:b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Follow-up of patients with AIH who have achieved remission. Note that drug-free remission of AIH is infrequent and cannot be achieved in the majority of patients.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dirty="0"/>
          </a:p>
        </p:txBody>
      </p:sp>
    </p:spTree>
    <p:extLst>
      <p:ext uri="{BB962C8B-B14F-4D97-AF65-F5344CB8AC3E}">
        <p14:creationId xmlns:p14="http://schemas.microsoft.com/office/powerpoint/2010/main" val="54994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dirty="0"/>
          </a:p>
        </p:txBody>
      </p:sp>
    </p:spTree>
    <p:extLst>
      <p:ext uri="{BB962C8B-B14F-4D97-AF65-F5344CB8AC3E}">
        <p14:creationId xmlns:p14="http://schemas.microsoft.com/office/powerpoint/2010/main" val="2866690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Ig, immunoglobulin; </a:t>
            </a:r>
            <a:r>
              <a:rPr lang="en-GB" i="1" dirty="0"/>
              <a:t>MMF, mycophenolate mofetil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dirty="0"/>
          </a:p>
        </p:txBody>
      </p:sp>
    </p:spTree>
    <p:extLst>
      <p:ext uri="{BB962C8B-B14F-4D97-AF65-F5344CB8AC3E}">
        <p14:creationId xmlns:p14="http://schemas.microsoft.com/office/powerpoint/2010/main" val="2680549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MMF, </a:t>
            </a:r>
            <a:r>
              <a:rPr lang="en-GB" sz="1200" i="1" dirty="0"/>
              <a:t>mycophenolate mofetil;</a:t>
            </a:r>
            <a:r>
              <a:rPr lang="en-GB" i="1" dirty="0"/>
              <a:t> TGN, thioguanine nucleotide; TPMT, thiopurine methyltransferase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dirty="0"/>
          </a:p>
        </p:txBody>
      </p:sp>
    </p:spTree>
    <p:extLst>
      <p:ext uri="{BB962C8B-B14F-4D97-AF65-F5344CB8AC3E}">
        <p14:creationId xmlns:p14="http://schemas.microsoft.com/office/powerpoint/2010/main" val="3811363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AMA, antimitochondrial antibody; APECED, autoimmune polyendocrinopathy candidiasis ectodermal dystrophy; APS-1, autoimmune polyglandular syndrome type 1; ASC, autoimmune sclerosing cholangitis; DILI, drug-induced liver injury; HCV, hepatitis C virus; LP, liver-pancreas; PBC, primary biliary cirrhosis; PSC, primary sclerosing cholangitis; SLA, soluble liver antigen; TNF, tumour necrosis factor</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Examples of concurrent autoimmune or immune-mediated diseases in the patient or first-degree relatives: Hashimoto thyroiditis (strongest association), Grave’s disease, vitiligo, alopecia, rheumatoid arthritis, diabetes mellitus type-1, inflammatory bowel disease, psoriasis, systemic lupus erythematosus, Sjögren’s syndrome, celiac disease, panniculitis, mononeuritis, urticaria pigmentosa, Sweet´s syndrome, idiopathic thrombocytopenic purpura, polymyositis, haemolytic anaemia, uveitis.</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dirty="0"/>
          </a:p>
        </p:txBody>
      </p:sp>
    </p:spTree>
    <p:extLst>
      <p:ext uri="{BB962C8B-B14F-4D97-AF65-F5344CB8AC3E}">
        <p14:creationId xmlns:p14="http://schemas.microsoft.com/office/powerpoint/2010/main" val="2616033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AIH, autoimmune hepatitis; MMF, mycophenolate mofetil</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dirty="0"/>
          </a:p>
        </p:txBody>
      </p:sp>
    </p:spTree>
    <p:extLst>
      <p:ext uri="{BB962C8B-B14F-4D97-AF65-F5344CB8AC3E}">
        <p14:creationId xmlns:p14="http://schemas.microsoft.com/office/powerpoint/2010/main" val="1544379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AIH, autoimmune hepatitis; 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dirty="0"/>
          </a:p>
        </p:txBody>
      </p:sp>
    </p:spTree>
    <p:extLst>
      <p:ext uri="{BB962C8B-B14F-4D97-AF65-F5344CB8AC3E}">
        <p14:creationId xmlns:p14="http://schemas.microsoft.com/office/powerpoint/2010/main" val="723026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CNI, calcineurin inhibitor; MMF, mycophenolate mofetil</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dirty="0"/>
          </a:p>
        </p:txBody>
      </p:sp>
    </p:spTree>
    <p:extLst>
      <p:ext uri="{BB962C8B-B14F-4D97-AF65-F5344CB8AC3E}">
        <p14:creationId xmlns:p14="http://schemas.microsoft.com/office/powerpoint/2010/main" val="857432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dirty="0"/>
          </a:p>
        </p:txBody>
      </p:sp>
    </p:spTree>
    <p:extLst>
      <p:ext uri="{BB962C8B-B14F-4D97-AF65-F5344CB8AC3E}">
        <p14:creationId xmlns:p14="http://schemas.microsoft.com/office/powerpoint/2010/main" val="2821161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AIH, autoimmune hepatitis; </a:t>
            </a:r>
            <a:r>
              <a:rPr lang="en-GB" sz="1200" b="0" i="1" kern="1200" dirty="0">
                <a:solidFill>
                  <a:schemeClr val="tx1"/>
                </a:solidFill>
                <a:effectLst/>
                <a:latin typeface="Arial" panose="020B0604020202020204" pitchFamily="34" charset="0"/>
                <a:ea typeface="+mn-ea"/>
                <a:cs typeface="Arial" panose="020B0604020202020204" pitchFamily="34" charset="0"/>
              </a:rPr>
              <a:t>6-MP, 6-mercaptopurine;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6-TG, </a:t>
            </a:r>
            <a:r>
              <a:rPr lang="en-GB" sz="1200" b="0" i="1" kern="1200" dirty="0">
                <a:solidFill>
                  <a:schemeClr val="tx1"/>
                </a:solidFill>
                <a:effectLst/>
                <a:latin typeface="Arial" panose="020B0604020202020204" pitchFamily="34" charset="0"/>
                <a:ea typeface="+mn-ea"/>
                <a:cs typeface="Arial" panose="020B0604020202020204" pitchFamily="34" charset="0"/>
              </a:rPr>
              <a:t>6-thioguanine;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MMF, mycophenolate mofetil</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dirty="0"/>
          </a:p>
        </p:txBody>
      </p:sp>
    </p:spTree>
    <p:extLst>
      <p:ext uri="{BB962C8B-B14F-4D97-AF65-F5344CB8AC3E}">
        <p14:creationId xmlns:p14="http://schemas.microsoft.com/office/powerpoint/2010/main" val="1955536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AIH, autoimmune hepatitis; </a:t>
            </a:r>
            <a:r>
              <a:rPr lang="en-GB" i="1" dirty="0"/>
              <a:t>PBC, primary biliary cirrhosis; PSC, primary sclerosing cholangitis; UDCA, ursodeoxycholic acid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dirty="0"/>
          </a:p>
        </p:txBody>
      </p:sp>
    </p:spTree>
    <p:extLst>
      <p:ext uri="{BB962C8B-B14F-4D97-AF65-F5344CB8AC3E}">
        <p14:creationId xmlns:p14="http://schemas.microsoft.com/office/powerpoint/2010/main" val="1659569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AIH, autoimmune 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dirty="0"/>
          </a:p>
        </p:txBody>
      </p:sp>
    </p:spTree>
    <p:extLst>
      <p:ext uri="{BB962C8B-B14F-4D97-AF65-F5344CB8AC3E}">
        <p14:creationId xmlns:p14="http://schemas.microsoft.com/office/powerpoint/2010/main" val="286570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0460">
              <a:buNone/>
            </a:pPr>
            <a:r>
              <a:rPr lang="en-GB" i="1" dirty="0"/>
              <a:t>AIH, autoimmune hepatitis; SIR, standardized incidence rate</a:t>
            </a:r>
          </a:p>
          <a:p>
            <a:pPr marL="0" indent="0" defTabSz="940460">
              <a:buNone/>
            </a:pPr>
            <a:endParaRPr lang="en-GB" dirty="0"/>
          </a:p>
          <a:p>
            <a:pPr marL="0" indent="0" defTabSz="940460">
              <a:buNone/>
            </a:pPr>
            <a:r>
              <a:rPr lang="en-GB" dirty="0"/>
              <a:t>Grønbæk L, Vilstrup H, Jepsen P. Autoimmune hepatitis in Denmark: incidence, prevalence, prognosis, and causes of death. A nationwide registry-based cohort study. J Hepatol. 2014 Mar;60(3):612-7. doi: 10.1016/j.jhep.2013.10.020. Epub 2013 Oct 26.</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dirty="0"/>
          </a:p>
        </p:txBody>
      </p:sp>
    </p:spTree>
    <p:extLst>
      <p:ext uri="{BB962C8B-B14F-4D97-AF65-F5344CB8AC3E}">
        <p14:creationId xmlns:p14="http://schemas.microsoft.com/office/powerpoint/2010/main" val="114405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0460">
              <a:buNone/>
            </a:pPr>
            <a:r>
              <a:rPr lang="en-GB" i="1" dirty="0"/>
              <a:t>AIH, autoimmune hepatitis; yr, year</a:t>
            </a:r>
          </a:p>
          <a:p>
            <a:pPr marL="0" indent="0" defTabSz="940460">
              <a:buNone/>
            </a:pPr>
            <a:endParaRPr lang="en-GB" i="1" dirty="0"/>
          </a:p>
          <a:p>
            <a:pPr marL="0" indent="0" defTabSz="940460">
              <a:buNone/>
            </a:pPr>
            <a:r>
              <a:rPr lang="en-GB" dirty="0"/>
              <a:t>Grønbæk L, Vilstrup H, Jepsen P. Autoimmune hepatitis in Denmark: incidence, prevalence, prognosis, and causes of death. A nationwide registry-based cohort study. J Hepatol. 2014 Mar;60(3):612-7. doi: 10.1016/j.jhep.2013.10.020. Epub 2013 Oct 26.</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dirty="0"/>
          </a:p>
        </p:txBody>
      </p:sp>
    </p:spTree>
    <p:extLst>
      <p:ext uri="{BB962C8B-B14F-4D97-AF65-F5344CB8AC3E}">
        <p14:creationId xmlns:p14="http://schemas.microsoft.com/office/powerpoint/2010/main" val="49895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HCC, hepatocellular carcinoma; MR, magnetic resonance; UV, ultraviolet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dirty="0"/>
          </a:p>
        </p:txBody>
      </p:sp>
    </p:spTree>
    <p:extLst>
      <p:ext uri="{BB962C8B-B14F-4D97-AF65-F5344CB8AC3E}">
        <p14:creationId xmlns:p14="http://schemas.microsoft.com/office/powerpoint/2010/main" val="20712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dirty="0"/>
          </a:p>
        </p:txBody>
      </p:sp>
    </p:spTree>
    <p:extLst>
      <p:ext uri="{BB962C8B-B14F-4D97-AF65-F5344CB8AC3E}">
        <p14:creationId xmlns:p14="http://schemas.microsoft.com/office/powerpoint/2010/main" val="136549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ANA, antinuclear antibody; HLA, human leucocyte antigen; LC, liver cytosol; LKM, liver-kidney microsomal; LP, liver-pancreas; SLA, soluble liver antigen; SMA, smooth muscle antibody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dirty="0"/>
          </a:p>
        </p:txBody>
      </p:sp>
    </p:spTree>
    <p:extLst>
      <p:ext uri="{BB962C8B-B14F-4D97-AF65-F5344CB8AC3E}">
        <p14:creationId xmlns:p14="http://schemas.microsoft.com/office/powerpoint/2010/main" val="325018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AMA, antimitochondrial antibody; APECED, autoimmune polyendocrinopathy candidiasis ectodermal dystrophy; APS-1, autoimmune polyglandular syndrome type 1; ASC, autoimmune sclerosing cholangitis; DILI, drug-induced liver injury; HCV, hepatitis C virus; PBC, primary biliary cirrhosis; PSC, primary sclerosing cholangitis; TNF, tumour necrosis factor</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Examples of concurrent autoimmune or immune-mediated diseases in the patient or first-degree relatives: Hashimoto thyroiditis (strongest association), Grave’s disease, vitiligo, alopecia, rheumatoid arthritis, diabetes mellitus type-1, inflammatory bowel disease, psoriasis, systemic lupus erythematosus, Sjögren’s syndrome, celiac disease, panniculitis, mononeuritis, urticaria pigmentosa, Sweet´s syndrome, idiopathic thrombocytopenic purpura, polymyositis, haemolytic anaemia, uveitis.</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2616033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slide" Target="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slide" Target="slide9.xm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9.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8.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slide" Target="slide9.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10.xml"/><Relationship Id="rId7" Type="http://schemas.openxmlformats.org/officeDocument/2006/relationships/slide" Target="slide39.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slide" Target="slide27.xml"/><Relationship Id="rId11" Type="http://schemas.openxmlformats.org/officeDocument/2006/relationships/slide" Target="slide5.xml"/><Relationship Id="rId5" Type="http://schemas.openxmlformats.org/officeDocument/2006/relationships/slide" Target="slide18.xml"/><Relationship Id="rId10" Type="http://schemas.openxmlformats.org/officeDocument/2006/relationships/slide" Target="slide45.xml"/><Relationship Id="rId4" Type="http://schemas.openxmlformats.org/officeDocument/2006/relationships/slide" Target="slide12.xml"/><Relationship Id="rId9" Type="http://schemas.openxmlformats.org/officeDocument/2006/relationships/slide" Target="slide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BA901D-0C5B-4CCD-B1BF-8E7A5A2F820D}"/>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dirty="0">
                <a:solidFill>
                  <a:srgbClr val="EB5F17"/>
                </a:solidFill>
              </a:rPr>
              <a:t>Autoimmune hepatitis</a:t>
            </a:r>
            <a:endParaRPr lang="en-GB" dirty="0">
              <a:solidFill>
                <a:srgbClr val="EB5F17"/>
              </a:solidFill>
            </a:endParaRP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95864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AIH is an non-resolving chronic liver disease that occurs in both sexes but affects mainly women</a:t>
            </a:r>
          </a:p>
          <a:p>
            <a:r>
              <a:rPr lang="en-US" dirty="0"/>
              <a:t>The incidence of AIH is increasing</a:t>
            </a:r>
          </a:p>
        </p:txBody>
      </p:sp>
      <p:sp>
        <p:nvSpPr>
          <p:cNvPr id="18" name="Content Placeholder 17">
            <a:extLst>
              <a:ext uri="{FF2B5EF4-FFF2-40B4-BE49-F238E27FC236}">
                <a16:creationId xmlns:a16="http://schemas.microsoft.com/office/drawing/2014/main" id="{5C4E1814-DC0A-48F7-9F81-C209876CB029}"/>
              </a:ext>
            </a:extLst>
          </p:cNvPr>
          <p:cNvSpPr>
            <a:spLocks noGrp="1"/>
          </p:cNvSpPr>
          <p:nvPr>
            <p:ph sz="half" idx="2"/>
          </p:nvPr>
        </p:nvSpPr>
        <p:spPr/>
        <p:txBody>
          <a:bodyPr/>
          <a:lstStyle/>
          <a:p>
            <a:r>
              <a:rPr lang="en-US" b="1" dirty="0"/>
              <a:t>Danish nationwide patient registry</a:t>
            </a:r>
            <a:r>
              <a:rPr lang="en-US" b="1" baseline="30000" dirty="0"/>
              <a:t>1</a:t>
            </a:r>
            <a:endParaRPr lang="en-GB" b="1" baseline="30000" dirty="0"/>
          </a:p>
          <a:p>
            <a:endParaRPr lang="en-GB" dirty="0"/>
          </a:p>
        </p:txBody>
      </p:sp>
      <p:sp>
        <p:nvSpPr>
          <p:cNvPr id="2" name="Title 1"/>
          <p:cNvSpPr>
            <a:spLocks noGrp="1"/>
          </p:cNvSpPr>
          <p:nvPr>
            <p:ph type="title"/>
          </p:nvPr>
        </p:nvSpPr>
        <p:spPr/>
        <p:txBody>
          <a:bodyPr/>
          <a:lstStyle/>
          <a:p>
            <a:r>
              <a:rPr lang="en-GB" dirty="0"/>
              <a:t>Epidemiology: prevalence</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*Statement number: 1 </a:t>
            </a:r>
          </a:p>
          <a:p>
            <a:r>
              <a:rPr lang="en-GB" dirty="0"/>
              <a:t>1. Grønbæk L, et al. J Hepatol 2014;60:612–7;</a:t>
            </a:r>
          </a:p>
          <a:p>
            <a:r>
              <a:rPr lang="en-GB" dirty="0"/>
              <a:t>EASL CPG AIH. </a:t>
            </a:r>
            <a:r>
              <a:rPr lang="en-US" dirty="0"/>
              <a:t>J Hepatol 2015;63:971–1004</a:t>
            </a:r>
          </a:p>
        </p:txBody>
      </p:sp>
      <p:pic>
        <p:nvPicPr>
          <p:cNvPr id="4" name="Picture 3">
            <a:extLst>
              <a:ext uri="{FF2B5EF4-FFF2-40B4-BE49-F238E27FC236}">
                <a16:creationId xmlns:a16="http://schemas.microsoft.com/office/drawing/2014/main" id="{CF99F280-1241-4E5E-A62F-10E8701D17B4}"/>
              </a:ext>
            </a:extLst>
          </p:cNvPr>
          <p:cNvPicPr>
            <a:picLocks noChangeAspect="1"/>
          </p:cNvPicPr>
          <p:nvPr/>
        </p:nvPicPr>
        <p:blipFill>
          <a:blip r:embed="rId3"/>
          <a:stretch>
            <a:fillRect/>
          </a:stretch>
        </p:blipFill>
        <p:spPr>
          <a:xfrm>
            <a:off x="7137001" y="1770714"/>
            <a:ext cx="3139075" cy="3110472"/>
          </a:xfrm>
          <a:prstGeom prst="rect">
            <a:avLst/>
          </a:prstGeom>
        </p:spPr>
      </p:pic>
      <p:pic>
        <p:nvPicPr>
          <p:cNvPr id="8" name="Picture 7">
            <a:hlinkClick r:id="rId4" action="ppaction://hlinksldjump"/>
            <a:extLst>
              <a:ext uri="{FF2B5EF4-FFF2-40B4-BE49-F238E27FC236}">
                <a16:creationId xmlns:a16="http://schemas.microsoft.com/office/drawing/2014/main" id="{EA81C5A6-EE1B-47A8-BDB2-F0204CE357D0}"/>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5" y="442233"/>
            <a:ext cx="381237" cy="377560"/>
          </a:xfrm>
          <a:prstGeom prst="rect">
            <a:avLst/>
          </a:prstGeom>
        </p:spPr>
      </p:pic>
      <p:graphicFrame>
        <p:nvGraphicFramePr>
          <p:cNvPr id="10" name="Table 9">
            <a:extLst>
              <a:ext uri="{FF2B5EF4-FFF2-40B4-BE49-F238E27FC236}">
                <a16:creationId xmlns:a16="http://schemas.microsoft.com/office/drawing/2014/main" id="{BD17F903-94D2-46A4-AF6E-B309A58B1A63}"/>
              </a:ext>
            </a:extLst>
          </p:cNvPr>
          <p:cNvGraphicFramePr>
            <a:graphicFrameLocks noGrp="1"/>
          </p:cNvGraphicFramePr>
          <p:nvPr>
            <p:extLst>
              <p:ext uri="{D42A27DB-BD31-4B8C-83A1-F6EECF244321}">
                <p14:modId xmlns:p14="http://schemas.microsoft.com/office/powerpoint/2010/main" val="1088390494"/>
              </p:ext>
            </p:extLst>
          </p:nvPr>
        </p:nvGraphicFramePr>
        <p:xfrm>
          <a:off x="604839" y="4998720"/>
          <a:ext cx="10982324" cy="8229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Guideline statement*</a:t>
                      </a:r>
                      <a:r>
                        <a:rPr lang="en-GB" sz="1400" baseline="30000" dirty="0">
                          <a:latin typeface="Arial" panose="020B0604020202020204" pitchFamily="34" charset="0"/>
                          <a:cs typeface="Arial" panose="020B0604020202020204" pitchFamily="34" charset="0"/>
                        </a:rPr>
                        <a:t>,2</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US" sz="1400" b="1" dirty="0">
                          <a:solidFill>
                            <a:schemeClr val="tx2"/>
                          </a:solidFill>
                          <a:latin typeface="Arial" panose="020B0604020202020204" pitchFamily="34" charset="0"/>
                          <a:cs typeface="Arial" panose="020B0604020202020204" pitchFamily="34" charset="0"/>
                        </a:rPr>
                        <a:t>Prevalence</a:t>
                      </a:r>
                      <a:r>
                        <a:rPr lang="en-US" sz="1400" dirty="0">
                          <a:latin typeface="Arial" panose="020B0604020202020204" pitchFamily="34" charset="0"/>
                          <a:cs typeface="Arial" panose="020B0604020202020204" pitchFamily="34" charset="0"/>
                        </a:rPr>
                        <a:t> of AIH ranges from 15 to 25 cases per 100,000 inhabitants in Europe and </a:t>
                      </a:r>
                      <a:r>
                        <a:rPr lang="en-US" sz="1400" b="1" dirty="0">
                          <a:solidFill>
                            <a:schemeClr val="tx2"/>
                          </a:solidFill>
                          <a:latin typeface="Arial" panose="020B0604020202020204" pitchFamily="34" charset="0"/>
                          <a:cs typeface="Arial" panose="020B0604020202020204" pitchFamily="34" charset="0"/>
                        </a:rPr>
                        <a:t>is increasing </a:t>
                      </a:r>
                      <a:r>
                        <a:rPr lang="en-US" sz="1400" dirty="0">
                          <a:latin typeface="Arial" panose="020B0604020202020204" pitchFamily="34" charset="0"/>
                          <a:cs typeface="Arial" panose="020B0604020202020204" pitchFamily="34" charset="0"/>
                        </a:rPr>
                        <a:t>in both women and men</a:t>
                      </a:r>
                      <a:endParaRPr lang="en-GB" sz="1400" dirty="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A80CF452-B746-4E7B-A4E2-12E7EECF3646}"/>
              </a:ext>
            </a:extLst>
          </p:cNvPr>
          <p:cNvGrpSpPr/>
          <p:nvPr/>
        </p:nvGrpSpPr>
        <p:grpSpPr>
          <a:xfrm>
            <a:off x="9356551" y="4996637"/>
            <a:ext cx="2111205" cy="276999"/>
            <a:chOff x="5845171" y="3212976"/>
            <a:chExt cx="2111205" cy="276999"/>
          </a:xfrm>
        </p:grpSpPr>
        <p:sp>
          <p:nvSpPr>
            <p:cNvPr id="12" name="Rectangle 11">
              <a:extLst>
                <a:ext uri="{FF2B5EF4-FFF2-40B4-BE49-F238E27FC236}">
                  <a16:creationId xmlns:a16="http://schemas.microsoft.com/office/drawing/2014/main" id="{100DC70A-0AD4-4319-9ED5-697890039A8E}"/>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4" name="TextBox 10">
              <a:extLst>
                <a:ext uri="{FF2B5EF4-FFF2-40B4-BE49-F238E27FC236}">
                  <a16:creationId xmlns:a16="http://schemas.microsoft.com/office/drawing/2014/main" id="{C7B62870-C445-4DEB-BDC0-FC0E15CD8EEF}"/>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00509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AIH occurs in all ethnic groups and in all age groups</a:t>
            </a:r>
            <a:r>
              <a:rPr lang="en-US" baseline="30000" dirty="0"/>
              <a:t>1,2</a:t>
            </a:r>
          </a:p>
          <a:p>
            <a:r>
              <a:rPr lang="en-GB" dirty="0"/>
              <a:t>Bimodal distribution usually with peaks around puberty and between 4th and 6th decade</a:t>
            </a:r>
            <a:r>
              <a:rPr lang="en-US" baseline="30000" dirty="0"/>
              <a:t>1,2</a:t>
            </a:r>
            <a:endParaRPr lang="en-GB" baseline="30000" dirty="0"/>
          </a:p>
          <a:p>
            <a:r>
              <a:rPr lang="en-GB" dirty="0"/>
              <a:t>A significant proportion of patients are above 65 years of age</a:t>
            </a:r>
            <a:r>
              <a:rPr lang="en-US" baseline="30000" dirty="0"/>
              <a:t>2</a:t>
            </a:r>
          </a:p>
        </p:txBody>
      </p:sp>
      <p:sp>
        <p:nvSpPr>
          <p:cNvPr id="15" name="Content Placeholder 14">
            <a:extLst>
              <a:ext uri="{FF2B5EF4-FFF2-40B4-BE49-F238E27FC236}">
                <a16:creationId xmlns:a16="http://schemas.microsoft.com/office/drawing/2014/main" id="{03CB3C76-2325-4F70-8301-C9AA29DB0E14}"/>
              </a:ext>
            </a:extLst>
          </p:cNvPr>
          <p:cNvSpPr>
            <a:spLocks noGrp="1"/>
          </p:cNvSpPr>
          <p:nvPr>
            <p:ph sz="half" idx="2"/>
          </p:nvPr>
        </p:nvSpPr>
        <p:spPr/>
        <p:txBody>
          <a:bodyPr/>
          <a:lstStyle/>
          <a:p>
            <a:r>
              <a:rPr lang="en-US" b="1" dirty="0"/>
              <a:t>Danish nationwide patient registry</a:t>
            </a:r>
            <a:r>
              <a:rPr lang="en-US" b="1" baseline="30000" dirty="0"/>
              <a:t>1</a:t>
            </a:r>
            <a:endParaRPr lang="en-GB" b="1" baseline="30000" dirty="0"/>
          </a:p>
          <a:p>
            <a:endParaRPr lang="en-GB" dirty="0"/>
          </a:p>
        </p:txBody>
      </p:sp>
      <p:sp>
        <p:nvSpPr>
          <p:cNvPr id="2" name="Title 1"/>
          <p:cNvSpPr>
            <a:spLocks noGrp="1"/>
          </p:cNvSpPr>
          <p:nvPr>
            <p:ph type="title"/>
          </p:nvPr>
        </p:nvSpPr>
        <p:spPr/>
        <p:txBody>
          <a:bodyPr/>
          <a:lstStyle/>
          <a:p>
            <a:r>
              <a:rPr lang="en-GB" dirty="0"/>
              <a:t>Epidemiology: demographics</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*Statement number: 1 </a:t>
            </a:r>
          </a:p>
          <a:p>
            <a:r>
              <a:rPr lang="en-GB" dirty="0"/>
              <a:t>1. Grønbæk L, et al. J Hepatol 2014;60:612–7;</a:t>
            </a:r>
          </a:p>
          <a:p>
            <a:r>
              <a:rPr lang="en-GB" dirty="0"/>
              <a:t>EASL CPG AIH. </a:t>
            </a:r>
            <a:r>
              <a:rPr lang="en-US" dirty="0"/>
              <a:t>J Hepatol 2015;63:971–1004</a:t>
            </a:r>
          </a:p>
        </p:txBody>
      </p:sp>
      <p:pic>
        <p:nvPicPr>
          <p:cNvPr id="4" name="Picture 3">
            <a:extLst>
              <a:ext uri="{FF2B5EF4-FFF2-40B4-BE49-F238E27FC236}">
                <a16:creationId xmlns:a16="http://schemas.microsoft.com/office/drawing/2014/main" id="{E06EDA6C-260F-420D-9894-3D1117CF268E}"/>
              </a:ext>
            </a:extLst>
          </p:cNvPr>
          <p:cNvPicPr>
            <a:picLocks noChangeAspect="1"/>
          </p:cNvPicPr>
          <p:nvPr/>
        </p:nvPicPr>
        <p:blipFill>
          <a:blip r:embed="rId3"/>
          <a:stretch>
            <a:fillRect/>
          </a:stretch>
        </p:blipFill>
        <p:spPr>
          <a:xfrm>
            <a:off x="6944041" y="1759214"/>
            <a:ext cx="3225328" cy="3133979"/>
          </a:xfrm>
          <a:prstGeom prst="rect">
            <a:avLst/>
          </a:prstGeom>
        </p:spPr>
      </p:pic>
      <p:pic>
        <p:nvPicPr>
          <p:cNvPr id="8" name="Picture 7">
            <a:hlinkClick r:id="rId4" action="ppaction://hlinksldjump"/>
            <a:extLst>
              <a:ext uri="{FF2B5EF4-FFF2-40B4-BE49-F238E27FC236}">
                <a16:creationId xmlns:a16="http://schemas.microsoft.com/office/drawing/2014/main" id="{8443FD95-B9CE-4E6D-BEFF-E1870F5D822A}"/>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688" y="429820"/>
            <a:ext cx="381237" cy="377560"/>
          </a:xfrm>
          <a:prstGeom prst="rect">
            <a:avLst/>
          </a:prstGeom>
        </p:spPr>
      </p:pic>
      <p:graphicFrame>
        <p:nvGraphicFramePr>
          <p:cNvPr id="11" name="Table 10">
            <a:extLst>
              <a:ext uri="{FF2B5EF4-FFF2-40B4-BE49-F238E27FC236}">
                <a16:creationId xmlns:a16="http://schemas.microsoft.com/office/drawing/2014/main" id="{DB56DF69-EED6-47BA-9A2F-7DEBB18270A6}"/>
              </a:ext>
            </a:extLst>
          </p:cNvPr>
          <p:cNvGraphicFramePr>
            <a:graphicFrameLocks noGrp="1"/>
          </p:cNvGraphicFramePr>
          <p:nvPr>
            <p:extLst>
              <p:ext uri="{D42A27DB-BD31-4B8C-83A1-F6EECF244321}">
                <p14:modId xmlns:p14="http://schemas.microsoft.com/office/powerpoint/2010/main" val="3336758074"/>
              </p:ext>
            </p:extLst>
          </p:nvPr>
        </p:nvGraphicFramePr>
        <p:xfrm>
          <a:off x="604837" y="4961774"/>
          <a:ext cx="10982325" cy="60960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Guideline statement*</a:t>
                      </a:r>
                      <a:r>
                        <a:rPr lang="en-GB" sz="1400" baseline="30000" dirty="0">
                          <a:latin typeface="Arial" panose="020B0604020202020204" pitchFamily="34" charset="0"/>
                          <a:cs typeface="Arial" panose="020B0604020202020204" pitchFamily="34" charset="0"/>
                        </a:rPr>
                        <a:t>,2</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US" sz="1400" b="0" dirty="0">
                          <a:solidFill>
                            <a:schemeClr val="tx1"/>
                          </a:solidFill>
                          <a:latin typeface="Arial" panose="020B0604020202020204" pitchFamily="34" charset="0"/>
                          <a:cs typeface="Arial" panose="020B0604020202020204" pitchFamily="34" charset="0"/>
                        </a:rPr>
                        <a:t>AIH can affect </a:t>
                      </a:r>
                      <a:r>
                        <a:rPr lang="en-US" sz="1400" b="1" dirty="0">
                          <a:solidFill>
                            <a:schemeClr val="tx2"/>
                          </a:solidFill>
                          <a:latin typeface="Arial" panose="020B0604020202020204" pitchFamily="34" charset="0"/>
                          <a:cs typeface="Arial" panose="020B0604020202020204" pitchFamily="34" charset="0"/>
                        </a:rPr>
                        <a:t>all populations </a:t>
                      </a:r>
                      <a:r>
                        <a:rPr lang="en-US" sz="1400" b="0" dirty="0">
                          <a:solidFill>
                            <a:schemeClr val="tx1"/>
                          </a:solidFill>
                          <a:latin typeface="Arial" panose="020B0604020202020204" pitchFamily="34" charset="0"/>
                          <a:cs typeface="Arial" panose="020B0604020202020204" pitchFamily="34" charset="0"/>
                        </a:rPr>
                        <a:t>and </a:t>
                      </a:r>
                      <a:r>
                        <a:rPr lang="en-US" sz="1400" b="1" dirty="0">
                          <a:solidFill>
                            <a:schemeClr val="tx2"/>
                          </a:solidFill>
                          <a:latin typeface="Arial" panose="020B0604020202020204" pitchFamily="34" charset="0"/>
                          <a:cs typeface="Arial" panose="020B0604020202020204" pitchFamily="34" charset="0"/>
                        </a:rPr>
                        <a:t>all age groups</a:t>
                      </a: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F339202A-4351-4840-8959-0DDE40F4215F}"/>
              </a:ext>
            </a:extLst>
          </p:cNvPr>
          <p:cNvGrpSpPr/>
          <p:nvPr/>
        </p:nvGrpSpPr>
        <p:grpSpPr>
          <a:xfrm>
            <a:off x="9357974" y="4950591"/>
            <a:ext cx="2111205" cy="276999"/>
            <a:chOff x="5845171" y="3212976"/>
            <a:chExt cx="2111205" cy="276999"/>
          </a:xfrm>
        </p:grpSpPr>
        <p:sp>
          <p:nvSpPr>
            <p:cNvPr id="12" name="Rectangle 11">
              <a:extLst>
                <a:ext uri="{FF2B5EF4-FFF2-40B4-BE49-F238E27FC236}">
                  <a16:creationId xmlns:a16="http://schemas.microsoft.com/office/drawing/2014/main" id="{DB3D46D4-08CC-43C7-A1CD-0A18F9160C45}"/>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3" name="TextBox 10">
              <a:extLst>
                <a:ext uri="{FF2B5EF4-FFF2-40B4-BE49-F238E27FC236}">
                  <a16:creationId xmlns:a16="http://schemas.microsoft.com/office/drawing/2014/main" id="{40B0F525-6379-4495-B339-8D3DD50A3A1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19098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Clinical spectrum: AIH is a very heterogeneous disease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*Statement numbers: 2–9</a:t>
            </a:r>
            <a:br>
              <a:rPr lang="en-US" dirty="0"/>
            </a:br>
            <a:r>
              <a:rPr lang="en-GB" dirty="0"/>
              <a:t>EASL CPG AIH. </a:t>
            </a:r>
            <a:r>
              <a:rPr lang="en-US" dirty="0"/>
              <a:t>J Hepatol 2015;63:971–1004</a:t>
            </a:r>
          </a:p>
        </p:txBody>
      </p:sp>
      <p:pic>
        <p:nvPicPr>
          <p:cNvPr id="5" name="Picture 4">
            <a:hlinkClick r:id="rId3" action="ppaction://hlinksldjump"/>
            <a:extLst>
              <a:ext uri="{FF2B5EF4-FFF2-40B4-BE49-F238E27FC236}">
                <a16:creationId xmlns:a16="http://schemas.microsoft.com/office/drawing/2014/main" id="{EDF70285-30BA-4FF3-9FF2-2F418601BF0C}"/>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1734" y="442233"/>
            <a:ext cx="381237" cy="377560"/>
          </a:xfrm>
          <a:prstGeom prst="rect">
            <a:avLst/>
          </a:prstGeom>
        </p:spPr>
      </p:pic>
      <p:graphicFrame>
        <p:nvGraphicFramePr>
          <p:cNvPr id="13" name="Table 12">
            <a:extLst>
              <a:ext uri="{FF2B5EF4-FFF2-40B4-BE49-F238E27FC236}">
                <a16:creationId xmlns:a16="http://schemas.microsoft.com/office/drawing/2014/main" id="{251B3C58-76E6-47EA-8207-64A0B5096858}"/>
              </a:ext>
            </a:extLst>
          </p:cNvPr>
          <p:cNvGraphicFramePr>
            <a:graphicFrameLocks noGrp="1"/>
          </p:cNvGraphicFramePr>
          <p:nvPr>
            <p:extLst>
              <p:ext uri="{D42A27DB-BD31-4B8C-83A1-F6EECF244321}">
                <p14:modId xmlns:p14="http://schemas.microsoft.com/office/powerpoint/2010/main" val="111445625"/>
              </p:ext>
            </p:extLst>
          </p:nvPr>
        </p:nvGraphicFramePr>
        <p:xfrm>
          <a:off x="604839" y="1361758"/>
          <a:ext cx="10982324" cy="40233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Guideline statements*</a:t>
                      </a:r>
                      <a:endParaRPr lang="en-GB" sz="1400" baseline="30000" dirty="0">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US" sz="1400" b="0" dirty="0">
                          <a:solidFill>
                            <a:schemeClr val="tx1"/>
                          </a:solidFill>
                          <a:latin typeface="Arial" panose="020B0604020202020204" pitchFamily="34" charset="0"/>
                          <a:cs typeface="Arial" panose="020B0604020202020204" pitchFamily="34" charset="0"/>
                        </a:rPr>
                        <a:t>AIH </a:t>
                      </a:r>
                      <a:r>
                        <a:rPr lang="en-US" sz="1400" b="1" dirty="0">
                          <a:solidFill>
                            <a:schemeClr val="tx2"/>
                          </a:solidFill>
                          <a:latin typeface="Arial" panose="020B0604020202020204" pitchFamily="34" charset="0"/>
                          <a:cs typeface="Arial" panose="020B0604020202020204" pitchFamily="34" charset="0"/>
                        </a:rPr>
                        <a:t>should be considered </a:t>
                      </a:r>
                      <a:r>
                        <a:rPr lang="en-US" sz="1400" b="0" dirty="0">
                          <a:solidFill>
                            <a:schemeClr val="tx1"/>
                          </a:solidFill>
                          <a:latin typeface="Arial" panose="020B0604020202020204" pitchFamily="34" charset="0"/>
                          <a:cs typeface="Arial" panose="020B0604020202020204" pitchFamily="34" charset="0"/>
                        </a:rPr>
                        <a:t>in any patient with </a:t>
                      </a:r>
                      <a:r>
                        <a:rPr lang="en-US" sz="1400" b="1" dirty="0">
                          <a:solidFill>
                            <a:schemeClr val="tx2"/>
                          </a:solidFill>
                          <a:latin typeface="Arial" panose="020B0604020202020204" pitchFamily="34" charset="0"/>
                          <a:cs typeface="Arial" panose="020B0604020202020204" pitchFamily="34" charset="0"/>
                        </a:rPr>
                        <a:t>acute or chronic liver disease</a:t>
                      </a:r>
                      <a:r>
                        <a:rPr lang="en-US" sz="1400" b="0" dirty="0">
                          <a:solidFill>
                            <a:schemeClr val="tx1"/>
                          </a:solidFill>
                          <a:latin typeface="Arial" panose="020B0604020202020204" pitchFamily="34" charset="0"/>
                          <a:cs typeface="Arial" panose="020B0604020202020204" pitchFamily="34" charset="0"/>
                        </a:rPr>
                        <a:t>, particularly in the context of hypergammaglobulinaemia</a:t>
                      </a:r>
                      <a:endParaRPr lang="en-GB" sz="14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Arial" panose="020B0604020202020204" pitchFamily="34" charset="0"/>
                          <a:ea typeface="+mn-ea"/>
                          <a:cs typeface="Arial" panose="020B0604020202020204" pitchFamily="34" charset="0"/>
                        </a:rPr>
                        <a:t>Prompt and timely diagnosis is crucial as </a:t>
                      </a:r>
                      <a:r>
                        <a:rPr lang="en-US" sz="1400" b="1" kern="1200" dirty="0">
                          <a:solidFill>
                            <a:schemeClr val="tx2"/>
                          </a:solidFill>
                          <a:latin typeface="Arial" panose="020B0604020202020204" pitchFamily="34" charset="0"/>
                          <a:ea typeface="+mn-ea"/>
                          <a:cs typeface="Arial" panose="020B0604020202020204" pitchFamily="34" charset="0"/>
                        </a:rPr>
                        <a:t>untreated</a:t>
                      </a:r>
                      <a:r>
                        <a:rPr lang="en-US" sz="1400" b="0" kern="1200" dirty="0">
                          <a:solidFill>
                            <a:schemeClr val="tx2"/>
                          </a:solidFill>
                          <a:latin typeface="Arial" panose="020B0604020202020204" pitchFamily="34" charset="0"/>
                          <a:ea typeface="+mn-ea"/>
                          <a:cs typeface="Arial" panose="020B0604020202020204" pitchFamily="34" charset="0"/>
                        </a:rPr>
                        <a:t> </a:t>
                      </a:r>
                      <a:r>
                        <a:rPr lang="en-US" sz="1400" b="1" kern="1200" dirty="0">
                          <a:solidFill>
                            <a:schemeClr val="tx2"/>
                          </a:solidFill>
                          <a:latin typeface="Arial" panose="020B0604020202020204" pitchFamily="34" charset="0"/>
                          <a:ea typeface="+mn-ea"/>
                          <a:cs typeface="Arial" panose="020B0604020202020204" pitchFamily="34" charset="0"/>
                        </a:rPr>
                        <a:t>AIH has a high</a:t>
                      </a:r>
                      <a:br>
                        <a:rPr lang="en-US" sz="1400" b="1" kern="1200" dirty="0">
                          <a:solidFill>
                            <a:schemeClr val="tx2"/>
                          </a:solidFill>
                          <a:latin typeface="Arial" panose="020B0604020202020204" pitchFamily="34" charset="0"/>
                          <a:ea typeface="+mn-ea"/>
                          <a:cs typeface="Arial" panose="020B0604020202020204" pitchFamily="34" charset="0"/>
                        </a:rPr>
                      </a:br>
                      <a:r>
                        <a:rPr lang="en-US" sz="1400" b="1" kern="1200" dirty="0">
                          <a:solidFill>
                            <a:schemeClr val="tx2"/>
                          </a:solidFill>
                          <a:latin typeface="Arial" panose="020B0604020202020204" pitchFamily="34" charset="0"/>
                          <a:ea typeface="+mn-ea"/>
                          <a:cs typeface="Arial" panose="020B0604020202020204" pitchFamily="34" charset="0"/>
                        </a:rPr>
                        <a:t>mortality rate</a:t>
                      </a:r>
                      <a:endParaRPr lang="en-GB" sz="1400" b="1" kern="120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Arial" panose="020B0604020202020204" pitchFamily="34" charset="0"/>
                          <a:ea typeface="+mn-ea"/>
                          <a:cs typeface="Arial" panose="020B0604020202020204" pitchFamily="34" charset="0"/>
                        </a:rPr>
                        <a:t>~ </a:t>
                      </a:r>
                      <a:r>
                        <a:rPr lang="en-US" sz="1400" b="1" kern="1200" dirty="0">
                          <a:solidFill>
                            <a:schemeClr val="tx2"/>
                          </a:solidFill>
                          <a:latin typeface="Arial" panose="020B0604020202020204" pitchFamily="34" charset="0"/>
                          <a:ea typeface="+mn-ea"/>
                          <a:cs typeface="Arial" panose="020B0604020202020204" pitchFamily="34" charset="0"/>
                        </a:rPr>
                        <a:t>1/3 of adult and 1/2 of child patients </a:t>
                      </a:r>
                      <a:r>
                        <a:rPr lang="en-US" sz="1400" b="0" kern="1200" dirty="0">
                          <a:solidFill>
                            <a:schemeClr val="tx1"/>
                          </a:solidFill>
                          <a:latin typeface="Arial" panose="020B0604020202020204" pitchFamily="34" charset="0"/>
                          <a:ea typeface="+mn-ea"/>
                          <a:cs typeface="Arial" panose="020B0604020202020204" pitchFamily="34" charset="0"/>
                        </a:rPr>
                        <a:t>with AIH have </a:t>
                      </a:r>
                      <a:r>
                        <a:rPr lang="en-US" sz="1400" b="1" kern="1200" dirty="0">
                          <a:solidFill>
                            <a:schemeClr val="tx2"/>
                          </a:solidFill>
                          <a:latin typeface="Arial" panose="020B0604020202020204" pitchFamily="34" charset="0"/>
                          <a:ea typeface="+mn-ea"/>
                          <a:cs typeface="Arial" panose="020B0604020202020204" pitchFamily="34" charset="0"/>
                        </a:rPr>
                        <a:t>cirrhosis</a:t>
                      </a:r>
                      <a:r>
                        <a:rPr lang="en-US" sz="1400" b="0" kern="1200" dirty="0">
                          <a:solidFill>
                            <a:schemeClr val="tx1"/>
                          </a:solidFill>
                          <a:latin typeface="Arial" panose="020B0604020202020204" pitchFamily="34" charset="0"/>
                          <a:ea typeface="+mn-ea"/>
                          <a:cs typeface="Arial" panose="020B0604020202020204" pitchFamily="34" charset="0"/>
                        </a:rPr>
                        <a:t> at presentation</a:t>
                      </a:r>
                      <a:endParaRPr lang="en-GB" sz="14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Arial" panose="020B0604020202020204" pitchFamily="34" charset="0"/>
                          <a:ea typeface="+mn-ea"/>
                          <a:cs typeface="Arial" panose="020B0604020202020204" pitchFamily="34" charset="0"/>
                        </a:rPr>
                        <a:t>Acute</a:t>
                      </a:r>
                      <a:r>
                        <a:rPr lang="en-US" sz="1400" b="0" kern="1200" dirty="0">
                          <a:solidFill>
                            <a:schemeClr val="tx2"/>
                          </a:solidFill>
                          <a:latin typeface="Arial" panose="020B0604020202020204" pitchFamily="34" charset="0"/>
                          <a:ea typeface="+mn-ea"/>
                          <a:cs typeface="Arial" panose="020B0604020202020204" pitchFamily="34" charset="0"/>
                        </a:rPr>
                        <a:t> </a:t>
                      </a:r>
                      <a:r>
                        <a:rPr lang="en-US" sz="1400" b="1" kern="1200" dirty="0">
                          <a:solidFill>
                            <a:schemeClr val="tx2"/>
                          </a:solidFill>
                          <a:latin typeface="Arial" panose="020B0604020202020204" pitchFamily="34" charset="0"/>
                          <a:ea typeface="+mn-ea"/>
                          <a:cs typeface="Arial" panose="020B0604020202020204" pitchFamily="34" charset="0"/>
                        </a:rPr>
                        <a:t>presentation of AIH can occur: </a:t>
                      </a:r>
                      <a:r>
                        <a:rPr lang="en-US" sz="1400" b="0" kern="1200" dirty="0">
                          <a:solidFill>
                            <a:schemeClr val="tx1"/>
                          </a:solidFill>
                          <a:latin typeface="Arial" panose="020B0604020202020204" pitchFamily="34" charset="0"/>
                          <a:ea typeface="+mn-ea"/>
                          <a:cs typeface="Arial" panose="020B0604020202020204" pitchFamily="34" charset="0"/>
                        </a:rPr>
                        <a:t>either</a:t>
                      </a:r>
                      <a:r>
                        <a:rPr lang="en-US" sz="1400" b="0" kern="1200" baseline="0" dirty="0">
                          <a:solidFill>
                            <a:schemeClr val="tx1"/>
                          </a:solidFill>
                          <a:latin typeface="Arial" panose="020B0604020202020204" pitchFamily="34" charset="0"/>
                          <a:ea typeface="+mn-ea"/>
                          <a:cs typeface="Arial" panose="020B0604020202020204" pitchFamily="34" charset="0"/>
                        </a:rPr>
                        <a:t> as an a</a:t>
                      </a:r>
                      <a:r>
                        <a:rPr lang="en-US" sz="1400" b="0" kern="1200" dirty="0">
                          <a:solidFill>
                            <a:schemeClr val="tx1"/>
                          </a:solidFill>
                          <a:latin typeface="Arial" panose="020B0604020202020204" pitchFamily="34" charset="0"/>
                          <a:ea typeface="+mn-ea"/>
                          <a:cs typeface="Arial" panose="020B0604020202020204" pitchFamily="34" charset="0"/>
                        </a:rPr>
                        <a:t>cute exacerbation of previously undiagnosed AIH or as new onset acute AIH</a:t>
                      </a:r>
                      <a:endParaRPr lang="en-GB" sz="14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Arial" panose="020B0604020202020204" pitchFamily="34" charset="0"/>
                          <a:ea typeface="+mn-ea"/>
                          <a:cs typeface="Arial" panose="020B0604020202020204" pitchFamily="34" charset="0"/>
                        </a:rPr>
                        <a:t>AIH is </a:t>
                      </a:r>
                      <a:r>
                        <a:rPr lang="en-US" sz="1400" b="1" kern="1200" dirty="0">
                          <a:solidFill>
                            <a:schemeClr val="tx2"/>
                          </a:solidFill>
                          <a:latin typeface="Arial" panose="020B0604020202020204" pitchFamily="34" charset="0"/>
                          <a:ea typeface="+mn-ea"/>
                          <a:cs typeface="Arial" panose="020B0604020202020204" pitchFamily="34" charset="0"/>
                        </a:rPr>
                        <a:t>associated</a:t>
                      </a:r>
                      <a:r>
                        <a:rPr lang="en-US" sz="1400" b="0" kern="1200" dirty="0">
                          <a:solidFill>
                            <a:schemeClr val="tx1"/>
                          </a:solidFill>
                          <a:latin typeface="Arial" panose="020B0604020202020204" pitchFamily="34" charset="0"/>
                          <a:ea typeface="+mn-ea"/>
                          <a:cs typeface="Arial" panose="020B0604020202020204" pitchFamily="34" charset="0"/>
                        </a:rPr>
                        <a:t> with a broad variety of </a:t>
                      </a:r>
                      <a:r>
                        <a:rPr lang="en-US" sz="1400" b="1" kern="1200" dirty="0">
                          <a:solidFill>
                            <a:schemeClr val="tx2"/>
                          </a:solidFill>
                          <a:latin typeface="Arial" panose="020B0604020202020204" pitchFamily="34" charset="0"/>
                          <a:ea typeface="+mn-ea"/>
                          <a:cs typeface="Arial" panose="020B0604020202020204" pitchFamily="34" charset="0"/>
                        </a:rPr>
                        <a:t>other autoimmune diseases</a:t>
                      </a:r>
                      <a:endParaRPr lang="en-GB" sz="1400" b="1" kern="120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49537255"/>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Arial" panose="020B0604020202020204" pitchFamily="34" charset="0"/>
                          <a:ea typeface="+mn-ea"/>
                          <a:cs typeface="Arial" panose="020B0604020202020204" pitchFamily="34" charset="0"/>
                        </a:rPr>
                        <a:t>All children </a:t>
                      </a:r>
                      <a:r>
                        <a:rPr lang="en-US" sz="1400" b="0" kern="1200" dirty="0">
                          <a:solidFill>
                            <a:schemeClr val="tx1"/>
                          </a:solidFill>
                          <a:latin typeface="Arial" panose="020B0604020202020204" pitchFamily="34" charset="0"/>
                          <a:ea typeface="+mn-ea"/>
                          <a:cs typeface="Arial" panose="020B0604020202020204" pitchFamily="34" charset="0"/>
                        </a:rPr>
                        <a:t>with a diagnosis of AIH </a:t>
                      </a:r>
                      <a:r>
                        <a:rPr lang="en-US" sz="1400" b="1" kern="1200" dirty="0">
                          <a:solidFill>
                            <a:schemeClr val="tx2"/>
                          </a:solidFill>
                          <a:latin typeface="Arial" panose="020B0604020202020204" pitchFamily="34" charset="0"/>
                          <a:ea typeface="+mn-ea"/>
                          <a:cs typeface="Arial" panose="020B0604020202020204" pitchFamily="34" charset="0"/>
                        </a:rPr>
                        <a:t>should undergo (MR) cholangiography </a:t>
                      </a:r>
                      <a:r>
                        <a:rPr lang="en-US" sz="1400" b="0" kern="1200" dirty="0">
                          <a:solidFill>
                            <a:schemeClr val="tx1"/>
                          </a:solidFill>
                          <a:latin typeface="Arial" panose="020B0604020202020204" pitchFamily="34" charset="0"/>
                          <a:ea typeface="+mn-ea"/>
                          <a:cs typeface="Arial" panose="020B0604020202020204" pitchFamily="34" charset="0"/>
                        </a:rPr>
                        <a:t>to exclude primary</a:t>
                      </a:r>
                      <a:r>
                        <a:rPr lang="en-US" sz="1400" b="0" kern="1200" baseline="0" dirty="0">
                          <a:solidFill>
                            <a:schemeClr val="tx1"/>
                          </a:solidFill>
                          <a:latin typeface="Arial" panose="020B0604020202020204" pitchFamily="34" charset="0"/>
                          <a:ea typeface="+mn-ea"/>
                          <a:cs typeface="Arial" panose="020B0604020202020204" pitchFamily="34" charset="0"/>
                        </a:rPr>
                        <a:t> (autoimmune) </a:t>
                      </a:r>
                      <a:r>
                        <a:rPr lang="en-US" sz="1400" b="0" kern="1200" dirty="0">
                          <a:solidFill>
                            <a:schemeClr val="tx1"/>
                          </a:solidFill>
                          <a:latin typeface="Arial" panose="020B0604020202020204" pitchFamily="34" charset="0"/>
                          <a:ea typeface="+mn-ea"/>
                          <a:cs typeface="Arial" panose="020B0604020202020204" pitchFamily="34" charset="0"/>
                        </a:rPr>
                        <a:t>sclerosing cholangitis</a:t>
                      </a:r>
                      <a:endParaRPr lang="en-GB" sz="14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841982148"/>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Arial" panose="020B0604020202020204" pitchFamily="34" charset="0"/>
                          <a:ea typeface="+mn-ea"/>
                          <a:cs typeface="Arial" panose="020B0604020202020204" pitchFamily="34" charset="0"/>
                        </a:rPr>
                        <a:t>AIH </a:t>
                      </a:r>
                      <a:r>
                        <a:rPr lang="en-US" sz="1400" b="1" kern="1200" dirty="0">
                          <a:solidFill>
                            <a:schemeClr val="tx2"/>
                          </a:solidFill>
                          <a:latin typeface="Arial" panose="020B0604020202020204" pitchFamily="34" charset="0"/>
                          <a:ea typeface="+mn-ea"/>
                          <a:cs typeface="Arial" panose="020B0604020202020204" pitchFamily="34" charset="0"/>
                        </a:rPr>
                        <a:t>patients with cirrhosis </a:t>
                      </a:r>
                      <a:r>
                        <a:rPr lang="en-US" sz="1400" b="0" kern="1200" dirty="0">
                          <a:solidFill>
                            <a:schemeClr val="tx1"/>
                          </a:solidFill>
                          <a:latin typeface="Arial" panose="020B0604020202020204" pitchFamily="34" charset="0"/>
                          <a:ea typeface="+mn-ea"/>
                          <a:cs typeface="Arial" panose="020B0604020202020204" pitchFamily="34" charset="0"/>
                        </a:rPr>
                        <a:t>should undergo liver ultrasound in 6-month intervals for </a:t>
                      </a:r>
                      <a:r>
                        <a:rPr lang="en-US" sz="1400" b="1" kern="1200" dirty="0">
                          <a:solidFill>
                            <a:schemeClr val="tx2"/>
                          </a:solidFill>
                          <a:latin typeface="Arial" panose="020B0604020202020204" pitchFamily="34" charset="0"/>
                          <a:ea typeface="+mn-ea"/>
                          <a:cs typeface="Arial" panose="020B0604020202020204" pitchFamily="34" charset="0"/>
                        </a:rPr>
                        <a:t>HCC screening</a:t>
                      </a:r>
                      <a:endParaRPr lang="en-GB" sz="1400" b="1" kern="120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37923271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Arial" panose="020B0604020202020204" pitchFamily="34" charset="0"/>
                          <a:ea typeface="+mn-ea"/>
                          <a:cs typeface="Arial" panose="020B0604020202020204" pitchFamily="34" charset="0"/>
                        </a:rPr>
                        <a:t>Counselling for UV-protective measures </a:t>
                      </a:r>
                      <a:r>
                        <a:rPr lang="en-US" sz="1400" b="0" kern="1200" dirty="0">
                          <a:solidFill>
                            <a:schemeClr val="tx1"/>
                          </a:solidFill>
                          <a:latin typeface="Arial" panose="020B0604020202020204" pitchFamily="34" charset="0"/>
                          <a:ea typeface="+mn-ea"/>
                          <a:cs typeface="Arial" panose="020B0604020202020204" pitchFamily="34" charset="0"/>
                        </a:rPr>
                        <a:t>should be considered for patients on </a:t>
                      </a:r>
                      <a:r>
                        <a:rPr lang="en-US" sz="1400" b="1" kern="1200" dirty="0">
                          <a:solidFill>
                            <a:schemeClr val="tx2"/>
                          </a:solidFill>
                          <a:latin typeface="Arial" panose="020B0604020202020204" pitchFamily="34" charset="0"/>
                          <a:ea typeface="+mn-ea"/>
                          <a:cs typeface="Arial" panose="020B0604020202020204" pitchFamily="34" charset="0"/>
                        </a:rPr>
                        <a:t>immunosuppressants</a:t>
                      </a:r>
                      <a:r>
                        <a:rPr lang="en-US" sz="1400" b="0" kern="1200" dirty="0">
                          <a:solidFill>
                            <a:schemeClr val="tx1"/>
                          </a:solidFill>
                          <a:latin typeface="Arial" panose="020B0604020202020204" pitchFamily="34" charset="0"/>
                          <a:ea typeface="+mn-ea"/>
                          <a:cs typeface="Arial" panose="020B0604020202020204" pitchFamily="34" charset="0"/>
                        </a:rPr>
                        <a:t>. Dermatological</a:t>
                      </a:r>
                      <a:r>
                        <a:rPr lang="en-US" sz="1400" b="0" kern="1200" dirty="0">
                          <a:solidFill>
                            <a:schemeClr val="tx2"/>
                          </a:solidFill>
                          <a:latin typeface="Arial" panose="020B0604020202020204" pitchFamily="34" charset="0"/>
                          <a:ea typeface="+mn-ea"/>
                          <a:cs typeface="Arial" panose="020B0604020202020204" pitchFamily="34" charset="0"/>
                        </a:rPr>
                        <a:t> </a:t>
                      </a:r>
                      <a:r>
                        <a:rPr lang="en-US" sz="1400" b="1" kern="1200" dirty="0">
                          <a:solidFill>
                            <a:schemeClr val="tx2"/>
                          </a:solidFill>
                          <a:latin typeface="Arial" panose="020B0604020202020204" pitchFamily="34" charset="0"/>
                          <a:ea typeface="+mn-ea"/>
                          <a:cs typeface="Arial" panose="020B0604020202020204" pitchFamily="34" charset="0"/>
                        </a:rPr>
                        <a:t>monitoring for non-melanoma skin cancer </a:t>
                      </a:r>
                      <a:r>
                        <a:rPr lang="en-US" sz="1400" b="0" kern="1200" dirty="0">
                          <a:solidFill>
                            <a:schemeClr val="tx1"/>
                          </a:solidFill>
                          <a:latin typeface="Arial" panose="020B0604020202020204" pitchFamily="34" charset="0"/>
                          <a:ea typeface="+mn-ea"/>
                          <a:cs typeface="Arial" panose="020B0604020202020204" pitchFamily="34" charset="0"/>
                        </a:rPr>
                        <a:t>after long-term immunosuppressant treatment may </a:t>
                      </a:r>
                      <a:br>
                        <a:rPr lang="en-US" sz="1400" b="0" kern="1200" dirty="0">
                          <a:solidFill>
                            <a:schemeClr val="tx1"/>
                          </a:solidFill>
                          <a:latin typeface="Arial" panose="020B0604020202020204" pitchFamily="34" charset="0"/>
                          <a:ea typeface="+mn-ea"/>
                          <a:cs typeface="Arial" panose="020B0604020202020204" pitchFamily="34" charset="0"/>
                        </a:rPr>
                      </a:br>
                      <a:r>
                        <a:rPr lang="en-US" sz="1400" b="0" kern="1200" dirty="0">
                          <a:solidFill>
                            <a:schemeClr val="tx1"/>
                          </a:solidFill>
                          <a:latin typeface="Arial" panose="020B0604020202020204" pitchFamily="34" charset="0"/>
                          <a:ea typeface="+mn-ea"/>
                          <a:cs typeface="Arial" panose="020B0604020202020204" pitchFamily="34" charset="0"/>
                        </a:rPr>
                        <a:t>be considered</a:t>
                      </a:r>
                      <a:endParaRPr lang="en-GB" sz="14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A58AE81F-1D3A-48CF-B996-BBBBCDB57CBB}"/>
              </a:ext>
            </a:extLst>
          </p:cNvPr>
          <p:cNvGrpSpPr/>
          <p:nvPr/>
        </p:nvGrpSpPr>
        <p:grpSpPr>
          <a:xfrm>
            <a:off x="9368510" y="1359357"/>
            <a:ext cx="2111205" cy="276999"/>
            <a:chOff x="5845171" y="3212976"/>
            <a:chExt cx="2111205" cy="276999"/>
          </a:xfrm>
        </p:grpSpPr>
        <p:sp>
          <p:nvSpPr>
            <p:cNvPr id="15" name="Rectangle 14">
              <a:extLst>
                <a:ext uri="{FF2B5EF4-FFF2-40B4-BE49-F238E27FC236}">
                  <a16:creationId xmlns:a16="http://schemas.microsoft.com/office/drawing/2014/main" id="{D2244EF0-106C-4406-B158-065742AA1A0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6" name="TextBox 10">
              <a:extLst>
                <a:ext uri="{FF2B5EF4-FFF2-40B4-BE49-F238E27FC236}">
                  <a16:creationId xmlns:a16="http://schemas.microsoft.com/office/drawing/2014/main" id="{0B924CDF-8209-4FBC-999F-88973101FEC6}"/>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41748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0F04-3513-44F0-ABD9-1A0DFBF6CC0E}"/>
              </a:ext>
            </a:extLst>
          </p:cNvPr>
          <p:cNvSpPr>
            <a:spLocks noGrp="1"/>
          </p:cNvSpPr>
          <p:nvPr>
            <p:ph type="title"/>
          </p:nvPr>
        </p:nvSpPr>
        <p:spPr/>
        <p:txBody>
          <a:bodyPr/>
          <a:lstStyle/>
          <a:p>
            <a:r>
              <a:rPr lang="en-GB" dirty="0"/>
              <a:t>Presentation of AIH</a:t>
            </a:r>
          </a:p>
        </p:txBody>
      </p:sp>
      <p:sp>
        <p:nvSpPr>
          <p:cNvPr id="3" name="Text Placeholder 2">
            <a:extLst>
              <a:ext uri="{FF2B5EF4-FFF2-40B4-BE49-F238E27FC236}">
                <a16:creationId xmlns:a16="http://schemas.microsoft.com/office/drawing/2014/main" id="{10982F3B-79F7-400A-B32A-5B38BCBAB0AE}"/>
              </a:ext>
            </a:extLst>
          </p:cNvPr>
          <p:cNvSpPr>
            <a:spLocks noGrp="1"/>
          </p:cNvSpPr>
          <p:nvPr>
            <p:ph type="body" sz="quarter" idx="10"/>
          </p:nvPr>
        </p:nvSpPr>
        <p:spPr/>
        <p:txBody>
          <a:bodyPr/>
          <a:lstStyle/>
          <a:p>
            <a:r>
              <a:rPr lang="en-GB" dirty="0"/>
              <a:t>EASL CPG AIH. </a:t>
            </a:r>
            <a:r>
              <a:rPr lang="en-US" dirty="0"/>
              <a:t>J Hepatol 2015;63:971–1004</a:t>
            </a:r>
          </a:p>
        </p:txBody>
      </p:sp>
      <p:sp>
        <p:nvSpPr>
          <p:cNvPr id="4" name="Content Placeholder 3">
            <a:extLst>
              <a:ext uri="{FF2B5EF4-FFF2-40B4-BE49-F238E27FC236}">
                <a16:creationId xmlns:a16="http://schemas.microsoft.com/office/drawing/2014/main" id="{BDAB64B9-A47A-46E4-AEA5-057556C24DDE}"/>
              </a:ext>
            </a:extLst>
          </p:cNvPr>
          <p:cNvSpPr>
            <a:spLocks noGrp="1"/>
          </p:cNvSpPr>
          <p:nvPr>
            <p:ph sz="half" idx="1"/>
          </p:nvPr>
        </p:nvSpPr>
        <p:spPr/>
        <p:txBody>
          <a:bodyPr/>
          <a:lstStyle/>
          <a:p>
            <a:r>
              <a:rPr lang="en-GB" dirty="0"/>
              <a:t>Broad range from asymptomatic to acute/severe or even fulminant</a:t>
            </a:r>
          </a:p>
          <a:p>
            <a:r>
              <a:rPr lang="en-GB" b="1" dirty="0">
                <a:solidFill>
                  <a:schemeClr val="tx2"/>
                </a:solidFill>
              </a:rPr>
              <a:t>Insidious onset </a:t>
            </a:r>
            <a:r>
              <a:rPr lang="en-GB" dirty="0"/>
              <a:t>(most common clinical phenotype)</a:t>
            </a:r>
          </a:p>
          <a:p>
            <a:pPr lvl="1"/>
            <a:r>
              <a:rPr lang="en-GB" dirty="0"/>
              <a:t>Either without apparent symptoms or with one or more of the following </a:t>
            </a:r>
            <a:br>
              <a:rPr lang="en-GB" dirty="0"/>
            </a:br>
            <a:r>
              <a:rPr lang="en-GB" dirty="0"/>
              <a:t>non-specific symptoms: </a:t>
            </a:r>
          </a:p>
          <a:p>
            <a:pPr lvl="2"/>
            <a:r>
              <a:rPr lang="en-GB" dirty="0"/>
              <a:t>Fatigue, general ill health, right upper quadrant pain, lethargy, malaise, anorexia, weight loss, nausea, pruritus, fluctuating jaundice and polyarthralgia involving the small joints without arthritis (sometimes dating back years)</a:t>
            </a:r>
          </a:p>
          <a:p>
            <a:r>
              <a:rPr lang="en-GB" b="1" dirty="0">
                <a:solidFill>
                  <a:schemeClr val="tx2"/>
                </a:solidFill>
              </a:rPr>
              <a:t>Acute onset </a:t>
            </a:r>
            <a:r>
              <a:rPr lang="en-GB" dirty="0"/>
              <a:t>(about 25% of patients)</a:t>
            </a:r>
          </a:p>
          <a:p>
            <a:pPr lvl="1"/>
            <a:r>
              <a:rPr lang="en-GB" dirty="0"/>
              <a:t>Acute exacerbation of chronic AIH, or</a:t>
            </a:r>
          </a:p>
          <a:p>
            <a:pPr lvl="1"/>
            <a:r>
              <a:rPr lang="en-GB" dirty="0"/>
              <a:t>True acute AIH without histological findings of chronic liver disease</a:t>
            </a:r>
          </a:p>
          <a:p>
            <a:pPr lvl="1"/>
            <a:r>
              <a:rPr lang="en-GB" dirty="0"/>
              <a:t>Centrilobular zone 3 necrosis (central perivenulitis) usually predominant</a:t>
            </a:r>
          </a:p>
          <a:p>
            <a:pPr lvl="1"/>
            <a:r>
              <a:rPr lang="en-GB" dirty="0"/>
              <a:t>Autoantibodies or other classical features can be absent</a:t>
            </a:r>
          </a:p>
          <a:p>
            <a:r>
              <a:rPr lang="en-GB" dirty="0"/>
              <a:t>Cirrhosis already present in </a:t>
            </a:r>
            <a:r>
              <a:rPr lang="en-US" dirty="0"/>
              <a:t>~</a:t>
            </a:r>
            <a:r>
              <a:rPr lang="en-GB" dirty="0"/>
              <a:t>1/3 of patients at diagnosis</a:t>
            </a:r>
          </a:p>
          <a:p>
            <a:pPr lvl="1"/>
            <a:r>
              <a:rPr lang="en-GB" dirty="0"/>
              <a:t>Irrespective of the presence of symptoms </a:t>
            </a:r>
          </a:p>
          <a:p>
            <a:pPr lvl="1"/>
            <a:r>
              <a:rPr lang="en-GB" dirty="0"/>
              <a:t>Due to delay in diagnosis (often long asymptomatic course)</a:t>
            </a:r>
          </a:p>
        </p:txBody>
      </p:sp>
      <p:pic>
        <p:nvPicPr>
          <p:cNvPr id="6" name="Picture 5">
            <a:hlinkClick r:id="rId3" action="ppaction://hlinksldjump"/>
            <a:extLst>
              <a:ext uri="{FF2B5EF4-FFF2-40B4-BE49-F238E27FC236}">
                <a16:creationId xmlns:a16="http://schemas.microsoft.com/office/drawing/2014/main" id="{D7282AF3-9FFA-4802-9832-E698AF169E4B}"/>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4" y="442233"/>
            <a:ext cx="381237" cy="377560"/>
          </a:xfrm>
          <a:prstGeom prst="rect">
            <a:avLst/>
          </a:prstGeom>
        </p:spPr>
      </p:pic>
    </p:spTree>
    <p:extLst>
      <p:ext uri="{BB962C8B-B14F-4D97-AF65-F5344CB8AC3E}">
        <p14:creationId xmlns:p14="http://schemas.microsoft.com/office/powerpoint/2010/main" val="383827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1265-428F-4AF7-A3C3-D6863A682B76}"/>
              </a:ext>
            </a:extLst>
          </p:cNvPr>
          <p:cNvSpPr>
            <a:spLocks noGrp="1"/>
          </p:cNvSpPr>
          <p:nvPr>
            <p:ph type="title"/>
          </p:nvPr>
        </p:nvSpPr>
        <p:spPr/>
        <p:txBody>
          <a:bodyPr/>
          <a:lstStyle/>
          <a:p>
            <a:r>
              <a:rPr lang="en-GB" dirty="0"/>
              <a:t>Subclassification of AIH</a:t>
            </a:r>
          </a:p>
        </p:txBody>
      </p:sp>
      <p:sp>
        <p:nvSpPr>
          <p:cNvPr id="10" name="Text Placeholder 9">
            <a:extLst>
              <a:ext uri="{FF2B5EF4-FFF2-40B4-BE49-F238E27FC236}">
                <a16:creationId xmlns:a16="http://schemas.microsoft.com/office/drawing/2014/main" id="{F02B3C28-5F09-4122-9F78-D25948ECFFB1}"/>
              </a:ext>
            </a:extLst>
          </p:cNvPr>
          <p:cNvSpPr>
            <a:spLocks noGrp="1"/>
          </p:cNvSpPr>
          <p:nvPr>
            <p:ph type="body" sz="quarter" idx="10"/>
          </p:nvPr>
        </p:nvSpPr>
        <p:spPr/>
        <p:txBody>
          <a:bodyPr/>
          <a:lstStyle/>
          <a:p>
            <a:br>
              <a:rPr lang="en-GB" dirty="0"/>
            </a:br>
            <a:r>
              <a:rPr lang="en-GB" dirty="0"/>
              <a:t>*Possibly more severe</a:t>
            </a:r>
          </a:p>
          <a:p>
            <a:r>
              <a:rPr lang="en-GB" dirty="0"/>
              <a:t>EASL CPG AIH. </a:t>
            </a:r>
            <a:r>
              <a:rPr lang="en-US" dirty="0"/>
              <a:t>J Hepatol 2015;63:971–1004</a:t>
            </a:r>
          </a:p>
        </p:txBody>
      </p:sp>
      <p:sp>
        <p:nvSpPr>
          <p:cNvPr id="15" name="Content Placeholder 14">
            <a:extLst>
              <a:ext uri="{FF2B5EF4-FFF2-40B4-BE49-F238E27FC236}">
                <a16:creationId xmlns:a16="http://schemas.microsoft.com/office/drawing/2014/main" id="{2966D9AF-D568-4F18-8F9D-B3117EF90394}"/>
              </a:ext>
            </a:extLst>
          </p:cNvPr>
          <p:cNvSpPr>
            <a:spLocks noGrp="1"/>
          </p:cNvSpPr>
          <p:nvPr>
            <p:ph sz="half" idx="1"/>
          </p:nvPr>
        </p:nvSpPr>
        <p:spPr/>
        <p:txBody>
          <a:bodyPr/>
          <a:lstStyle/>
          <a:p>
            <a:r>
              <a:rPr lang="en-GB" dirty="0"/>
              <a:t>Sometimes used sub-classiﬁcation of AIH based on autoantibody pattern</a:t>
            </a:r>
          </a:p>
          <a:p>
            <a:pPr lvl="1"/>
            <a:r>
              <a:rPr lang="en-US" b="1" dirty="0">
                <a:solidFill>
                  <a:schemeClr val="tx2"/>
                </a:solidFill>
              </a:rPr>
              <a:t>Validity and clinical implications of this sub-classification </a:t>
            </a:r>
            <a:r>
              <a:rPr lang="en-GB" b="1" dirty="0">
                <a:solidFill>
                  <a:schemeClr val="tx2"/>
                </a:solidFill>
              </a:rPr>
              <a:t>are uncertain</a:t>
            </a:r>
          </a:p>
        </p:txBody>
      </p:sp>
      <p:pic>
        <p:nvPicPr>
          <p:cNvPr id="5" name="Picture 4">
            <a:hlinkClick r:id="rId3" action="ppaction://hlinksldjump"/>
            <a:extLst>
              <a:ext uri="{FF2B5EF4-FFF2-40B4-BE49-F238E27FC236}">
                <a16:creationId xmlns:a16="http://schemas.microsoft.com/office/drawing/2014/main" id="{9EADF5EF-39C4-4CCF-ACD1-616512378092}"/>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1734" y="442233"/>
            <a:ext cx="381237" cy="377560"/>
          </a:xfrm>
          <a:prstGeom prst="rect">
            <a:avLst/>
          </a:prstGeom>
        </p:spPr>
      </p:pic>
      <p:graphicFrame>
        <p:nvGraphicFramePr>
          <p:cNvPr id="16" name="Table 15">
            <a:extLst>
              <a:ext uri="{FF2B5EF4-FFF2-40B4-BE49-F238E27FC236}">
                <a16:creationId xmlns:a16="http://schemas.microsoft.com/office/drawing/2014/main" id="{170941BB-EC5B-469A-A630-8A64170F9DDE}"/>
              </a:ext>
            </a:extLst>
          </p:cNvPr>
          <p:cNvGraphicFramePr>
            <a:graphicFrameLocks noGrp="1"/>
          </p:cNvGraphicFramePr>
          <p:nvPr>
            <p:extLst>
              <p:ext uri="{D42A27DB-BD31-4B8C-83A1-F6EECF244321}">
                <p14:modId xmlns:p14="http://schemas.microsoft.com/office/powerpoint/2010/main" val="2841827257"/>
              </p:ext>
            </p:extLst>
          </p:nvPr>
        </p:nvGraphicFramePr>
        <p:xfrm>
          <a:off x="604838" y="2397008"/>
          <a:ext cx="10982325" cy="3566160"/>
        </p:xfrm>
        <a:graphic>
          <a:graphicData uri="http://schemas.openxmlformats.org/drawingml/2006/table">
            <a:tbl>
              <a:tblPr firstRow="1" bandRow="1">
                <a:tableStyleId>{69012ECD-51FC-41F1-AA8D-1B2483CD663E}</a:tableStyleId>
              </a:tblPr>
              <a:tblGrid>
                <a:gridCol w="1443054">
                  <a:extLst>
                    <a:ext uri="{9D8B030D-6E8A-4147-A177-3AD203B41FA5}">
                      <a16:colId xmlns:a16="http://schemas.microsoft.com/office/drawing/2014/main" val="3334094078"/>
                    </a:ext>
                  </a:extLst>
                </a:gridCol>
                <a:gridCol w="6237723">
                  <a:extLst>
                    <a:ext uri="{9D8B030D-6E8A-4147-A177-3AD203B41FA5}">
                      <a16:colId xmlns:a16="http://schemas.microsoft.com/office/drawing/2014/main" val="676838393"/>
                    </a:ext>
                  </a:extLst>
                </a:gridCol>
                <a:gridCol w="3301548">
                  <a:extLst>
                    <a:ext uri="{9D8B030D-6E8A-4147-A177-3AD203B41FA5}">
                      <a16:colId xmlns:a16="http://schemas.microsoft.com/office/drawing/2014/main" val="374873558"/>
                    </a:ext>
                  </a:extLst>
                </a:gridCol>
              </a:tblGrid>
              <a:tr h="0">
                <a:tc>
                  <a:txBody>
                    <a:bodyPr/>
                    <a:lstStyle/>
                    <a:p>
                      <a:r>
                        <a:rPr lang="en-GB" sz="1400" dirty="0"/>
                        <a:t>Sub-type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2">
                  <a:txBody>
                    <a:bodyPr/>
                    <a:lstStyle/>
                    <a:p>
                      <a:r>
                        <a:rPr lang="en-GB" sz="1400" dirty="0"/>
                        <a:t>Features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a:p>
                  </a:txBody>
                  <a:tcPr/>
                </a:tc>
                <a:extLst>
                  <a:ext uri="{0D108BD9-81ED-4DB2-BD59-A6C34878D82A}">
                    <a16:rowId xmlns:a16="http://schemas.microsoft.com/office/drawing/2014/main" val="899493554"/>
                  </a:ext>
                </a:extLst>
              </a:tr>
              <a:tr h="432232">
                <a:tc>
                  <a:txBody>
                    <a:bodyPr/>
                    <a:lstStyle/>
                    <a:p>
                      <a:r>
                        <a:rPr lang="en-GB" sz="1400" dirty="0"/>
                        <a:t>AIH-1</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82563" indent="-182563" algn="l" defTabSz="914400" rtl="0" eaLnBrk="1" latinLnBrk="0" hangingPunct="1">
                        <a:buClr>
                          <a:schemeClr val="tx2"/>
                        </a:buClr>
                        <a:buFont typeface="Arial" panose="020B0604020202020204" pitchFamily="34" charset="0"/>
                        <a:buChar char="•"/>
                      </a:pPr>
                      <a:r>
                        <a:rPr lang="en-GB" sz="1400" kern="1200" dirty="0"/>
                        <a:t>Almost 90% of AIH cases</a:t>
                      </a:r>
                    </a:p>
                    <a:p>
                      <a:pPr marL="182563" indent="-182563" algn="l" defTabSz="914400" rtl="0" eaLnBrk="1" latinLnBrk="0" hangingPunct="1">
                        <a:buClr>
                          <a:schemeClr val="tx2"/>
                        </a:buClr>
                        <a:buFont typeface="Arial" panose="020B0604020202020204" pitchFamily="34" charset="0"/>
                        <a:buChar char="•"/>
                      </a:pPr>
                      <a:r>
                        <a:rPr lang="en-GB" sz="1400" kern="1200" dirty="0"/>
                        <a:t>Detection of ANAs, SMAs or anti-SLA/LP</a:t>
                      </a:r>
                    </a:p>
                    <a:p>
                      <a:pPr marL="182563" indent="-182563" algn="l" defTabSz="914400" rtl="0" eaLnBrk="1" latinLnBrk="0" hangingPunct="1">
                        <a:buClr>
                          <a:schemeClr val="tx2"/>
                        </a:buClr>
                        <a:buFont typeface="Arial" panose="020B0604020202020204" pitchFamily="34" charset="0"/>
                        <a:buChar char="•"/>
                      </a:pPr>
                      <a:r>
                        <a:rPr lang="en-GB" sz="1400" kern="1200" dirty="0"/>
                        <a:t>Association with HLA DR3, DR4 and DR13</a:t>
                      </a:r>
                    </a:p>
                    <a:p>
                      <a:pPr marL="182563" indent="-182563" algn="l" defTabSz="914400" rtl="0" eaLnBrk="1" latinLnBrk="0" hangingPunct="1">
                        <a:buClr>
                          <a:schemeClr val="tx2"/>
                        </a:buClr>
                        <a:buFont typeface="Arial" panose="020B0604020202020204" pitchFamily="34" charset="0"/>
                        <a:buChar char="•"/>
                      </a:pPr>
                      <a:r>
                        <a:rPr lang="en-GB" sz="1400" kern="1200" dirty="0"/>
                        <a:t>Any age at onset </a:t>
                      </a:r>
                    </a:p>
                    <a:p>
                      <a:pPr marL="182563" indent="-182563" algn="l" defTabSz="914400" rtl="0" eaLnBrk="1" latinLnBrk="0" hangingPunct="1">
                        <a:buClr>
                          <a:schemeClr val="tx2"/>
                        </a:buClr>
                        <a:buFont typeface="Arial" panose="020B0604020202020204" pitchFamily="34" charset="0"/>
                        <a:buChar char="•"/>
                      </a:pPr>
                      <a:r>
                        <a:rPr lang="en-GB" sz="1400" kern="1200" dirty="0"/>
                        <a:t>Variable clinical and histopathological severity</a:t>
                      </a:r>
                      <a:endParaRPr lang="en-GB" sz="1400" kern="120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82563" marR="0" lvl="0" indent="-182563"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400" kern="1200" dirty="0"/>
                        <a:t>Usually excellent treatment response, but variable relapse rates after drug withdrawal and need for long-term maintenance therapy</a:t>
                      </a:r>
                      <a:endParaRPr lang="en-GB" sz="1400" kern="120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8409378"/>
                  </a:ext>
                </a:extLst>
              </a:tr>
              <a:tr h="635636">
                <a:tc>
                  <a:txBody>
                    <a:bodyPr/>
                    <a:lstStyle/>
                    <a:p>
                      <a:r>
                        <a:rPr lang="en-GB" sz="1400" dirty="0"/>
                        <a:t>AIH-2</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82563" indent="-182563" algn="l" defTabSz="914400" rtl="0" eaLnBrk="1" latinLnBrk="0" hangingPunct="1">
                        <a:buClr>
                          <a:schemeClr val="tx2"/>
                        </a:buClr>
                        <a:buFont typeface="Arial" panose="020B0604020202020204" pitchFamily="34" charset="0"/>
                        <a:buChar char="•"/>
                      </a:pPr>
                      <a:r>
                        <a:rPr lang="en-GB" sz="1400" kern="1200" dirty="0"/>
                        <a:t>Up to 10% of AIH cases</a:t>
                      </a:r>
                    </a:p>
                    <a:p>
                      <a:pPr marL="182563" indent="-182563" algn="l" defTabSz="914400" rtl="0" eaLnBrk="1" latinLnBrk="0" hangingPunct="1">
                        <a:buClr>
                          <a:schemeClr val="tx2"/>
                        </a:buClr>
                        <a:buFont typeface="Arial" panose="020B0604020202020204" pitchFamily="34" charset="0"/>
                        <a:buChar char="•"/>
                      </a:pPr>
                      <a:r>
                        <a:rPr lang="en-GB" sz="1400" kern="1200" dirty="0"/>
                        <a:t>Anti-LKM1, anti-LC1 and rarely anti-LKM3</a:t>
                      </a:r>
                    </a:p>
                    <a:p>
                      <a:pPr marL="182563" indent="-182563" algn="l" defTabSz="914400" rtl="0" eaLnBrk="1" latinLnBrk="0" hangingPunct="1">
                        <a:buClr>
                          <a:schemeClr val="tx2"/>
                        </a:buClr>
                        <a:buFont typeface="Arial" panose="020B0604020202020204" pitchFamily="34" charset="0"/>
                        <a:buChar char="•"/>
                      </a:pPr>
                      <a:r>
                        <a:rPr lang="en-GB" sz="1400" kern="1200" dirty="0"/>
                        <a:t>Association with HLA DR3 and DR7</a:t>
                      </a:r>
                    </a:p>
                    <a:p>
                      <a:pPr marL="182563" indent="-182563" algn="l" defTabSz="914400" rtl="0" eaLnBrk="1" latinLnBrk="0" hangingPunct="1">
                        <a:buClr>
                          <a:schemeClr val="tx2"/>
                        </a:buClr>
                        <a:buFont typeface="Arial" panose="020B0604020202020204" pitchFamily="34" charset="0"/>
                        <a:buChar char="•"/>
                      </a:pPr>
                      <a:r>
                        <a:rPr lang="en-GB" sz="1400" kern="1200" dirty="0"/>
                        <a:t>Onset usually in childhood/young adulthood</a:t>
                      </a:r>
                    </a:p>
                    <a:p>
                      <a:pPr marL="182563" indent="-182563" algn="l" defTabSz="914400" rtl="0" eaLnBrk="1" latinLnBrk="0" hangingPunct="1">
                        <a:buClr>
                          <a:schemeClr val="tx2"/>
                        </a:buClr>
                        <a:buFont typeface="Arial" panose="020B0604020202020204" pitchFamily="34" charset="0"/>
                        <a:buChar char="•"/>
                      </a:pPr>
                      <a:r>
                        <a:rPr lang="en-GB" sz="1400" kern="1200" dirty="0"/>
                        <a:t>Clinical and histopathological severity commonly acute and advanced</a:t>
                      </a:r>
                      <a:endParaRPr lang="en-GB" sz="1400" kern="120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82563" indent="-182563" algn="l" defTabSz="914400" rtl="0" eaLnBrk="1" latinLnBrk="0" hangingPunct="1">
                        <a:buClr>
                          <a:schemeClr val="tx2"/>
                        </a:buClr>
                        <a:buFont typeface="Arial" panose="020B0604020202020204" pitchFamily="34" charset="0"/>
                        <a:buChar char="•"/>
                      </a:pPr>
                      <a:r>
                        <a:rPr lang="en-GB" sz="1400" kern="1200" dirty="0"/>
                        <a:t>Sometimes failure of treatment and frequent relapse rates after drug withdrawal; need for </a:t>
                      </a:r>
                      <a:br>
                        <a:rPr lang="en-GB" sz="1400" kern="1200" dirty="0"/>
                      </a:br>
                      <a:r>
                        <a:rPr lang="en-GB" sz="1400" kern="1200" dirty="0"/>
                        <a:t>long-term maintenance therapy very common</a:t>
                      </a:r>
                      <a:endParaRPr lang="en-GB" sz="1400" kern="120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7515065"/>
                  </a:ext>
                </a:extLst>
              </a:tr>
              <a:tr h="0">
                <a:tc>
                  <a:txBody>
                    <a:bodyPr/>
                    <a:lstStyle/>
                    <a:p>
                      <a:r>
                        <a:rPr lang="en-GB" sz="1400" dirty="0"/>
                        <a:t>AIH-3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82563" indent="-182563" algn="l" defTabSz="914400" rtl="0" eaLnBrk="1" latinLnBrk="0" hangingPunct="1">
                        <a:buClr>
                          <a:schemeClr val="tx2"/>
                        </a:buClr>
                        <a:buFont typeface="Arial" panose="020B0604020202020204" pitchFamily="34" charset="0"/>
                        <a:buChar char="•"/>
                      </a:pPr>
                      <a:r>
                        <a:rPr lang="en-GB" sz="1400" kern="1200" dirty="0"/>
                        <a:t>Up to 10% of cases</a:t>
                      </a:r>
                    </a:p>
                    <a:p>
                      <a:pPr marL="182563" indent="-182563" algn="l" defTabSz="914400" rtl="0" eaLnBrk="1" latinLnBrk="0" hangingPunct="1">
                        <a:buClr>
                          <a:schemeClr val="tx2"/>
                        </a:buClr>
                        <a:buFont typeface="Arial" panose="020B0604020202020204" pitchFamily="34" charset="0"/>
                        <a:buChar char="•"/>
                      </a:pPr>
                      <a:r>
                        <a:rPr lang="en-GB" sz="1400" kern="1200" dirty="0"/>
                        <a:t>Only SLA/LP positive</a:t>
                      </a:r>
                    </a:p>
                    <a:p>
                      <a:pPr marL="182563" indent="-182563" algn="l" defTabSz="914400" rtl="0" eaLnBrk="1" latinLnBrk="0" hangingPunct="1">
                        <a:buClr>
                          <a:schemeClr val="tx2"/>
                        </a:buClr>
                        <a:buFont typeface="Arial" panose="020B0604020202020204" pitchFamily="34" charset="0"/>
                        <a:buChar char="•"/>
                      </a:pPr>
                      <a:r>
                        <a:rPr lang="en-GB" sz="1400" kern="1200" dirty="0"/>
                        <a:t>Otherwise very similar to AIH-1*</a:t>
                      </a:r>
                    </a:p>
                    <a:p>
                      <a:pPr marL="182563" indent="-182563" algn="l" defTabSz="914400" rtl="0" eaLnBrk="1" latinLnBrk="0" hangingPunct="1">
                        <a:buClr>
                          <a:schemeClr val="tx2"/>
                        </a:buClr>
                        <a:buFont typeface="Arial" panose="020B0604020202020204" pitchFamily="34" charset="0"/>
                        <a:buChar char="•"/>
                      </a:pPr>
                      <a:r>
                        <a:rPr lang="en-GB" sz="1400" kern="1200" dirty="0"/>
                        <a:t>Often Ro52-antibody positive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82563" indent="-182563" algn="l" defTabSz="914400" rtl="0" eaLnBrk="1" latinLnBrk="0" hangingPunct="1">
                        <a:buClr>
                          <a:schemeClr val="tx2"/>
                        </a:buClr>
                        <a:buFont typeface="Arial" panose="020B0604020202020204" pitchFamily="34" charset="0"/>
                        <a:buChar char="•"/>
                      </a:pPr>
                      <a:r>
                        <a:rPr lang="en-GB" sz="1400" kern="1200" dirty="0">
                          <a:solidFill>
                            <a:schemeClr val="dk1"/>
                          </a:solidFill>
                          <a:latin typeface="+mn-lt"/>
                          <a:ea typeface="+mn-ea"/>
                          <a:cs typeface="+mn-cs"/>
                        </a:rPr>
                        <a:t>Lifelong immuno-suppression</a:t>
                      </a:r>
                      <a:r>
                        <a:rPr lang="en-GB" sz="1400" kern="1200" baseline="0" dirty="0">
                          <a:solidFill>
                            <a:schemeClr val="dk1"/>
                          </a:solidFill>
                          <a:latin typeface="+mn-lt"/>
                          <a:ea typeface="+mn-ea"/>
                          <a:cs typeface="+mn-cs"/>
                        </a:rPr>
                        <a:t> </a:t>
                      </a:r>
                      <a:r>
                        <a:rPr lang="en-GB" sz="1400" kern="1200" dirty="0">
                          <a:solidFill>
                            <a:schemeClr val="dk1"/>
                          </a:solidFill>
                          <a:latin typeface="+mn-lt"/>
                          <a:ea typeface="+mn-ea"/>
                          <a:cs typeface="+mn-cs"/>
                        </a:rPr>
                        <a:t>in most, if not all</a:t>
                      </a:r>
                      <a:r>
                        <a:rPr lang="en-GB" sz="1400" kern="1200" baseline="0" dirty="0">
                          <a:solidFill>
                            <a:schemeClr val="dk1"/>
                          </a:solidFill>
                          <a:latin typeface="+mn-lt"/>
                          <a:ea typeface="+mn-ea"/>
                          <a:cs typeface="+mn-cs"/>
                        </a:rPr>
                        <a:t> </a:t>
                      </a:r>
                      <a:r>
                        <a:rPr lang="en-GB" sz="1400" kern="1200" dirty="0">
                          <a:solidFill>
                            <a:schemeClr val="dk1"/>
                          </a:solidFill>
                          <a:latin typeface="+mn-lt"/>
                          <a:ea typeface="+mn-ea"/>
                          <a:cs typeface="+mn-cs"/>
                        </a:rPr>
                        <a:t>patients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8312328"/>
                  </a:ext>
                </a:extLst>
              </a:tr>
            </a:tbl>
          </a:graphicData>
        </a:graphic>
      </p:graphicFrame>
    </p:spTree>
    <p:extLst>
      <p:ext uri="{BB962C8B-B14F-4D97-AF65-F5344CB8AC3E}">
        <p14:creationId xmlns:p14="http://schemas.microsoft.com/office/powerpoint/2010/main" val="131220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1265-428F-4AF7-A3C3-D6863A682B76}"/>
              </a:ext>
            </a:extLst>
          </p:cNvPr>
          <p:cNvSpPr>
            <a:spLocks noGrp="1"/>
          </p:cNvSpPr>
          <p:nvPr>
            <p:ph type="title"/>
          </p:nvPr>
        </p:nvSpPr>
        <p:spPr/>
        <p:txBody>
          <a:bodyPr/>
          <a:lstStyle/>
          <a:p>
            <a:r>
              <a:rPr lang="en-GB" dirty="0"/>
              <a:t>Specific characteristics of AIH</a:t>
            </a:r>
          </a:p>
        </p:txBody>
      </p:sp>
      <p:sp>
        <p:nvSpPr>
          <p:cNvPr id="8" name="Text Placeholder 7"/>
          <p:cNvSpPr>
            <a:spLocks noGrp="1"/>
          </p:cNvSpPr>
          <p:nvPr>
            <p:ph type="body" sz="quarter" idx="10"/>
          </p:nvPr>
        </p:nvSpPr>
        <p:spPr/>
        <p:txBody>
          <a:bodyPr/>
          <a:lstStyle/>
          <a:p>
            <a:r>
              <a:rPr lang="en-GB" dirty="0"/>
              <a:t>EASL CPG AIH. </a:t>
            </a:r>
            <a:r>
              <a:rPr lang="en-US" dirty="0"/>
              <a:t>J Hepatol 2015;63:971–1004</a:t>
            </a:r>
          </a:p>
        </p:txBody>
      </p:sp>
      <p:graphicFrame>
        <p:nvGraphicFramePr>
          <p:cNvPr id="6" name="Content Placeholder 5">
            <a:extLst>
              <a:ext uri="{FF2B5EF4-FFF2-40B4-BE49-F238E27FC236}">
                <a16:creationId xmlns:a16="http://schemas.microsoft.com/office/drawing/2014/main" id="{F3422710-C640-4CC8-985A-B6A28497EF33}"/>
              </a:ext>
            </a:extLst>
          </p:cNvPr>
          <p:cNvGraphicFramePr>
            <a:graphicFrameLocks noGrp="1"/>
          </p:cNvGraphicFramePr>
          <p:nvPr>
            <p:ph sz="half" idx="1"/>
            <p:extLst>
              <p:ext uri="{D42A27DB-BD31-4B8C-83A1-F6EECF244321}">
                <p14:modId xmlns:p14="http://schemas.microsoft.com/office/powerpoint/2010/main" val="3454079989"/>
              </p:ext>
            </p:extLst>
          </p:nvPr>
        </p:nvGraphicFramePr>
        <p:xfrm>
          <a:off x="604838" y="1341438"/>
          <a:ext cx="10982325" cy="4754880"/>
        </p:xfrm>
        <a:graphic>
          <a:graphicData uri="http://schemas.openxmlformats.org/drawingml/2006/table">
            <a:tbl>
              <a:tblPr firstRow="1" bandRow="1">
                <a:tableStyleId>{69012ECD-51FC-41F1-AA8D-1B2483CD663E}</a:tableStyleId>
              </a:tblPr>
              <a:tblGrid>
                <a:gridCol w="2184766">
                  <a:extLst>
                    <a:ext uri="{9D8B030D-6E8A-4147-A177-3AD203B41FA5}">
                      <a16:colId xmlns:a16="http://schemas.microsoft.com/office/drawing/2014/main" val="2086952636"/>
                    </a:ext>
                  </a:extLst>
                </a:gridCol>
                <a:gridCol w="8797559">
                  <a:extLst>
                    <a:ext uri="{9D8B030D-6E8A-4147-A177-3AD203B41FA5}">
                      <a16:colId xmlns:a16="http://schemas.microsoft.com/office/drawing/2014/main" val="1728604620"/>
                    </a:ext>
                  </a:extLst>
                </a:gridCol>
              </a:tblGrid>
              <a:tr h="294065">
                <a:tc>
                  <a:txBody>
                    <a:bodyPr/>
                    <a:lstStyle/>
                    <a:p>
                      <a:r>
                        <a:rPr lang="en-GB" sz="1400" dirty="0"/>
                        <a:t>Characteristics</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endParaRPr lang="en-GB" sz="1400" dirty="0"/>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86786624"/>
                  </a:ext>
                </a:extLst>
              </a:tr>
              <a:tr h="1940829">
                <a:tc>
                  <a:txBody>
                    <a:bodyPr/>
                    <a:lstStyle/>
                    <a:p>
                      <a:r>
                        <a:rPr lang="en-GB" sz="1400" dirty="0"/>
                        <a:t>Clinical features in special conditions</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285750" indent="-285750">
                        <a:buClr>
                          <a:schemeClr val="tx2"/>
                        </a:buClr>
                        <a:buFont typeface="Arial" panose="020B0604020202020204" pitchFamily="34" charset="0"/>
                        <a:buChar char="•"/>
                      </a:pPr>
                      <a:r>
                        <a:rPr lang="en-GB" sz="1400" dirty="0"/>
                        <a:t>Some patients within AIH spectrum have characteristics of PBC or PSC</a:t>
                      </a:r>
                    </a:p>
                    <a:p>
                      <a:pPr marL="646112" indent="-285750">
                        <a:buClr>
                          <a:schemeClr val="tx2"/>
                        </a:buClr>
                        <a:buFont typeface="Arial" panose="020B0604020202020204" pitchFamily="34" charset="0"/>
                        <a:buChar char="–"/>
                      </a:pPr>
                      <a:r>
                        <a:rPr lang="en-GB" sz="1400" dirty="0"/>
                        <a:t>Internationally agreed diagnostic criteria are lacking</a:t>
                      </a:r>
                    </a:p>
                    <a:p>
                      <a:pPr marL="639762" lvl="1" indent="-285750">
                        <a:buClr>
                          <a:schemeClr val="tx2"/>
                        </a:buClr>
                        <a:buFont typeface="Arial" panose="020B0604020202020204" pitchFamily="34" charset="0"/>
                        <a:buChar char="–"/>
                      </a:pPr>
                      <a:r>
                        <a:rPr lang="en-GB" sz="1400" dirty="0"/>
                        <a:t>Concurrent cholestatic findings require investigation for AMAs and cholangiography (particularly </a:t>
                      </a:r>
                      <a:br>
                        <a:rPr lang="en-GB" sz="1400" dirty="0"/>
                      </a:br>
                      <a:r>
                        <a:rPr lang="en-GB" sz="1400" dirty="0"/>
                        <a:t>in children)</a:t>
                      </a:r>
                    </a:p>
                    <a:p>
                      <a:pPr marL="285750" indent="-285750">
                        <a:buClr>
                          <a:schemeClr val="tx2"/>
                        </a:buClr>
                        <a:buFont typeface="Arial" panose="020B0604020202020204" pitchFamily="34" charset="0"/>
                        <a:buChar char="•"/>
                      </a:pPr>
                      <a:r>
                        <a:rPr lang="en-GB" sz="1400" dirty="0"/>
                        <a:t>Presentation of AIH can occur in pregnant women or after delivery</a:t>
                      </a:r>
                    </a:p>
                    <a:p>
                      <a:pPr marL="639762" lvl="1" indent="-285750" algn="l" defTabSz="914400" rtl="0" eaLnBrk="1" latinLnBrk="0" hangingPunct="1">
                        <a:buClr>
                          <a:schemeClr val="tx2"/>
                        </a:buClr>
                        <a:buFont typeface="Arial" panose="020B0604020202020204" pitchFamily="34" charset="0"/>
                        <a:buChar char="–"/>
                      </a:pPr>
                      <a:r>
                        <a:rPr lang="en-GB" sz="1400" kern="1200" dirty="0"/>
                        <a:t>Usually subsides but post-partum exacerbations are common</a:t>
                      </a:r>
                    </a:p>
                    <a:p>
                      <a:pPr marL="639762" lvl="1" indent="-285750" algn="l" defTabSz="914400" rtl="0" eaLnBrk="1" latinLnBrk="0" hangingPunct="1">
                        <a:buClr>
                          <a:schemeClr val="tx2"/>
                        </a:buClr>
                        <a:buFont typeface="Arial" panose="020B0604020202020204" pitchFamily="34" charset="0"/>
                        <a:buChar char="–"/>
                      </a:pPr>
                      <a:r>
                        <a:rPr lang="en-GB" sz="1400" kern="1200" dirty="0"/>
                        <a:t>Maternal and fetal compli</a:t>
                      </a:r>
                      <a:r>
                        <a:rPr lang="en-GB" sz="1400" dirty="0"/>
                        <a:t>cations are similar to general population</a:t>
                      </a:r>
                    </a:p>
                    <a:p>
                      <a:pPr marL="285750" indent="-285750">
                        <a:buClr>
                          <a:schemeClr val="tx2"/>
                        </a:buClr>
                        <a:buFont typeface="Arial" panose="020B0604020202020204" pitchFamily="34" charset="0"/>
                        <a:buChar char="•"/>
                      </a:pPr>
                      <a:r>
                        <a:rPr lang="en-GB" sz="1400" dirty="0"/>
                        <a:t>AIH-like disease can arise after liver transplantation (de novo AIH), but may be an expression of </a:t>
                      </a:r>
                      <a:br>
                        <a:rPr lang="en-GB" sz="1400" dirty="0"/>
                      </a:br>
                      <a:r>
                        <a:rPr lang="en-GB" sz="1400" dirty="0"/>
                        <a:t>chronic rejection</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74319016"/>
                  </a:ext>
                </a:extLst>
              </a:tr>
              <a:tr h="2352520">
                <a:tc>
                  <a:txBody>
                    <a:bodyPr/>
                    <a:lstStyle/>
                    <a:p>
                      <a:r>
                        <a:rPr lang="en-GB" sz="1400" dirty="0"/>
                        <a:t>Specific characteristics</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285750" indent="-285750">
                        <a:buClr>
                          <a:schemeClr val="tx2"/>
                        </a:buClr>
                        <a:buFont typeface="Arial" panose="020B0604020202020204" pitchFamily="34" charset="0"/>
                        <a:buChar char="•"/>
                      </a:pPr>
                      <a:r>
                        <a:rPr lang="en-GB" sz="1400" dirty="0"/>
                        <a:t>Onset of disease after viral infections has been described</a:t>
                      </a:r>
                    </a:p>
                    <a:p>
                      <a:pPr marL="639762" lvl="1" indent="-285750" algn="l" defTabSz="914400" rtl="0" eaLnBrk="1" latinLnBrk="0" hangingPunct="1">
                        <a:buClr>
                          <a:schemeClr val="tx2"/>
                        </a:buClr>
                        <a:buFont typeface="Arial" panose="020B0604020202020204" pitchFamily="34" charset="0"/>
                        <a:buChar char="–"/>
                      </a:pPr>
                      <a:r>
                        <a:rPr lang="en-GB" sz="1400" kern="1200" dirty="0"/>
                        <a:t>AIH should be considered in cases with previous viral infections followed by unexplained and prolonged hepatitis</a:t>
                      </a:r>
                    </a:p>
                    <a:p>
                      <a:pPr marL="285750" indent="-285750">
                        <a:buClr>
                          <a:schemeClr val="tx2"/>
                        </a:buClr>
                        <a:buFont typeface="Arial" panose="020B0604020202020204" pitchFamily="34" charset="0"/>
                        <a:buChar char="•"/>
                      </a:pPr>
                      <a:r>
                        <a:rPr lang="en-GB" sz="1400" dirty="0"/>
                        <a:t>Development after administration of drugs, supplements or herbals</a:t>
                      </a:r>
                      <a:br>
                        <a:rPr lang="en-GB" sz="1400" dirty="0"/>
                      </a:br>
                      <a:r>
                        <a:rPr lang="en-GB" sz="1400" dirty="0"/>
                        <a:t>(“drug-induced” AIH – difficult to differentiate from DILI, maybe the same)</a:t>
                      </a:r>
                    </a:p>
                    <a:p>
                      <a:pPr marL="639762" lvl="1" indent="-285750" algn="l" defTabSz="914400" rtl="0" eaLnBrk="1" latinLnBrk="0" hangingPunct="1">
                        <a:buClr>
                          <a:schemeClr val="tx2"/>
                        </a:buClr>
                        <a:buFont typeface="Arial" panose="020B0604020202020204" pitchFamily="34" charset="0"/>
                        <a:buChar char="–"/>
                      </a:pPr>
                      <a:r>
                        <a:rPr lang="en-GB" sz="1400" kern="1200" dirty="0"/>
                        <a:t>Nitrofurantoin and minocycline</a:t>
                      </a:r>
                    </a:p>
                    <a:p>
                      <a:pPr marL="639762" lvl="1" indent="-285750" algn="l" defTabSz="914400" rtl="0" eaLnBrk="1" latinLnBrk="0" hangingPunct="1">
                        <a:buClr>
                          <a:schemeClr val="tx2"/>
                        </a:buClr>
                        <a:buFont typeface="Arial" panose="020B0604020202020204" pitchFamily="34" charset="0"/>
                        <a:buChar char="–"/>
                      </a:pPr>
                      <a:r>
                        <a:rPr lang="en-GB" sz="1400" kern="1200" dirty="0"/>
                        <a:t>Biological agents (TNF-</a:t>
                      </a:r>
                      <a:r>
                        <a:rPr lang="el-GR" sz="1400" kern="1200" dirty="0"/>
                        <a:t>α</a:t>
                      </a:r>
                      <a:r>
                        <a:rPr lang="en-GB" sz="1400" kern="1200" dirty="0"/>
                        <a:t> blockade)</a:t>
                      </a:r>
                    </a:p>
                    <a:p>
                      <a:pPr marL="639762" lvl="1" indent="-285750" algn="l" defTabSz="914400" rtl="0" eaLnBrk="1" latinLnBrk="0" hangingPunct="1">
                        <a:buClr>
                          <a:schemeClr val="tx2"/>
                        </a:buClr>
                        <a:buFont typeface="Arial" panose="020B0604020202020204" pitchFamily="34" charset="0"/>
                        <a:buChar char="–"/>
                      </a:pPr>
                      <a:r>
                        <a:rPr lang="en-GB" sz="1400" kern="1200" dirty="0"/>
                        <a:t>Interferon-</a:t>
                      </a:r>
                      <a:r>
                        <a:rPr lang="el-GR" sz="1400" kern="1200" dirty="0"/>
                        <a:t>α</a:t>
                      </a:r>
                      <a:r>
                        <a:rPr lang="en-GB" sz="1400" kern="1200" dirty="0"/>
                        <a:t> for HCV</a:t>
                      </a:r>
                    </a:p>
                    <a:p>
                      <a:pPr marL="285750" indent="-285750">
                        <a:buClr>
                          <a:schemeClr val="tx2"/>
                        </a:buClr>
                        <a:buFont typeface="Arial" panose="020B0604020202020204" pitchFamily="34" charset="0"/>
                        <a:buChar char="•"/>
                      </a:pPr>
                      <a:r>
                        <a:rPr lang="en-GB" sz="1400" dirty="0"/>
                        <a:t>Concurrent autoimmune or immune-mediated diseases in the patient (and/or first-degree relatives) </a:t>
                      </a:r>
                      <a:br>
                        <a:rPr lang="en-GB" sz="1400" dirty="0"/>
                      </a:br>
                      <a:r>
                        <a:rPr lang="en-GB" sz="1400" dirty="0"/>
                        <a:t>are common </a:t>
                      </a:r>
                    </a:p>
                    <a:p>
                      <a:pPr marL="285750" indent="-285750">
                        <a:buClr>
                          <a:schemeClr val="tx2"/>
                        </a:buClr>
                        <a:buFont typeface="Arial" panose="020B0604020202020204" pitchFamily="34" charset="0"/>
                        <a:buChar char="•"/>
                      </a:pPr>
                      <a:r>
                        <a:rPr lang="en-GB" sz="1400" dirty="0"/>
                        <a:t>An unusual form of AIH occurs in 10–20% of patients with APECED</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28252268"/>
                  </a:ext>
                </a:extLst>
              </a:tr>
            </a:tbl>
          </a:graphicData>
        </a:graphic>
      </p:graphicFrame>
      <p:pic>
        <p:nvPicPr>
          <p:cNvPr id="5" name="Picture 4">
            <a:hlinkClick r:id="rId3" action="ppaction://hlinksldjump"/>
            <a:extLst>
              <a:ext uri="{FF2B5EF4-FFF2-40B4-BE49-F238E27FC236}">
                <a16:creationId xmlns:a16="http://schemas.microsoft.com/office/drawing/2014/main" id="{9EADF5EF-39C4-4CCF-ACD1-616512378092}"/>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7" y="442233"/>
            <a:ext cx="381237" cy="377560"/>
          </a:xfrm>
          <a:prstGeom prst="rect">
            <a:avLst/>
          </a:prstGeom>
        </p:spPr>
      </p:pic>
    </p:spTree>
    <p:extLst>
      <p:ext uri="{BB962C8B-B14F-4D97-AF65-F5344CB8AC3E}">
        <p14:creationId xmlns:p14="http://schemas.microsoft.com/office/powerpoint/2010/main" val="111456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Pathogenesis of AIH</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US" dirty="0"/>
              <a:t>Manns MP, et al. J Hepatol 2015;62:S100–11</a:t>
            </a:r>
          </a:p>
          <a:p>
            <a:r>
              <a:rPr lang="en-GB" dirty="0"/>
              <a:t>EASL CPG AIH. </a:t>
            </a:r>
            <a:r>
              <a:rPr lang="en-US" dirty="0"/>
              <a:t>J Hepatol 2015;63:971–1004</a:t>
            </a:r>
            <a:endParaRPr lang="en-GB" dirty="0"/>
          </a:p>
        </p:txBody>
      </p:sp>
      <p:pic>
        <p:nvPicPr>
          <p:cNvPr id="9" name="Picture 2">
            <a:extLst>
              <a:ext uri="{FF2B5EF4-FFF2-40B4-BE49-F238E27FC236}">
                <a16:creationId xmlns:a16="http://schemas.microsoft.com/office/drawing/2014/main" id="{084AECFD-A1FF-4C54-B507-EB9B3E058D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88494" y="1202885"/>
            <a:ext cx="5815013" cy="4984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4">
            <a:hlinkClick r:id="rId4" action="ppaction://hlinksldjump"/>
            <a:extLst>
              <a:ext uri="{FF2B5EF4-FFF2-40B4-BE49-F238E27FC236}">
                <a16:creationId xmlns:a16="http://schemas.microsoft.com/office/drawing/2014/main" id="{30CCF3E6-57BF-488A-8338-4F3C35EFCF95}"/>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7" y="442233"/>
            <a:ext cx="381237" cy="377560"/>
          </a:xfrm>
          <a:prstGeom prst="rect">
            <a:avLst/>
          </a:prstGeom>
        </p:spPr>
      </p:pic>
    </p:spTree>
    <p:extLst>
      <p:ext uri="{BB962C8B-B14F-4D97-AF65-F5344CB8AC3E}">
        <p14:creationId xmlns:p14="http://schemas.microsoft.com/office/powerpoint/2010/main" val="136261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4841-EE44-4A1A-BE85-24A296F71B14}"/>
              </a:ext>
            </a:extLst>
          </p:cNvPr>
          <p:cNvSpPr>
            <a:spLocks noGrp="1"/>
          </p:cNvSpPr>
          <p:nvPr>
            <p:ph type="title"/>
          </p:nvPr>
        </p:nvSpPr>
        <p:spPr/>
        <p:txBody>
          <a:bodyPr/>
          <a:lstStyle/>
          <a:p>
            <a:r>
              <a:rPr lang="en-GB" dirty="0"/>
              <a:t>AIH with cirrhosis</a:t>
            </a:r>
          </a:p>
        </p:txBody>
      </p:sp>
      <p:sp>
        <p:nvSpPr>
          <p:cNvPr id="3" name="Text Placeholder 2">
            <a:extLst>
              <a:ext uri="{FF2B5EF4-FFF2-40B4-BE49-F238E27FC236}">
                <a16:creationId xmlns:a16="http://schemas.microsoft.com/office/drawing/2014/main" id="{EB71C1AD-C836-4422-8448-71393ACA90F9}"/>
              </a:ext>
            </a:extLst>
          </p:cNvPr>
          <p:cNvSpPr>
            <a:spLocks noGrp="1"/>
          </p:cNvSpPr>
          <p:nvPr>
            <p:ph type="body" sz="quarter" idx="10"/>
          </p:nvPr>
        </p:nvSpPr>
        <p:spPr/>
        <p:txBody>
          <a:bodyPr/>
          <a:lstStyle/>
          <a:p>
            <a:r>
              <a:rPr lang="en-US" dirty="0"/>
              <a:t>1. Lohse AW, et al. J Hepatol  2011;55:171–82</a:t>
            </a:r>
          </a:p>
          <a:p>
            <a:r>
              <a:rPr lang="en-GB" dirty="0"/>
              <a:t>EASL CPG AIH. </a:t>
            </a:r>
            <a:r>
              <a:rPr lang="en-US" dirty="0"/>
              <a:t>J Hepatol 2015;63:971–1004</a:t>
            </a:r>
            <a:endParaRPr lang="en-GB" dirty="0"/>
          </a:p>
        </p:txBody>
      </p:sp>
      <p:sp>
        <p:nvSpPr>
          <p:cNvPr id="4" name="Content Placeholder 3">
            <a:extLst>
              <a:ext uri="{FF2B5EF4-FFF2-40B4-BE49-F238E27FC236}">
                <a16:creationId xmlns:a16="http://schemas.microsoft.com/office/drawing/2014/main" id="{9C2AEAB6-3191-46A6-8220-D807B3BA7883}"/>
              </a:ext>
            </a:extLst>
          </p:cNvPr>
          <p:cNvSpPr>
            <a:spLocks noGrp="1"/>
          </p:cNvSpPr>
          <p:nvPr>
            <p:ph sz="half" idx="1"/>
          </p:nvPr>
        </p:nvSpPr>
        <p:spPr/>
        <p:txBody>
          <a:bodyPr/>
          <a:lstStyle/>
          <a:p>
            <a:pPr marL="0" indent="0">
              <a:buNone/>
            </a:pPr>
            <a:r>
              <a:rPr lang="en-US" altLang="en-US" b="1" dirty="0"/>
              <a:t>Macroscopic aspect of autoimmune cirrhosis</a:t>
            </a:r>
            <a:r>
              <a:rPr lang="en-US" altLang="en-US" b="1" baseline="30000" dirty="0"/>
              <a:t>1 </a:t>
            </a:r>
          </a:p>
        </p:txBody>
      </p:sp>
      <p:pic>
        <p:nvPicPr>
          <p:cNvPr id="5" name="Picture 2">
            <a:extLst>
              <a:ext uri="{FF2B5EF4-FFF2-40B4-BE49-F238E27FC236}">
                <a16:creationId xmlns:a16="http://schemas.microsoft.com/office/drawing/2014/main" id="{C36A4EA8-1EDF-479B-81DB-E7E6A72789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3848" y="1706962"/>
            <a:ext cx="6163200" cy="4622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id="{34234095-2B0B-4717-94BE-6703A621D1A9}"/>
              </a:ext>
            </a:extLst>
          </p:cNvPr>
          <p:cNvSpPr/>
          <p:nvPr/>
        </p:nvSpPr>
        <p:spPr>
          <a:xfrm>
            <a:off x="6971876" y="3429000"/>
            <a:ext cx="4411447" cy="923330"/>
          </a:xfrm>
          <a:prstGeom prst="rect">
            <a:avLst/>
          </a:prstGeom>
        </p:spPr>
        <p:txBody>
          <a:bodyPr wrap="square">
            <a:spAutoFit/>
          </a:bodyPr>
          <a:lstStyle/>
          <a:p>
            <a:r>
              <a:rPr lang="en-US" altLang="en-US" dirty="0">
                <a:latin typeface="Arial" panose="020B0604020202020204" pitchFamily="34" charset="0"/>
                <a:cs typeface="Baekmuk Gulim" charset="0"/>
              </a:rPr>
              <a:t>Typical macro-modular cirrhosis of a patient with autoimmune hepatitis diagnosed at a relatively advanced stage</a:t>
            </a:r>
          </a:p>
        </p:txBody>
      </p:sp>
      <p:pic>
        <p:nvPicPr>
          <p:cNvPr id="7" name="Picture 6">
            <a:hlinkClick r:id="rId4" action="ppaction://hlinksldjump"/>
            <a:extLst>
              <a:ext uri="{FF2B5EF4-FFF2-40B4-BE49-F238E27FC236}">
                <a16:creationId xmlns:a16="http://schemas.microsoft.com/office/drawing/2014/main" id="{74A7CD29-C9A8-4BE6-930D-434658D3A93B}"/>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4" y="442233"/>
            <a:ext cx="381237" cy="377560"/>
          </a:xfrm>
          <a:prstGeom prst="rect">
            <a:avLst/>
          </a:prstGeom>
        </p:spPr>
      </p:pic>
    </p:spTree>
    <p:extLst>
      <p:ext uri="{BB962C8B-B14F-4D97-AF65-F5344CB8AC3E}">
        <p14:creationId xmlns:p14="http://schemas.microsoft.com/office/powerpoint/2010/main" val="167258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Diagnosis (1 of 2)</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*Statement numbers: 10–14</a:t>
            </a:r>
          </a:p>
          <a:p>
            <a:r>
              <a:rPr lang="ca-ES" dirty="0"/>
              <a:t>† A</a:t>
            </a:r>
            <a:r>
              <a:rPr lang="en-US" dirty="0"/>
              <a:t>IH-1 (ANA and/or SMA positive); AIH-2 (LKM1, LKM3 and/or LC-1 positive); </a:t>
            </a:r>
            <a:r>
              <a:rPr lang="en-GB" dirty="0"/>
              <a:t>AIH-3 (SLA/LP positive); </a:t>
            </a:r>
          </a:p>
          <a:p>
            <a:r>
              <a:rPr lang="en-GB" dirty="0"/>
              <a:t>‡ELISA/Western blot</a:t>
            </a:r>
            <a:endParaRPr lang="en-US" dirty="0"/>
          </a:p>
          <a:p>
            <a:r>
              <a:rPr lang="en-GB" dirty="0"/>
              <a:t>EASL CPG AIH. </a:t>
            </a:r>
            <a:r>
              <a:rPr lang="en-US" dirty="0"/>
              <a:t>J Hepatol 2015;63:971–1004</a:t>
            </a:r>
          </a:p>
        </p:txBody>
      </p:sp>
      <p:sp>
        <p:nvSpPr>
          <p:cNvPr id="6" name="Content Placeholder 5">
            <a:extLst>
              <a:ext uri="{FF2B5EF4-FFF2-40B4-BE49-F238E27FC236}">
                <a16:creationId xmlns:a16="http://schemas.microsoft.com/office/drawing/2014/main" id="{25F1B515-66AD-4D44-943D-8E936519AA9F}"/>
              </a:ext>
            </a:extLst>
          </p:cNvPr>
          <p:cNvSpPr>
            <a:spLocks noGrp="1"/>
          </p:cNvSpPr>
          <p:nvPr>
            <p:ph sz="half" idx="1"/>
          </p:nvPr>
        </p:nvSpPr>
        <p:spPr/>
        <p:txBody>
          <a:bodyPr/>
          <a:lstStyle/>
          <a:p>
            <a:r>
              <a:rPr lang="en-GB" dirty="0"/>
              <a:t>Diagnosis is usually based on typical disease phenotype</a:t>
            </a:r>
          </a:p>
          <a:p>
            <a:pPr lvl="1"/>
            <a:r>
              <a:rPr lang="en-GB" dirty="0"/>
              <a:t>Plus exclusion of other chronic liver disease (yet, comorbidity is possible)</a:t>
            </a:r>
          </a:p>
        </p:txBody>
      </p:sp>
      <p:pic>
        <p:nvPicPr>
          <p:cNvPr id="5" name="Picture 4">
            <a:hlinkClick r:id="rId3" action="ppaction://hlinksldjump"/>
            <a:extLst>
              <a:ext uri="{FF2B5EF4-FFF2-40B4-BE49-F238E27FC236}">
                <a16:creationId xmlns:a16="http://schemas.microsoft.com/office/drawing/2014/main" id="{61AEAE33-D626-4465-AB79-22EAFCC6A880}"/>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0" y="442233"/>
            <a:ext cx="381237" cy="377560"/>
          </a:xfrm>
          <a:prstGeom prst="rect">
            <a:avLst/>
          </a:prstGeom>
        </p:spPr>
      </p:pic>
      <p:graphicFrame>
        <p:nvGraphicFramePr>
          <p:cNvPr id="7" name="Table 6">
            <a:extLst>
              <a:ext uri="{FF2B5EF4-FFF2-40B4-BE49-F238E27FC236}">
                <a16:creationId xmlns:a16="http://schemas.microsoft.com/office/drawing/2014/main" id="{8D14E003-7B87-48C6-83D7-0472C61D0A26}"/>
              </a:ext>
            </a:extLst>
          </p:cNvPr>
          <p:cNvGraphicFramePr>
            <a:graphicFrameLocks noGrp="1"/>
          </p:cNvGraphicFramePr>
          <p:nvPr>
            <p:extLst>
              <p:ext uri="{D42A27DB-BD31-4B8C-83A1-F6EECF244321}">
                <p14:modId xmlns:p14="http://schemas.microsoft.com/office/powerpoint/2010/main" val="1951551791"/>
              </p:ext>
            </p:extLst>
          </p:nvPr>
        </p:nvGraphicFramePr>
        <p:xfrm>
          <a:off x="604838" y="2364227"/>
          <a:ext cx="10982324" cy="31089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Guideline statements*</a:t>
                      </a:r>
                      <a:endParaRPr lang="en-GB" sz="1400" baseline="30000" dirty="0">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US" sz="1400" b="1" dirty="0">
                          <a:solidFill>
                            <a:schemeClr val="tx2"/>
                          </a:solidFill>
                          <a:latin typeface="Arial" panose="020B0604020202020204" pitchFamily="34" charset="0"/>
                          <a:cs typeface="Arial" panose="020B0604020202020204" pitchFamily="34" charset="0"/>
                        </a:rPr>
                        <a:t>AIH is a clinical diagnosis</a:t>
                      </a:r>
                      <a:r>
                        <a:rPr lang="en-US" sz="1400" dirty="0">
                          <a:latin typeface="Arial" panose="020B0604020202020204" pitchFamily="34" charset="0"/>
                          <a:cs typeface="Arial" panose="020B0604020202020204" pitchFamily="34" charset="0"/>
                        </a:rPr>
                        <a:t>. Diagnosis of AIH relies particularly on the presence of autoantibodies, hypergammaglobulinaemia and typical or compatible histology</a:t>
                      </a:r>
                      <a:endParaRPr lang="en-GB" sz="1400" dirty="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Elevated IgG levels</a:t>
                      </a:r>
                      <a:r>
                        <a:rPr lang="en-US" sz="1400" dirty="0">
                          <a:latin typeface="Arial" panose="020B0604020202020204" pitchFamily="34" charset="0"/>
                          <a:cs typeface="Arial" panose="020B0604020202020204" pitchFamily="34" charset="0"/>
                        </a:rPr>
                        <a:t>, especially in the absence of cirrhosis, are a </a:t>
                      </a:r>
                      <a:r>
                        <a:rPr lang="en-US" sz="1400" b="1" dirty="0">
                          <a:solidFill>
                            <a:schemeClr val="tx2"/>
                          </a:solidFill>
                          <a:latin typeface="Arial" panose="020B0604020202020204" pitchFamily="34" charset="0"/>
                          <a:cs typeface="Arial" panose="020B0604020202020204" pitchFamily="34" charset="0"/>
                        </a:rPr>
                        <a:t>distinctive</a:t>
                      </a:r>
                      <a:r>
                        <a:rPr lang="en-US" sz="1400" dirty="0">
                          <a:solidFill>
                            <a:schemeClr val="tx2"/>
                          </a:solidFill>
                          <a:latin typeface="Arial" panose="020B0604020202020204" pitchFamily="34" charset="0"/>
                          <a:cs typeface="Arial" panose="020B0604020202020204" pitchFamily="34" charset="0"/>
                        </a:rPr>
                        <a:t> </a:t>
                      </a:r>
                      <a:r>
                        <a:rPr lang="en-US" sz="1400" b="1" dirty="0">
                          <a:solidFill>
                            <a:schemeClr val="tx2"/>
                          </a:solidFill>
                          <a:latin typeface="Arial" panose="020B0604020202020204" pitchFamily="34" charset="0"/>
                          <a:cs typeface="Arial" panose="020B0604020202020204" pitchFamily="34" charset="0"/>
                        </a:rPr>
                        <a:t>feature of AIH</a:t>
                      </a:r>
                      <a:r>
                        <a:rPr lang="en-US" sz="1400" dirty="0">
                          <a:latin typeface="Arial" panose="020B0604020202020204" pitchFamily="34" charset="0"/>
                          <a:cs typeface="Arial" panose="020B0604020202020204" pitchFamily="34" charset="0"/>
                        </a:rPr>
                        <a:t>. A selectively elevated IgG in the absence of IgA and IgM elevation is particularly suggestive of AIH</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Normal IgG or γ-globulin levels do not preclude the diagnosis of AIH</a:t>
                      </a:r>
                      <a:r>
                        <a:rPr lang="en-US" sz="1400" dirty="0">
                          <a:latin typeface="Arial" panose="020B0604020202020204" pitchFamily="34" charset="0"/>
                          <a:cs typeface="Arial" panose="020B0604020202020204" pitchFamily="34" charset="0"/>
                        </a:rPr>
                        <a:t>.</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Most of these patients demonstrate a fall of IgG levels upon treatment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Circulating non-organ-specific antibodies </a:t>
                      </a:r>
                      <a:r>
                        <a:rPr lang="en-US" sz="1400" dirty="0">
                          <a:latin typeface="Arial" panose="020B0604020202020204" pitchFamily="34" charset="0"/>
                          <a:cs typeface="Arial" panose="020B0604020202020204" pitchFamily="34" charset="0"/>
                        </a:rPr>
                        <a:t>are present in the vast majority of AIH patients.</a:t>
                      </a:r>
                      <a:r>
                        <a:rPr lang="en-US" sz="1400" baseline="0" dirty="0">
                          <a:latin typeface="Arial" panose="020B0604020202020204" pitchFamily="34" charset="0"/>
                          <a:cs typeface="Arial" panose="020B0604020202020204" pitchFamily="34" charset="0"/>
                        </a:rPr>
                        <a:t> </a:t>
                      </a:r>
                      <a:r>
                        <a:rPr lang="en-GB" sz="1400" dirty="0"/>
                        <a:t>Autoantibody profiles </a:t>
                      </a:r>
                      <a:r>
                        <a:rPr lang="en-US" sz="1400" dirty="0"/>
                        <a:t>have been used for sub-classification of AIH.</a:t>
                      </a:r>
                      <a:r>
                        <a:rPr lang="en-US" sz="1400" baseline="30000" dirty="0"/>
                        <a:t>†</a:t>
                      </a:r>
                      <a:r>
                        <a:rPr lang="en-US" sz="1400" dirty="0"/>
                        <a:t> The clinical implications arising from this sub-classification </a:t>
                      </a:r>
                      <a:r>
                        <a:rPr lang="en-GB" sz="1400" dirty="0"/>
                        <a:t>are uncertain</a:t>
                      </a:r>
                      <a:endParaRPr lang="en-GB" sz="1400" baseline="30000" dirty="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Indirect immunofluorescence </a:t>
                      </a:r>
                      <a:r>
                        <a:rPr lang="en-US" sz="1400" dirty="0">
                          <a:latin typeface="Arial" panose="020B0604020202020204" pitchFamily="34" charset="0"/>
                          <a:cs typeface="Arial" panose="020B0604020202020204" pitchFamily="34" charset="0"/>
                        </a:rPr>
                        <a:t>is the test of choice for the detection of </a:t>
                      </a:r>
                      <a:r>
                        <a:rPr lang="en-US" sz="1400" b="1" dirty="0">
                          <a:solidFill>
                            <a:schemeClr val="tx2"/>
                          </a:solidFill>
                          <a:latin typeface="Arial" panose="020B0604020202020204" pitchFamily="34" charset="0"/>
                          <a:cs typeface="Arial" panose="020B0604020202020204" pitchFamily="34" charset="0"/>
                        </a:rPr>
                        <a:t>ANA, SMA, LKM and LC-1 autoantibodies</a:t>
                      </a:r>
                      <a:r>
                        <a:rPr lang="en-US" sz="1400" dirty="0">
                          <a:solidFill>
                            <a:schemeClr val="tx2"/>
                          </a:solidFill>
                          <a:latin typeface="Arial" panose="020B0604020202020204" pitchFamily="34" charset="0"/>
                          <a:cs typeface="Arial" panose="020B0604020202020204" pitchFamily="34" charset="0"/>
                        </a:rPr>
                        <a:t>. </a:t>
                      </a:r>
                      <a:r>
                        <a:rPr lang="en-US" sz="1400" b="1" dirty="0">
                          <a:solidFill>
                            <a:schemeClr val="tx2"/>
                          </a:solidFill>
                          <a:latin typeface="Arial" panose="020B0604020202020204" pitchFamily="34" charset="0"/>
                          <a:cs typeface="Arial" panose="020B0604020202020204" pitchFamily="34" charset="0"/>
                        </a:rPr>
                        <a:t>Immunoassays</a:t>
                      </a:r>
                      <a:r>
                        <a:rPr lang="en-US" sz="1400" b="1" baseline="30000" dirty="0">
                          <a:solidFill>
                            <a:schemeClr val="tx2"/>
                          </a:solidFill>
                          <a:latin typeface="Arial" panose="020B0604020202020204" pitchFamily="34" charset="0"/>
                          <a:cs typeface="Arial" panose="020B0604020202020204" pitchFamily="34" charset="0"/>
                        </a:rPr>
                        <a:t>‡</a:t>
                      </a:r>
                      <a:r>
                        <a:rPr lang="en-US" sz="1400" dirty="0">
                          <a:solidFill>
                            <a:schemeClr val="tx2"/>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are the tests of choice for the detection </a:t>
                      </a:r>
                      <a:r>
                        <a:rPr lang="en-US" sz="1400" kern="1200" dirty="0">
                          <a:solidFill>
                            <a:schemeClr val="dk1"/>
                          </a:solidFill>
                          <a:latin typeface="Arial" panose="020B0604020202020204" pitchFamily="34" charset="0"/>
                          <a:ea typeface="+mn-ea"/>
                          <a:cs typeface="Arial" panose="020B0604020202020204" pitchFamily="34" charset="0"/>
                        </a:rPr>
                        <a:t>of</a:t>
                      </a:r>
                      <a:r>
                        <a:rPr lang="en-US" sz="1400" b="1" dirty="0">
                          <a:solidFill>
                            <a:schemeClr val="accent1"/>
                          </a:solidFill>
                          <a:latin typeface="Arial" panose="020B0604020202020204" pitchFamily="34" charset="0"/>
                          <a:cs typeface="Arial" panose="020B0604020202020204" pitchFamily="34" charset="0"/>
                        </a:rPr>
                        <a:t> </a:t>
                      </a:r>
                      <a:r>
                        <a:rPr lang="en-US" sz="1400" b="1" dirty="0">
                          <a:solidFill>
                            <a:schemeClr val="tx2"/>
                          </a:solidFill>
                          <a:latin typeface="Arial" panose="020B0604020202020204" pitchFamily="34" charset="0"/>
                          <a:cs typeface="Arial" panose="020B0604020202020204" pitchFamily="34" charset="0"/>
                        </a:rPr>
                        <a:t>SLA/LP autoantibodies</a:t>
                      </a:r>
                      <a:r>
                        <a:rPr lang="en-US" sz="1400" dirty="0">
                          <a:latin typeface="Arial" panose="020B0604020202020204" pitchFamily="34" charset="0"/>
                          <a:cs typeface="Arial" panose="020B0604020202020204" pitchFamily="34" charset="0"/>
                        </a:rPr>
                        <a:t>. Methods and cut-off values should be reported by the laboratory</a:t>
                      </a:r>
                      <a:endParaRPr lang="en-GB" sz="1400" dirty="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32F15DD2-FD6B-42C6-96F7-E5C937C22CB0}"/>
              </a:ext>
            </a:extLst>
          </p:cNvPr>
          <p:cNvGrpSpPr/>
          <p:nvPr/>
        </p:nvGrpSpPr>
        <p:grpSpPr>
          <a:xfrm>
            <a:off x="9475957" y="2364227"/>
            <a:ext cx="2111205" cy="276999"/>
            <a:chOff x="5845171" y="3212976"/>
            <a:chExt cx="2111205" cy="276999"/>
          </a:xfrm>
        </p:grpSpPr>
        <p:sp>
          <p:nvSpPr>
            <p:cNvPr id="9" name="Rectangle 8">
              <a:extLst>
                <a:ext uri="{FF2B5EF4-FFF2-40B4-BE49-F238E27FC236}">
                  <a16:creationId xmlns:a16="http://schemas.microsoft.com/office/drawing/2014/main" id="{1C3A2DC0-CE75-4E65-A62A-94947B8971D3}"/>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EBCD8243-3B31-4F5C-AED5-E9D596166AF6}"/>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91251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Diagnosis (2 of 2)</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*Statement numbers: 15–20</a:t>
            </a:r>
          </a:p>
          <a:p>
            <a:r>
              <a:rPr lang="en-GB" dirty="0"/>
              <a:t>EASL CPG AIH. </a:t>
            </a:r>
            <a:r>
              <a:rPr lang="en-US" dirty="0"/>
              <a:t>J Hepatol 2015;63:971–1004</a:t>
            </a:r>
          </a:p>
        </p:txBody>
      </p:sp>
      <p:pic>
        <p:nvPicPr>
          <p:cNvPr id="5" name="Picture 4">
            <a:hlinkClick r:id="rId3" action="ppaction://hlinksldjump"/>
            <a:extLst>
              <a:ext uri="{FF2B5EF4-FFF2-40B4-BE49-F238E27FC236}">
                <a16:creationId xmlns:a16="http://schemas.microsoft.com/office/drawing/2014/main" id="{6D6BED6D-A0C1-463D-9B32-B3969C060261}"/>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8218" y="442233"/>
            <a:ext cx="381237" cy="377560"/>
          </a:xfrm>
          <a:prstGeom prst="rect">
            <a:avLst/>
          </a:prstGeom>
        </p:spPr>
      </p:pic>
      <p:graphicFrame>
        <p:nvGraphicFramePr>
          <p:cNvPr id="7" name="Table 6">
            <a:extLst>
              <a:ext uri="{FF2B5EF4-FFF2-40B4-BE49-F238E27FC236}">
                <a16:creationId xmlns:a16="http://schemas.microsoft.com/office/drawing/2014/main" id="{888EB0A7-3B94-4637-A4C3-08C4BCCA144B}"/>
              </a:ext>
            </a:extLst>
          </p:cNvPr>
          <p:cNvGraphicFramePr>
            <a:graphicFrameLocks noGrp="1"/>
          </p:cNvGraphicFramePr>
          <p:nvPr>
            <p:extLst>
              <p:ext uri="{D42A27DB-BD31-4B8C-83A1-F6EECF244321}">
                <p14:modId xmlns:p14="http://schemas.microsoft.com/office/powerpoint/2010/main" val="2454431123"/>
              </p:ext>
            </p:extLst>
          </p:nvPr>
        </p:nvGraphicFramePr>
        <p:xfrm>
          <a:off x="604838" y="1889442"/>
          <a:ext cx="10982324" cy="36271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Guideline statements*</a:t>
                      </a:r>
                      <a:endParaRPr lang="en-GB" sz="1400" baseline="30000" dirty="0">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Histological demonstration </a:t>
                      </a:r>
                      <a:r>
                        <a:rPr lang="en-US" sz="1400" b="0" dirty="0">
                          <a:solidFill>
                            <a:schemeClr val="tx1"/>
                          </a:solidFill>
                          <a:latin typeface="Arial" panose="020B0604020202020204" pitchFamily="34" charset="0"/>
                          <a:cs typeface="Arial" panose="020B0604020202020204" pitchFamily="34" charset="0"/>
                        </a:rPr>
                        <a:t>of hepatitis is a </a:t>
                      </a:r>
                      <a:r>
                        <a:rPr lang="en-US" sz="1400" b="1" dirty="0">
                          <a:solidFill>
                            <a:schemeClr val="tx2"/>
                          </a:solidFill>
                          <a:latin typeface="Arial" panose="020B0604020202020204" pitchFamily="34" charset="0"/>
                          <a:cs typeface="Arial" panose="020B0604020202020204" pitchFamily="34" charset="0"/>
                        </a:rPr>
                        <a:t>prerequisite</a:t>
                      </a:r>
                      <a:r>
                        <a:rPr lang="en-US" sz="1400" b="0" dirty="0">
                          <a:solidFill>
                            <a:schemeClr val="tx1"/>
                          </a:solidFill>
                          <a:latin typeface="Arial" panose="020B0604020202020204" pitchFamily="34" charset="0"/>
                          <a:cs typeface="Arial" panose="020B0604020202020204" pitchFamily="34" charset="0"/>
                        </a:rPr>
                        <a:t> for the diagnosis of AIH and needs to be part of the initial diagnostic work-up</a:t>
                      </a:r>
                      <a:endParaRPr lang="en-GB" sz="14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Arial" panose="020B0604020202020204" pitchFamily="34" charset="0"/>
                          <a:ea typeface="+mn-ea"/>
                          <a:cs typeface="Arial" panose="020B0604020202020204" pitchFamily="34" charset="0"/>
                        </a:rPr>
                        <a:t>No morphological features are pathognomonic of AIH.</a:t>
                      </a:r>
                      <a:br>
                        <a:rPr lang="en-US" sz="1400" b="0" kern="1200" dirty="0">
                          <a:solidFill>
                            <a:schemeClr val="tx2"/>
                          </a:solidFill>
                          <a:latin typeface="Arial" panose="020B0604020202020204" pitchFamily="34" charset="0"/>
                          <a:ea typeface="+mn-ea"/>
                          <a:cs typeface="Arial" panose="020B0604020202020204" pitchFamily="34" charset="0"/>
                        </a:rPr>
                      </a:br>
                      <a:r>
                        <a:rPr lang="en-US" sz="1400" b="1" kern="1200" dirty="0">
                          <a:solidFill>
                            <a:schemeClr val="tx2"/>
                          </a:solidFill>
                          <a:latin typeface="Arial" panose="020B0604020202020204" pitchFamily="34" charset="0"/>
                          <a:ea typeface="+mn-ea"/>
                          <a:cs typeface="Arial" panose="020B0604020202020204" pitchFamily="34" charset="0"/>
                        </a:rPr>
                        <a:t>Suggestive of AIH: </a:t>
                      </a:r>
                      <a:r>
                        <a:rPr lang="en-US" sz="1400" b="0" kern="1200" dirty="0">
                          <a:solidFill>
                            <a:schemeClr val="tx1"/>
                          </a:solidFill>
                          <a:latin typeface="Arial" panose="020B0604020202020204" pitchFamily="34" charset="0"/>
                          <a:ea typeface="+mn-ea"/>
                          <a:cs typeface="Arial" panose="020B0604020202020204" pitchFamily="34" charset="0"/>
                        </a:rPr>
                        <a:t>interface hepatitis, periportal necrosis, emperipolesis and rosetting of hepatocytes. These features should be reported by the pathologist in addition to grading (hepatitis activity index) and staging of disease</a:t>
                      </a:r>
                      <a:endParaRPr lang="en-GB" sz="14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Arial" panose="020B0604020202020204" pitchFamily="34" charset="0"/>
                          <a:ea typeface="+mn-ea"/>
                          <a:cs typeface="Arial" panose="020B0604020202020204" pitchFamily="34" charset="0"/>
                        </a:rPr>
                        <a:t>Pericentral necrosis </a:t>
                      </a:r>
                      <a:r>
                        <a:rPr lang="en-US" sz="1400" b="0" kern="1200" dirty="0">
                          <a:solidFill>
                            <a:schemeClr val="tx1"/>
                          </a:solidFill>
                          <a:latin typeface="Arial" panose="020B0604020202020204" pitchFamily="34" charset="0"/>
                          <a:ea typeface="+mn-ea"/>
                          <a:cs typeface="Arial" panose="020B0604020202020204" pitchFamily="34" charset="0"/>
                        </a:rPr>
                        <a:t>may be present in the </a:t>
                      </a:r>
                      <a:r>
                        <a:rPr lang="en-US" sz="1400" b="1" kern="1200" dirty="0">
                          <a:solidFill>
                            <a:schemeClr val="tx2"/>
                          </a:solidFill>
                          <a:latin typeface="Arial" panose="020B0604020202020204" pitchFamily="34" charset="0"/>
                          <a:ea typeface="+mn-ea"/>
                          <a:cs typeface="Arial" panose="020B0604020202020204" pitchFamily="34" charset="0"/>
                        </a:rPr>
                        <a:t>acute onset of AIH </a:t>
                      </a:r>
                      <a:r>
                        <a:rPr lang="en-US" sz="1400" b="0" kern="1200" dirty="0">
                          <a:solidFill>
                            <a:schemeClr val="tx1"/>
                          </a:solidFill>
                          <a:latin typeface="Arial" panose="020B0604020202020204" pitchFamily="34" charset="0"/>
                          <a:ea typeface="+mn-ea"/>
                          <a:cs typeface="Arial" panose="020B0604020202020204" pitchFamily="34" charset="0"/>
                        </a:rPr>
                        <a:t>and histologically </a:t>
                      </a:r>
                      <a:r>
                        <a:rPr lang="en-US" sz="1400" b="1" kern="1200" dirty="0">
                          <a:solidFill>
                            <a:schemeClr val="tx2"/>
                          </a:solidFill>
                          <a:latin typeface="Arial" panose="020B0604020202020204" pitchFamily="34" charset="0"/>
                          <a:ea typeface="+mn-ea"/>
                          <a:cs typeface="Arial" panose="020B0604020202020204" pitchFamily="34" charset="0"/>
                        </a:rPr>
                        <a:t>indistinguishable from DILI</a:t>
                      </a:r>
                      <a:endParaRPr lang="en-GB" sz="1400" b="1" kern="120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The </a:t>
                      </a:r>
                      <a:r>
                        <a:rPr lang="en-US" sz="1400" b="1" dirty="0">
                          <a:solidFill>
                            <a:schemeClr val="tx2"/>
                          </a:solidFill>
                          <a:latin typeface="Arial" panose="020B0604020202020204" pitchFamily="34" charset="0"/>
                          <a:cs typeface="Arial" panose="020B0604020202020204" pitchFamily="34" charset="0"/>
                        </a:rPr>
                        <a:t>simplified scoring system </a:t>
                      </a:r>
                      <a:r>
                        <a:rPr lang="en-US" sz="1400" b="0" dirty="0">
                          <a:solidFill>
                            <a:schemeClr val="tx1"/>
                          </a:solidFill>
                          <a:latin typeface="Arial" panose="020B0604020202020204" pitchFamily="34" charset="0"/>
                          <a:cs typeface="Arial" panose="020B0604020202020204" pitchFamily="34" charset="0"/>
                        </a:rPr>
                        <a:t>(2008) of the </a:t>
                      </a:r>
                      <a:r>
                        <a:rPr lang="en-US" sz="1400" b="1" dirty="0">
                          <a:solidFill>
                            <a:schemeClr val="tx2"/>
                          </a:solidFill>
                          <a:latin typeface="Arial" panose="020B0604020202020204" pitchFamily="34" charset="0"/>
                          <a:cs typeface="Arial" panose="020B0604020202020204" pitchFamily="34" charset="0"/>
                        </a:rPr>
                        <a:t>IAIHG</a:t>
                      </a:r>
                      <a:r>
                        <a:rPr lang="en-US" sz="1400" b="0" dirty="0">
                          <a:solidFill>
                            <a:schemeClr val="tx1"/>
                          </a:solidFill>
                          <a:latin typeface="Arial" panose="020B0604020202020204" pitchFamily="34" charset="0"/>
                          <a:cs typeface="Arial" panose="020B0604020202020204" pitchFamily="34" charset="0"/>
                        </a:rPr>
                        <a:t> is a useful clinical tool.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By considering response to treatment, the </a:t>
                      </a:r>
                      <a:r>
                        <a:rPr lang="en-US" sz="1400" b="1" dirty="0">
                          <a:solidFill>
                            <a:schemeClr val="tx2"/>
                          </a:solidFill>
                          <a:latin typeface="Arial" panose="020B0604020202020204" pitchFamily="34" charset="0"/>
                          <a:cs typeface="Arial" panose="020B0604020202020204" pitchFamily="34" charset="0"/>
                        </a:rPr>
                        <a:t>revised scoring system </a:t>
                      </a:r>
                      <a:r>
                        <a:rPr lang="en-US" sz="1400" b="0" dirty="0">
                          <a:solidFill>
                            <a:schemeClr val="tx1"/>
                          </a:solidFill>
                          <a:latin typeface="Arial" panose="020B0604020202020204" pitchFamily="34" charset="0"/>
                          <a:cs typeface="Arial" panose="020B0604020202020204" pitchFamily="34" charset="0"/>
                        </a:rPr>
                        <a:t>(1999) of the IAIHG can be helpful in </a:t>
                      </a:r>
                      <a:r>
                        <a:rPr lang="en-US" sz="1400" b="1" dirty="0">
                          <a:solidFill>
                            <a:schemeClr val="tx2"/>
                          </a:solidFill>
                          <a:latin typeface="Arial" panose="020B0604020202020204" pitchFamily="34" charset="0"/>
                          <a:cs typeface="Arial" panose="020B0604020202020204" pitchFamily="34" charset="0"/>
                        </a:rPr>
                        <a:t>diagnosing difficult cases</a:t>
                      </a: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063061271"/>
                  </a:ext>
                </a:extLst>
              </a:tr>
              <a:tr h="126330">
                <a:tc>
                  <a:txBody>
                    <a:bodyPr/>
                    <a:lstStyle/>
                    <a:p>
                      <a:pPr marL="0" indent="0" algn="l">
                        <a:buFont typeface="Arial" panose="020B0604020202020204" pitchFamily="34" charset="0"/>
                        <a:buNone/>
                      </a:pPr>
                      <a:r>
                        <a:rPr lang="en-US" sz="1400" b="1" dirty="0">
                          <a:solidFill>
                            <a:schemeClr val="tx2"/>
                          </a:solidFill>
                          <a:latin typeface="Arial" panose="020B0604020202020204" pitchFamily="34" charset="0"/>
                          <a:cs typeface="Arial" panose="020B0604020202020204" pitchFamily="34" charset="0"/>
                        </a:rPr>
                        <a:t>Coexistence of features of AIH and cholestatic liver diseases </a:t>
                      </a:r>
                      <a:r>
                        <a:rPr lang="en-US" sz="1400" b="0" dirty="0">
                          <a:solidFill>
                            <a:schemeClr val="tx1"/>
                          </a:solidFill>
                          <a:latin typeface="Arial" panose="020B0604020202020204" pitchFamily="34" charset="0"/>
                          <a:cs typeface="Arial" panose="020B0604020202020204" pitchFamily="34" charset="0"/>
                        </a:rPr>
                        <a:t>can be observed, both at diagnosis and during follow-up. </a:t>
                      </a:r>
                      <a:r>
                        <a:rPr lang="en-US" sz="1400" b="1" dirty="0">
                          <a:solidFill>
                            <a:schemeClr val="tx2"/>
                          </a:solidFill>
                          <a:latin typeface="Arial" panose="020B0604020202020204" pitchFamily="34" charset="0"/>
                          <a:cs typeface="Arial" panose="020B0604020202020204" pitchFamily="34" charset="0"/>
                        </a:rPr>
                        <a:t>Diagnostic tests for PBC and PSC</a:t>
                      </a:r>
                      <a:r>
                        <a:rPr lang="en-US" sz="1400" b="0" dirty="0">
                          <a:solidFill>
                            <a:schemeClr val="tx2"/>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should be performed in </a:t>
                      </a:r>
                      <a:r>
                        <a:rPr lang="en-US" sz="1400" b="1" dirty="0">
                          <a:solidFill>
                            <a:schemeClr val="tx2"/>
                          </a:solidFill>
                          <a:latin typeface="Arial" panose="020B0604020202020204" pitchFamily="34" charset="0"/>
                          <a:cs typeface="Arial" panose="020B0604020202020204" pitchFamily="34" charset="0"/>
                        </a:rPr>
                        <a:t>patients showing features of cholestasis</a:t>
                      </a: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4"/>
                  </a:ext>
                </a:extLst>
              </a:tr>
              <a:tr h="12633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latin typeface="Arial" panose="020B0604020202020204" pitchFamily="34" charset="0"/>
                          <a:ea typeface="+mn-ea"/>
                          <a:cs typeface="Arial" panose="020B0604020202020204" pitchFamily="34" charset="0"/>
                        </a:rPr>
                        <a:t>In</a:t>
                      </a:r>
                      <a:r>
                        <a:rPr lang="en-US" sz="1400" b="0" kern="1200" baseline="0" dirty="0">
                          <a:solidFill>
                            <a:schemeClr val="tx1"/>
                          </a:solidFill>
                          <a:latin typeface="Arial" panose="020B0604020202020204" pitchFamily="34" charset="0"/>
                          <a:ea typeface="+mn-ea"/>
                          <a:cs typeface="Arial" panose="020B0604020202020204" pitchFamily="34" charset="0"/>
                        </a:rPr>
                        <a:t> </a:t>
                      </a:r>
                      <a:r>
                        <a:rPr lang="en-US" sz="1400" b="1" kern="1200" baseline="0" dirty="0">
                          <a:solidFill>
                            <a:srgbClr val="004B87"/>
                          </a:solidFill>
                          <a:latin typeface="Arial" panose="020B0604020202020204" pitchFamily="34" charset="0"/>
                          <a:ea typeface="+mn-ea"/>
                          <a:cs typeface="Arial" panose="020B0604020202020204" pitchFamily="34" charset="0"/>
                        </a:rPr>
                        <a:t>a</a:t>
                      </a:r>
                      <a:r>
                        <a:rPr lang="en-US" sz="1400" b="1" kern="1200" dirty="0">
                          <a:solidFill>
                            <a:srgbClr val="004B87"/>
                          </a:solidFill>
                          <a:latin typeface="Arial" panose="020B0604020202020204" pitchFamily="34" charset="0"/>
                          <a:ea typeface="+mn-ea"/>
                          <a:cs typeface="Arial" panose="020B0604020202020204" pitchFamily="34" charset="0"/>
                        </a:rPr>
                        <a:t>dult patients with AIH and cholestatic lab changes, and</a:t>
                      </a:r>
                      <a:r>
                        <a:rPr lang="en-US" sz="1400" b="1" kern="1200" baseline="0" dirty="0">
                          <a:solidFill>
                            <a:srgbClr val="004B87"/>
                          </a:solidFill>
                          <a:latin typeface="Arial" panose="020B0604020202020204" pitchFamily="34" charset="0"/>
                          <a:ea typeface="+mn-ea"/>
                          <a:cs typeface="Arial" panose="020B0604020202020204" pitchFamily="34" charset="0"/>
                        </a:rPr>
                        <a:t> in all children </a:t>
                      </a:r>
                      <a:r>
                        <a:rPr lang="en-US" sz="1400" b="0" kern="1200" baseline="0" dirty="0">
                          <a:solidFill>
                            <a:schemeClr val="tx1"/>
                          </a:solidFill>
                          <a:latin typeface="Arial" panose="020B0604020202020204" pitchFamily="34" charset="0"/>
                          <a:ea typeface="+mn-ea"/>
                          <a:cs typeface="Arial" panose="020B0604020202020204" pitchFamily="34" charset="0"/>
                        </a:rPr>
                        <a:t>with AIH, </a:t>
                      </a:r>
                      <a:r>
                        <a:rPr lang="en-US" sz="1400" b="1" kern="1200" dirty="0">
                          <a:solidFill>
                            <a:schemeClr val="tx2"/>
                          </a:solidFill>
                          <a:latin typeface="Arial" panose="020B0604020202020204" pitchFamily="34" charset="0"/>
                          <a:ea typeface="+mn-ea"/>
                          <a:cs typeface="Arial" panose="020B0604020202020204" pitchFamily="34" charset="0"/>
                        </a:rPr>
                        <a:t>(MR) cholangiography </a:t>
                      </a:r>
                      <a:r>
                        <a:rPr lang="en-US" sz="1400" b="0" kern="1200" dirty="0">
                          <a:solidFill>
                            <a:schemeClr val="tx1"/>
                          </a:solidFill>
                          <a:latin typeface="Arial" panose="020B0604020202020204" pitchFamily="34" charset="0"/>
                          <a:ea typeface="+mn-ea"/>
                          <a:cs typeface="Arial" panose="020B0604020202020204" pitchFamily="34" charset="0"/>
                        </a:rPr>
                        <a:t>should</a:t>
                      </a:r>
                      <a:r>
                        <a:rPr lang="en-US" sz="1400" b="0" kern="1200" baseline="0" dirty="0">
                          <a:solidFill>
                            <a:schemeClr val="tx1"/>
                          </a:solidFill>
                          <a:latin typeface="Arial" panose="020B0604020202020204" pitchFamily="34" charset="0"/>
                          <a:ea typeface="+mn-ea"/>
                          <a:cs typeface="Arial" panose="020B0604020202020204" pitchFamily="34" charset="0"/>
                        </a:rPr>
                        <a:t> be performed in order t</a:t>
                      </a:r>
                      <a:r>
                        <a:rPr lang="en-US" sz="1400" b="0" kern="1200" dirty="0">
                          <a:solidFill>
                            <a:schemeClr val="tx1"/>
                          </a:solidFill>
                          <a:latin typeface="Arial" panose="020B0604020202020204" pitchFamily="34" charset="0"/>
                          <a:ea typeface="+mn-ea"/>
                          <a:cs typeface="Arial" panose="020B0604020202020204" pitchFamily="34" charset="0"/>
                        </a:rPr>
                        <a:t>o recognize sclerosing cholangitis</a:t>
                      </a:r>
                      <a:endParaRPr lang="en-GB" sz="14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6"/>
                  </a:ext>
                </a:extLst>
              </a:tr>
            </a:tbl>
          </a:graphicData>
        </a:graphic>
      </p:graphicFrame>
      <p:grpSp>
        <p:nvGrpSpPr>
          <p:cNvPr id="6" name="Group 5">
            <a:extLst>
              <a:ext uri="{FF2B5EF4-FFF2-40B4-BE49-F238E27FC236}">
                <a16:creationId xmlns:a16="http://schemas.microsoft.com/office/drawing/2014/main" id="{02044471-9E25-48F7-9830-2A286BE259A3}"/>
              </a:ext>
            </a:extLst>
          </p:cNvPr>
          <p:cNvGrpSpPr/>
          <p:nvPr/>
        </p:nvGrpSpPr>
        <p:grpSpPr>
          <a:xfrm>
            <a:off x="9475958" y="1889442"/>
            <a:ext cx="2111205" cy="276999"/>
            <a:chOff x="5845171" y="3212976"/>
            <a:chExt cx="2111205" cy="276999"/>
          </a:xfrm>
        </p:grpSpPr>
        <p:sp>
          <p:nvSpPr>
            <p:cNvPr id="8" name="Rectangle 7">
              <a:extLst>
                <a:ext uri="{FF2B5EF4-FFF2-40B4-BE49-F238E27FC236}">
                  <a16:creationId xmlns:a16="http://schemas.microsoft.com/office/drawing/2014/main" id="{5E5A946D-AA9F-4E3E-B35A-5851A23AEC7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9" name="TextBox 10">
              <a:extLst>
                <a:ext uri="{FF2B5EF4-FFF2-40B4-BE49-F238E27FC236}">
                  <a16:creationId xmlns:a16="http://schemas.microsoft.com/office/drawing/2014/main" id="{6D49E060-4E50-4799-B2FD-F5EEE7B53D8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97345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11D8B-4B67-4BCF-A7E9-CEDFB0CD7518}"/>
              </a:ext>
            </a:extLst>
          </p:cNvPr>
          <p:cNvSpPr>
            <a:spLocks noGrp="1"/>
          </p:cNvSpPr>
          <p:nvPr>
            <p:ph type="title"/>
          </p:nvPr>
        </p:nvSpPr>
        <p:spPr/>
        <p:txBody>
          <a:bodyPr/>
          <a:lstStyle/>
          <a:p>
            <a:r>
              <a:rPr lang="en-GB" dirty="0"/>
              <a:t>About these slides</a:t>
            </a:r>
          </a:p>
        </p:txBody>
      </p:sp>
      <p:sp>
        <p:nvSpPr>
          <p:cNvPr id="2" name="Text Placeholder 1">
            <a:extLst>
              <a:ext uri="{FF2B5EF4-FFF2-40B4-BE49-F238E27FC236}">
                <a16:creationId xmlns:a16="http://schemas.microsoft.com/office/drawing/2014/main" id="{A716B427-1D2C-4DE5-8DAA-A67ED8C4946B}"/>
              </a:ext>
            </a:extLst>
          </p:cNvPr>
          <p:cNvSpPr>
            <a:spLocks noGrp="1"/>
          </p:cNvSpPr>
          <p:nvPr>
            <p:ph type="body" sz="quarter" idx="10"/>
          </p:nvPr>
        </p:nvSpPr>
        <p:spPr/>
        <p:txBody>
          <a:bodyPr/>
          <a:lstStyle/>
          <a:p>
            <a:endParaRPr lang="en-GB"/>
          </a:p>
        </p:txBody>
      </p:sp>
      <p:sp>
        <p:nvSpPr>
          <p:cNvPr id="6" name="Content Placeholder 5">
            <a:extLst>
              <a:ext uri="{FF2B5EF4-FFF2-40B4-BE49-F238E27FC236}">
                <a16:creationId xmlns:a16="http://schemas.microsoft.com/office/drawing/2014/main" id="{19FD82D1-8FCD-4179-B4D7-04D4958A220B}"/>
              </a:ext>
            </a:extLst>
          </p:cNvPr>
          <p:cNvSpPr>
            <a:spLocks noGrp="1"/>
          </p:cNvSpPr>
          <p:nvPr>
            <p:ph sz="half" idx="1"/>
          </p:nvPr>
        </p:nvSpPr>
        <p:spPr/>
        <p:txBody>
          <a:bodyPr/>
          <a:lstStyle/>
          <a:p>
            <a:r>
              <a:rPr lang="it-IT"/>
              <a:t>These slides give a comprehensive overview of the EASL clinical practice guidelines</a:t>
            </a:r>
            <a:r>
              <a:rPr lang="en-GB" dirty="0"/>
              <a:t> on autoimmune hepatitis</a:t>
            </a:r>
          </a:p>
          <a:p>
            <a:endParaRPr lang="en-GB" dirty="0"/>
          </a:p>
          <a:p>
            <a:r>
              <a:rPr lang="it-IT" dirty="0"/>
              <a:t>The guidelines were published in full in the October 2015 issue of the Journal of Hepatology</a:t>
            </a:r>
          </a:p>
          <a:p>
            <a:pPr lvl="1"/>
            <a:r>
              <a:rPr lang="it-IT" dirty="0"/>
              <a:t>The full publication can be downloaded </a:t>
            </a:r>
            <a:r>
              <a:rPr lang="it-IT"/>
              <a:t>from the </a:t>
            </a:r>
            <a:r>
              <a:rPr lang="it-IT">
                <a:hlinkClick r:id="rId2"/>
              </a:rPr>
              <a:t>Clinical </a:t>
            </a:r>
            <a:r>
              <a:rPr lang="it-IT" dirty="0">
                <a:hlinkClick r:id="rId2"/>
              </a:rPr>
              <a:t>Practice Guidelines</a:t>
            </a:r>
            <a:r>
              <a:rPr lang="it-IT" dirty="0"/>
              <a:t> section of the EASL website</a:t>
            </a:r>
          </a:p>
          <a:p>
            <a:pPr lvl="1"/>
            <a:r>
              <a:rPr lang="en-US" dirty="0"/>
              <a:t>Please cite the published article as: European Association for the Study </a:t>
            </a:r>
            <a:br>
              <a:rPr lang="en-US" dirty="0"/>
            </a:br>
            <a:r>
              <a:rPr lang="en-US" dirty="0"/>
              <a:t>of the Liver. EASL Clinical Practice Guidelines: Autoimmune hepatitis. </a:t>
            </a:r>
            <a:br>
              <a:rPr lang="en-US" dirty="0"/>
            </a:br>
            <a:r>
              <a:rPr lang="en-US" dirty="0"/>
              <a:t>J Hepatol 2015;63:971–1004</a:t>
            </a:r>
          </a:p>
          <a:p>
            <a:endParaRPr lang="en-GB"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382382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3D15-518D-43F1-A52C-CD5580071AFE}"/>
              </a:ext>
            </a:extLst>
          </p:cNvPr>
          <p:cNvSpPr>
            <a:spLocks noGrp="1"/>
          </p:cNvSpPr>
          <p:nvPr>
            <p:ph type="title"/>
          </p:nvPr>
        </p:nvSpPr>
        <p:spPr/>
        <p:txBody>
          <a:bodyPr/>
          <a:lstStyle/>
          <a:p>
            <a:r>
              <a:rPr lang="en-GB" dirty="0"/>
              <a:t>Suggested diagnostic algorithm for AIH</a:t>
            </a:r>
          </a:p>
        </p:txBody>
      </p:sp>
      <p:sp>
        <p:nvSpPr>
          <p:cNvPr id="3" name="Text Placeholder 2">
            <a:extLst>
              <a:ext uri="{FF2B5EF4-FFF2-40B4-BE49-F238E27FC236}">
                <a16:creationId xmlns:a16="http://schemas.microsoft.com/office/drawing/2014/main" id="{BD2F4EA3-6E3A-4D86-AD9D-980FF003D8C3}"/>
              </a:ext>
            </a:extLst>
          </p:cNvPr>
          <p:cNvSpPr>
            <a:spLocks noGrp="1"/>
          </p:cNvSpPr>
          <p:nvPr>
            <p:ph type="body" sz="quarter" idx="10"/>
          </p:nvPr>
        </p:nvSpPr>
        <p:spPr/>
        <p:txBody>
          <a:bodyPr/>
          <a:lstStyle/>
          <a:p>
            <a:br>
              <a:rPr lang="en-GB" dirty="0"/>
            </a:br>
            <a:r>
              <a:rPr lang="en-GB" dirty="0"/>
              <a:t>*Test also for elevated IgG levels; †These antibodies are highly specific for PBC diagnosis</a:t>
            </a:r>
            <a:br>
              <a:rPr lang="en-GB" dirty="0"/>
            </a:br>
            <a:r>
              <a:rPr lang="en-GB" dirty="0"/>
              <a:t>EASL CPG AIH. </a:t>
            </a:r>
            <a:r>
              <a:rPr lang="en-US" dirty="0"/>
              <a:t>J Hepatol 2015;63:971–1004</a:t>
            </a:r>
          </a:p>
        </p:txBody>
      </p:sp>
      <p:pic>
        <p:nvPicPr>
          <p:cNvPr id="35" name="Picture 34">
            <a:hlinkClick r:id="rId3" action="ppaction://hlinksldjump"/>
            <a:extLst>
              <a:ext uri="{FF2B5EF4-FFF2-40B4-BE49-F238E27FC236}">
                <a16:creationId xmlns:a16="http://schemas.microsoft.com/office/drawing/2014/main" id="{CD8E1314-DC68-47DB-905E-76151A4189C6}"/>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8218" y="442233"/>
            <a:ext cx="381237" cy="377560"/>
          </a:xfrm>
          <a:prstGeom prst="rect">
            <a:avLst/>
          </a:prstGeom>
        </p:spPr>
      </p:pic>
      <p:grpSp>
        <p:nvGrpSpPr>
          <p:cNvPr id="4" name="Group 3">
            <a:extLst>
              <a:ext uri="{FF2B5EF4-FFF2-40B4-BE49-F238E27FC236}">
                <a16:creationId xmlns:a16="http://schemas.microsoft.com/office/drawing/2014/main" id="{9AC38057-2DA1-473C-9485-877154F19001}"/>
              </a:ext>
            </a:extLst>
          </p:cNvPr>
          <p:cNvGrpSpPr/>
          <p:nvPr/>
        </p:nvGrpSpPr>
        <p:grpSpPr>
          <a:xfrm>
            <a:off x="1990885" y="1240148"/>
            <a:ext cx="8272011" cy="5171950"/>
            <a:chOff x="497364" y="1240148"/>
            <a:chExt cx="8272011" cy="5171950"/>
          </a:xfrm>
        </p:grpSpPr>
        <p:sp>
          <p:nvSpPr>
            <p:cNvPr id="104" name="Arrow: Down 103">
              <a:extLst>
                <a:ext uri="{FF2B5EF4-FFF2-40B4-BE49-F238E27FC236}">
                  <a16:creationId xmlns:a16="http://schemas.microsoft.com/office/drawing/2014/main" id="{D0B43631-12B8-4131-96B1-13DECDCE9775}"/>
                </a:ext>
              </a:extLst>
            </p:cNvPr>
            <p:cNvSpPr/>
            <p:nvPr/>
          </p:nvSpPr>
          <p:spPr>
            <a:xfrm>
              <a:off x="4815491" y="5548234"/>
              <a:ext cx="339472" cy="37363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000" dirty="0"/>
            </a:p>
          </p:txBody>
        </p:sp>
        <p:sp>
          <p:nvSpPr>
            <p:cNvPr id="105" name="Rectangle 104">
              <a:extLst>
                <a:ext uri="{FF2B5EF4-FFF2-40B4-BE49-F238E27FC236}">
                  <a16:creationId xmlns:a16="http://schemas.microsoft.com/office/drawing/2014/main" id="{DB231FB9-5A1A-42A4-AB88-5C3B43412A9C}"/>
                </a:ext>
              </a:extLst>
            </p:cNvPr>
            <p:cNvSpPr/>
            <p:nvPr/>
          </p:nvSpPr>
          <p:spPr>
            <a:xfrm>
              <a:off x="4002448" y="5566023"/>
              <a:ext cx="813043" cy="307777"/>
            </a:xfrm>
            <a:prstGeom prst="rect">
              <a:avLst/>
            </a:prstGeom>
          </p:spPr>
          <p:txBody>
            <a:bodyPr wrap="none">
              <a:spAutoFit/>
            </a:bodyPr>
            <a:lstStyle/>
            <a:p>
              <a:r>
                <a:rPr lang="de-DE" sz="1400" dirty="0"/>
                <a:t>Positive</a:t>
              </a:r>
              <a:endParaRPr lang="en-GB" sz="1400" dirty="0"/>
            </a:p>
          </p:txBody>
        </p:sp>
        <p:sp>
          <p:nvSpPr>
            <p:cNvPr id="106" name="Rectangle 105">
              <a:extLst>
                <a:ext uri="{FF2B5EF4-FFF2-40B4-BE49-F238E27FC236}">
                  <a16:creationId xmlns:a16="http://schemas.microsoft.com/office/drawing/2014/main" id="{2DD9010F-9408-4FC7-8BAC-6F6E1D6DC910}"/>
                </a:ext>
              </a:extLst>
            </p:cNvPr>
            <p:cNvSpPr/>
            <p:nvPr/>
          </p:nvSpPr>
          <p:spPr>
            <a:xfrm>
              <a:off x="6148041" y="4259999"/>
              <a:ext cx="891591" cy="307777"/>
            </a:xfrm>
            <a:prstGeom prst="rect">
              <a:avLst/>
            </a:prstGeom>
          </p:spPr>
          <p:txBody>
            <a:bodyPr wrap="none">
              <a:spAutoFit/>
            </a:bodyPr>
            <a:lstStyle/>
            <a:p>
              <a:r>
                <a:rPr lang="de-DE" sz="1400" dirty="0"/>
                <a:t>Negative</a:t>
              </a:r>
              <a:endParaRPr lang="en-GB" sz="1400" dirty="0"/>
            </a:p>
          </p:txBody>
        </p:sp>
        <p:sp>
          <p:nvSpPr>
            <p:cNvPr id="107" name="Arrow: Right 106">
              <a:extLst>
                <a:ext uri="{FF2B5EF4-FFF2-40B4-BE49-F238E27FC236}">
                  <a16:creationId xmlns:a16="http://schemas.microsoft.com/office/drawing/2014/main" id="{C83D661D-C6BD-4C80-BC6D-FCF0BC82CB83}"/>
                </a:ext>
              </a:extLst>
            </p:cNvPr>
            <p:cNvSpPr/>
            <p:nvPr/>
          </p:nvSpPr>
          <p:spPr>
            <a:xfrm>
              <a:off x="6334687" y="4580254"/>
              <a:ext cx="518297" cy="32945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hteck 4">
              <a:extLst>
                <a:ext uri="{FF2B5EF4-FFF2-40B4-BE49-F238E27FC236}">
                  <a16:creationId xmlns:a16="http://schemas.microsoft.com/office/drawing/2014/main" id="{B42F9415-F1CA-407F-B762-F61F50C7E3CF}"/>
                </a:ext>
              </a:extLst>
            </p:cNvPr>
            <p:cNvSpPr/>
            <p:nvPr/>
          </p:nvSpPr>
          <p:spPr>
            <a:xfrm>
              <a:off x="1831516" y="1240148"/>
              <a:ext cx="2986011" cy="432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Liver disease of unknown origin</a:t>
              </a:r>
            </a:p>
          </p:txBody>
        </p:sp>
        <p:sp>
          <p:nvSpPr>
            <p:cNvPr id="42" name="Rechteck 5">
              <a:extLst>
                <a:ext uri="{FF2B5EF4-FFF2-40B4-BE49-F238E27FC236}">
                  <a16:creationId xmlns:a16="http://schemas.microsoft.com/office/drawing/2014/main" id="{C2E2EE19-F37F-4716-8AB7-3472787E1CB9}"/>
                </a:ext>
              </a:extLst>
            </p:cNvPr>
            <p:cNvSpPr/>
            <p:nvPr/>
          </p:nvSpPr>
          <p:spPr>
            <a:xfrm>
              <a:off x="2119369" y="1837633"/>
              <a:ext cx="2410303" cy="701024"/>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IFL autoantibody test on rodent tissue sections</a:t>
              </a:r>
            </a:p>
            <a:p>
              <a:pPr algn="ctr"/>
              <a:r>
                <a:rPr lang="en-US" sz="1400" dirty="0">
                  <a:solidFill>
                    <a:schemeClr val="bg1"/>
                  </a:solidFill>
                </a:rPr>
                <a:t>+ SLA/LP (ELISA or blot)</a:t>
              </a:r>
            </a:p>
          </p:txBody>
        </p:sp>
        <p:sp>
          <p:nvSpPr>
            <p:cNvPr id="44" name="Rechteck 8">
              <a:extLst>
                <a:ext uri="{FF2B5EF4-FFF2-40B4-BE49-F238E27FC236}">
                  <a16:creationId xmlns:a16="http://schemas.microsoft.com/office/drawing/2014/main" id="{77306FB6-9A24-405E-ABDC-ADBBC912EEA8}"/>
                </a:ext>
              </a:extLst>
            </p:cNvPr>
            <p:cNvSpPr/>
            <p:nvPr/>
          </p:nvSpPr>
          <p:spPr>
            <a:xfrm>
              <a:off x="497364" y="2827870"/>
              <a:ext cx="73152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ANA+</a:t>
              </a:r>
            </a:p>
          </p:txBody>
        </p:sp>
        <p:sp>
          <p:nvSpPr>
            <p:cNvPr id="45" name="Rechteck 9">
              <a:extLst>
                <a:ext uri="{FF2B5EF4-FFF2-40B4-BE49-F238E27FC236}">
                  <a16:creationId xmlns:a16="http://schemas.microsoft.com/office/drawing/2014/main" id="{C7185AC4-9B0A-493D-8B0F-63EDD892884C}"/>
                </a:ext>
              </a:extLst>
            </p:cNvPr>
            <p:cNvSpPr/>
            <p:nvPr/>
          </p:nvSpPr>
          <p:spPr>
            <a:xfrm>
              <a:off x="1317475" y="2827870"/>
              <a:ext cx="73152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SMA+</a:t>
              </a:r>
            </a:p>
          </p:txBody>
        </p:sp>
        <p:sp>
          <p:nvSpPr>
            <p:cNvPr id="46" name="Rechteck 10">
              <a:extLst>
                <a:ext uri="{FF2B5EF4-FFF2-40B4-BE49-F238E27FC236}">
                  <a16:creationId xmlns:a16="http://schemas.microsoft.com/office/drawing/2014/main" id="{38901CE2-D303-4911-8F08-4BC765CB07E7}"/>
                </a:ext>
              </a:extLst>
            </p:cNvPr>
            <p:cNvSpPr/>
            <p:nvPr/>
          </p:nvSpPr>
          <p:spPr>
            <a:xfrm>
              <a:off x="2137586" y="2827870"/>
              <a:ext cx="73152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LKM1/LC1+</a:t>
              </a:r>
            </a:p>
          </p:txBody>
        </p:sp>
        <p:sp>
          <p:nvSpPr>
            <p:cNvPr id="47" name="Rechteck 12">
              <a:extLst>
                <a:ext uri="{FF2B5EF4-FFF2-40B4-BE49-F238E27FC236}">
                  <a16:creationId xmlns:a16="http://schemas.microsoft.com/office/drawing/2014/main" id="{06D48D3F-2E01-4CB6-B79F-AB1B07371D61}"/>
                </a:ext>
              </a:extLst>
            </p:cNvPr>
            <p:cNvSpPr/>
            <p:nvPr/>
          </p:nvSpPr>
          <p:spPr>
            <a:xfrm>
              <a:off x="4498279" y="2827869"/>
              <a:ext cx="100584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Test Negative</a:t>
              </a:r>
            </a:p>
          </p:txBody>
        </p:sp>
        <p:sp>
          <p:nvSpPr>
            <p:cNvPr id="48" name="Rechteck 13">
              <a:extLst>
                <a:ext uri="{FF2B5EF4-FFF2-40B4-BE49-F238E27FC236}">
                  <a16:creationId xmlns:a16="http://schemas.microsoft.com/office/drawing/2014/main" id="{E47900B5-8691-408A-9DD1-9824835CB9ED}"/>
                </a:ext>
              </a:extLst>
            </p:cNvPr>
            <p:cNvSpPr/>
            <p:nvPr/>
          </p:nvSpPr>
          <p:spPr>
            <a:xfrm>
              <a:off x="2957697" y="2827870"/>
              <a:ext cx="73152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SLA/</a:t>
              </a:r>
              <a:br>
                <a:rPr lang="de-DE" sz="1400" dirty="0">
                  <a:solidFill>
                    <a:schemeClr val="bg1"/>
                  </a:solidFill>
                </a:rPr>
              </a:br>
              <a:r>
                <a:rPr lang="de-DE" sz="1400" dirty="0">
                  <a:solidFill>
                    <a:schemeClr val="bg1"/>
                  </a:solidFill>
                </a:rPr>
                <a:t>LP+</a:t>
              </a:r>
            </a:p>
          </p:txBody>
        </p:sp>
        <p:sp>
          <p:nvSpPr>
            <p:cNvPr id="49" name="Rechteck 14">
              <a:extLst>
                <a:ext uri="{FF2B5EF4-FFF2-40B4-BE49-F238E27FC236}">
                  <a16:creationId xmlns:a16="http://schemas.microsoft.com/office/drawing/2014/main" id="{DA085D18-3974-44DC-97C0-46BF4F37C5AE}"/>
                </a:ext>
              </a:extLst>
            </p:cNvPr>
            <p:cNvSpPr/>
            <p:nvPr/>
          </p:nvSpPr>
          <p:spPr>
            <a:xfrm>
              <a:off x="1017933" y="3676447"/>
              <a:ext cx="2159840" cy="432000"/>
            </a:xfrm>
            <a:prstGeom prst="rect">
              <a:avLst/>
            </a:prstGeom>
            <a:solidFill>
              <a:schemeClr val="bg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Consider AIH*</a:t>
              </a:r>
            </a:p>
          </p:txBody>
        </p:sp>
        <p:sp>
          <p:nvSpPr>
            <p:cNvPr id="50" name="Rechteck 15">
              <a:extLst>
                <a:ext uri="{FF2B5EF4-FFF2-40B4-BE49-F238E27FC236}">
                  <a16:creationId xmlns:a16="http://schemas.microsoft.com/office/drawing/2014/main" id="{2E41956E-57EE-49E4-AD67-9FD6DEED0DE5}"/>
                </a:ext>
              </a:extLst>
            </p:cNvPr>
            <p:cNvSpPr/>
            <p:nvPr/>
          </p:nvSpPr>
          <p:spPr>
            <a:xfrm>
              <a:off x="4086799" y="3502327"/>
              <a:ext cx="182880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Clinical suspicion*</a:t>
              </a:r>
            </a:p>
            <a:p>
              <a:pPr algn="ctr"/>
              <a:r>
                <a:rPr lang="en-US" sz="1400" dirty="0">
                  <a:solidFill>
                    <a:schemeClr val="bg1"/>
                  </a:solidFill>
                </a:rPr>
                <a:t>remains</a:t>
              </a:r>
            </a:p>
          </p:txBody>
        </p:sp>
        <p:sp>
          <p:nvSpPr>
            <p:cNvPr id="51" name="Rechteck 16">
              <a:extLst>
                <a:ext uri="{FF2B5EF4-FFF2-40B4-BE49-F238E27FC236}">
                  <a16:creationId xmlns:a16="http://schemas.microsoft.com/office/drawing/2014/main" id="{402B6C67-8758-4F6F-9A22-3D2F4410DD17}"/>
                </a:ext>
              </a:extLst>
            </p:cNvPr>
            <p:cNvSpPr/>
            <p:nvPr/>
          </p:nvSpPr>
          <p:spPr>
            <a:xfrm>
              <a:off x="7024906" y="4191669"/>
              <a:ext cx="1744469" cy="1329364"/>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Consider alternate diagnoses or</a:t>
              </a:r>
            </a:p>
            <a:p>
              <a:pPr algn="ctr"/>
              <a:r>
                <a:rPr lang="en-US" sz="1400" dirty="0">
                  <a:solidFill>
                    <a:schemeClr val="bg1"/>
                  </a:solidFill>
                </a:rPr>
                <a:t>Autoantibody-negative AIH</a:t>
              </a:r>
            </a:p>
          </p:txBody>
        </p:sp>
        <p:sp>
          <p:nvSpPr>
            <p:cNvPr id="52" name="Rechteck 17">
              <a:extLst>
                <a:ext uri="{FF2B5EF4-FFF2-40B4-BE49-F238E27FC236}">
                  <a16:creationId xmlns:a16="http://schemas.microsoft.com/office/drawing/2014/main" id="{3629E44E-2507-4927-BEBE-3AAA74AEC558}"/>
                </a:ext>
              </a:extLst>
            </p:cNvPr>
            <p:cNvSpPr/>
            <p:nvPr/>
          </p:nvSpPr>
          <p:spPr>
            <a:xfrm>
              <a:off x="3809926" y="4191669"/>
              <a:ext cx="2382547" cy="1310064"/>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Repeat testing in </a:t>
              </a:r>
              <a:br>
                <a:rPr lang="en-US" sz="1400" dirty="0">
                  <a:solidFill>
                    <a:schemeClr val="bg1"/>
                  </a:solidFill>
                </a:rPr>
              </a:br>
              <a:r>
                <a:rPr lang="en-US" sz="1400" dirty="0">
                  <a:solidFill>
                    <a:schemeClr val="bg1"/>
                  </a:solidFill>
                </a:rPr>
                <a:t>specialty lab</a:t>
              </a:r>
            </a:p>
            <a:p>
              <a:pPr algn="ctr">
                <a:spcBef>
                  <a:spcPts val="600"/>
                </a:spcBef>
              </a:pPr>
              <a:r>
                <a:rPr lang="en-US" sz="1200" dirty="0">
                  <a:solidFill>
                    <a:schemeClr val="bg1"/>
                  </a:solidFill>
                </a:rPr>
                <a:t>(including pANCAs and specific immunoassays for LKM1, LKM3, LC1, SLA/LP, F-actin, Ro52, </a:t>
              </a:r>
              <a:br>
                <a:rPr lang="en-US" sz="1200" dirty="0">
                  <a:solidFill>
                    <a:schemeClr val="bg1"/>
                  </a:solidFill>
                </a:rPr>
              </a:br>
              <a:r>
                <a:rPr lang="en-US" sz="1200" dirty="0">
                  <a:solidFill>
                    <a:schemeClr val="bg1"/>
                  </a:solidFill>
                </a:rPr>
                <a:t>gp210</a:t>
              </a:r>
              <a:r>
                <a:rPr lang="en-US" sz="1200" baseline="30000" dirty="0">
                  <a:solidFill>
                    <a:schemeClr val="bg1"/>
                  </a:solidFill>
                </a:rPr>
                <a:t>†</a:t>
              </a:r>
              <a:r>
                <a:rPr lang="en-US" sz="1200" dirty="0">
                  <a:solidFill>
                    <a:schemeClr val="bg1"/>
                  </a:solidFill>
                </a:rPr>
                <a:t>, sp100</a:t>
              </a:r>
              <a:r>
                <a:rPr lang="en-US" sz="1200" baseline="30000" dirty="0">
                  <a:solidFill>
                    <a:schemeClr val="bg1"/>
                  </a:solidFill>
                </a:rPr>
                <a:t>†</a:t>
              </a:r>
              <a:r>
                <a:rPr lang="en-US" sz="1200" dirty="0">
                  <a:solidFill>
                    <a:schemeClr val="bg1"/>
                  </a:solidFill>
                </a:rPr>
                <a:t>)</a:t>
              </a:r>
            </a:p>
          </p:txBody>
        </p:sp>
        <p:sp>
          <p:nvSpPr>
            <p:cNvPr id="53" name="Rechteck 18">
              <a:extLst>
                <a:ext uri="{FF2B5EF4-FFF2-40B4-BE49-F238E27FC236}">
                  <a16:creationId xmlns:a16="http://schemas.microsoft.com/office/drawing/2014/main" id="{A2FF59CC-8BED-481E-B2A9-C2CB16DFE821}"/>
                </a:ext>
              </a:extLst>
            </p:cNvPr>
            <p:cNvSpPr/>
            <p:nvPr/>
          </p:nvSpPr>
          <p:spPr>
            <a:xfrm>
              <a:off x="4292782" y="5980098"/>
              <a:ext cx="1416835" cy="432000"/>
            </a:xfrm>
            <a:prstGeom prst="rect">
              <a:avLst/>
            </a:prstGeom>
            <a:solidFill>
              <a:schemeClr val="bg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Consider AIH</a:t>
              </a:r>
            </a:p>
          </p:txBody>
        </p:sp>
        <p:sp>
          <p:nvSpPr>
            <p:cNvPr id="68" name="Rechteck 30">
              <a:extLst>
                <a:ext uri="{FF2B5EF4-FFF2-40B4-BE49-F238E27FC236}">
                  <a16:creationId xmlns:a16="http://schemas.microsoft.com/office/drawing/2014/main" id="{688EB33A-889B-48FC-8B08-CE17C43C2958}"/>
                </a:ext>
              </a:extLst>
            </p:cNvPr>
            <p:cNvSpPr/>
            <p:nvPr/>
          </p:nvSpPr>
          <p:spPr>
            <a:xfrm>
              <a:off x="1579277" y="4369706"/>
              <a:ext cx="1037153"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Liver biopsy</a:t>
              </a:r>
            </a:p>
          </p:txBody>
        </p:sp>
        <p:cxnSp>
          <p:nvCxnSpPr>
            <p:cNvPr id="5" name="Elbow Connector 4"/>
            <p:cNvCxnSpPr>
              <a:stCxn id="47" idx="3"/>
              <a:endCxn id="51" idx="0"/>
            </p:cNvCxnSpPr>
            <p:nvPr/>
          </p:nvCxnSpPr>
          <p:spPr>
            <a:xfrm>
              <a:off x="5504119" y="3097869"/>
              <a:ext cx="2393022" cy="1093800"/>
            </a:xfrm>
            <a:prstGeom prst="bentConnector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a:stCxn id="47" idx="2"/>
              <a:endCxn id="50" idx="0"/>
            </p:cNvCxnSpPr>
            <p:nvPr/>
          </p:nvCxnSpPr>
          <p:spPr>
            <a:xfrm>
              <a:off x="5001199" y="3367869"/>
              <a:ext cx="0" cy="134458"/>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Arrow Connector 10"/>
            <p:cNvCxnSpPr>
              <a:stCxn id="50" idx="2"/>
              <a:endCxn id="52" idx="0"/>
            </p:cNvCxnSpPr>
            <p:nvPr/>
          </p:nvCxnSpPr>
          <p:spPr>
            <a:xfrm>
              <a:off x="5001199" y="4042327"/>
              <a:ext cx="1" cy="149342"/>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3" name="Elbow Connector 12"/>
            <p:cNvCxnSpPr>
              <a:stCxn id="44" idx="2"/>
              <a:endCxn id="49" idx="0"/>
            </p:cNvCxnSpPr>
            <p:nvPr/>
          </p:nvCxnSpPr>
          <p:spPr>
            <a:xfrm rot="16200000" flipH="1">
              <a:off x="1326200" y="2904793"/>
              <a:ext cx="308577" cy="1234729"/>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5" name="Elbow Connector 14"/>
            <p:cNvCxnSpPr>
              <a:stCxn id="45" idx="2"/>
              <a:endCxn id="49" idx="0"/>
            </p:cNvCxnSpPr>
            <p:nvPr/>
          </p:nvCxnSpPr>
          <p:spPr>
            <a:xfrm rot="16200000" flipH="1">
              <a:off x="1736256" y="3314849"/>
              <a:ext cx="308577" cy="414618"/>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7" name="Elbow Connector 16"/>
            <p:cNvCxnSpPr>
              <a:stCxn id="46" idx="2"/>
              <a:endCxn id="49" idx="0"/>
            </p:cNvCxnSpPr>
            <p:nvPr/>
          </p:nvCxnSpPr>
          <p:spPr>
            <a:xfrm rot="5400000">
              <a:off x="2146312" y="3319412"/>
              <a:ext cx="308577" cy="405493"/>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9" name="Elbow Connector 18"/>
            <p:cNvCxnSpPr>
              <a:stCxn id="48" idx="2"/>
              <a:endCxn id="49" idx="0"/>
            </p:cNvCxnSpPr>
            <p:nvPr/>
          </p:nvCxnSpPr>
          <p:spPr>
            <a:xfrm rot="5400000">
              <a:off x="2556367" y="2909356"/>
              <a:ext cx="308577" cy="1225604"/>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Arrow Connector 20"/>
            <p:cNvCxnSpPr>
              <a:stCxn id="49" idx="2"/>
              <a:endCxn id="68" idx="0"/>
            </p:cNvCxnSpPr>
            <p:nvPr/>
          </p:nvCxnSpPr>
          <p:spPr>
            <a:xfrm>
              <a:off x="2097853" y="4108447"/>
              <a:ext cx="1" cy="261259"/>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Arrow Connector 22"/>
            <p:cNvCxnSpPr>
              <a:stCxn id="41" idx="2"/>
              <a:endCxn id="42" idx="0"/>
            </p:cNvCxnSpPr>
            <p:nvPr/>
          </p:nvCxnSpPr>
          <p:spPr>
            <a:xfrm flipH="1">
              <a:off x="3324521" y="1672148"/>
              <a:ext cx="1" cy="165485"/>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7" name="Elbow Connector 26"/>
            <p:cNvCxnSpPr>
              <a:stCxn id="42" idx="2"/>
              <a:endCxn id="47" idx="0"/>
            </p:cNvCxnSpPr>
            <p:nvPr/>
          </p:nvCxnSpPr>
          <p:spPr>
            <a:xfrm rot="16200000" flipH="1">
              <a:off x="4018254" y="1844924"/>
              <a:ext cx="289212" cy="1676678"/>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9" name="Elbow Connector 28"/>
            <p:cNvCxnSpPr>
              <a:stCxn id="42" idx="2"/>
              <a:endCxn id="48" idx="0"/>
            </p:cNvCxnSpPr>
            <p:nvPr/>
          </p:nvCxnSpPr>
          <p:spPr>
            <a:xfrm rot="5400000">
              <a:off x="3179383" y="2682731"/>
              <a:ext cx="289213" cy="1064"/>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1" name="Elbow Connector 30"/>
            <p:cNvCxnSpPr>
              <a:stCxn id="42" idx="2"/>
              <a:endCxn id="46" idx="0"/>
            </p:cNvCxnSpPr>
            <p:nvPr/>
          </p:nvCxnSpPr>
          <p:spPr>
            <a:xfrm rot="5400000">
              <a:off x="2769328" y="2272676"/>
              <a:ext cx="289213" cy="821175"/>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8" name="Elbow Connector 37"/>
            <p:cNvCxnSpPr>
              <a:stCxn id="42" idx="2"/>
              <a:endCxn id="45" idx="0"/>
            </p:cNvCxnSpPr>
            <p:nvPr/>
          </p:nvCxnSpPr>
          <p:spPr>
            <a:xfrm rot="5400000">
              <a:off x="2359272" y="1862620"/>
              <a:ext cx="289213" cy="1641286"/>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0" name="Elbow Connector 39"/>
            <p:cNvCxnSpPr>
              <a:stCxn id="42" idx="2"/>
              <a:endCxn id="44" idx="0"/>
            </p:cNvCxnSpPr>
            <p:nvPr/>
          </p:nvCxnSpPr>
          <p:spPr>
            <a:xfrm rot="5400000">
              <a:off x="1949217" y="1452565"/>
              <a:ext cx="289213" cy="2461397"/>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4176253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ED69-F6EF-452B-A97E-9F7A7F5A9AB8}"/>
              </a:ext>
            </a:extLst>
          </p:cNvPr>
          <p:cNvSpPr>
            <a:spLocks noGrp="1"/>
          </p:cNvSpPr>
          <p:nvPr>
            <p:ph type="title"/>
          </p:nvPr>
        </p:nvSpPr>
        <p:spPr/>
        <p:txBody>
          <a:bodyPr/>
          <a:lstStyle/>
          <a:p>
            <a:r>
              <a:rPr lang="en-GB" dirty="0"/>
              <a:t>Suggested algorithm for AIH vs DILI</a:t>
            </a:r>
          </a:p>
        </p:txBody>
      </p:sp>
      <p:sp>
        <p:nvSpPr>
          <p:cNvPr id="3" name="Text Placeholder 2">
            <a:extLst>
              <a:ext uri="{FF2B5EF4-FFF2-40B4-BE49-F238E27FC236}">
                <a16:creationId xmlns:a16="http://schemas.microsoft.com/office/drawing/2014/main" id="{E6D54005-B639-46B4-9222-F7C635181384}"/>
              </a:ext>
            </a:extLst>
          </p:cNvPr>
          <p:cNvSpPr>
            <a:spLocks noGrp="1"/>
          </p:cNvSpPr>
          <p:nvPr>
            <p:ph type="body" sz="quarter" idx="10"/>
          </p:nvPr>
        </p:nvSpPr>
        <p:spPr/>
        <p:txBody>
          <a:bodyPr/>
          <a:lstStyle/>
          <a:p>
            <a:r>
              <a:rPr lang="en-GB" dirty="0"/>
              <a:t>*Long-term follow-up is advised in order not to miss a late relapse of AIH (e.g. 6 monthly for 3 years)</a:t>
            </a:r>
          </a:p>
          <a:p>
            <a:r>
              <a:rPr lang="en-GB" dirty="0"/>
              <a:t>EASL CPG AIH. </a:t>
            </a:r>
            <a:r>
              <a:rPr lang="en-US" dirty="0"/>
              <a:t>J Hepatol 2015;63:971–1004</a:t>
            </a:r>
          </a:p>
        </p:txBody>
      </p:sp>
      <p:pic>
        <p:nvPicPr>
          <p:cNvPr id="29" name="Picture 28">
            <a:hlinkClick r:id="rId3" action="ppaction://hlinksldjump"/>
            <a:extLst>
              <a:ext uri="{FF2B5EF4-FFF2-40B4-BE49-F238E27FC236}">
                <a16:creationId xmlns:a16="http://schemas.microsoft.com/office/drawing/2014/main" id="{CF80C10C-474D-43E4-8921-CA284E503BF8}"/>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81287" y="442233"/>
            <a:ext cx="381237" cy="377560"/>
          </a:xfrm>
          <a:prstGeom prst="rect">
            <a:avLst/>
          </a:prstGeom>
        </p:spPr>
      </p:pic>
      <p:grpSp>
        <p:nvGrpSpPr>
          <p:cNvPr id="4" name="Group 3">
            <a:extLst>
              <a:ext uri="{FF2B5EF4-FFF2-40B4-BE49-F238E27FC236}">
                <a16:creationId xmlns:a16="http://schemas.microsoft.com/office/drawing/2014/main" id="{2391100D-76C2-413C-9266-850429C2AA3E}"/>
              </a:ext>
            </a:extLst>
          </p:cNvPr>
          <p:cNvGrpSpPr/>
          <p:nvPr/>
        </p:nvGrpSpPr>
        <p:grpSpPr>
          <a:xfrm>
            <a:off x="2096368" y="1308017"/>
            <a:ext cx="7465273" cy="4836067"/>
            <a:chOff x="460607" y="1297856"/>
            <a:chExt cx="7465273" cy="4836067"/>
          </a:xfrm>
        </p:grpSpPr>
        <p:sp>
          <p:nvSpPr>
            <p:cNvPr id="5" name="Rectangle 2">
              <a:extLst>
                <a:ext uri="{FF2B5EF4-FFF2-40B4-BE49-F238E27FC236}">
                  <a16:creationId xmlns:a16="http://schemas.microsoft.com/office/drawing/2014/main" id="{475D143A-46BA-4BD8-A928-EB6E2DEDAC2E}"/>
                </a:ext>
              </a:extLst>
            </p:cNvPr>
            <p:cNvSpPr>
              <a:spLocks noChangeArrowheads="1"/>
            </p:cNvSpPr>
            <p:nvPr/>
          </p:nvSpPr>
          <p:spPr bwMode="auto">
            <a:xfrm>
              <a:off x="3107663" y="1297856"/>
              <a:ext cx="3489478" cy="432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Probable or possible AIH vs DILI</a:t>
              </a:r>
            </a:p>
          </p:txBody>
        </p:sp>
        <p:sp>
          <p:nvSpPr>
            <p:cNvPr id="6" name="Rectangle 3">
              <a:extLst>
                <a:ext uri="{FF2B5EF4-FFF2-40B4-BE49-F238E27FC236}">
                  <a16:creationId xmlns:a16="http://schemas.microsoft.com/office/drawing/2014/main" id="{E9C88739-76AF-4C9C-8660-CD3374396516}"/>
                </a:ext>
              </a:extLst>
            </p:cNvPr>
            <p:cNvSpPr>
              <a:spLocks noChangeArrowheads="1"/>
            </p:cNvSpPr>
            <p:nvPr/>
          </p:nvSpPr>
          <p:spPr bwMode="auto">
            <a:xfrm>
              <a:off x="3572927" y="1903873"/>
              <a:ext cx="2558950" cy="432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0.5</a:t>
              </a:r>
              <a:r>
                <a:rPr lang="de-DE" sz="1400" dirty="0">
                  <a:solidFill>
                    <a:schemeClr val="bg1"/>
                  </a:solidFill>
                  <a:sym typeface="Symbol" panose="05050102010706020507" pitchFamily="18" charset="2"/>
                </a:rPr>
                <a:t></a:t>
              </a:r>
              <a:r>
                <a:rPr lang="de-DE" sz="1400" dirty="0">
                  <a:solidFill>
                    <a:schemeClr val="bg1"/>
                  </a:solidFill>
                </a:rPr>
                <a:t>1 mg/kg predniso(lo)ne</a:t>
              </a:r>
            </a:p>
          </p:txBody>
        </p:sp>
        <p:sp>
          <p:nvSpPr>
            <p:cNvPr id="7" name="Rectangle 4">
              <a:extLst>
                <a:ext uri="{FF2B5EF4-FFF2-40B4-BE49-F238E27FC236}">
                  <a16:creationId xmlns:a16="http://schemas.microsoft.com/office/drawing/2014/main" id="{6699D5CC-5902-49E6-9E07-34FEF340532E}"/>
                </a:ext>
              </a:extLst>
            </p:cNvPr>
            <p:cNvSpPr>
              <a:spLocks noChangeArrowheads="1"/>
            </p:cNvSpPr>
            <p:nvPr/>
          </p:nvSpPr>
          <p:spPr bwMode="auto">
            <a:xfrm>
              <a:off x="1969210" y="2684539"/>
              <a:ext cx="1580903" cy="432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Response</a:t>
              </a:r>
            </a:p>
          </p:txBody>
        </p:sp>
        <p:sp>
          <p:nvSpPr>
            <p:cNvPr id="8" name="Rectangle 5">
              <a:extLst>
                <a:ext uri="{FF2B5EF4-FFF2-40B4-BE49-F238E27FC236}">
                  <a16:creationId xmlns:a16="http://schemas.microsoft.com/office/drawing/2014/main" id="{FF6C5C53-9E96-4BA7-89F5-6C22D5D281A9}"/>
                </a:ext>
              </a:extLst>
            </p:cNvPr>
            <p:cNvSpPr>
              <a:spLocks noChangeArrowheads="1"/>
            </p:cNvSpPr>
            <p:nvPr/>
          </p:nvSpPr>
          <p:spPr bwMode="auto">
            <a:xfrm>
              <a:off x="590319" y="4226068"/>
              <a:ext cx="1578339" cy="430806"/>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a:solidFill>
                    <a:schemeClr val="bg1"/>
                  </a:solidFill>
                </a:rPr>
                <a:t>Relapse</a:t>
              </a:r>
            </a:p>
          </p:txBody>
        </p:sp>
        <p:sp>
          <p:nvSpPr>
            <p:cNvPr id="9" name="Rectangle 6">
              <a:extLst>
                <a:ext uri="{FF2B5EF4-FFF2-40B4-BE49-F238E27FC236}">
                  <a16:creationId xmlns:a16="http://schemas.microsoft.com/office/drawing/2014/main" id="{AA4EF4DA-08A0-4BA2-89F1-FAE06CF8500D}"/>
                </a:ext>
              </a:extLst>
            </p:cNvPr>
            <p:cNvSpPr>
              <a:spLocks noChangeArrowheads="1"/>
            </p:cNvSpPr>
            <p:nvPr/>
          </p:nvSpPr>
          <p:spPr bwMode="auto">
            <a:xfrm>
              <a:off x="590319" y="4964593"/>
              <a:ext cx="1578339" cy="430806"/>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Definite AIH</a:t>
              </a:r>
            </a:p>
          </p:txBody>
        </p:sp>
        <p:sp>
          <p:nvSpPr>
            <p:cNvPr id="17" name="Rectangle 14">
              <a:extLst>
                <a:ext uri="{FF2B5EF4-FFF2-40B4-BE49-F238E27FC236}">
                  <a16:creationId xmlns:a16="http://schemas.microsoft.com/office/drawing/2014/main" id="{9F15648C-2C0C-4652-B0B7-FB402BDF8932}"/>
                </a:ext>
              </a:extLst>
            </p:cNvPr>
            <p:cNvSpPr>
              <a:spLocks noChangeArrowheads="1"/>
            </p:cNvSpPr>
            <p:nvPr/>
          </p:nvSpPr>
          <p:spPr bwMode="auto">
            <a:xfrm>
              <a:off x="6146744" y="2684539"/>
              <a:ext cx="1580903" cy="432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a:solidFill>
                    <a:schemeClr val="bg1"/>
                  </a:solidFill>
                </a:rPr>
                <a:t>Non-response</a:t>
              </a:r>
            </a:p>
          </p:txBody>
        </p:sp>
        <p:sp>
          <p:nvSpPr>
            <p:cNvPr id="19" name="Rectangle 16">
              <a:extLst>
                <a:ext uri="{FF2B5EF4-FFF2-40B4-BE49-F238E27FC236}">
                  <a16:creationId xmlns:a16="http://schemas.microsoft.com/office/drawing/2014/main" id="{29FD8FF3-0CF7-490E-9C02-DF9E3642FFF7}"/>
                </a:ext>
              </a:extLst>
            </p:cNvPr>
            <p:cNvSpPr>
              <a:spLocks noChangeArrowheads="1"/>
            </p:cNvSpPr>
            <p:nvPr/>
          </p:nvSpPr>
          <p:spPr bwMode="auto">
            <a:xfrm>
              <a:off x="5948510" y="3333805"/>
              <a:ext cx="197737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a:solidFill>
                    <a:schemeClr val="bg1"/>
                  </a:solidFill>
                </a:rPr>
                <a:t>Consider</a:t>
              </a:r>
              <a:r>
                <a:rPr lang="de-DE" sz="1400" dirty="0">
                  <a:solidFill>
                    <a:schemeClr val="bg1"/>
                  </a:solidFill>
                </a:rPr>
                <a:t> alternative</a:t>
              </a:r>
            </a:p>
            <a:p>
              <a:pPr algn="ctr"/>
              <a:r>
                <a:rPr lang="de-DE" sz="1400">
                  <a:solidFill>
                    <a:schemeClr val="bg1"/>
                  </a:solidFill>
                </a:rPr>
                <a:t>diagnoses</a:t>
              </a:r>
              <a:endParaRPr lang="de-DE" sz="1400" dirty="0">
                <a:solidFill>
                  <a:schemeClr val="bg1"/>
                </a:solidFill>
              </a:endParaRPr>
            </a:p>
          </p:txBody>
        </p:sp>
        <p:sp>
          <p:nvSpPr>
            <p:cNvPr id="20" name="Rectangle 17">
              <a:extLst>
                <a:ext uri="{FF2B5EF4-FFF2-40B4-BE49-F238E27FC236}">
                  <a16:creationId xmlns:a16="http://schemas.microsoft.com/office/drawing/2014/main" id="{4F59F9C0-9EC9-46D3-BC0F-A236D11FA602}"/>
                </a:ext>
              </a:extLst>
            </p:cNvPr>
            <p:cNvSpPr>
              <a:spLocks noChangeArrowheads="1"/>
            </p:cNvSpPr>
            <p:nvPr/>
          </p:nvSpPr>
          <p:spPr bwMode="auto">
            <a:xfrm>
              <a:off x="1916371" y="3333805"/>
              <a:ext cx="168658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Taper steroids</a:t>
              </a:r>
            </a:p>
            <a:p>
              <a:pPr algn="ctr"/>
              <a:r>
                <a:rPr lang="en-US" sz="1400" dirty="0">
                  <a:solidFill>
                    <a:schemeClr val="bg1"/>
                  </a:solidFill>
                </a:rPr>
                <a:t>until withdrawal</a:t>
              </a:r>
            </a:p>
          </p:txBody>
        </p:sp>
        <p:sp>
          <p:nvSpPr>
            <p:cNvPr id="21" name="Rectangle 18">
              <a:extLst>
                <a:ext uri="{FF2B5EF4-FFF2-40B4-BE49-F238E27FC236}">
                  <a16:creationId xmlns:a16="http://schemas.microsoft.com/office/drawing/2014/main" id="{22087065-FFAE-456F-8567-93A620ECBDA0}"/>
                </a:ext>
              </a:extLst>
            </p:cNvPr>
            <p:cNvSpPr>
              <a:spLocks noChangeArrowheads="1"/>
            </p:cNvSpPr>
            <p:nvPr/>
          </p:nvSpPr>
          <p:spPr bwMode="auto">
            <a:xfrm>
              <a:off x="460607" y="5703117"/>
              <a:ext cx="1837763" cy="430806"/>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Treatment of AIH</a:t>
              </a:r>
            </a:p>
          </p:txBody>
        </p:sp>
        <p:sp>
          <p:nvSpPr>
            <p:cNvPr id="23" name="Rectangle 20">
              <a:extLst>
                <a:ext uri="{FF2B5EF4-FFF2-40B4-BE49-F238E27FC236}">
                  <a16:creationId xmlns:a16="http://schemas.microsoft.com/office/drawing/2014/main" id="{BD6787E1-854E-4A50-A0C0-D934C1C0FD5A}"/>
                </a:ext>
              </a:extLst>
            </p:cNvPr>
            <p:cNvSpPr>
              <a:spLocks noChangeArrowheads="1"/>
            </p:cNvSpPr>
            <p:nvPr/>
          </p:nvSpPr>
          <p:spPr bwMode="auto">
            <a:xfrm>
              <a:off x="3452574" y="4226068"/>
              <a:ext cx="1578338" cy="430806"/>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No relapse</a:t>
              </a:r>
            </a:p>
          </p:txBody>
        </p:sp>
        <p:sp>
          <p:nvSpPr>
            <p:cNvPr id="24" name="Rectangle 6">
              <a:extLst>
                <a:ext uri="{FF2B5EF4-FFF2-40B4-BE49-F238E27FC236}">
                  <a16:creationId xmlns:a16="http://schemas.microsoft.com/office/drawing/2014/main" id="{80B35B51-0463-4BF9-B94A-4D6EBEFA749F}"/>
                </a:ext>
              </a:extLst>
            </p:cNvPr>
            <p:cNvSpPr>
              <a:spLocks noChangeArrowheads="1"/>
            </p:cNvSpPr>
            <p:nvPr/>
          </p:nvSpPr>
          <p:spPr bwMode="auto">
            <a:xfrm>
              <a:off x="3452574" y="4964593"/>
              <a:ext cx="1578339" cy="405163"/>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a:solidFill>
                    <a:schemeClr val="tx1"/>
                  </a:solidFill>
                </a:rPr>
                <a:t>DILI*</a:t>
              </a:r>
              <a:endParaRPr lang="de-DE" sz="1400" dirty="0">
                <a:solidFill>
                  <a:schemeClr val="tx1"/>
                </a:solidFill>
              </a:endParaRPr>
            </a:p>
          </p:txBody>
        </p:sp>
        <p:sp>
          <p:nvSpPr>
            <p:cNvPr id="27" name="Rectangle 18">
              <a:extLst>
                <a:ext uri="{FF2B5EF4-FFF2-40B4-BE49-F238E27FC236}">
                  <a16:creationId xmlns:a16="http://schemas.microsoft.com/office/drawing/2014/main" id="{7E9DAEE8-7158-4F9D-A89E-599FF7DC96C8}"/>
                </a:ext>
              </a:extLst>
            </p:cNvPr>
            <p:cNvSpPr>
              <a:spLocks noChangeArrowheads="1"/>
            </p:cNvSpPr>
            <p:nvPr/>
          </p:nvSpPr>
          <p:spPr bwMode="auto">
            <a:xfrm>
              <a:off x="3107663" y="5703117"/>
              <a:ext cx="2268161" cy="430806"/>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Avoid this drug in future</a:t>
              </a:r>
            </a:p>
          </p:txBody>
        </p:sp>
        <p:cxnSp>
          <p:nvCxnSpPr>
            <p:cNvPr id="28" name="Straight Arrow Connector 27"/>
            <p:cNvCxnSpPr>
              <a:stCxn id="5" idx="2"/>
              <a:endCxn id="6" idx="0"/>
            </p:cNvCxnSpPr>
            <p:nvPr/>
          </p:nvCxnSpPr>
          <p:spPr>
            <a:xfrm>
              <a:off x="4852402" y="1729856"/>
              <a:ext cx="0" cy="174017"/>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1" name="Elbow Connector 30"/>
            <p:cNvCxnSpPr>
              <a:stCxn id="6" idx="2"/>
              <a:endCxn id="17" idx="0"/>
            </p:cNvCxnSpPr>
            <p:nvPr/>
          </p:nvCxnSpPr>
          <p:spPr>
            <a:xfrm rot="16200000" flipH="1">
              <a:off x="5720466" y="1467809"/>
              <a:ext cx="348666" cy="2084794"/>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3" name="Elbow Connector 32"/>
            <p:cNvCxnSpPr>
              <a:stCxn id="6" idx="2"/>
              <a:endCxn id="7" idx="0"/>
            </p:cNvCxnSpPr>
            <p:nvPr/>
          </p:nvCxnSpPr>
          <p:spPr>
            <a:xfrm rot="5400000">
              <a:off x="3631699" y="1463836"/>
              <a:ext cx="348666" cy="2092740"/>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a:stCxn id="7" idx="2"/>
              <a:endCxn id="20" idx="0"/>
            </p:cNvCxnSpPr>
            <p:nvPr/>
          </p:nvCxnSpPr>
          <p:spPr>
            <a:xfrm flipH="1">
              <a:off x="2759661" y="3116539"/>
              <a:ext cx="1" cy="217266"/>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Arrow Connector 36"/>
            <p:cNvCxnSpPr>
              <a:stCxn id="17" idx="2"/>
              <a:endCxn id="19" idx="0"/>
            </p:cNvCxnSpPr>
            <p:nvPr/>
          </p:nvCxnSpPr>
          <p:spPr>
            <a:xfrm flipH="1">
              <a:off x="6937195" y="3116539"/>
              <a:ext cx="1" cy="217266"/>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9" name="Elbow Connector 38"/>
            <p:cNvCxnSpPr>
              <a:stCxn id="20" idx="2"/>
              <a:endCxn id="8" idx="0"/>
            </p:cNvCxnSpPr>
            <p:nvPr/>
          </p:nvCxnSpPr>
          <p:spPr>
            <a:xfrm rot="5400000">
              <a:off x="1893444" y="3359850"/>
              <a:ext cx="352263" cy="1380172"/>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1" name="Elbow Connector 40"/>
            <p:cNvCxnSpPr>
              <a:stCxn id="20" idx="2"/>
              <a:endCxn id="23" idx="0"/>
            </p:cNvCxnSpPr>
            <p:nvPr/>
          </p:nvCxnSpPr>
          <p:spPr>
            <a:xfrm rot="16200000" flipH="1">
              <a:off x="3324571" y="3308895"/>
              <a:ext cx="352263" cy="1482082"/>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Arrow Connector 42"/>
            <p:cNvCxnSpPr>
              <a:stCxn id="8" idx="2"/>
              <a:endCxn id="9" idx="0"/>
            </p:cNvCxnSpPr>
            <p:nvPr/>
          </p:nvCxnSpPr>
          <p:spPr>
            <a:xfrm>
              <a:off x="1379489" y="4656874"/>
              <a:ext cx="0" cy="307719"/>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Arrow Connector 44"/>
            <p:cNvCxnSpPr>
              <a:stCxn id="9" idx="2"/>
              <a:endCxn id="21" idx="0"/>
            </p:cNvCxnSpPr>
            <p:nvPr/>
          </p:nvCxnSpPr>
          <p:spPr>
            <a:xfrm>
              <a:off x="1379489" y="5395399"/>
              <a:ext cx="0" cy="307718"/>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Arrow Connector 46"/>
            <p:cNvCxnSpPr>
              <a:stCxn id="23" idx="2"/>
              <a:endCxn id="24" idx="0"/>
            </p:cNvCxnSpPr>
            <p:nvPr/>
          </p:nvCxnSpPr>
          <p:spPr>
            <a:xfrm>
              <a:off x="4241743" y="4656874"/>
              <a:ext cx="1" cy="307719"/>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Arrow Connector 48"/>
            <p:cNvCxnSpPr>
              <a:stCxn id="24" idx="2"/>
              <a:endCxn id="27" idx="0"/>
            </p:cNvCxnSpPr>
            <p:nvPr/>
          </p:nvCxnSpPr>
          <p:spPr>
            <a:xfrm>
              <a:off x="4241744" y="5369756"/>
              <a:ext cx="0" cy="333361"/>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85069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1B8D-4AC1-4F47-97E0-199083EFF57A}"/>
              </a:ext>
            </a:extLst>
          </p:cNvPr>
          <p:cNvSpPr>
            <a:spLocks noGrp="1"/>
          </p:cNvSpPr>
          <p:nvPr>
            <p:ph type="title"/>
          </p:nvPr>
        </p:nvSpPr>
        <p:spPr/>
        <p:txBody>
          <a:bodyPr/>
          <a:lstStyle/>
          <a:p>
            <a:r>
              <a:rPr lang="en-GB" dirty="0"/>
              <a:t>Typical histopathology of AIH</a:t>
            </a:r>
          </a:p>
        </p:txBody>
      </p:sp>
      <p:sp>
        <p:nvSpPr>
          <p:cNvPr id="3" name="Text Placeholder 2">
            <a:extLst>
              <a:ext uri="{FF2B5EF4-FFF2-40B4-BE49-F238E27FC236}">
                <a16:creationId xmlns:a16="http://schemas.microsoft.com/office/drawing/2014/main" id="{723A8604-6FF8-4951-A47A-88F1C50513D5}"/>
              </a:ext>
            </a:extLst>
          </p:cNvPr>
          <p:cNvSpPr>
            <a:spLocks noGrp="1"/>
          </p:cNvSpPr>
          <p:nvPr>
            <p:ph type="body" sz="quarter" idx="10"/>
          </p:nvPr>
        </p:nvSpPr>
        <p:spPr/>
        <p:txBody>
          <a:bodyPr/>
          <a:lstStyle/>
          <a:p>
            <a:r>
              <a:rPr lang="en-US" dirty="0"/>
              <a:t>Manns MP, et al. J Hepatol 2015;62:S100–11</a:t>
            </a:r>
          </a:p>
          <a:p>
            <a:r>
              <a:rPr lang="en-US" altLang="en-US" dirty="0"/>
              <a:t>Histopathology pictures were provided by Hans Peter Dienes, University of Vienna, Austria</a:t>
            </a:r>
          </a:p>
        </p:txBody>
      </p:sp>
      <p:sp>
        <p:nvSpPr>
          <p:cNvPr id="4" name="Content Placeholder 3">
            <a:extLst>
              <a:ext uri="{FF2B5EF4-FFF2-40B4-BE49-F238E27FC236}">
                <a16:creationId xmlns:a16="http://schemas.microsoft.com/office/drawing/2014/main" id="{E80FBDA7-7C87-437D-AE16-6CE7F0C1E4B7}"/>
              </a:ext>
            </a:extLst>
          </p:cNvPr>
          <p:cNvSpPr>
            <a:spLocks noGrp="1"/>
          </p:cNvSpPr>
          <p:nvPr>
            <p:ph sz="half" idx="4294967295"/>
          </p:nvPr>
        </p:nvSpPr>
        <p:spPr>
          <a:xfrm>
            <a:off x="849313" y="1341438"/>
            <a:ext cx="11342687" cy="4621212"/>
          </a:xfrm>
        </p:spPr>
        <p:txBody>
          <a:bodyPr/>
          <a:lstStyle/>
          <a:p>
            <a:pPr marL="457200" indent="-457200">
              <a:buFont typeface="+mj-lt"/>
              <a:buAutoNum type="alphaUcPeriod"/>
            </a:pPr>
            <a:r>
              <a:rPr lang="en-US" altLang="en-US" dirty="0"/>
              <a:t>Typical histopathology of AIH with </a:t>
            </a:r>
            <a:br>
              <a:rPr lang="en-US" altLang="en-US" dirty="0"/>
            </a:br>
            <a:r>
              <a:rPr lang="en-US" altLang="en-US" dirty="0"/>
              <a:t>portal/periportal predominance of </a:t>
            </a:r>
            <a:br>
              <a:rPr lang="en-US" altLang="en-US" dirty="0"/>
            </a:br>
            <a:r>
              <a:rPr lang="en-US" altLang="en-US" dirty="0" err="1"/>
              <a:t>necroinflammatory</a:t>
            </a:r>
            <a:r>
              <a:rPr lang="en-US" altLang="en-US" dirty="0"/>
              <a:t> lesions and broad </a:t>
            </a:r>
            <a:br>
              <a:rPr lang="en-US" altLang="en-US" dirty="0"/>
            </a:br>
            <a:r>
              <a:rPr lang="en-US" altLang="en-US" dirty="0"/>
              <a:t>interface hepatitis</a:t>
            </a:r>
          </a:p>
          <a:p>
            <a:endParaRPr lang="en-US" altLang="en-US" dirty="0"/>
          </a:p>
          <a:p>
            <a:endParaRPr lang="en-US" altLang="en-US" dirty="0"/>
          </a:p>
          <a:p>
            <a:endParaRPr lang="en-US" altLang="en-US" dirty="0"/>
          </a:p>
          <a:p>
            <a:endParaRPr lang="en-US" altLang="en-US" dirty="0"/>
          </a:p>
          <a:p>
            <a:pPr marL="457200" indent="-457200">
              <a:buFont typeface="+mj-lt"/>
              <a:buAutoNum type="alphaUcPeriod" startAt="2"/>
            </a:pPr>
            <a:r>
              <a:rPr lang="en-US" altLang="en-US" dirty="0"/>
              <a:t>Emperipolesis with a lymphocyte in the </a:t>
            </a:r>
            <a:br>
              <a:rPr lang="en-US" altLang="en-US" dirty="0"/>
            </a:br>
            <a:r>
              <a:rPr lang="en-US" altLang="en-US" dirty="0"/>
              <a:t>cytoplasm of a damaged hepatocyte</a:t>
            </a:r>
          </a:p>
          <a:p>
            <a:endParaRPr lang="en-US" altLang="en-US" dirty="0"/>
          </a:p>
          <a:p>
            <a:pPr marL="457200" indent="-457200">
              <a:buFont typeface="+mj-lt"/>
              <a:buAutoNum type="alphaUcPeriod" startAt="3"/>
            </a:pPr>
            <a:r>
              <a:rPr lang="en-US" altLang="en-US" dirty="0"/>
              <a:t>Typical rosetting of hepatocytes in the area </a:t>
            </a:r>
            <a:br>
              <a:rPr lang="en-US" altLang="en-US" dirty="0"/>
            </a:br>
            <a:r>
              <a:rPr lang="en-US" altLang="en-US" dirty="0"/>
              <a:t>of interface hepatitis</a:t>
            </a:r>
            <a:endParaRPr lang="en-GB" dirty="0"/>
          </a:p>
        </p:txBody>
      </p:sp>
      <p:pic>
        <p:nvPicPr>
          <p:cNvPr id="5" name="Picture 2">
            <a:extLst>
              <a:ext uri="{FF2B5EF4-FFF2-40B4-BE49-F238E27FC236}">
                <a16:creationId xmlns:a16="http://schemas.microsoft.com/office/drawing/2014/main" id="{5790109F-4911-4008-B92F-DB73DB0B8CE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15349" y="1190073"/>
            <a:ext cx="3690937" cy="4984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5">
            <a:hlinkClick r:id="rId4" action="ppaction://hlinksldjump"/>
            <a:extLst>
              <a:ext uri="{FF2B5EF4-FFF2-40B4-BE49-F238E27FC236}">
                <a16:creationId xmlns:a16="http://schemas.microsoft.com/office/drawing/2014/main" id="{CBA0C79F-B12A-40D4-825B-49BB963E00E9}"/>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81291" y="442233"/>
            <a:ext cx="381237" cy="377560"/>
          </a:xfrm>
          <a:prstGeom prst="rect">
            <a:avLst/>
          </a:prstGeom>
        </p:spPr>
      </p:pic>
    </p:spTree>
    <p:extLst>
      <p:ext uri="{BB962C8B-B14F-4D97-AF65-F5344CB8AC3E}">
        <p14:creationId xmlns:p14="http://schemas.microsoft.com/office/powerpoint/2010/main" val="107026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0F04-3513-44F0-ABD9-1A0DFBF6CC0E}"/>
              </a:ext>
            </a:extLst>
          </p:cNvPr>
          <p:cNvSpPr>
            <a:spLocks noGrp="1"/>
          </p:cNvSpPr>
          <p:nvPr>
            <p:ph type="title"/>
          </p:nvPr>
        </p:nvSpPr>
        <p:spPr/>
        <p:txBody>
          <a:bodyPr/>
          <a:lstStyle/>
          <a:p>
            <a:r>
              <a:rPr lang="en-GB" dirty="0"/>
              <a:t>Differential diagnosis of AIH</a:t>
            </a:r>
          </a:p>
        </p:txBody>
      </p:sp>
      <p:sp>
        <p:nvSpPr>
          <p:cNvPr id="3" name="Text Placeholder 2">
            <a:extLst>
              <a:ext uri="{FF2B5EF4-FFF2-40B4-BE49-F238E27FC236}">
                <a16:creationId xmlns:a16="http://schemas.microsoft.com/office/drawing/2014/main" id="{10982F3B-79F7-400A-B32A-5B38BCBAB0AE}"/>
              </a:ext>
            </a:extLst>
          </p:cNvPr>
          <p:cNvSpPr>
            <a:spLocks noGrp="1"/>
          </p:cNvSpPr>
          <p:nvPr>
            <p:ph type="body" sz="quarter" idx="10"/>
          </p:nvPr>
        </p:nvSpPr>
        <p:spPr/>
        <p:txBody>
          <a:bodyPr/>
          <a:lstStyle/>
          <a:p>
            <a:r>
              <a:rPr lang="en-GB" dirty="0"/>
              <a:t>*Including small duct primary sclerosing cholangitis</a:t>
            </a:r>
          </a:p>
          <a:p>
            <a:r>
              <a:rPr lang="en-GB" dirty="0"/>
              <a:t>EASL CPG AIH. </a:t>
            </a:r>
            <a:r>
              <a:rPr lang="en-US" dirty="0"/>
              <a:t>J Hepatol 2015;63:971–1004</a:t>
            </a:r>
          </a:p>
        </p:txBody>
      </p:sp>
      <p:sp>
        <p:nvSpPr>
          <p:cNvPr id="4" name="Content Placeholder 3"/>
          <p:cNvSpPr>
            <a:spLocks noGrp="1"/>
          </p:cNvSpPr>
          <p:nvPr>
            <p:ph sz="half" idx="1"/>
          </p:nvPr>
        </p:nvSpPr>
        <p:spPr/>
        <p:txBody>
          <a:bodyPr/>
          <a:lstStyle/>
          <a:p>
            <a:r>
              <a:rPr lang="en-GB" b="1" dirty="0">
                <a:solidFill>
                  <a:schemeClr val="tx2"/>
                </a:solidFill>
              </a:rPr>
              <a:t>AIH should be considered in any patient with acute or</a:t>
            </a:r>
            <a:br>
              <a:rPr lang="en-GB" b="1" dirty="0">
                <a:solidFill>
                  <a:schemeClr val="tx2"/>
                </a:solidFill>
              </a:rPr>
            </a:br>
            <a:r>
              <a:rPr lang="en-GB" b="1" dirty="0">
                <a:solidFill>
                  <a:schemeClr val="tx2"/>
                </a:solidFill>
              </a:rPr>
              <a:t>chronic liver disease</a:t>
            </a:r>
          </a:p>
          <a:p>
            <a:pPr lvl="1"/>
            <a:r>
              <a:rPr lang="en-GB" dirty="0"/>
              <a:t>Particularly if hypergammaglobulinaemia is present and if the patient has features of other </a:t>
            </a:r>
            <a:br>
              <a:rPr lang="en-GB" dirty="0"/>
            </a:br>
            <a:r>
              <a:rPr lang="en-GB" dirty="0"/>
              <a:t>autoimmune diseases</a:t>
            </a:r>
          </a:p>
        </p:txBody>
      </p:sp>
      <p:graphicFrame>
        <p:nvGraphicFramePr>
          <p:cNvPr id="5" name="Content Placeholder 5">
            <a:extLst>
              <a:ext uri="{FF2B5EF4-FFF2-40B4-BE49-F238E27FC236}">
                <a16:creationId xmlns:a16="http://schemas.microsoft.com/office/drawing/2014/main" id="{029E6AED-C2A0-41E8-B253-C802F019A18E}"/>
              </a:ext>
            </a:extLst>
          </p:cNvPr>
          <p:cNvGraphicFramePr>
            <a:graphicFrameLocks/>
          </p:cNvGraphicFramePr>
          <p:nvPr>
            <p:extLst>
              <p:ext uri="{D42A27DB-BD31-4B8C-83A1-F6EECF244321}">
                <p14:modId xmlns:p14="http://schemas.microsoft.com/office/powerpoint/2010/main" val="3444402015"/>
              </p:ext>
            </p:extLst>
          </p:nvPr>
        </p:nvGraphicFramePr>
        <p:xfrm>
          <a:off x="604837" y="2822058"/>
          <a:ext cx="10982326" cy="2998974"/>
        </p:xfrm>
        <a:graphic>
          <a:graphicData uri="http://schemas.openxmlformats.org/drawingml/2006/table">
            <a:tbl>
              <a:tblPr firstRow="1" bandRow="1">
                <a:tableStyleId>{69012ECD-51FC-41F1-AA8D-1B2483CD663E}</a:tableStyleId>
              </a:tblPr>
              <a:tblGrid>
                <a:gridCol w="5491163">
                  <a:extLst>
                    <a:ext uri="{9D8B030D-6E8A-4147-A177-3AD203B41FA5}">
                      <a16:colId xmlns:a16="http://schemas.microsoft.com/office/drawing/2014/main" val="2086952636"/>
                    </a:ext>
                  </a:extLst>
                </a:gridCol>
                <a:gridCol w="5491163">
                  <a:extLst>
                    <a:ext uri="{9D8B030D-6E8A-4147-A177-3AD203B41FA5}">
                      <a16:colId xmlns:a16="http://schemas.microsoft.com/office/drawing/2014/main" val="20001"/>
                    </a:ext>
                  </a:extLst>
                </a:gridCol>
              </a:tblGrid>
              <a:tr h="225529">
                <a:tc gridSpan="2">
                  <a:txBody>
                    <a:bodyPr/>
                    <a:lstStyle/>
                    <a:p>
                      <a:r>
                        <a:rPr lang="en-GB" sz="1400" dirty="0"/>
                        <a:t>Other</a:t>
                      </a:r>
                      <a:r>
                        <a:rPr lang="en-GB" sz="1400" baseline="0" dirty="0"/>
                        <a:t> autoimmune liver diseases</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extLst>
                  <a:ext uri="{0D108BD9-81ED-4DB2-BD59-A6C34878D82A}">
                    <a16:rowId xmlns:a16="http://schemas.microsoft.com/office/drawing/2014/main" val="286786624"/>
                  </a:ext>
                </a:extLst>
              </a:tr>
              <a:tr h="589109">
                <a:tc>
                  <a:txBody>
                    <a:bodyPr/>
                    <a:lstStyle/>
                    <a:p>
                      <a:pPr marL="182563" indent="-182563">
                        <a:buClr>
                          <a:schemeClr val="tx2"/>
                        </a:buClr>
                        <a:buFont typeface="Arial" panose="020B0604020202020204" pitchFamily="34" charset="0"/>
                        <a:buChar char="•"/>
                      </a:pPr>
                      <a:r>
                        <a:rPr lang="en-GB" sz="1400" dirty="0"/>
                        <a:t>Primary biliary cirrhosis</a:t>
                      </a:r>
                    </a:p>
                    <a:p>
                      <a:pPr marL="182563" indent="-182563">
                        <a:buClr>
                          <a:schemeClr val="tx2"/>
                        </a:buClr>
                        <a:buFont typeface="Arial" panose="020B0604020202020204" pitchFamily="34" charset="0"/>
                        <a:buChar char="•"/>
                      </a:pPr>
                      <a:r>
                        <a:rPr lang="en-GB" sz="1400" dirty="0"/>
                        <a:t>Primary sclerosing cholangitis*</a:t>
                      </a:r>
                    </a:p>
                  </a:txBody>
                  <a:tcPr>
                    <a:lnL w="6350" cap="flat" cmpd="sng" algn="ctr">
                      <a:solidFill>
                        <a:schemeClr val="tx2"/>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182563" marR="0" lvl="0" indent="-182563"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400" dirty="0"/>
                        <a:t>IgG4-associated cholangitis</a:t>
                      </a:r>
                    </a:p>
                    <a:p>
                      <a:pPr marL="182563" indent="-182563">
                        <a:buClr>
                          <a:schemeClr val="accent1"/>
                        </a:buClr>
                        <a:buFont typeface="Arial" panose="020B0604020202020204" pitchFamily="34" charset="0"/>
                        <a:buChar char="•"/>
                      </a:pPr>
                      <a:endParaRPr lang="en-GB" sz="1400" dirty="0"/>
                    </a:p>
                  </a:txBody>
                  <a:tcPr>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74319016"/>
                  </a:ext>
                </a:extLst>
              </a:tr>
              <a:tr h="225529">
                <a:tc gridSpan="2">
                  <a:txBody>
                    <a:bodyPr/>
                    <a:lstStyle/>
                    <a:p>
                      <a:pPr marL="0" indent="0">
                        <a:buFont typeface="Arial" panose="020B0604020202020204" pitchFamily="34" charset="0"/>
                        <a:buNone/>
                      </a:pPr>
                      <a:r>
                        <a:rPr lang="en-GB" sz="1400" b="1" dirty="0">
                          <a:solidFill>
                            <a:schemeClr val="bg1"/>
                          </a:solidFill>
                        </a:rPr>
                        <a:t>Chronic viral hepatitis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extLst>
                  <a:ext uri="{0D108BD9-81ED-4DB2-BD59-A6C34878D82A}">
                    <a16:rowId xmlns:a16="http://schemas.microsoft.com/office/drawing/2014/main" val="10002"/>
                  </a:ext>
                </a:extLst>
              </a:tr>
              <a:tr h="337225">
                <a:tc>
                  <a:txBody>
                    <a:bodyPr/>
                    <a:lstStyle/>
                    <a:p>
                      <a:pPr marL="182563" indent="-182563">
                        <a:buClr>
                          <a:schemeClr val="tx2"/>
                        </a:buClr>
                        <a:buFont typeface="Arial" panose="020B0604020202020204" pitchFamily="34" charset="0"/>
                        <a:buChar char="•"/>
                      </a:pPr>
                      <a:r>
                        <a:rPr lang="en-GB" sz="1400" dirty="0"/>
                        <a:t>Chronic hepatitis B </a:t>
                      </a:r>
                      <a:r>
                        <a:rPr lang="en-GB" sz="1400" dirty="0">
                          <a:sym typeface="Symbol" panose="05050102010706020507" pitchFamily="18" charset="2"/>
                        </a:rPr>
                        <a:t> HDV</a:t>
                      </a:r>
                      <a:endParaRPr lang="en-GB" sz="1400" dirty="0"/>
                    </a:p>
                  </a:txBody>
                  <a:tcPr>
                    <a:lnL w="6350" cap="flat" cmpd="sng" algn="ctr">
                      <a:solidFill>
                        <a:schemeClr val="tx2"/>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182563" marR="0" lvl="0" indent="-182563"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400" dirty="0"/>
                        <a:t>Chronic hepatitis C</a:t>
                      </a:r>
                    </a:p>
                  </a:txBody>
                  <a:tcPr>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28252268"/>
                  </a:ext>
                </a:extLst>
              </a:tr>
              <a:tr h="225529">
                <a:tc gridSpan="2">
                  <a:txBody>
                    <a:bodyPr/>
                    <a:lstStyle/>
                    <a:p>
                      <a:pPr marL="0" indent="0">
                        <a:buFont typeface="Arial" panose="020B0604020202020204" pitchFamily="34" charset="0"/>
                        <a:buNone/>
                      </a:pPr>
                      <a:r>
                        <a:rPr lang="en-GB" sz="1400" b="1" dirty="0">
                          <a:solidFill>
                            <a:schemeClr val="bg1"/>
                          </a:solidFill>
                        </a:rPr>
                        <a:t>Other conditions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extLst>
                  <a:ext uri="{0D108BD9-81ED-4DB2-BD59-A6C34878D82A}">
                    <a16:rowId xmlns:a16="http://schemas.microsoft.com/office/drawing/2014/main" val="10004"/>
                  </a:ext>
                </a:extLst>
              </a:tr>
              <a:tr h="967109">
                <a:tc>
                  <a:txBody>
                    <a:bodyPr/>
                    <a:lstStyle/>
                    <a:p>
                      <a:pPr marL="182563" indent="-182563" algn="l" defTabSz="914400" rtl="0" eaLnBrk="1" latinLnBrk="0" hangingPunct="1">
                        <a:buClr>
                          <a:schemeClr val="tx2"/>
                        </a:buClr>
                        <a:buFont typeface="Arial" panose="020B0604020202020204" pitchFamily="34" charset="0"/>
                        <a:buChar char="•"/>
                      </a:pPr>
                      <a:r>
                        <a:rPr lang="en-GB" sz="1400" kern="1200" dirty="0"/>
                        <a:t>Cholangiopathy due to HIV infection</a:t>
                      </a:r>
                    </a:p>
                    <a:p>
                      <a:pPr marL="182563" indent="-182563" algn="l" defTabSz="914400" rtl="0" eaLnBrk="1" latinLnBrk="0" hangingPunct="1">
                        <a:buClr>
                          <a:schemeClr val="tx2"/>
                        </a:buClr>
                        <a:buFont typeface="Arial" panose="020B0604020202020204" pitchFamily="34" charset="0"/>
                        <a:buChar char="•"/>
                      </a:pPr>
                      <a:r>
                        <a:rPr lang="en-GB" sz="1400" kern="1200" dirty="0"/>
                        <a:t>Alcoholic liver disease</a:t>
                      </a:r>
                    </a:p>
                    <a:p>
                      <a:pPr marL="182563" indent="-182563" algn="l" defTabSz="914400" rtl="0" eaLnBrk="1" latinLnBrk="0" hangingPunct="1">
                        <a:buClr>
                          <a:schemeClr val="tx2"/>
                        </a:buClr>
                        <a:buFont typeface="Arial" panose="020B0604020202020204" pitchFamily="34" charset="0"/>
                        <a:buChar char="•"/>
                      </a:pPr>
                      <a:r>
                        <a:rPr lang="en-GB" sz="1400" kern="1200" dirty="0"/>
                        <a:t>Drug-induced liver injury</a:t>
                      </a:r>
                    </a:p>
                    <a:p>
                      <a:pPr marL="182563" indent="-182563" algn="l" defTabSz="914400" rtl="0" eaLnBrk="1" latinLnBrk="0" hangingPunct="1">
                        <a:buClr>
                          <a:schemeClr val="tx2"/>
                        </a:buClr>
                        <a:buFont typeface="Arial" panose="020B0604020202020204" pitchFamily="34" charset="0"/>
                        <a:buChar char="•"/>
                      </a:pPr>
                      <a:r>
                        <a:rPr lang="en-GB" sz="1400" kern="1200" dirty="0"/>
                        <a:t>Granulomatous hepatitis</a:t>
                      </a:r>
                    </a:p>
                    <a:p>
                      <a:pPr marL="182563" indent="-182563" algn="l" defTabSz="914400" rtl="0" eaLnBrk="1" latinLnBrk="0" hangingPunct="1">
                        <a:buClr>
                          <a:schemeClr val="tx2"/>
                        </a:buClr>
                        <a:buFont typeface="Arial" panose="020B0604020202020204" pitchFamily="34" charset="0"/>
                        <a:buChar char="•"/>
                      </a:pPr>
                      <a:r>
                        <a:rPr lang="en-GB" sz="1400" kern="1200" dirty="0"/>
                        <a:t>Haemochromatosis</a:t>
                      </a:r>
                    </a:p>
                  </a:txBody>
                  <a:tcPr>
                    <a:lnL w="6350" cap="flat" cmpd="sng" algn="ctr">
                      <a:solidFill>
                        <a:schemeClr val="tx2"/>
                      </a:solidFill>
                      <a:prstDash val="solid"/>
                      <a:round/>
                      <a:headEnd type="none" w="med" len="med"/>
                      <a:tailEnd type="none" w="med" len="med"/>
                    </a:lnL>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82563" indent="-182563" algn="l" defTabSz="914400" rtl="0" eaLnBrk="1" latinLnBrk="0" hangingPunct="1">
                        <a:buClr>
                          <a:schemeClr val="tx2"/>
                        </a:buClr>
                        <a:buFont typeface="Arial" panose="020B0604020202020204" pitchFamily="34" charset="0"/>
                        <a:buChar char="•"/>
                      </a:pPr>
                      <a:r>
                        <a:rPr lang="en-GB" sz="1400" kern="1200" dirty="0"/>
                        <a:t>Non-alcoholic steatohepatitis</a:t>
                      </a:r>
                    </a:p>
                    <a:p>
                      <a:pPr marL="182563" indent="-182563" algn="l" defTabSz="914400" rtl="0" eaLnBrk="1" latinLnBrk="0" hangingPunct="1">
                        <a:buClr>
                          <a:schemeClr val="tx2"/>
                        </a:buClr>
                        <a:buFont typeface="Arial" panose="020B0604020202020204" pitchFamily="34" charset="0"/>
                        <a:buChar char="•"/>
                      </a:pPr>
                      <a:r>
                        <a:rPr lang="el-GR" sz="1400" kern="1200" dirty="0"/>
                        <a:t>α1-</a:t>
                      </a:r>
                      <a:r>
                        <a:rPr lang="en-GB" sz="1400" kern="1200" dirty="0"/>
                        <a:t>antitrypsin deficiency</a:t>
                      </a:r>
                    </a:p>
                    <a:p>
                      <a:pPr marL="182563" indent="-182563" algn="l" defTabSz="914400" rtl="0" eaLnBrk="1" latinLnBrk="0" hangingPunct="1">
                        <a:buClr>
                          <a:schemeClr val="tx2"/>
                        </a:buClr>
                        <a:buFont typeface="Arial" panose="020B0604020202020204" pitchFamily="34" charset="0"/>
                        <a:buChar char="•"/>
                      </a:pPr>
                      <a:r>
                        <a:rPr lang="en-GB" sz="1400" kern="1200" dirty="0"/>
                        <a:t>Wilson disease</a:t>
                      </a:r>
                    </a:p>
                    <a:p>
                      <a:pPr marL="182563" indent="-182563" algn="l" defTabSz="914400" rtl="0" eaLnBrk="1" latinLnBrk="0" hangingPunct="1">
                        <a:buClr>
                          <a:schemeClr val="tx2"/>
                        </a:buClr>
                        <a:buFont typeface="Arial" panose="020B0604020202020204" pitchFamily="34" charset="0"/>
                        <a:buChar char="•"/>
                      </a:pPr>
                      <a:r>
                        <a:rPr lang="en-GB" sz="1400" kern="1200" dirty="0"/>
                        <a:t>Systemic lupus erythematosus</a:t>
                      </a:r>
                    </a:p>
                    <a:p>
                      <a:pPr marL="182563" indent="-182563" algn="l" defTabSz="914400" rtl="0" eaLnBrk="1" latinLnBrk="0" hangingPunct="1">
                        <a:buClr>
                          <a:schemeClr val="tx2"/>
                        </a:buClr>
                        <a:buFont typeface="Arial" panose="020B0604020202020204" pitchFamily="34" charset="0"/>
                        <a:buChar char="•"/>
                      </a:pPr>
                      <a:r>
                        <a:rPr lang="en-GB" sz="1400" kern="1200" dirty="0"/>
                        <a:t>Coeliac disease</a:t>
                      </a:r>
                      <a:endParaRPr lang="en-GB" sz="1400" dirty="0"/>
                    </a:p>
                  </a:txBody>
                  <a:tcPr>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2882960"/>
                  </a:ext>
                </a:extLst>
              </a:tr>
            </a:tbl>
          </a:graphicData>
        </a:graphic>
      </p:graphicFrame>
      <p:pic>
        <p:nvPicPr>
          <p:cNvPr id="6" name="Picture 5">
            <a:hlinkClick r:id="rId3" action="ppaction://hlinksldjump"/>
            <a:extLst>
              <a:ext uri="{FF2B5EF4-FFF2-40B4-BE49-F238E27FC236}">
                <a16:creationId xmlns:a16="http://schemas.microsoft.com/office/drawing/2014/main" id="{FA1A8511-DD79-4C1E-A3E3-1E3A778B0F1F}"/>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81289" y="442233"/>
            <a:ext cx="381237" cy="377560"/>
          </a:xfrm>
          <a:prstGeom prst="rect">
            <a:avLst/>
          </a:prstGeom>
        </p:spPr>
      </p:pic>
    </p:spTree>
    <p:extLst>
      <p:ext uri="{BB962C8B-B14F-4D97-AF65-F5344CB8AC3E}">
        <p14:creationId xmlns:p14="http://schemas.microsoft.com/office/powerpoint/2010/main" val="296305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A626-468B-44F3-88D5-00E0922C96C5}"/>
              </a:ext>
            </a:extLst>
          </p:cNvPr>
          <p:cNvSpPr>
            <a:spLocks noGrp="1"/>
          </p:cNvSpPr>
          <p:nvPr>
            <p:ph type="title"/>
          </p:nvPr>
        </p:nvSpPr>
        <p:spPr/>
        <p:txBody>
          <a:bodyPr/>
          <a:lstStyle/>
          <a:p>
            <a:r>
              <a:rPr lang="en-US" dirty="0"/>
              <a:t>IAIHG criteria for diagnosis (1999)</a:t>
            </a:r>
            <a:endParaRPr lang="en-GB" dirty="0"/>
          </a:p>
        </p:txBody>
      </p:sp>
      <p:sp>
        <p:nvSpPr>
          <p:cNvPr id="3" name="Text Placeholder 2">
            <a:extLst>
              <a:ext uri="{FF2B5EF4-FFF2-40B4-BE49-F238E27FC236}">
                <a16:creationId xmlns:a16="http://schemas.microsoft.com/office/drawing/2014/main" id="{6542FA5E-EE1A-4796-B397-185A01931983}"/>
              </a:ext>
            </a:extLst>
          </p:cNvPr>
          <p:cNvSpPr>
            <a:spLocks noGrp="1"/>
          </p:cNvSpPr>
          <p:nvPr>
            <p:ph type="body" sz="quarter" idx="10"/>
          </p:nvPr>
        </p:nvSpPr>
        <p:spPr/>
        <p:txBody>
          <a:bodyPr/>
          <a:lstStyle/>
          <a:p>
            <a:br>
              <a:rPr lang="en-GB" dirty="0"/>
            </a:br>
            <a:r>
              <a:rPr lang="en-GB" dirty="0"/>
              <a:t>Alvarez F, et al. J Hepatol 1999;31:929–38; EASL CPG AIH. </a:t>
            </a:r>
            <a:r>
              <a:rPr lang="en-US" dirty="0"/>
              <a:t>J Hepatol 2015;63:971–1004</a:t>
            </a:r>
          </a:p>
        </p:txBody>
      </p:sp>
      <p:graphicFrame>
        <p:nvGraphicFramePr>
          <p:cNvPr id="5" name="Content Placeholder 4">
            <a:extLst>
              <a:ext uri="{FF2B5EF4-FFF2-40B4-BE49-F238E27FC236}">
                <a16:creationId xmlns:a16="http://schemas.microsoft.com/office/drawing/2014/main" id="{C1B868D9-AA09-41FA-AB11-0ECACF804960}"/>
              </a:ext>
            </a:extLst>
          </p:cNvPr>
          <p:cNvGraphicFramePr>
            <a:graphicFrameLocks noGrp="1"/>
          </p:cNvGraphicFramePr>
          <p:nvPr>
            <p:ph sz="half" idx="1"/>
            <p:extLst>
              <p:ext uri="{D42A27DB-BD31-4B8C-83A1-F6EECF244321}">
                <p14:modId xmlns:p14="http://schemas.microsoft.com/office/powerpoint/2010/main" val="3912776491"/>
              </p:ext>
            </p:extLst>
          </p:nvPr>
        </p:nvGraphicFramePr>
        <p:xfrm>
          <a:off x="604838" y="1872382"/>
          <a:ext cx="10982326" cy="4267200"/>
        </p:xfrm>
        <a:graphic>
          <a:graphicData uri="http://schemas.openxmlformats.org/drawingml/2006/table">
            <a:tbl>
              <a:tblPr firstRow="1" bandRow="1">
                <a:tableStyleId>{69012ECD-51FC-41F1-AA8D-1B2483CD663E}</a:tableStyleId>
              </a:tblPr>
              <a:tblGrid>
                <a:gridCol w="5491163">
                  <a:extLst>
                    <a:ext uri="{9D8B030D-6E8A-4147-A177-3AD203B41FA5}">
                      <a16:colId xmlns:a16="http://schemas.microsoft.com/office/drawing/2014/main" val="2295235509"/>
                    </a:ext>
                  </a:extLst>
                </a:gridCol>
                <a:gridCol w="5491163">
                  <a:extLst>
                    <a:ext uri="{9D8B030D-6E8A-4147-A177-3AD203B41FA5}">
                      <a16:colId xmlns:a16="http://schemas.microsoft.com/office/drawing/2014/main" val="1420984633"/>
                    </a:ext>
                  </a:extLst>
                </a:gridCol>
              </a:tblGrid>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Definite AIH</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300" dirty="0"/>
                        <a:t>Probable AIH</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Normal </a:t>
                      </a:r>
                      <a:r>
                        <a:rPr lang="el-GR" sz="1300" dirty="0"/>
                        <a:t>α-1</a:t>
                      </a:r>
                      <a:r>
                        <a:rPr lang="en-GB" sz="1300" dirty="0"/>
                        <a:t>AT phenotype</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Partial </a:t>
                      </a:r>
                      <a:r>
                        <a:rPr lang="el-GR" sz="1300" dirty="0"/>
                        <a:t>α-1</a:t>
                      </a:r>
                      <a:r>
                        <a:rPr lang="en-GB" sz="1300" dirty="0"/>
                        <a:t>AT deficiency</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53143167"/>
                  </a:ext>
                </a:extLst>
              </a:tr>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Normal ceruloplasmin level</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Non-diagnostic ceruloplasmin/copper levels</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0838446"/>
                  </a:ext>
                </a:extLst>
              </a:tr>
              <a:tr h="263157">
                <a:tc>
                  <a:txBody>
                    <a:bodyPr/>
                    <a:lstStyle/>
                    <a:p>
                      <a:r>
                        <a:rPr lang="en-US" sz="1300" dirty="0"/>
                        <a:t>Normal iron and ferritin levels</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300" dirty="0"/>
                        <a:t>Non-diagnostic iron and/or ferritin changes</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3942939"/>
                  </a:ext>
                </a:extLst>
              </a:tr>
              <a:tr h="263157">
                <a:tc>
                  <a:txBody>
                    <a:bodyPr/>
                    <a:lstStyle/>
                    <a:p>
                      <a:r>
                        <a:rPr lang="en-GB" sz="1300" dirty="0"/>
                        <a:t>No active hepatitis A/B/C infection</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No active hepatitis A/B/C infection</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68434921"/>
                  </a:ext>
                </a:extLst>
              </a:tr>
              <a:tr h="263157">
                <a:tc>
                  <a:txBody>
                    <a:bodyPr/>
                    <a:lstStyle/>
                    <a:p>
                      <a:r>
                        <a:rPr lang="en-US" sz="1300" dirty="0"/>
                        <a:t>Daily alcohol &lt;25 g/day</a:t>
                      </a:r>
                      <a:endParaRPr lang="en-US"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300" dirty="0"/>
                        <a:t>Daily alcohol &lt;50 g/day</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57362526"/>
                  </a:ext>
                </a:extLst>
              </a:tr>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No recent hepatotoxic drugs</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No recent hepatotoxic drugs</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40311288"/>
                  </a:ext>
                </a:extLst>
              </a:tr>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Predominant AST/ALT abnormality</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Predominant AST/ALT abnormality</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4427310"/>
                  </a:ext>
                </a:extLst>
              </a:tr>
              <a:tr h="263157">
                <a:tc>
                  <a:txBody>
                    <a:bodyPr/>
                    <a:lstStyle/>
                    <a:p>
                      <a:r>
                        <a:rPr lang="en-US" sz="1300" dirty="0"/>
                        <a:t>γ-globulins or IgG level &gt;1.5x ULN</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300" dirty="0"/>
                        <a:t>Hypergammaglobulinaemia of any degree</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05734343"/>
                  </a:ext>
                </a:extLst>
              </a:tr>
              <a:tr h="443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ANA, SMA anti-LKM1 &gt;1:80, in adults and &gt;1:20 </a:t>
                      </a:r>
                      <a:br>
                        <a:rPr lang="en-US" sz="1300" dirty="0"/>
                      </a:br>
                      <a:r>
                        <a:rPr lang="en-US" sz="1300" dirty="0"/>
                        <a:t>in children</a:t>
                      </a:r>
                      <a:endParaRPr lang="en-US"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300" dirty="0"/>
                        <a:t>ANA, SMA, anti-LKM1 &gt;1:40 in adults</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80657156"/>
                  </a:ext>
                </a:extLst>
              </a:tr>
              <a:tr h="263157">
                <a:tc>
                  <a:txBody>
                    <a:bodyPr/>
                    <a:lstStyle/>
                    <a:p>
                      <a:r>
                        <a:rPr lang="en-GB" sz="1300" dirty="0"/>
                        <a:t>AMA negative</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Other autoantibodies</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46569008"/>
                  </a:ext>
                </a:extLst>
              </a:tr>
              <a:tr h="803321">
                <a:tc>
                  <a:txBody>
                    <a:bodyPr/>
                    <a:lstStyle/>
                    <a:p>
                      <a:r>
                        <a:rPr lang="en-GB" sz="1300" dirty="0"/>
                        <a:t>Liver histology</a:t>
                      </a:r>
                    </a:p>
                    <a:p>
                      <a:pPr marL="285750" indent="-285750">
                        <a:buFont typeface="Arial" panose="020B0604020202020204" pitchFamily="34" charset="0"/>
                        <a:buChar char="•"/>
                      </a:pPr>
                      <a:r>
                        <a:rPr lang="en-US" sz="1300" dirty="0"/>
                        <a:t>Interface hepatitis moderate to severe</a:t>
                      </a:r>
                    </a:p>
                    <a:p>
                      <a:pPr marL="285750" indent="-285750">
                        <a:buFont typeface="Arial" panose="020B0604020202020204" pitchFamily="34" charset="0"/>
                        <a:buChar char="•"/>
                      </a:pPr>
                      <a:r>
                        <a:rPr lang="en-US" sz="1300" dirty="0"/>
                        <a:t>No biliary lesions, granulomas or prominent changes suggestive of another disease</a:t>
                      </a:r>
                      <a:endParaRPr lang="en-US"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Liver histology</a:t>
                      </a:r>
                    </a:p>
                    <a:p>
                      <a:pPr marL="285750" indent="-285750">
                        <a:buFont typeface="Arial" panose="020B0604020202020204" pitchFamily="34" charset="0"/>
                        <a:buChar char="•"/>
                      </a:pPr>
                      <a:r>
                        <a:rPr lang="en-US" sz="1300" dirty="0"/>
                        <a:t>Interface hepatitis moderate to severe</a:t>
                      </a:r>
                    </a:p>
                    <a:p>
                      <a:pPr marL="285750" indent="-285750">
                        <a:buFont typeface="Arial" panose="020B0604020202020204" pitchFamily="34" charset="0"/>
                        <a:buChar char="•"/>
                      </a:pPr>
                      <a:r>
                        <a:rPr lang="en-GB" sz="1300" dirty="0"/>
                        <a:t>No biliary lesions, granulomas or prominent changes suggestive of another disease</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67040541"/>
                  </a:ext>
                </a:extLst>
              </a:tr>
            </a:tbl>
          </a:graphicData>
        </a:graphic>
      </p:graphicFrame>
      <p:pic>
        <p:nvPicPr>
          <p:cNvPr id="6" name="Picture 5">
            <a:hlinkClick r:id="rId3" action="ppaction://hlinksldjump"/>
            <a:extLst>
              <a:ext uri="{FF2B5EF4-FFF2-40B4-BE49-F238E27FC236}">
                <a16:creationId xmlns:a16="http://schemas.microsoft.com/office/drawing/2014/main" id="{803BC62D-F9B7-436D-96C3-C182DB202F18}"/>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5" y="442233"/>
            <a:ext cx="381237" cy="377560"/>
          </a:xfrm>
          <a:prstGeom prst="rect">
            <a:avLst/>
          </a:prstGeom>
        </p:spPr>
      </p:pic>
      <p:sp>
        <p:nvSpPr>
          <p:cNvPr id="7" name="Content Placeholder 3"/>
          <p:cNvSpPr txBox="1">
            <a:spLocks/>
          </p:cNvSpPr>
          <p:nvPr/>
        </p:nvSpPr>
        <p:spPr>
          <a:xfrm>
            <a:off x="423862" y="1343675"/>
            <a:ext cx="8506800" cy="578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en-GB" dirty="0"/>
              <a:t>Typical features that inform a diagnosis of AIH</a:t>
            </a:r>
          </a:p>
        </p:txBody>
      </p:sp>
    </p:spTree>
    <p:extLst>
      <p:ext uri="{BB962C8B-B14F-4D97-AF65-F5344CB8AC3E}">
        <p14:creationId xmlns:p14="http://schemas.microsoft.com/office/powerpoint/2010/main" val="504351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A626-468B-44F3-88D5-00E0922C96C5}"/>
              </a:ext>
            </a:extLst>
          </p:cNvPr>
          <p:cNvSpPr>
            <a:spLocks noGrp="1"/>
          </p:cNvSpPr>
          <p:nvPr>
            <p:ph type="title"/>
          </p:nvPr>
        </p:nvSpPr>
        <p:spPr/>
        <p:txBody>
          <a:bodyPr/>
          <a:lstStyle/>
          <a:p>
            <a:r>
              <a:rPr lang="en-US" dirty="0"/>
              <a:t>IAIHG criteria for diagnosis (1999)</a:t>
            </a:r>
            <a:endParaRPr lang="en-GB" dirty="0"/>
          </a:p>
        </p:txBody>
      </p:sp>
      <p:sp>
        <p:nvSpPr>
          <p:cNvPr id="3" name="Text Placeholder 2">
            <a:extLst>
              <a:ext uri="{FF2B5EF4-FFF2-40B4-BE49-F238E27FC236}">
                <a16:creationId xmlns:a16="http://schemas.microsoft.com/office/drawing/2014/main" id="{6542FA5E-EE1A-4796-B397-185A01931983}"/>
              </a:ext>
            </a:extLst>
          </p:cNvPr>
          <p:cNvSpPr>
            <a:spLocks noGrp="1"/>
          </p:cNvSpPr>
          <p:nvPr>
            <p:ph type="body" sz="quarter" idx="10"/>
          </p:nvPr>
        </p:nvSpPr>
        <p:spPr/>
        <p:txBody>
          <a:bodyPr/>
          <a:lstStyle/>
          <a:p>
            <a:br>
              <a:rPr lang="en-GB" dirty="0"/>
            </a:br>
            <a:r>
              <a:rPr lang="en-GB" dirty="0"/>
              <a:t>Alvarez F, et al. J Hepatol 1999;31:929–38; EASL CPG AIH. </a:t>
            </a:r>
            <a:r>
              <a:rPr lang="en-US" dirty="0"/>
              <a:t>J Hepatol 2015;63:971–1004</a:t>
            </a:r>
          </a:p>
        </p:txBody>
      </p:sp>
      <p:graphicFrame>
        <p:nvGraphicFramePr>
          <p:cNvPr id="5" name="Content Placeholder 4">
            <a:extLst>
              <a:ext uri="{FF2B5EF4-FFF2-40B4-BE49-F238E27FC236}">
                <a16:creationId xmlns:a16="http://schemas.microsoft.com/office/drawing/2014/main" id="{C1B868D9-AA09-41FA-AB11-0ECACF804960}"/>
              </a:ext>
            </a:extLst>
          </p:cNvPr>
          <p:cNvGraphicFramePr>
            <a:graphicFrameLocks noGrp="1"/>
          </p:cNvGraphicFramePr>
          <p:nvPr>
            <p:ph sz="half" idx="1"/>
            <p:extLst>
              <p:ext uri="{D42A27DB-BD31-4B8C-83A1-F6EECF244321}">
                <p14:modId xmlns:p14="http://schemas.microsoft.com/office/powerpoint/2010/main" val="4248063619"/>
              </p:ext>
            </p:extLst>
          </p:nvPr>
        </p:nvGraphicFramePr>
        <p:xfrm>
          <a:off x="604838" y="1872382"/>
          <a:ext cx="10982326" cy="4267200"/>
        </p:xfrm>
        <a:graphic>
          <a:graphicData uri="http://schemas.openxmlformats.org/drawingml/2006/table">
            <a:tbl>
              <a:tblPr firstRow="1" bandRow="1">
                <a:tableStyleId>{69012ECD-51FC-41F1-AA8D-1B2483CD663E}</a:tableStyleId>
              </a:tblPr>
              <a:tblGrid>
                <a:gridCol w="5491163">
                  <a:extLst>
                    <a:ext uri="{9D8B030D-6E8A-4147-A177-3AD203B41FA5}">
                      <a16:colId xmlns:a16="http://schemas.microsoft.com/office/drawing/2014/main" val="2295235509"/>
                    </a:ext>
                  </a:extLst>
                </a:gridCol>
                <a:gridCol w="5491163">
                  <a:extLst>
                    <a:ext uri="{9D8B030D-6E8A-4147-A177-3AD203B41FA5}">
                      <a16:colId xmlns:a16="http://schemas.microsoft.com/office/drawing/2014/main" val="1420984633"/>
                    </a:ext>
                  </a:extLst>
                </a:gridCol>
              </a:tblGrid>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Definite AIH</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300" dirty="0"/>
                        <a:t>Probable AIH</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Normal </a:t>
                      </a:r>
                      <a:r>
                        <a:rPr lang="el-GR" sz="1300" dirty="0"/>
                        <a:t>α-1</a:t>
                      </a:r>
                      <a:r>
                        <a:rPr lang="en-GB" sz="1300" dirty="0"/>
                        <a:t>AT phenotype</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Partial </a:t>
                      </a:r>
                      <a:r>
                        <a:rPr lang="el-GR" sz="1300" dirty="0"/>
                        <a:t>α-1</a:t>
                      </a:r>
                      <a:r>
                        <a:rPr lang="en-GB" sz="1300" dirty="0"/>
                        <a:t>AT deficiency</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53143167"/>
                  </a:ext>
                </a:extLst>
              </a:tr>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Normal ceruloplasmin level</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Non-diagnostic ceruloplasmin/copper levels</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0838446"/>
                  </a:ext>
                </a:extLst>
              </a:tr>
              <a:tr h="263157">
                <a:tc>
                  <a:txBody>
                    <a:bodyPr/>
                    <a:lstStyle/>
                    <a:p>
                      <a:r>
                        <a:rPr lang="en-US" sz="1300" dirty="0"/>
                        <a:t>Normal iron and ferritin levels</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300" dirty="0"/>
                        <a:t>Non-diagnostic iron and/or ferritin changes</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3942939"/>
                  </a:ext>
                </a:extLst>
              </a:tr>
              <a:tr h="263157">
                <a:tc>
                  <a:txBody>
                    <a:bodyPr/>
                    <a:lstStyle/>
                    <a:p>
                      <a:r>
                        <a:rPr lang="en-GB" sz="1300" dirty="0"/>
                        <a:t>No active hepatitis A/B/C infection</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No active hepatitis A/B/C infection</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68434921"/>
                  </a:ext>
                </a:extLst>
              </a:tr>
              <a:tr h="263157">
                <a:tc>
                  <a:txBody>
                    <a:bodyPr/>
                    <a:lstStyle/>
                    <a:p>
                      <a:r>
                        <a:rPr lang="en-US" sz="1300" dirty="0"/>
                        <a:t>Daily alcohol &lt;25 g/day</a:t>
                      </a:r>
                      <a:endParaRPr lang="en-US"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300" dirty="0"/>
                        <a:t>Daily alcohol &lt;50 g/day</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57362526"/>
                  </a:ext>
                </a:extLst>
              </a:tr>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No recent hepatotoxic drugs</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No recent hepatotoxic drugs</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40311288"/>
                  </a:ext>
                </a:extLst>
              </a:tr>
              <a:tr h="26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Predominant AST/ALT abnormality</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Predominant AST/ALT abnormality</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4427310"/>
                  </a:ext>
                </a:extLst>
              </a:tr>
              <a:tr h="263157">
                <a:tc>
                  <a:txBody>
                    <a:bodyPr/>
                    <a:lstStyle/>
                    <a:p>
                      <a:r>
                        <a:rPr lang="en-US" sz="1300" dirty="0"/>
                        <a:t>γ-globulins or IgG level &gt;1.5x ULN</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300" dirty="0"/>
                        <a:t>Hypergammaglobulinaemia of any degree</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05734343"/>
                  </a:ext>
                </a:extLst>
              </a:tr>
              <a:tr h="443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ANA, SMA anti-LKM1 &gt;1:80, in adults and &gt;1:20 </a:t>
                      </a:r>
                      <a:br>
                        <a:rPr lang="en-US" sz="1300" dirty="0"/>
                      </a:br>
                      <a:r>
                        <a:rPr lang="en-US" sz="1300" dirty="0"/>
                        <a:t>in children</a:t>
                      </a:r>
                      <a:endParaRPr lang="en-US"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300" dirty="0"/>
                        <a:t>ANA, SMA, anti-LKM1 &gt;1:40 in adults</a:t>
                      </a:r>
                      <a:endParaRPr lang="en-GB" sz="1300" dirty="0"/>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80657156"/>
                  </a:ext>
                </a:extLst>
              </a:tr>
              <a:tr h="263157">
                <a:tc>
                  <a:txBody>
                    <a:bodyPr/>
                    <a:lstStyle/>
                    <a:p>
                      <a:r>
                        <a:rPr lang="en-GB" sz="1300" dirty="0"/>
                        <a:t>AMA negative</a:t>
                      </a:r>
                      <a:endParaRPr lang="en-GB"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Other autoantibodies</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46569008"/>
                  </a:ext>
                </a:extLst>
              </a:tr>
              <a:tr h="803321">
                <a:tc>
                  <a:txBody>
                    <a:bodyPr/>
                    <a:lstStyle/>
                    <a:p>
                      <a:r>
                        <a:rPr lang="en-GB" sz="1300" dirty="0"/>
                        <a:t>Liver histology</a:t>
                      </a:r>
                    </a:p>
                    <a:p>
                      <a:pPr marL="285750" indent="-285750">
                        <a:buFont typeface="Arial" panose="020B0604020202020204" pitchFamily="34" charset="0"/>
                        <a:buChar char="•"/>
                      </a:pPr>
                      <a:r>
                        <a:rPr lang="en-US" sz="1300" dirty="0"/>
                        <a:t>Interface hepatitis moderate to severe</a:t>
                      </a:r>
                    </a:p>
                    <a:p>
                      <a:pPr marL="285750" indent="-285750">
                        <a:buFont typeface="Arial" panose="020B0604020202020204" pitchFamily="34" charset="0"/>
                        <a:buChar char="•"/>
                      </a:pPr>
                      <a:r>
                        <a:rPr lang="en-US" sz="1300" dirty="0"/>
                        <a:t>No biliary lesions, granulomas or prominent changes suggestive of another disease</a:t>
                      </a:r>
                      <a:endParaRPr lang="en-US" sz="1300" dirty="0">
                        <a:latin typeface="ArialMT"/>
                      </a:endParaRP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300" dirty="0"/>
                        <a:t>Liver histology</a:t>
                      </a:r>
                    </a:p>
                    <a:p>
                      <a:pPr marL="285750" indent="-285750">
                        <a:buFont typeface="Arial" panose="020B0604020202020204" pitchFamily="34" charset="0"/>
                        <a:buChar char="•"/>
                      </a:pPr>
                      <a:r>
                        <a:rPr lang="en-US" sz="1300" dirty="0"/>
                        <a:t>Interface hepatitis moderate to severe</a:t>
                      </a:r>
                    </a:p>
                    <a:p>
                      <a:pPr marL="285750" indent="-285750">
                        <a:buFont typeface="Arial" panose="020B0604020202020204" pitchFamily="34" charset="0"/>
                        <a:buChar char="•"/>
                      </a:pPr>
                      <a:r>
                        <a:rPr lang="en-GB" sz="1300" dirty="0"/>
                        <a:t>No biliary lesions, granulomas or prominent changes suggestive of another disease</a:t>
                      </a:r>
                    </a:p>
                  </a:txBody>
                  <a:tcPr marL="72152" marR="7215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67040541"/>
                  </a:ext>
                </a:extLst>
              </a:tr>
            </a:tbl>
          </a:graphicData>
        </a:graphic>
      </p:graphicFrame>
      <p:pic>
        <p:nvPicPr>
          <p:cNvPr id="6" name="Picture 5">
            <a:hlinkClick r:id="rId3" action="ppaction://hlinksldjump"/>
            <a:extLst>
              <a:ext uri="{FF2B5EF4-FFF2-40B4-BE49-F238E27FC236}">
                <a16:creationId xmlns:a16="http://schemas.microsoft.com/office/drawing/2014/main" id="{803BC62D-F9B7-436D-96C3-C182DB202F18}"/>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5" y="442233"/>
            <a:ext cx="381237" cy="377560"/>
          </a:xfrm>
          <a:prstGeom prst="rect">
            <a:avLst/>
          </a:prstGeom>
        </p:spPr>
      </p:pic>
      <p:sp>
        <p:nvSpPr>
          <p:cNvPr id="7" name="Content Placeholder 3"/>
          <p:cNvSpPr txBox="1">
            <a:spLocks/>
          </p:cNvSpPr>
          <p:nvPr/>
        </p:nvSpPr>
        <p:spPr>
          <a:xfrm>
            <a:off x="423862" y="1343675"/>
            <a:ext cx="8506800" cy="578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en-GB" dirty="0"/>
              <a:t>Typical features that inform a diagnosis of AIH</a:t>
            </a:r>
          </a:p>
        </p:txBody>
      </p:sp>
      <p:sp>
        <p:nvSpPr>
          <p:cNvPr id="8" name="Rectangle 7">
            <a:extLst>
              <a:ext uri="{FF2B5EF4-FFF2-40B4-BE49-F238E27FC236}">
                <a16:creationId xmlns:a16="http://schemas.microsoft.com/office/drawing/2014/main" id="{6CA672C1-47C0-4990-9147-81B2B51EBB37}"/>
              </a:ext>
            </a:extLst>
          </p:cNvPr>
          <p:cNvSpPr/>
          <p:nvPr/>
        </p:nvSpPr>
        <p:spPr>
          <a:xfrm>
            <a:off x="2037558" y="3429000"/>
            <a:ext cx="7569200" cy="1296000"/>
          </a:xfrm>
          <a:prstGeom prst="rect">
            <a:avLst/>
          </a:prstGeom>
          <a:solidFill>
            <a:srgbClr val="6693B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Complex as a clinical tool</a:t>
            </a:r>
          </a:p>
          <a:p>
            <a:pPr algn="ctr"/>
            <a:r>
              <a:rPr lang="en-GB" sz="2400" dirty="0">
                <a:solidFill>
                  <a:schemeClr val="bg1"/>
                </a:solidFill>
              </a:rPr>
              <a:t>Fails to distinguish AIH from cholestatic syndromes</a:t>
            </a:r>
          </a:p>
        </p:txBody>
      </p:sp>
    </p:spTree>
    <p:extLst>
      <p:ext uri="{BB962C8B-B14F-4D97-AF65-F5344CB8AC3E}">
        <p14:creationId xmlns:p14="http://schemas.microsoft.com/office/powerpoint/2010/main" val="1640447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IAIHG </a:t>
            </a:r>
            <a:r>
              <a:rPr lang="en-GB" dirty="0"/>
              <a:t>simplified scoring system (2008)</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br>
              <a:rPr lang="en-GB" dirty="0"/>
            </a:br>
            <a:r>
              <a:rPr lang="en-GB" dirty="0"/>
              <a:t>Hennes EM, et al. </a:t>
            </a:r>
            <a:r>
              <a:rPr lang="en-US" dirty="0"/>
              <a:t>Hepatology </a:t>
            </a:r>
            <a:r>
              <a:rPr lang="en-GB" dirty="0"/>
              <a:t>2008;48:169–76; EASL CPG AIH. </a:t>
            </a:r>
            <a:r>
              <a:rPr lang="en-US" dirty="0"/>
              <a:t>J Hepatol 2015;63:971–1004</a:t>
            </a:r>
          </a:p>
        </p:txBody>
      </p:sp>
      <p:sp>
        <p:nvSpPr>
          <p:cNvPr id="22" name="Content Placeholder 21">
            <a:extLst>
              <a:ext uri="{FF2B5EF4-FFF2-40B4-BE49-F238E27FC236}">
                <a16:creationId xmlns:a16="http://schemas.microsoft.com/office/drawing/2014/main" id="{F8101839-26BF-49C6-9A78-37B079B542CF}"/>
              </a:ext>
            </a:extLst>
          </p:cNvPr>
          <p:cNvSpPr>
            <a:spLocks noGrp="1"/>
          </p:cNvSpPr>
          <p:nvPr>
            <p:ph sz="half" idx="1"/>
          </p:nvPr>
        </p:nvSpPr>
        <p:spPr/>
        <p:txBody>
          <a:bodyPr/>
          <a:lstStyle/>
          <a:p>
            <a:r>
              <a:rPr lang="en-GB" dirty="0"/>
              <a:t>Diagnostic criteria for routine clinical use</a:t>
            </a:r>
          </a:p>
          <a:p>
            <a:endParaRPr lang="en-GB" dirty="0"/>
          </a:p>
        </p:txBody>
      </p:sp>
      <p:pic>
        <p:nvPicPr>
          <p:cNvPr id="8" name="Picture 7">
            <a:hlinkClick r:id="rId3" action="ppaction://hlinksldjump"/>
            <a:extLst>
              <a:ext uri="{FF2B5EF4-FFF2-40B4-BE49-F238E27FC236}">
                <a16:creationId xmlns:a16="http://schemas.microsoft.com/office/drawing/2014/main" id="{9D96464D-6858-454D-8E92-6030350E0E2E}"/>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8" y="442233"/>
            <a:ext cx="381237" cy="377560"/>
          </a:xfrm>
          <a:prstGeom prst="rect">
            <a:avLst/>
          </a:prstGeom>
        </p:spPr>
      </p:pic>
      <p:graphicFrame>
        <p:nvGraphicFramePr>
          <p:cNvPr id="23" name="Content Placeholder 3">
            <a:extLst>
              <a:ext uri="{FF2B5EF4-FFF2-40B4-BE49-F238E27FC236}">
                <a16:creationId xmlns:a16="http://schemas.microsoft.com/office/drawing/2014/main" id="{B0682855-136C-4A98-A906-BF34A94353C8}"/>
              </a:ext>
            </a:extLst>
          </p:cNvPr>
          <p:cNvGraphicFramePr>
            <a:graphicFrameLocks/>
          </p:cNvGraphicFramePr>
          <p:nvPr>
            <p:extLst>
              <p:ext uri="{D42A27DB-BD31-4B8C-83A1-F6EECF244321}">
                <p14:modId xmlns:p14="http://schemas.microsoft.com/office/powerpoint/2010/main" val="3881987462"/>
              </p:ext>
            </p:extLst>
          </p:nvPr>
        </p:nvGraphicFramePr>
        <p:xfrm>
          <a:off x="604838" y="2000250"/>
          <a:ext cx="10982324" cy="3230880"/>
        </p:xfrm>
        <a:graphic>
          <a:graphicData uri="http://schemas.openxmlformats.org/drawingml/2006/table">
            <a:tbl>
              <a:tblPr firstRow="1" bandRow="1">
                <a:tableStyleId>{69012ECD-51FC-41F1-AA8D-1B2483CD663E}</a:tableStyleId>
              </a:tblPr>
              <a:tblGrid>
                <a:gridCol w="4727138">
                  <a:extLst>
                    <a:ext uri="{9D8B030D-6E8A-4147-A177-3AD203B41FA5}">
                      <a16:colId xmlns:a16="http://schemas.microsoft.com/office/drawing/2014/main" val="2364030579"/>
                    </a:ext>
                  </a:extLst>
                </a:gridCol>
                <a:gridCol w="3387459">
                  <a:extLst>
                    <a:ext uri="{9D8B030D-6E8A-4147-A177-3AD203B41FA5}">
                      <a16:colId xmlns:a16="http://schemas.microsoft.com/office/drawing/2014/main" val="506161998"/>
                    </a:ext>
                  </a:extLst>
                </a:gridCol>
                <a:gridCol w="2867727">
                  <a:extLst>
                    <a:ext uri="{9D8B030D-6E8A-4147-A177-3AD203B41FA5}">
                      <a16:colId xmlns:a16="http://schemas.microsoft.com/office/drawing/2014/main" val="2674505073"/>
                    </a:ext>
                  </a:extLst>
                </a:gridCol>
              </a:tblGrid>
              <a:tr h="293918">
                <a:tc>
                  <a:txBody>
                    <a:bodyPr/>
                    <a:lstStyle/>
                    <a:p>
                      <a:r>
                        <a:rPr lang="en-GB" sz="1400" dirty="0"/>
                        <a:t>Feature/parameter</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400" dirty="0"/>
                        <a:t>Discriminator</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400" dirty="0"/>
                        <a:t>Score</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698275634"/>
                  </a:ext>
                </a:extLst>
              </a:tr>
              <a:tr h="1038779">
                <a:tc>
                  <a:txBody>
                    <a:bodyPr/>
                    <a:lstStyle/>
                    <a:p>
                      <a:r>
                        <a:rPr lang="en-GB" sz="1400" b="1" dirty="0">
                          <a:solidFill>
                            <a:schemeClr val="tx2"/>
                          </a:solidFill>
                        </a:rPr>
                        <a:t>Antibodies (max 2 points)</a:t>
                      </a:r>
                    </a:p>
                    <a:p>
                      <a:pPr marL="231775" indent="0"/>
                      <a:r>
                        <a:rPr lang="en-GB" sz="1400" u="none" strike="noStrike" kern="1200" baseline="0" dirty="0"/>
                        <a:t>ANA or SMA+</a:t>
                      </a:r>
                    </a:p>
                    <a:p>
                      <a:pPr marL="231775"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a:t>ANA or SMA+</a:t>
                      </a:r>
                    </a:p>
                    <a:p>
                      <a:pPr marL="231775" indent="0"/>
                      <a:r>
                        <a:rPr lang="en-GB" sz="1400" u="none" strike="noStrike" kern="1200" baseline="0" dirty="0"/>
                        <a:t>or LKM+</a:t>
                      </a:r>
                    </a:p>
                    <a:p>
                      <a:pPr marL="231775" indent="0"/>
                      <a:r>
                        <a:rPr lang="en-GB" sz="1400" u="none" strike="noStrike" kern="1200" baseline="0" dirty="0"/>
                        <a:t>or SLA/LP+</a:t>
                      </a:r>
                      <a:endParaRPr lang="en-GB" sz="1400" dirty="0"/>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endParaRPr lang="en-GB" sz="1400" dirty="0"/>
                    </a:p>
                    <a:p>
                      <a:pPr algn="ctr"/>
                      <a:r>
                        <a:rPr lang="en-GB" sz="1400" u="none" strike="noStrike" kern="1200" baseline="0" dirty="0"/>
                        <a:t>≥1:40</a:t>
                      </a:r>
                    </a:p>
                    <a:p>
                      <a:pPr algn="ctr"/>
                      <a:r>
                        <a:rPr lang="en-GB" sz="1400" u="none" strike="noStrike" kern="1200" baseline="0" dirty="0"/>
                        <a:t>≥1:80</a:t>
                      </a:r>
                    </a:p>
                    <a:p>
                      <a:pPr algn="ctr"/>
                      <a:r>
                        <a:rPr lang="en-GB" sz="1400" u="none" strike="noStrike" kern="1200" baseline="0" dirty="0"/>
                        <a:t>≥1:40</a:t>
                      </a:r>
                    </a:p>
                    <a:p>
                      <a:pPr algn="ctr"/>
                      <a:r>
                        <a:rPr lang="en-GB" sz="1400" u="none" strike="noStrike" kern="1200" baseline="0" dirty="0"/>
                        <a:t>Any titre</a:t>
                      </a:r>
                      <a:endParaRPr lang="en-GB" sz="1400" dirty="0"/>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a:t>
                      </a:r>
                      <a:r>
                        <a:rPr lang="en-GB" sz="1400" dirty="0">
                          <a:sym typeface="Symbol" panose="05050102010706020507" pitchFamily="18" charset="2"/>
                        </a:rPr>
                        <a:t></a:t>
                      </a:r>
                      <a:r>
                        <a:rPr lang="en-GB" sz="1400" dirty="0"/>
                        <a:t>2 points total)</a:t>
                      </a:r>
                    </a:p>
                    <a:p>
                      <a:pPr marL="0" indent="0" algn="ctr"/>
                      <a:r>
                        <a:rPr lang="en-GB" sz="1400" dirty="0"/>
                        <a:t>+1</a:t>
                      </a:r>
                    </a:p>
                    <a:p>
                      <a:pPr marL="0" indent="0" algn="ctr"/>
                      <a:r>
                        <a:rPr lang="en-GB" sz="1400" dirty="0"/>
                        <a:t>+2</a:t>
                      </a:r>
                    </a:p>
                    <a:p>
                      <a:pPr marL="0" indent="0" algn="ctr"/>
                      <a:r>
                        <a:rPr lang="en-GB" sz="1400" dirty="0"/>
                        <a:t>+2</a:t>
                      </a:r>
                    </a:p>
                    <a:p>
                      <a:pPr marL="0" indent="0" algn="ctr"/>
                      <a:r>
                        <a:rPr lang="en-GB" sz="1400" dirty="0"/>
                        <a:t>+2</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95076904"/>
                  </a:ext>
                </a:extLst>
              </a:tr>
              <a:tr h="458995">
                <a:tc>
                  <a:txBody>
                    <a:bodyPr/>
                    <a:lstStyle/>
                    <a:p>
                      <a:r>
                        <a:rPr lang="en-GB" sz="1400" b="1" dirty="0">
                          <a:solidFill>
                            <a:schemeClr val="tx2"/>
                          </a:solidFill>
                        </a:rPr>
                        <a:t>IgG or </a:t>
                      </a:r>
                      <a:r>
                        <a:rPr lang="el-GR" sz="1400" b="1" dirty="0">
                          <a:solidFill>
                            <a:schemeClr val="tx2"/>
                          </a:solidFill>
                        </a:rPr>
                        <a:t>γ-</a:t>
                      </a:r>
                      <a:r>
                        <a:rPr lang="en-GB" sz="1400" b="1" dirty="0">
                          <a:solidFill>
                            <a:schemeClr val="tx2"/>
                          </a:solidFill>
                        </a:rPr>
                        <a:t>globulins level</a:t>
                      </a:r>
                    </a:p>
                  </a:txBody>
                  <a:tcPr marL="103885" marR="1038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&gt;ULN</a:t>
                      </a:r>
                    </a:p>
                    <a:p>
                      <a:pPr algn="ctr"/>
                      <a:r>
                        <a:rPr lang="en-GB" sz="1400" dirty="0"/>
                        <a:t>&gt;1.1x ULN</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+1</a:t>
                      </a:r>
                    </a:p>
                    <a:p>
                      <a:pPr algn="ctr"/>
                      <a:r>
                        <a:rPr lang="en-GB" sz="1400" dirty="0"/>
                        <a:t>+2</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93333425"/>
                  </a:ext>
                </a:extLst>
              </a:tr>
              <a:tr h="652256">
                <a:tc>
                  <a:txBody>
                    <a:bodyPr/>
                    <a:lstStyle/>
                    <a:p>
                      <a:r>
                        <a:rPr lang="en-US" sz="1400" b="1" dirty="0">
                          <a:solidFill>
                            <a:schemeClr val="tx2"/>
                          </a:solidFill>
                        </a:rPr>
                        <a:t>Liver histology </a:t>
                      </a:r>
                      <a:br>
                        <a:rPr lang="en-US" sz="1400" dirty="0"/>
                      </a:br>
                      <a:r>
                        <a:rPr lang="en-US" sz="1400" dirty="0"/>
                        <a:t>(evidence of hepatitis is required)</a:t>
                      </a:r>
                      <a:endParaRPr lang="en-GB" sz="1400" dirty="0"/>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1400" dirty="0"/>
                        <a:t>Compatible with AIH</a:t>
                      </a:r>
                    </a:p>
                    <a:p>
                      <a:pPr algn="ctr"/>
                      <a:r>
                        <a:rPr lang="en-US" sz="1400" dirty="0"/>
                        <a:t>Typical of AIH</a:t>
                      </a:r>
                    </a:p>
                    <a:p>
                      <a:pPr algn="ctr"/>
                      <a:r>
                        <a:rPr lang="en-US" sz="1400" dirty="0"/>
                        <a:t>Atypical</a:t>
                      </a:r>
                      <a:endParaRPr lang="en-GB" sz="1400" dirty="0"/>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+1</a:t>
                      </a:r>
                    </a:p>
                    <a:p>
                      <a:pPr algn="ctr"/>
                      <a:r>
                        <a:rPr lang="en-GB" sz="1400" dirty="0"/>
                        <a:t>+2</a:t>
                      </a:r>
                    </a:p>
                    <a:p>
                      <a:pPr algn="ctr"/>
                      <a:r>
                        <a:rPr lang="en-GB" sz="1400" dirty="0"/>
                        <a:t>0</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6969984"/>
                  </a:ext>
                </a:extLst>
              </a:tr>
              <a:tr h="458995">
                <a:tc>
                  <a:txBody>
                    <a:bodyPr/>
                    <a:lstStyle/>
                    <a:p>
                      <a:r>
                        <a:rPr lang="en-GB" sz="1400" b="1" dirty="0">
                          <a:solidFill>
                            <a:schemeClr val="tx2"/>
                          </a:solidFill>
                        </a:rPr>
                        <a:t>Absence of viral hepatitis</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No</a:t>
                      </a:r>
                    </a:p>
                    <a:p>
                      <a:pPr algn="ctr"/>
                      <a:r>
                        <a:rPr lang="en-GB" sz="1400" dirty="0"/>
                        <a:t>Yes</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0</a:t>
                      </a:r>
                    </a:p>
                    <a:p>
                      <a:pPr algn="ctr"/>
                      <a:r>
                        <a:rPr lang="en-GB" sz="1400" dirty="0"/>
                        <a:t>+2</a:t>
                      </a:r>
                    </a:p>
                  </a:txBody>
                  <a:tcPr marL="103885" marR="1038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79329277"/>
                  </a:ext>
                </a:extLst>
              </a:tr>
            </a:tbl>
          </a:graphicData>
        </a:graphic>
      </p:graphicFrame>
      <p:sp>
        <p:nvSpPr>
          <p:cNvPr id="24" name="Rectangle 23">
            <a:extLst>
              <a:ext uri="{FF2B5EF4-FFF2-40B4-BE49-F238E27FC236}">
                <a16:creationId xmlns:a16="http://schemas.microsoft.com/office/drawing/2014/main" id="{819E04D1-9FCA-4539-BE82-C6BCEE5F1E5D}"/>
              </a:ext>
            </a:extLst>
          </p:cNvPr>
          <p:cNvSpPr/>
          <p:nvPr/>
        </p:nvSpPr>
        <p:spPr>
          <a:xfrm>
            <a:off x="4306567" y="5464646"/>
            <a:ext cx="3578865" cy="830997"/>
          </a:xfrm>
          <a:prstGeom prst="rect">
            <a:avLst/>
          </a:prstGeom>
        </p:spPr>
        <p:txBody>
          <a:bodyPr wrap="none">
            <a:spAutoFit/>
          </a:bodyPr>
          <a:lstStyle/>
          <a:p>
            <a:pPr algn="ctr"/>
            <a:r>
              <a:rPr lang="en-GB" sz="2400" dirty="0"/>
              <a:t>Score ≥7 = Definite AIH</a:t>
            </a:r>
          </a:p>
          <a:p>
            <a:pPr algn="ctr"/>
            <a:r>
              <a:rPr lang="en-GB" sz="2400" dirty="0"/>
              <a:t>Score ≥6 = Probable AIH</a:t>
            </a:r>
          </a:p>
        </p:txBody>
      </p:sp>
      <p:sp>
        <p:nvSpPr>
          <p:cNvPr id="25" name="Content Placeholder 3">
            <a:extLst>
              <a:ext uri="{FF2B5EF4-FFF2-40B4-BE49-F238E27FC236}">
                <a16:creationId xmlns:a16="http://schemas.microsoft.com/office/drawing/2014/main" id="{65614395-1940-4730-A388-8B372438E6FF}"/>
              </a:ext>
            </a:extLst>
          </p:cNvPr>
          <p:cNvSpPr txBox="1">
            <a:spLocks/>
          </p:cNvSpPr>
          <p:nvPr/>
        </p:nvSpPr>
        <p:spPr>
          <a:xfrm>
            <a:off x="1942026" y="1766734"/>
            <a:ext cx="8506800" cy="462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endParaRPr lang="en-GB" dirty="0"/>
          </a:p>
        </p:txBody>
      </p:sp>
    </p:spTree>
    <p:extLst>
      <p:ext uri="{BB962C8B-B14F-4D97-AF65-F5344CB8AC3E}">
        <p14:creationId xmlns:p14="http://schemas.microsoft.com/office/powerpoint/2010/main" val="34689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B50F-A4DB-47FE-BF9B-4B97247624FD}"/>
              </a:ext>
            </a:extLst>
          </p:cNvPr>
          <p:cNvSpPr>
            <a:spLocks noGrp="1"/>
          </p:cNvSpPr>
          <p:nvPr>
            <p:ph type="title"/>
          </p:nvPr>
        </p:nvSpPr>
        <p:spPr/>
        <p:txBody>
          <a:bodyPr/>
          <a:lstStyle/>
          <a:p>
            <a:r>
              <a:rPr lang="en-GB" dirty="0"/>
              <a:t>Treatment</a:t>
            </a:r>
          </a:p>
        </p:txBody>
      </p:sp>
      <p:sp>
        <p:nvSpPr>
          <p:cNvPr id="3" name="Text Placeholder 2">
            <a:extLst>
              <a:ext uri="{FF2B5EF4-FFF2-40B4-BE49-F238E27FC236}">
                <a16:creationId xmlns:a16="http://schemas.microsoft.com/office/drawing/2014/main" id="{59898F8B-D280-4070-91A9-D404C5DF450B}"/>
              </a:ext>
            </a:extLst>
          </p:cNvPr>
          <p:cNvSpPr>
            <a:spLocks noGrp="1"/>
          </p:cNvSpPr>
          <p:nvPr>
            <p:ph type="body" sz="quarter" idx="10"/>
          </p:nvPr>
        </p:nvSpPr>
        <p:spPr/>
        <p:txBody>
          <a:bodyPr/>
          <a:lstStyle/>
          <a:p>
            <a:r>
              <a:rPr lang="en-US" dirty="0"/>
              <a:t>*Statement numbers: 21–23</a:t>
            </a:r>
            <a:endParaRPr lang="en-GB" dirty="0"/>
          </a:p>
          <a:p>
            <a:r>
              <a:rPr lang="en-GB" dirty="0"/>
              <a:t>EASL CPG AIH. </a:t>
            </a:r>
            <a:r>
              <a:rPr lang="en-US" dirty="0"/>
              <a:t>J Hepatol 2015;63:971–1004</a:t>
            </a:r>
          </a:p>
        </p:txBody>
      </p:sp>
      <p:sp>
        <p:nvSpPr>
          <p:cNvPr id="4" name="Content Placeholder 3">
            <a:extLst>
              <a:ext uri="{FF2B5EF4-FFF2-40B4-BE49-F238E27FC236}">
                <a16:creationId xmlns:a16="http://schemas.microsoft.com/office/drawing/2014/main" id="{970EF7C1-92B6-4AA9-BE12-62E3634A4E6B}"/>
              </a:ext>
            </a:extLst>
          </p:cNvPr>
          <p:cNvSpPr>
            <a:spLocks noGrp="1"/>
          </p:cNvSpPr>
          <p:nvPr>
            <p:ph sz="half" idx="1"/>
          </p:nvPr>
        </p:nvSpPr>
        <p:spPr/>
        <p:txBody>
          <a:bodyPr/>
          <a:lstStyle/>
          <a:p>
            <a:r>
              <a:rPr lang="en-GB" dirty="0"/>
              <a:t>Aims:</a:t>
            </a:r>
          </a:p>
          <a:p>
            <a:pPr lvl="1"/>
            <a:r>
              <a:rPr lang="en-GB" dirty="0"/>
              <a:t>To obtain complete remission of the disease</a:t>
            </a:r>
          </a:p>
          <a:p>
            <a:pPr lvl="1"/>
            <a:r>
              <a:rPr lang="en-GB" dirty="0"/>
              <a:t>To prevent further progression of liver disease</a:t>
            </a:r>
          </a:p>
          <a:p>
            <a:r>
              <a:rPr lang="en-GB" dirty="0"/>
              <a:t>Generally requires permanent maintenance therapy</a:t>
            </a:r>
          </a:p>
        </p:txBody>
      </p:sp>
      <p:graphicFrame>
        <p:nvGraphicFramePr>
          <p:cNvPr id="6" name="Table 5">
            <a:extLst>
              <a:ext uri="{FF2B5EF4-FFF2-40B4-BE49-F238E27FC236}">
                <a16:creationId xmlns:a16="http://schemas.microsoft.com/office/drawing/2014/main" id="{E3928BEB-A533-49D1-B569-6BF3D7FE0946}"/>
              </a:ext>
            </a:extLst>
          </p:cNvPr>
          <p:cNvGraphicFramePr>
            <a:graphicFrameLocks noGrp="1"/>
          </p:cNvGraphicFramePr>
          <p:nvPr>
            <p:extLst>
              <p:ext uri="{D42A27DB-BD31-4B8C-83A1-F6EECF244321}">
                <p14:modId xmlns:p14="http://schemas.microsoft.com/office/powerpoint/2010/main" val="2739058967"/>
              </p:ext>
            </p:extLst>
          </p:nvPr>
        </p:nvGraphicFramePr>
        <p:xfrm>
          <a:off x="604838" y="2872793"/>
          <a:ext cx="10982324" cy="2851431"/>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25797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3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Arial" panose="020B0604020202020204" pitchFamily="34" charset="0"/>
                          <a:ea typeface="+mn-ea"/>
                          <a:cs typeface="Arial" panose="020B0604020202020204" pitchFamily="34" charset="0"/>
                        </a:rPr>
                        <a:t>Aim of treatment of AIH should be complete biochemical and histological resolution </a:t>
                      </a:r>
                      <a:r>
                        <a:rPr lang="en-GB" sz="1400" b="0" kern="1200" noProof="0" dirty="0">
                          <a:solidFill>
                            <a:schemeClr val="tx1"/>
                          </a:solidFill>
                          <a:latin typeface="Arial" panose="020B0604020202020204" pitchFamily="34" charset="0"/>
                          <a:ea typeface="+mn-ea"/>
                          <a:cs typeface="Arial" panose="020B0604020202020204" pitchFamily="34" charset="0"/>
                        </a:rPr>
                        <a:t>of disease to prevent further progression of liver disease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799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Arial" panose="020B0604020202020204" pitchFamily="34" charset="0"/>
                          <a:ea typeface="+mn-ea"/>
                          <a:cs typeface="Arial" panose="020B0604020202020204" pitchFamily="34" charset="0"/>
                        </a:rPr>
                        <a:t>The </a:t>
                      </a:r>
                      <a:r>
                        <a:rPr lang="en-GB" sz="1400" b="1" kern="1200" noProof="0" dirty="0">
                          <a:solidFill>
                            <a:schemeClr val="tx2"/>
                          </a:solidFill>
                          <a:latin typeface="Arial" panose="020B0604020202020204" pitchFamily="34" charset="0"/>
                          <a:ea typeface="+mn-ea"/>
                          <a:cs typeface="Arial" panose="020B0604020202020204" pitchFamily="34" charset="0"/>
                        </a:rPr>
                        <a:t>management</a:t>
                      </a:r>
                      <a:r>
                        <a:rPr lang="en-GB" sz="1400" b="0" kern="1200" noProof="0" dirty="0">
                          <a:solidFill>
                            <a:schemeClr val="tx2"/>
                          </a:solidFill>
                          <a:latin typeface="Arial" panose="020B0604020202020204" pitchFamily="34" charset="0"/>
                          <a:ea typeface="+mn-ea"/>
                          <a:cs typeface="Arial" panose="020B0604020202020204" pitchFamily="34" charset="0"/>
                        </a:rPr>
                        <a:t> </a:t>
                      </a:r>
                      <a:r>
                        <a:rPr lang="en-GB" sz="1400" b="0" kern="1200" noProof="0" dirty="0">
                          <a:solidFill>
                            <a:schemeClr val="tx1"/>
                          </a:solidFill>
                          <a:latin typeface="Arial" panose="020B0604020202020204" pitchFamily="34" charset="0"/>
                          <a:ea typeface="+mn-ea"/>
                          <a:cs typeface="Arial" panose="020B0604020202020204" pitchFamily="34" charset="0"/>
                        </a:rPr>
                        <a:t>of patients with AIH should also include </a:t>
                      </a:r>
                      <a:r>
                        <a:rPr lang="en-GB" sz="1400" b="1" kern="1200" noProof="0" dirty="0">
                          <a:solidFill>
                            <a:schemeClr val="tx2"/>
                          </a:solidFill>
                          <a:latin typeface="Arial" panose="020B0604020202020204" pitchFamily="34" charset="0"/>
                          <a:ea typeface="+mn-ea"/>
                          <a:cs typeface="Arial" panose="020B0604020202020204" pitchFamily="34" charset="0"/>
                        </a:rPr>
                        <a:t>early recognition of extrahepatic manifestations and symptoms</a:t>
                      </a:r>
                      <a:r>
                        <a:rPr lang="en-GB" sz="1400" b="0" kern="1200" noProof="0" dirty="0">
                          <a:solidFill>
                            <a:schemeClr val="tx1"/>
                          </a:solidFill>
                          <a:latin typeface="Arial" panose="020B0604020202020204" pitchFamily="34" charset="0"/>
                          <a:ea typeface="+mn-ea"/>
                          <a:cs typeface="Arial" panose="020B0604020202020204" pitchFamily="34" charset="0"/>
                        </a:rPr>
                        <a:t>, and associated autoimmune diseases as well as surveillance for disease-specific, and treatment-associated complications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257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Arial" panose="020B0604020202020204" pitchFamily="34" charset="0"/>
                          <a:ea typeface="+mn-ea"/>
                          <a:cs typeface="Arial" panose="020B0604020202020204" pitchFamily="34" charset="0"/>
                        </a:rPr>
                        <a:t>All patients with active AIH should be treated</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257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Arial" panose="020B0604020202020204" pitchFamily="34" charset="0"/>
                          <a:ea typeface="+mn-ea"/>
                          <a:cs typeface="Arial" panose="020B0604020202020204" pitchFamily="34" charset="0"/>
                        </a:rPr>
                        <a:t>Dosage</a:t>
                      </a:r>
                      <a:r>
                        <a:rPr lang="en-GB" sz="1400" b="0" kern="1200" noProof="0" dirty="0">
                          <a:solidFill>
                            <a:schemeClr val="tx2"/>
                          </a:solidFill>
                          <a:latin typeface="Arial" panose="020B0604020202020204" pitchFamily="34" charset="0"/>
                          <a:ea typeface="+mn-ea"/>
                          <a:cs typeface="Arial" panose="020B0604020202020204" pitchFamily="34" charset="0"/>
                        </a:rPr>
                        <a:t> </a:t>
                      </a:r>
                      <a:r>
                        <a:rPr lang="en-GB" sz="1400" b="0" kern="1200" noProof="0" dirty="0">
                          <a:solidFill>
                            <a:schemeClr val="tx1"/>
                          </a:solidFill>
                          <a:latin typeface="Arial" panose="020B0604020202020204" pitchFamily="34" charset="0"/>
                          <a:ea typeface="+mn-ea"/>
                          <a:cs typeface="Arial" panose="020B0604020202020204" pitchFamily="34" charset="0"/>
                        </a:rPr>
                        <a:t>of therapy should be </a:t>
                      </a:r>
                      <a:r>
                        <a:rPr lang="en-GB" sz="1400" b="1" kern="1200" noProof="0" dirty="0">
                          <a:solidFill>
                            <a:schemeClr val="tx2"/>
                          </a:solidFill>
                          <a:latin typeface="Arial" panose="020B0604020202020204" pitchFamily="34" charset="0"/>
                          <a:ea typeface="+mn-ea"/>
                          <a:cs typeface="Arial" panose="020B0604020202020204" pitchFamily="34" charset="0"/>
                        </a:rPr>
                        <a:t>adapted</a:t>
                      </a:r>
                      <a:r>
                        <a:rPr lang="en-GB" sz="1400" b="0" kern="1200" noProof="0" dirty="0">
                          <a:solidFill>
                            <a:schemeClr val="tx1"/>
                          </a:solidFill>
                          <a:latin typeface="Arial" panose="020B0604020202020204" pitchFamily="34" charset="0"/>
                          <a:ea typeface="+mn-ea"/>
                          <a:cs typeface="Arial" panose="020B0604020202020204" pitchFamily="34" charset="0"/>
                        </a:rPr>
                        <a:t> to the </a:t>
                      </a:r>
                      <a:r>
                        <a:rPr lang="en-GB" sz="1400" b="1" kern="1200" noProof="0" dirty="0">
                          <a:solidFill>
                            <a:schemeClr val="tx2"/>
                          </a:solidFill>
                          <a:latin typeface="Arial" panose="020B0604020202020204" pitchFamily="34" charset="0"/>
                          <a:ea typeface="+mn-ea"/>
                          <a:cs typeface="Arial" panose="020B0604020202020204" pitchFamily="34" charset="0"/>
                        </a:rPr>
                        <a:t>activity</a:t>
                      </a:r>
                      <a:r>
                        <a:rPr lang="en-GB" sz="1400" b="0" kern="1200" noProof="0" dirty="0">
                          <a:solidFill>
                            <a:schemeClr val="tx2"/>
                          </a:solidFill>
                          <a:latin typeface="Arial" panose="020B0604020202020204" pitchFamily="34" charset="0"/>
                          <a:ea typeface="+mn-ea"/>
                          <a:cs typeface="Arial" panose="020B0604020202020204" pitchFamily="34" charset="0"/>
                        </a:rPr>
                        <a:t> </a:t>
                      </a:r>
                      <a:r>
                        <a:rPr lang="en-GB" sz="1400" b="1" kern="1200" noProof="0" dirty="0">
                          <a:solidFill>
                            <a:schemeClr val="tx2"/>
                          </a:solidFill>
                          <a:latin typeface="Arial" panose="020B0604020202020204" pitchFamily="34" charset="0"/>
                          <a:ea typeface="+mn-ea"/>
                          <a:cs typeface="Arial" panose="020B0604020202020204" pitchFamily="34" charset="0"/>
                        </a:rPr>
                        <a:t>of the disease </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619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Arial" panose="020B0604020202020204" pitchFamily="34" charset="0"/>
                          <a:ea typeface="+mn-ea"/>
                          <a:cs typeface="Arial" panose="020B0604020202020204" pitchFamily="34" charset="0"/>
                        </a:rPr>
                        <a:t>Only patients in (spontaneous) remission may not require therapy </a:t>
                      </a:r>
                      <a:r>
                        <a:rPr lang="en-GB" sz="1400" b="0" kern="1200" noProof="0" dirty="0">
                          <a:solidFill>
                            <a:schemeClr val="tx1"/>
                          </a:solidFill>
                          <a:latin typeface="Arial" panose="020B0604020202020204" pitchFamily="34" charset="0"/>
                          <a:ea typeface="+mn-ea"/>
                          <a:cs typeface="Arial" panose="020B0604020202020204" pitchFamily="34" charset="0"/>
                        </a:rPr>
                        <a:t>but must be closely followed (3–6 monthly), because spontaneous relapse, often asymptomatic at first, is very common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3B4D368C-671C-4DE2-8587-E2F4C627FA18}"/>
              </a:ext>
            </a:extLst>
          </p:cNvPr>
          <p:cNvGrpSpPr/>
          <p:nvPr/>
        </p:nvGrpSpPr>
        <p:grpSpPr>
          <a:xfrm>
            <a:off x="9475957" y="2872793"/>
            <a:ext cx="2111205" cy="276999"/>
            <a:chOff x="5845171" y="3212976"/>
            <a:chExt cx="2111205" cy="276999"/>
          </a:xfrm>
        </p:grpSpPr>
        <p:sp>
          <p:nvSpPr>
            <p:cNvPr id="8" name="Rectangle 7">
              <a:extLst>
                <a:ext uri="{FF2B5EF4-FFF2-40B4-BE49-F238E27FC236}">
                  <a16:creationId xmlns:a16="http://schemas.microsoft.com/office/drawing/2014/main" id="{846F8899-ED53-4B5A-95AD-CA64840497C6}"/>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9" name="TextBox 10">
              <a:extLst>
                <a:ext uri="{FF2B5EF4-FFF2-40B4-BE49-F238E27FC236}">
                  <a16:creationId xmlns:a16="http://schemas.microsoft.com/office/drawing/2014/main" id="{F0134DEF-158F-45E1-B078-55F73C992F48}"/>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FED96497-1658-4E19-8A09-4E3B7487C4AA}"/>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386" y="446445"/>
            <a:ext cx="381237" cy="377560"/>
          </a:xfrm>
          <a:prstGeom prst="rect">
            <a:avLst/>
          </a:prstGeom>
        </p:spPr>
      </p:pic>
    </p:spTree>
    <p:extLst>
      <p:ext uri="{BB962C8B-B14F-4D97-AF65-F5344CB8AC3E}">
        <p14:creationId xmlns:p14="http://schemas.microsoft.com/office/powerpoint/2010/main" val="84141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11E5-A48E-4727-AFF8-08DCA5183401}"/>
              </a:ext>
            </a:extLst>
          </p:cNvPr>
          <p:cNvSpPr>
            <a:spLocks noGrp="1"/>
          </p:cNvSpPr>
          <p:nvPr>
            <p:ph type="title"/>
          </p:nvPr>
        </p:nvSpPr>
        <p:spPr/>
        <p:txBody>
          <a:bodyPr/>
          <a:lstStyle/>
          <a:p>
            <a:r>
              <a:rPr lang="en-GB" dirty="0"/>
              <a:t>Therapeutic algorithm </a:t>
            </a:r>
          </a:p>
        </p:txBody>
      </p:sp>
      <p:sp>
        <p:nvSpPr>
          <p:cNvPr id="3" name="Text Placeholder 2">
            <a:extLst>
              <a:ext uri="{FF2B5EF4-FFF2-40B4-BE49-F238E27FC236}">
                <a16:creationId xmlns:a16="http://schemas.microsoft.com/office/drawing/2014/main" id="{D2E7164C-B5D0-406A-BC65-09A4685C32ED}"/>
              </a:ext>
            </a:extLst>
          </p:cNvPr>
          <p:cNvSpPr>
            <a:spLocks noGrp="1"/>
          </p:cNvSpPr>
          <p:nvPr>
            <p:ph type="body" sz="quarter" idx="10"/>
          </p:nvPr>
        </p:nvSpPr>
        <p:spPr/>
        <p:txBody>
          <a:bodyPr/>
          <a:lstStyle/>
          <a:p>
            <a:r>
              <a:rPr lang="en-GB" dirty="0"/>
              <a:t>*Treatment probably no longer indicated in decompensated, burned-out cirrhosis, unless high inflammatory score on liver biopsy</a:t>
            </a:r>
          </a:p>
          <a:p>
            <a:r>
              <a:rPr lang="en-GB" dirty="0"/>
              <a:t>EASL CPG AIH. </a:t>
            </a:r>
            <a:r>
              <a:rPr lang="en-US" dirty="0"/>
              <a:t>J Hepatol 2015;63:971–1004</a:t>
            </a:r>
          </a:p>
        </p:txBody>
      </p:sp>
      <p:sp>
        <p:nvSpPr>
          <p:cNvPr id="5" name="Rechteck 4">
            <a:extLst>
              <a:ext uri="{FF2B5EF4-FFF2-40B4-BE49-F238E27FC236}">
                <a16:creationId xmlns:a16="http://schemas.microsoft.com/office/drawing/2014/main" id="{142AAED6-15EA-4396-B8FB-2C4CB49462F3}"/>
              </a:ext>
            </a:extLst>
          </p:cNvPr>
          <p:cNvSpPr/>
          <p:nvPr/>
        </p:nvSpPr>
        <p:spPr>
          <a:xfrm>
            <a:off x="4057475" y="1303352"/>
            <a:ext cx="2550457" cy="589163"/>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Diagnosis of AIH</a:t>
            </a:r>
          </a:p>
        </p:txBody>
      </p:sp>
      <p:sp>
        <p:nvSpPr>
          <p:cNvPr id="6" name="Rechteck 8">
            <a:extLst>
              <a:ext uri="{FF2B5EF4-FFF2-40B4-BE49-F238E27FC236}">
                <a16:creationId xmlns:a16="http://schemas.microsoft.com/office/drawing/2014/main" id="{118FEF21-32B4-4B09-B875-6A826426B1CA}"/>
              </a:ext>
            </a:extLst>
          </p:cNvPr>
          <p:cNvSpPr/>
          <p:nvPr/>
        </p:nvSpPr>
        <p:spPr>
          <a:xfrm>
            <a:off x="2229641" y="2181779"/>
            <a:ext cx="1827832"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Advanced fibrosis/ cirrhosis*</a:t>
            </a:r>
          </a:p>
        </p:txBody>
      </p:sp>
      <p:sp>
        <p:nvSpPr>
          <p:cNvPr id="7" name="Rechteck 9">
            <a:extLst>
              <a:ext uri="{FF2B5EF4-FFF2-40B4-BE49-F238E27FC236}">
                <a16:creationId xmlns:a16="http://schemas.microsoft.com/office/drawing/2014/main" id="{9C73562F-366A-4C20-B63D-3FC617FD6C16}"/>
              </a:ext>
            </a:extLst>
          </p:cNvPr>
          <p:cNvSpPr/>
          <p:nvPr/>
        </p:nvSpPr>
        <p:spPr>
          <a:xfrm>
            <a:off x="4418786" y="2181779"/>
            <a:ext cx="1827832"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Active disease</a:t>
            </a:r>
          </a:p>
          <a:p>
            <a:pPr algn="ctr"/>
            <a:r>
              <a:rPr lang="en-US" sz="1400" dirty="0">
                <a:solidFill>
                  <a:schemeClr val="bg1"/>
                </a:solidFill>
              </a:rPr>
              <a:t>(HAI ≥ 4/18)</a:t>
            </a:r>
          </a:p>
        </p:txBody>
      </p:sp>
      <p:sp>
        <p:nvSpPr>
          <p:cNvPr id="8" name="Rechteck 10">
            <a:extLst>
              <a:ext uri="{FF2B5EF4-FFF2-40B4-BE49-F238E27FC236}">
                <a16:creationId xmlns:a16="http://schemas.microsoft.com/office/drawing/2014/main" id="{A36A1414-8001-4CEE-866E-4A16C3F387FC}"/>
              </a:ext>
            </a:extLst>
          </p:cNvPr>
          <p:cNvSpPr/>
          <p:nvPr/>
        </p:nvSpPr>
        <p:spPr>
          <a:xfrm>
            <a:off x="6647470" y="2181779"/>
            <a:ext cx="2739759" cy="683258"/>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Mild disease </a:t>
            </a:r>
          </a:p>
          <a:p>
            <a:pPr algn="ctr"/>
            <a:r>
              <a:rPr lang="en-US" sz="1400" dirty="0">
                <a:solidFill>
                  <a:schemeClr val="bg1"/>
                </a:solidFill>
              </a:rPr>
              <a:t>(ALT &lt;3x ULN; HAI &lt;4/18)</a:t>
            </a:r>
          </a:p>
          <a:p>
            <a:pPr algn="ctr"/>
            <a:r>
              <a:rPr lang="en-US" sz="1400" dirty="0">
                <a:solidFill>
                  <a:schemeClr val="bg1"/>
                </a:solidFill>
              </a:rPr>
              <a:t>and no advanced fibrosis</a:t>
            </a:r>
          </a:p>
        </p:txBody>
      </p:sp>
      <p:sp>
        <p:nvSpPr>
          <p:cNvPr id="9" name="Rechteck 12">
            <a:extLst>
              <a:ext uri="{FF2B5EF4-FFF2-40B4-BE49-F238E27FC236}">
                <a16:creationId xmlns:a16="http://schemas.microsoft.com/office/drawing/2014/main" id="{FDF680F2-2129-4DED-B2B1-EDFE201E1620}"/>
              </a:ext>
            </a:extLst>
          </p:cNvPr>
          <p:cNvSpPr/>
          <p:nvPr/>
        </p:nvSpPr>
        <p:spPr>
          <a:xfrm>
            <a:off x="6647470" y="3101730"/>
            <a:ext cx="2739759" cy="1424682"/>
          </a:xfrm>
          <a:prstGeom prst="rect">
            <a:avLst/>
          </a:prstGeom>
          <a:solidFill>
            <a:schemeClr val="tx2">
              <a:alpha val="2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Treatment optional</a:t>
            </a:r>
          </a:p>
          <a:p>
            <a:r>
              <a:rPr lang="en-US" sz="1400" dirty="0">
                <a:solidFill>
                  <a:schemeClr val="tx1"/>
                </a:solidFill>
              </a:rPr>
              <a:t>Individual decision based on:</a:t>
            </a:r>
          </a:p>
          <a:p>
            <a:pPr marL="285750" indent="-285750">
              <a:buFont typeface="Arial" panose="020B0604020202020204" pitchFamily="34" charset="0"/>
              <a:buChar char="•"/>
            </a:pPr>
            <a:r>
              <a:rPr lang="en-US" sz="1400" dirty="0">
                <a:solidFill>
                  <a:schemeClr val="tx1"/>
                </a:solidFill>
              </a:rPr>
              <a:t>Age</a:t>
            </a:r>
          </a:p>
          <a:p>
            <a:pPr marL="285750" indent="-285750">
              <a:buFont typeface="Arial" panose="020B0604020202020204" pitchFamily="34" charset="0"/>
              <a:buChar char="•"/>
            </a:pPr>
            <a:r>
              <a:rPr lang="en-US" sz="1400" dirty="0">
                <a:solidFill>
                  <a:schemeClr val="tx1"/>
                </a:solidFill>
              </a:rPr>
              <a:t>Co-morbidities</a:t>
            </a:r>
          </a:p>
          <a:p>
            <a:pPr marL="285750" indent="-285750">
              <a:buFont typeface="Arial" panose="020B0604020202020204" pitchFamily="34" charset="0"/>
              <a:buChar char="•"/>
            </a:pPr>
            <a:r>
              <a:rPr lang="en-US" sz="1400" dirty="0">
                <a:solidFill>
                  <a:schemeClr val="tx1"/>
                </a:solidFill>
              </a:rPr>
              <a:t>Patient preference</a:t>
            </a:r>
          </a:p>
          <a:p>
            <a:pPr marL="285750" indent="-285750">
              <a:buFont typeface="Arial" panose="020B0604020202020204" pitchFamily="34" charset="0"/>
              <a:buChar char="•"/>
            </a:pPr>
            <a:r>
              <a:rPr lang="en-US" sz="1400" dirty="0">
                <a:solidFill>
                  <a:schemeClr val="tx1"/>
                </a:solidFill>
              </a:rPr>
              <a:t>Serology</a:t>
            </a:r>
          </a:p>
        </p:txBody>
      </p:sp>
      <p:sp>
        <p:nvSpPr>
          <p:cNvPr id="10" name="Rechteck 14">
            <a:extLst>
              <a:ext uri="{FF2B5EF4-FFF2-40B4-BE49-F238E27FC236}">
                <a16:creationId xmlns:a16="http://schemas.microsoft.com/office/drawing/2014/main" id="{4A978C54-F409-4BED-BB93-D9978A064133}"/>
              </a:ext>
            </a:extLst>
          </p:cNvPr>
          <p:cNvSpPr/>
          <p:nvPr/>
        </p:nvSpPr>
        <p:spPr>
          <a:xfrm>
            <a:off x="3544163" y="3101730"/>
            <a:ext cx="1387935" cy="540000"/>
          </a:xfrm>
          <a:prstGeom prst="rect">
            <a:avLst/>
          </a:prstGeom>
          <a:solidFill>
            <a:schemeClr val="tx2">
              <a:alpha val="2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Treatment required</a:t>
            </a:r>
          </a:p>
        </p:txBody>
      </p:sp>
      <p:sp>
        <p:nvSpPr>
          <p:cNvPr id="11" name="Rechteck 17">
            <a:extLst>
              <a:ext uri="{FF2B5EF4-FFF2-40B4-BE49-F238E27FC236}">
                <a16:creationId xmlns:a16="http://schemas.microsoft.com/office/drawing/2014/main" id="{DB356D1B-6C15-4717-93BE-9D4DC3922C7C}"/>
              </a:ext>
            </a:extLst>
          </p:cNvPr>
          <p:cNvSpPr/>
          <p:nvPr/>
        </p:nvSpPr>
        <p:spPr>
          <a:xfrm>
            <a:off x="6647470" y="4763104"/>
            <a:ext cx="2739759" cy="117865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If no treatment, monitor every </a:t>
            </a:r>
            <a:br>
              <a:rPr lang="en-US" sz="1400" dirty="0">
                <a:solidFill>
                  <a:schemeClr val="tx1"/>
                </a:solidFill>
              </a:rPr>
            </a:br>
            <a:r>
              <a:rPr lang="en-US" sz="1400" dirty="0">
                <a:solidFill>
                  <a:schemeClr val="tx1"/>
                </a:solidFill>
              </a:rPr>
              <a:t>3 months (ALT, IgG)</a:t>
            </a:r>
          </a:p>
          <a:p>
            <a:pPr algn="ctr">
              <a:spcBef>
                <a:spcPts val="600"/>
              </a:spcBef>
            </a:pPr>
            <a:r>
              <a:rPr lang="en-US" sz="1400" dirty="0">
                <a:solidFill>
                  <a:schemeClr val="tx1"/>
                </a:solidFill>
              </a:rPr>
              <a:t>Follow-up liver biopsy if there is increase of ALT and/or IgG  </a:t>
            </a:r>
          </a:p>
        </p:txBody>
      </p:sp>
      <p:sp>
        <p:nvSpPr>
          <p:cNvPr id="12" name="Rechteck 30">
            <a:extLst>
              <a:ext uri="{FF2B5EF4-FFF2-40B4-BE49-F238E27FC236}">
                <a16:creationId xmlns:a16="http://schemas.microsoft.com/office/drawing/2014/main" id="{FB3C4BB1-4E24-4499-AC79-EB26F3E91B57}"/>
              </a:ext>
            </a:extLst>
          </p:cNvPr>
          <p:cNvSpPr/>
          <p:nvPr/>
        </p:nvSpPr>
        <p:spPr>
          <a:xfrm>
            <a:off x="3568009" y="4094702"/>
            <a:ext cx="1340240" cy="540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Induction therapy</a:t>
            </a:r>
          </a:p>
        </p:txBody>
      </p:sp>
      <p:pic>
        <p:nvPicPr>
          <p:cNvPr id="23" name="Picture 22">
            <a:hlinkClick r:id="rId3" action="ppaction://hlinksldjump"/>
            <a:extLst>
              <a:ext uri="{FF2B5EF4-FFF2-40B4-BE49-F238E27FC236}">
                <a16:creationId xmlns:a16="http://schemas.microsoft.com/office/drawing/2014/main" id="{416015FA-790D-4DBB-91D0-FBE80C1DD415}"/>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8527" y="442233"/>
            <a:ext cx="381237" cy="377560"/>
          </a:xfrm>
          <a:prstGeom prst="rect">
            <a:avLst/>
          </a:prstGeom>
        </p:spPr>
      </p:pic>
      <p:cxnSp>
        <p:nvCxnSpPr>
          <p:cNvPr id="22" name="Elbow Connector 21"/>
          <p:cNvCxnSpPr>
            <a:stCxn id="5" idx="2"/>
            <a:endCxn id="6" idx="0"/>
          </p:cNvCxnSpPr>
          <p:nvPr/>
        </p:nvCxnSpPr>
        <p:spPr>
          <a:xfrm rot="5400000">
            <a:off x="4093499" y="942573"/>
            <a:ext cx="289265" cy="2189146"/>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5" name="Elbow Connector 24"/>
          <p:cNvCxnSpPr>
            <a:stCxn id="5" idx="2"/>
            <a:endCxn id="8" idx="0"/>
          </p:cNvCxnSpPr>
          <p:nvPr/>
        </p:nvCxnSpPr>
        <p:spPr>
          <a:xfrm rot="16200000" flipH="1">
            <a:off x="6530395" y="694823"/>
            <a:ext cx="289265" cy="2684646"/>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Arrow Connector 26"/>
          <p:cNvCxnSpPr>
            <a:stCxn id="5" idx="2"/>
            <a:endCxn id="7" idx="0"/>
          </p:cNvCxnSpPr>
          <p:nvPr/>
        </p:nvCxnSpPr>
        <p:spPr>
          <a:xfrm flipH="1">
            <a:off x="5332703" y="1892515"/>
            <a:ext cx="1" cy="289265"/>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a:stCxn id="8" idx="2"/>
            <a:endCxn id="9" idx="0"/>
          </p:cNvCxnSpPr>
          <p:nvPr/>
        </p:nvCxnSpPr>
        <p:spPr>
          <a:xfrm>
            <a:off x="8017349" y="2865038"/>
            <a:ext cx="0" cy="236693"/>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Arrow Connector 32"/>
          <p:cNvCxnSpPr>
            <a:stCxn id="9" idx="2"/>
            <a:endCxn id="11" idx="0"/>
          </p:cNvCxnSpPr>
          <p:nvPr/>
        </p:nvCxnSpPr>
        <p:spPr>
          <a:xfrm>
            <a:off x="8017349" y="4526412"/>
            <a:ext cx="0" cy="236692"/>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5" name="Elbow Connector 34"/>
          <p:cNvCxnSpPr>
            <a:stCxn id="6" idx="2"/>
            <a:endCxn id="10" idx="0"/>
          </p:cNvCxnSpPr>
          <p:nvPr/>
        </p:nvCxnSpPr>
        <p:spPr>
          <a:xfrm rot="16200000" flipH="1">
            <a:off x="3500869" y="2364468"/>
            <a:ext cx="379951" cy="1094573"/>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7" name="Elbow Connector 36"/>
          <p:cNvCxnSpPr>
            <a:stCxn id="7" idx="2"/>
            <a:endCxn id="10" idx="0"/>
          </p:cNvCxnSpPr>
          <p:nvPr/>
        </p:nvCxnSpPr>
        <p:spPr>
          <a:xfrm rot="5400000">
            <a:off x="4595442" y="2364468"/>
            <a:ext cx="379951" cy="1094572"/>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Arrow Connector 38"/>
          <p:cNvCxnSpPr>
            <a:stCxn id="10" idx="2"/>
            <a:endCxn id="12" idx="0"/>
          </p:cNvCxnSpPr>
          <p:nvPr/>
        </p:nvCxnSpPr>
        <p:spPr>
          <a:xfrm flipH="1">
            <a:off x="4238130" y="3641730"/>
            <a:ext cx="1" cy="452972"/>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3" name="Elbow Connector 42"/>
          <p:cNvCxnSpPr>
            <a:stCxn id="9" idx="1"/>
            <a:endCxn id="12" idx="0"/>
          </p:cNvCxnSpPr>
          <p:nvPr/>
        </p:nvCxnSpPr>
        <p:spPr>
          <a:xfrm rot="10800000" flipV="1">
            <a:off x="4238129" y="3814071"/>
            <a:ext cx="2409340" cy="280631"/>
          </a:xfrm>
          <a:prstGeom prst="bentConnector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819127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Remission induction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*Statement numbers: 24–26</a:t>
            </a:r>
          </a:p>
          <a:p>
            <a:r>
              <a:rPr lang="ca-ES" baseline="30000" dirty="0"/>
              <a:t>†</a:t>
            </a:r>
            <a:r>
              <a:rPr lang="en-GB" dirty="0"/>
              <a:t>Patients with AIH require lifelong monitoring</a:t>
            </a:r>
          </a:p>
          <a:p>
            <a:r>
              <a:rPr lang="en-GB" dirty="0"/>
              <a:t>EASL CPG AIH. </a:t>
            </a:r>
            <a:r>
              <a:rPr lang="en-US" dirty="0"/>
              <a:t>J Hepatol 2015;63:971–1004</a:t>
            </a:r>
          </a:p>
        </p:txBody>
      </p:sp>
      <p:sp>
        <p:nvSpPr>
          <p:cNvPr id="5" name="Content Placeholder 4">
            <a:extLst>
              <a:ext uri="{FF2B5EF4-FFF2-40B4-BE49-F238E27FC236}">
                <a16:creationId xmlns:a16="http://schemas.microsoft.com/office/drawing/2014/main" id="{FCCAAF20-BD8B-4CB8-B4CC-8BEBA06973D2}"/>
              </a:ext>
            </a:extLst>
          </p:cNvPr>
          <p:cNvSpPr>
            <a:spLocks noGrp="1"/>
          </p:cNvSpPr>
          <p:nvPr>
            <p:ph sz="half" idx="1"/>
          </p:nvPr>
        </p:nvSpPr>
        <p:spPr/>
        <p:txBody>
          <a:bodyPr/>
          <a:lstStyle/>
          <a:p>
            <a:r>
              <a:rPr lang="en-GB" dirty="0"/>
              <a:t>Induction of remission with steroids</a:t>
            </a:r>
          </a:p>
          <a:p>
            <a:pPr lvl="1"/>
            <a:r>
              <a:rPr lang="en-GB" dirty="0"/>
              <a:t>Plus thiopurines as a steroid-sparing strategy</a:t>
            </a:r>
          </a:p>
          <a:p>
            <a:r>
              <a:rPr lang="en-GB" dirty="0"/>
              <a:t>Prednis(ol)one/azathioprine high efﬁcacy with minimal side effects</a:t>
            </a:r>
          </a:p>
          <a:p>
            <a:pPr lvl="1"/>
            <a:r>
              <a:rPr lang="en-GB" dirty="0"/>
              <a:t>Monitor clinical and laboratory parameters for the ﬁrst 4 weeks</a:t>
            </a:r>
          </a:p>
          <a:p>
            <a:pPr lvl="1"/>
            <a:r>
              <a:rPr lang="en-GB" dirty="0"/>
              <a:t>Every 1–3 months thereafter</a:t>
            </a:r>
            <a:r>
              <a:rPr lang="ca-ES" baseline="30000" dirty="0"/>
              <a:t>†</a:t>
            </a:r>
            <a:r>
              <a:rPr lang="ca-ES" dirty="0"/>
              <a:t> </a:t>
            </a:r>
            <a:endParaRPr lang="en-GB" dirty="0"/>
          </a:p>
        </p:txBody>
      </p:sp>
      <p:pic>
        <p:nvPicPr>
          <p:cNvPr id="6" name="Picture 5">
            <a:hlinkClick r:id="rId3" action="ppaction://hlinksldjump"/>
            <a:extLst>
              <a:ext uri="{FF2B5EF4-FFF2-40B4-BE49-F238E27FC236}">
                <a16:creationId xmlns:a16="http://schemas.microsoft.com/office/drawing/2014/main" id="{6783ECC4-3BFB-41CE-B1B6-4DF1874C1383}"/>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8527" y="442233"/>
            <a:ext cx="381237" cy="377560"/>
          </a:xfrm>
          <a:prstGeom prst="rect">
            <a:avLst/>
          </a:prstGeom>
        </p:spPr>
      </p:pic>
      <p:graphicFrame>
        <p:nvGraphicFramePr>
          <p:cNvPr id="7" name="Table 6">
            <a:extLst>
              <a:ext uri="{FF2B5EF4-FFF2-40B4-BE49-F238E27FC236}">
                <a16:creationId xmlns:a16="http://schemas.microsoft.com/office/drawing/2014/main" id="{D12702DD-AE40-4E36-A4FD-8B8126E24344}"/>
              </a:ext>
            </a:extLst>
          </p:cNvPr>
          <p:cNvGraphicFramePr>
            <a:graphicFrameLocks noGrp="1"/>
          </p:cNvGraphicFramePr>
          <p:nvPr>
            <p:extLst>
              <p:ext uri="{D42A27DB-BD31-4B8C-83A1-F6EECF244321}">
                <p14:modId xmlns:p14="http://schemas.microsoft.com/office/powerpoint/2010/main" val="347775987"/>
              </p:ext>
            </p:extLst>
          </p:nvPr>
        </p:nvGraphicFramePr>
        <p:xfrm>
          <a:off x="604838" y="3371870"/>
          <a:ext cx="10982325" cy="19507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First</a:t>
                      </a:r>
                      <a:r>
                        <a:rPr lang="en-US" sz="1400" b="0" kern="1200" noProof="0" dirty="0">
                          <a:solidFill>
                            <a:schemeClr val="tx2"/>
                          </a:solidFill>
                          <a:latin typeface="Arial" panose="020B0604020202020204" pitchFamily="34" charset="0"/>
                          <a:ea typeface="+mn-ea"/>
                          <a:cs typeface="Arial" panose="020B0604020202020204" pitchFamily="34" charset="0"/>
                        </a:rPr>
                        <a:t> </a:t>
                      </a:r>
                      <a:r>
                        <a:rPr lang="en-US" sz="1400" b="1" kern="1200" noProof="0" dirty="0">
                          <a:solidFill>
                            <a:schemeClr val="tx2"/>
                          </a:solidFill>
                          <a:latin typeface="Arial" panose="020B0604020202020204" pitchFamily="34" charset="0"/>
                          <a:ea typeface="+mn-ea"/>
                          <a:cs typeface="Arial" panose="020B0604020202020204" pitchFamily="34" charset="0"/>
                        </a:rPr>
                        <a:t>line treatment: predniso(lo)ne </a:t>
                      </a:r>
                      <a:r>
                        <a:rPr lang="en-US" sz="1400" b="0" kern="1200" noProof="0" dirty="0">
                          <a:solidFill>
                            <a:schemeClr val="tx1"/>
                          </a:solidFill>
                          <a:latin typeface="Arial" panose="020B0604020202020204" pitchFamily="34" charset="0"/>
                          <a:ea typeface="+mn-ea"/>
                          <a:cs typeface="Arial" panose="020B0604020202020204" pitchFamily="34" charset="0"/>
                        </a:rPr>
                        <a:t>followed by the </a:t>
                      </a:r>
                      <a:r>
                        <a:rPr lang="en-US" sz="1400" b="1" kern="1200" noProof="0" dirty="0">
                          <a:solidFill>
                            <a:schemeClr val="tx2"/>
                          </a:solidFill>
                          <a:latin typeface="Arial" panose="020B0604020202020204" pitchFamily="34" charset="0"/>
                          <a:ea typeface="+mn-ea"/>
                          <a:cs typeface="Arial" panose="020B0604020202020204" pitchFamily="34" charset="0"/>
                        </a:rPr>
                        <a:t>addition of azathioprine </a:t>
                      </a:r>
                      <a:r>
                        <a:rPr lang="en-US" sz="1400" b="0" kern="1200" noProof="0" dirty="0">
                          <a:solidFill>
                            <a:schemeClr val="tx1"/>
                          </a:solidFill>
                          <a:latin typeface="Arial" panose="020B0604020202020204" pitchFamily="34" charset="0"/>
                          <a:ea typeface="+mn-ea"/>
                          <a:cs typeface="Arial" panose="020B0604020202020204" pitchFamily="34" charset="0"/>
                        </a:rPr>
                        <a:t>after 2 weeks</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Initial predniso(lo)ne dose: 0.5 to 1 mg/kg/day</a:t>
                      </a:r>
                      <a:r>
                        <a:rPr lang="en-US" sz="1400" b="0" kern="1200" noProof="0" dirty="0">
                          <a:solidFill>
                            <a:schemeClr val="tx1"/>
                          </a:solidFill>
                          <a:latin typeface="Arial" panose="020B0604020202020204" pitchFamily="34" charset="0"/>
                          <a:ea typeface="+mn-ea"/>
                          <a:cs typeface="Arial" panose="020B0604020202020204" pitchFamily="34" charset="0"/>
                        </a:rPr>
                        <a:t>. These relatively</a:t>
                      </a:r>
                      <a:r>
                        <a:rPr lang="en-US" sz="1400" b="0" kern="1200" baseline="0" noProof="0" dirty="0">
                          <a:solidFill>
                            <a:schemeClr val="tx1"/>
                          </a:solidFill>
                          <a:latin typeface="Arial" panose="020B0604020202020204" pitchFamily="34" charset="0"/>
                          <a:ea typeface="+mn-ea"/>
                          <a:cs typeface="Arial" panose="020B0604020202020204" pitchFamily="34" charset="0"/>
                        </a:rPr>
                        <a:t> h</a:t>
                      </a:r>
                      <a:r>
                        <a:rPr lang="en-US" sz="1400" b="0" kern="1200" noProof="0" dirty="0">
                          <a:solidFill>
                            <a:schemeClr val="tx1"/>
                          </a:solidFill>
                          <a:latin typeface="Arial" panose="020B0604020202020204" pitchFamily="34" charset="0"/>
                          <a:ea typeface="+mn-ea"/>
                          <a:cs typeface="Arial" panose="020B0604020202020204" pitchFamily="34" charset="0"/>
                        </a:rPr>
                        <a:t>igh initial doses can induce remission more quickly, albeit at the expense of steroid-related side effects</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Azathioprine can be initiated when bilirubin levels are &lt;6 mg/dl </a:t>
                      </a:r>
                      <a:r>
                        <a:rPr lang="en-US" sz="1400" b="0" kern="1200" noProof="0" dirty="0">
                          <a:solidFill>
                            <a:schemeClr val="tx1"/>
                          </a:solidFill>
                          <a:latin typeface="Arial" panose="020B0604020202020204" pitchFamily="34" charset="0"/>
                          <a:ea typeface="+mn-ea"/>
                          <a:cs typeface="Arial" panose="020B0604020202020204" pitchFamily="34" charset="0"/>
                        </a:rPr>
                        <a:t>(100 μmol/l), ideally 2 weeks after initiation of steroid treatment. Initial dosage: 50 mg/day, increased depending on toxicity and response up to 1–2 mg/kg</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Treatment</a:t>
                      </a:r>
                      <a:r>
                        <a:rPr lang="en-US" sz="1400" b="0" kern="1200" noProof="0" dirty="0">
                          <a:solidFill>
                            <a:schemeClr val="tx1"/>
                          </a:solidFill>
                          <a:latin typeface="Arial" panose="020B0604020202020204" pitchFamily="34" charset="0"/>
                          <a:ea typeface="+mn-ea"/>
                          <a:cs typeface="Arial" panose="020B0604020202020204" pitchFamily="34" charset="0"/>
                        </a:rPr>
                        <a:t> of AIH should be </a:t>
                      </a:r>
                      <a:r>
                        <a:rPr lang="en-US" sz="1400" b="1" kern="1200" noProof="0" dirty="0">
                          <a:solidFill>
                            <a:schemeClr val="tx2"/>
                          </a:solidFill>
                          <a:latin typeface="Arial" panose="020B0604020202020204" pitchFamily="34" charset="0"/>
                          <a:ea typeface="+mn-ea"/>
                          <a:cs typeface="Arial" panose="020B0604020202020204" pitchFamily="34" charset="0"/>
                        </a:rPr>
                        <a:t>response guided </a:t>
                      </a:r>
                      <a:r>
                        <a:rPr lang="en-US" sz="1400" b="0" kern="1200" noProof="0" dirty="0">
                          <a:solidFill>
                            <a:schemeClr val="tx1"/>
                          </a:solidFill>
                          <a:latin typeface="Arial" panose="020B0604020202020204" pitchFamily="34" charset="0"/>
                          <a:ea typeface="+mn-ea"/>
                          <a:cs typeface="Arial" panose="020B0604020202020204" pitchFamily="34" charset="0"/>
                        </a:rPr>
                        <a:t>and regimens should be </a:t>
                      </a:r>
                      <a:r>
                        <a:rPr lang="en-US" sz="1400" b="1" kern="1200" noProof="0" dirty="0">
                          <a:solidFill>
                            <a:schemeClr val="tx2"/>
                          </a:solidFill>
                          <a:latin typeface="Arial" panose="020B0604020202020204" pitchFamily="34" charset="0"/>
                          <a:ea typeface="+mn-ea"/>
                          <a:cs typeface="Arial" panose="020B0604020202020204" pitchFamily="34" charset="0"/>
                        </a:rPr>
                        <a:t>individualized</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BD05178-5E7D-474E-8314-B6BEF6D44B75}"/>
              </a:ext>
            </a:extLst>
          </p:cNvPr>
          <p:cNvGrpSpPr/>
          <p:nvPr/>
        </p:nvGrpSpPr>
        <p:grpSpPr>
          <a:xfrm>
            <a:off x="9362119" y="3367844"/>
            <a:ext cx="2111205" cy="276999"/>
            <a:chOff x="5845171" y="3212976"/>
            <a:chExt cx="2111205" cy="276999"/>
          </a:xfrm>
        </p:grpSpPr>
        <p:sp>
          <p:nvSpPr>
            <p:cNvPr id="9" name="Rectangle 8">
              <a:extLst>
                <a:ext uri="{FF2B5EF4-FFF2-40B4-BE49-F238E27FC236}">
                  <a16:creationId xmlns:a16="http://schemas.microsoft.com/office/drawing/2014/main" id="{118D2820-5E10-47DB-9F7B-836A1B749F9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A3FF1DDA-41DF-4BB9-9D02-255EFB42C5C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66528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DDA53C02-FD8C-4408-AC69-19DBDA8F1E78}"/>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832263" y="2039578"/>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2364087" y="3216329"/>
            <a:ext cx="7297812" cy="1631216"/>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Suboptimal response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*Statement numbers: 27–29</a:t>
            </a:r>
            <a:endParaRPr lang="en-GB" dirty="0"/>
          </a:p>
          <a:p>
            <a:r>
              <a:rPr lang="en-GB" dirty="0"/>
              <a:t>EASL CPG AIH. </a:t>
            </a:r>
            <a:r>
              <a:rPr lang="en-US" dirty="0"/>
              <a:t>J Hepatol 2015;63:971–1004</a:t>
            </a:r>
          </a:p>
        </p:txBody>
      </p:sp>
      <p:sp>
        <p:nvSpPr>
          <p:cNvPr id="5" name="Content Placeholder 4">
            <a:extLst>
              <a:ext uri="{FF2B5EF4-FFF2-40B4-BE49-F238E27FC236}">
                <a16:creationId xmlns:a16="http://schemas.microsoft.com/office/drawing/2014/main" id="{FCCAAF20-BD8B-4CB8-B4CC-8BEBA06973D2}"/>
              </a:ext>
            </a:extLst>
          </p:cNvPr>
          <p:cNvSpPr>
            <a:spLocks noGrp="1"/>
          </p:cNvSpPr>
          <p:nvPr>
            <p:ph sz="half" idx="1"/>
          </p:nvPr>
        </p:nvSpPr>
        <p:spPr/>
        <p:txBody>
          <a:bodyPr/>
          <a:lstStyle/>
          <a:p>
            <a:r>
              <a:rPr lang="en-GB" dirty="0"/>
              <a:t>Primary non-response to immunosuppressive treatment is</a:t>
            </a:r>
            <a:br>
              <a:rPr lang="en-GB" dirty="0"/>
            </a:br>
            <a:r>
              <a:rPr lang="en-GB" dirty="0"/>
              <a:t>experienced in only a very small proportion of patients</a:t>
            </a:r>
          </a:p>
          <a:p>
            <a:pPr lvl="1"/>
            <a:r>
              <a:rPr lang="en-GB" dirty="0"/>
              <a:t>Carefully reconsider diagnosis</a:t>
            </a:r>
          </a:p>
          <a:p>
            <a:pPr lvl="1"/>
            <a:r>
              <a:rPr lang="en-GB" dirty="0"/>
              <a:t>Re-evaluate adherence to treatment</a:t>
            </a:r>
          </a:p>
        </p:txBody>
      </p:sp>
      <p:pic>
        <p:nvPicPr>
          <p:cNvPr id="6" name="Picture 5">
            <a:hlinkClick r:id="rId3" action="ppaction://hlinksldjump"/>
            <a:extLst>
              <a:ext uri="{FF2B5EF4-FFF2-40B4-BE49-F238E27FC236}">
                <a16:creationId xmlns:a16="http://schemas.microsoft.com/office/drawing/2014/main" id="{6783ECC4-3BFB-41CE-B1B6-4DF1874C1383}"/>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0" y="442233"/>
            <a:ext cx="381237" cy="377560"/>
          </a:xfrm>
          <a:prstGeom prst="rect">
            <a:avLst/>
          </a:prstGeom>
        </p:spPr>
      </p:pic>
      <p:graphicFrame>
        <p:nvGraphicFramePr>
          <p:cNvPr id="8" name="Table 7">
            <a:extLst>
              <a:ext uri="{FF2B5EF4-FFF2-40B4-BE49-F238E27FC236}">
                <a16:creationId xmlns:a16="http://schemas.microsoft.com/office/drawing/2014/main" id="{CBDEDD05-9852-43A6-9B1F-7D21C60B2D68}"/>
              </a:ext>
            </a:extLst>
          </p:cNvPr>
          <p:cNvGraphicFramePr>
            <a:graphicFrameLocks noGrp="1"/>
          </p:cNvGraphicFramePr>
          <p:nvPr>
            <p:extLst>
              <p:ext uri="{D42A27DB-BD31-4B8C-83A1-F6EECF244321}">
                <p14:modId xmlns:p14="http://schemas.microsoft.com/office/powerpoint/2010/main" val="1538326389"/>
              </p:ext>
            </p:extLst>
          </p:nvPr>
        </p:nvGraphicFramePr>
        <p:xfrm>
          <a:off x="604838" y="2962288"/>
          <a:ext cx="10982325" cy="207264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A </a:t>
                      </a:r>
                      <a:r>
                        <a:rPr lang="en-US" sz="1400" b="1" kern="1200" noProof="0" dirty="0">
                          <a:solidFill>
                            <a:schemeClr val="tx2"/>
                          </a:solidFill>
                          <a:latin typeface="Arial" panose="020B0604020202020204" pitchFamily="34" charset="0"/>
                          <a:ea typeface="+mn-ea"/>
                          <a:cs typeface="Arial" panose="020B0604020202020204" pitchFamily="34" charset="0"/>
                        </a:rPr>
                        <a:t>failure of adequate response </a:t>
                      </a:r>
                      <a:r>
                        <a:rPr lang="en-US" sz="1400" b="0" kern="1200" noProof="0" dirty="0">
                          <a:solidFill>
                            <a:schemeClr val="tx1"/>
                          </a:solidFill>
                          <a:latin typeface="Arial" panose="020B0604020202020204" pitchFamily="34" charset="0"/>
                          <a:ea typeface="+mn-ea"/>
                          <a:cs typeface="Arial" panose="020B0604020202020204" pitchFamily="34" charset="0"/>
                        </a:rPr>
                        <a:t>should lead to a </a:t>
                      </a:r>
                      <a:r>
                        <a:rPr lang="en-US" sz="1400" b="1" kern="1200" noProof="0" dirty="0">
                          <a:solidFill>
                            <a:schemeClr val="tx2"/>
                          </a:solidFill>
                          <a:latin typeface="Arial" panose="020B0604020202020204" pitchFamily="34" charset="0"/>
                          <a:ea typeface="+mn-ea"/>
                          <a:cs typeface="Arial" panose="020B0604020202020204" pitchFamily="34" charset="0"/>
                        </a:rPr>
                        <a:t>reconsideration of diagnosis </a:t>
                      </a:r>
                      <a:r>
                        <a:rPr lang="en-US" sz="1400" b="0" kern="1200" noProof="0" dirty="0">
                          <a:solidFill>
                            <a:schemeClr val="tx1"/>
                          </a:solidFill>
                          <a:latin typeface="Arial" panose="020B0604020202020204" pitchFamily="34" charset="0"/>
                          <a:ea typeface="+mn-ea"/>
                          <a:cs typeface="Arial" panose="020B0604020202020204" pitchFamily="34" charset="0"/>
                        </a:rPr>
                        <a:t>or </a:t>
                      </a:r>
                      <a:r>
                        <a:rPr lang="en-US" sz="1400" b="1" kern="1200" noProof="0" dirty="0">
                          <a:solidFill>
                            <a:schemeClr val="tx2"/>
                          </a:solidFill>
                          <a:latin typeface="Arial" panose="020B0604020202020204" pitchFamily="34" charset="0"/>
                          <a:ea typeface="+mn-ea"/>
                          <a:cs typeface="Arial" panose="020B0604020202020204" pitchFamily="34" charset="0"/>
                        </a:rPr>
                        <a:t>re-evaluation of adherence </a:t>
                      </a:r>
                      <a:br>
                        <a:rPr lang="en-US" sz="1400" b="1" kern="1200" noProof="0" dirty="0">
                          <a:solidFill>
                            <a:schemeClr val="tx2"/>
                          </a:solidFill>
                          <a:latin typeface="Arial" panose="020B0604020202020204" pitchFamily="34" charset="0"/>
                          <a:ea typeface="+mn-ea"/>
                          <a:cs typeface="Arial" panose="020B0604020202020204" pitchFamily="34" charset="0"/>
                        </a:rPr>
                      </a:br>
                      <a:r>
                        <a:rPr lang="en-US" sz="1400" b="0" kern="1200" noProof="0" dirty="0">
                          <a:solidFill>
                            <a:schemeClr val="tx1"/>
                          </a:solidFill>
                          <a:latin typeface="Arial" panose="020B0604020202020204" pitchFamily="34" charset="0"/>
                          <a:ea typeface="+mn-ea"/>
                          <a:cs typeface="Arial" panose="020B0604020202020204" pitchFamily="34" charset="0"/>
                        </a:rPr>
                        <a:t>to treatment</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In patients with </a:t>
                      </a:r>
                      <a:r>
                        <a:rPr lang="en-US" sz="1400" b="1" kern="1200" noProof="0" dirty="0">
                          <a:solidFill>
                            <a:schemeClr val="tx2"/>
                          </a:solidFill>
                          <a:latin typeface="Arial" panose="020B0604020202020204" pitchFamily="34" charset="0"/>
                          <a:ea typeface="+mn-ea"/>
                          <a:cs typeface="Arial" panose="020B0604020202020204" pitchFamily="34" charset="0"/>
                        </a:rPr>
                        <a:t>sub-optimal response </a:t>
                      </a:r>
                      <a:r>
                        <a:rPr lang="en-US" sz="1400" b="0" kern="1200" noProof="0" dirty="0">
                          <a:solidFill>
                            <a:schemeClr val="tx1"/>
                          </a:solidFill>
                          <a:latin typeface="Arial" panose="020B0604020202020204" pitchFamily="34" charset="0"/>
                          <a:ea typeface="+mn-ea"/>
                          <a:cs typeface="Arial" panose="020B0604020202020204" pitchFamily="34" charset="0"/>
                        </a:rPr>
                        <a:t>despite reconfirmation of diagnosis and adherence, </a:t>
                      </a:r>
                      <a:r>
                        <a:rPr lang="en-US" sz="1400" b="1" kern="1200" noProof="0" dirty="0">
                          <a:solidFill>
                            <a:schemeClr val="tx2"/>
                          </a:solidFill>
                          <a:latin typeface="Arial" panose="020B0604020202020204" pitchFamily="34" charset="0"/>
                          <a:ea typeface="+mn-ea"/>
                          <a:cs typeface="Arial" panose="020B0604020202020204" pitchFamily="34" charset="0"/>
                        </a:rPr>
                        <a:t>dosage of prednisolone and azathioprine should be increased, or alternative medications should be used</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Patients with </a:t>
                      </a:r>
                      <a:r>
                        <a:rPr lang="en-US" sz="1400" b="1" kern="1200" noProof="0" dirty="0">
                          <a:solidFill>
                            <a:schemeClr val="tx2"/>
                          </a:solidFill>
                          <a:latin typeface="Arial" panose="020B0604020202020204" pitchFamily="34" charset="0"/>
                          <a:ea typeface="+mn-ea"/>
                          <a:cs typeface="Arial" panose="020B0604020202020204" pitchFamily="34" charset="0"/>
                        </a:rPr>
                        <a:t>acute severe AIH </a:t>
                      </a:r>
                      <a:r>
                        <a:rPr lang="en-US" sz="1400" b="0" kern="1200" noProof="0" dirty="0">
                          <a:solidFill>
                            <a:schemeClr val="tx1"/>
                          </a:solidFill>
                          <a:latin typeface="Arial" panose="020B0604020202020204" pitchFamily="34" charset="0"/>
                          <a:ea typeface="+mn-ea"/>
                          <a:cs typeface="Arial" panose="020B0604020202020204" pitchFamily="34" charset="0"/>
                        </a:rPr>
                        <a:t>should be treated with </a:t>
                      </a:r>
                      <a:r>
                        <a:rPr lang="en-US" sz="1400" b="1" kern="1200" noProof="0" dirty="0">
                          <a:solidFill>
                            <a:schemeClr val="tx2"/>
                          </a:solidFill>
                          <a:latin typeface="Arial" panose="020B0604020202020204" pitchFamily="34" charset="0"/>
                          <a:ea typeface="+mn-ea"/>
                          <a:cs typeface="Arial" panose="020B0604020202020204" pitchFamily="34" charset="0"/>
                        </a:rPr>
                        <a:t>high doses of intravenous corticosteroids (≥1 mg/kg) </a:t>
                      </a:r>
                      <a:br>
                        <a:rPr lang="en-US" sz="1400" b="1" kern="1200" noProof="0" dirty="0">
                          <a:solidFill>
                            <a:schemeClr val="tx2"/>
                          </a:solidFill>
                          <a:latin typeface="Arial" panose="020B0604020202020204" pitchFamily="34" charset="0"/>
                          <a:ea typeface="+mn-ea"/>
                          <a:cs typeface="Arial" panose="020B0604020202020204" pitchFamily="34" charset="0"/>
                        </a:rPr>
                      </a:br>
                      <a:r>
                        <a:rPr lang="en-US" sz="1400" b="1" kern="1200" noProof="0" dirty="0">
                          <a:solidFill>
                            <a:schemeClr val="tx2"/>
                          </a:solidFill>
                          <a:latin typeface="Arial" panose="020B0604020202020204" pitchFamily="34" charset="0"/>
                          <a:ea typeface="+mn-ea"/>
                          <a:cs typeface="Arial" panose="020B0604020202020204" pitchFamily="34" charset="0"/>
                        </a:rPr>
                        <a:t>as early as possible</a:t>
                      </a:r>
                      <a:r>
                        <a:rPr lang="en-US" sz="1400" b="0" kern="1200" noProof="0" dirty="0">
                          <a:solidFill>
                            <a:schemeClr val="tx2"/>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Lack of improvement within </a:t>
                      </a:r>
                      <a:r>
                        <a:rPr lang="en-US" sz="1400" b="1" kern="1200" noProof="0" dirty="0">
                          <a:solidFill>
                            <a:schemeClr val="tx2"/>
                          </a:solidFill>
                          <a:latin typeface="Arial" panose="020B0604020202020204" pitchFamily="34" charset="0"/>
                          <a:ea typeface="+mn-ea"/>
                          <a:cs typeface="Arial" panose="020B0604020202020204" pitchFamily="34" charset="0"/>
                        </a:rPr>
                        <a:t>7 days</a:t>
                      </a:r>
                      <a:r>
                        <a:rPr lang="en-US" sz="1400" b="1" kern="1200" noProof="0" dirty="0">
                          <a:solidFill>
                            <a:schemeClr val="accent1"/>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should lead to consideration of </a:t>
                      </a:r>
                      <a:r>
                        <a:rPr lang="en-US" sz="1400" b="1" kern="1200" noProof="0" dirty="0">
                          <a:solidFill>
                            <a:schemeClr val="tx2"/>
                          </a:solidFill>
                          <a:latin typeface="Arial" panose="020B0604020202020204" pitchFamily="34" charset="0"/>
                          <a:ea typeface="+mn-ea"/>
                          <a:cs typeface="Arial" panose="020B0604020202020204" pitchFamily="34" charset="0"/>
                        </a:rPr>
                        <a:t>emergency </a:t>
                      </a:r>
                      <a:br>
                        <a:rPr lang="en-US" sz="1400" b="1" kern="1200" noProof="0" dirty="0">
                          <a:solidFill>
                            <a:schemeClr val="tx2"/>
                          </a:solidFill>
                          <a:latin typeface="Arial" panose="020B0604020202020204" pitchFamily="34" charset="0"/>
                          <a:ea typeface="+mn-ea"/>
                          <a:cs typeface="Arial" panose="020B0604020202020204" pitchFamily="34" charset="0"/>
                        </a:rPr>
                      </a:br>
                      <a:r>
                        <a:rPr lang="en-US" sz="1400" b="1" kern="1200" noProof="0" dirty="0">
                          <a:solidFill>
                            <a:schemeClr val="tx2"/>
                          </a:solidFill>
                          <a:latin typeface="Arial" panose="020B0604020202020204" pitchFamily="34" charset="0"/>
                          <a:ea typeface="+mn-ea"/>
                          <a:cs typeface="Arial" panose="020B0604020202020204" pitchFamily="34" charset="0"/>
                        </a:rPr>
                        <a:t>liver transplantation</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B60E779F-0F9A-4EF6-A349-58EE4974F664}"/>
              </a:ext>
            </a:extLst>
          </p:cNvPr>
          <p:cNvGrpSpPr/>
          <p:nvPr/>
        </p:nvGrpSpPr>
        <p:grpSpPr>
          <a:xfrm>
            <a:off x="9362120" y="2964637"/>
            <a:ext cx="2111205" cy="276999"/>
            <a:chOff x="5845171" y="3212976"/>
            <a:chExt cx="2111205" cy="276999"/>
          </a:xfrm>
        </p:grpSpPr>
        <p:sp>
          <p:nvSpPr>
            <p:cNvPr id="9" name="Rectangle 8">
              <a:extLst>
                <a:ext uri="{FF2B5EF4-FFF2-40B4-BE49-F238E27FC236}">
                  <a16:creationId xmlns:a16="http://schemas.microsoft.com/office/drawing/2014/main" id="{BCE9333A-1F1E-4EED-A0A4-EB32DBFD55FE}"/>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A7C1F1E0-7C6A-4C03-AA4A-FAB2638D39AC}"/>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36991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7303-3C04-446B-98E9-20CAD5194001}"/>
              </a:ext>
            </a:extLst>
          </p:cNvPr>
          <p:cNvSpPr>
            <a:spLocks noGrp="1"/>
          </p:cNvSpPr>
          <p:nvPr>
            <p:ph type="title"/>
          </p:nvPr>
        </p:nvSpPr>
        <p:spPr/>
        <p:txBody>
          <a:bodyPr/>
          <a:lstStyle/>
          <a:p>
            <a:r>
              <a:rPr lang="en-GB" dirty="0"/>
              <a:t>Therapeutic strategy </a:t>
            </a:r>
          </a:p>
        </p:txBody>
      </p:sp>
      <p:sp>
        <p:nvSpPr>
          <p:cNvPr id="3" name="Text Placeholder 2">
            <a:extLst>
              <a:ext uri="{FF2B5EF4-FFF2-40B4-BE49-F238E27FC236}">
                <a16:creationId xmlns:a16="http://schemas.microsoft.com/office/drawing/2014/main" id="{82ED73A1-9E81-4B6E-B0D3-996729DEB1E9}"/>
              </a:ext>
            </a:extLst>
          </p:cNvPr>
          <p:cNvSpPr>
            <a:spLocks noGrp="1"/>
          </p:cNvSpPr>
          <p:nvPr>
            <p:ph type="body" sz="quarter" idx="10"/>
          </p:nvPr>
        </p:nvSpPr>
        <p:spPr/>
        <p:txBody>
          <a:bodyPr/>
          <a:lstStyle/>
          <a:p>
            <a:br>
              <a:rPr lang="en-GB" dirty="0"/>
            </a:br>
            <a:r>
              <a:rPr lang="en-GB" dirty="0"/>
              <a:t>*Ideally trial of steroid withdrawal;</a:t>
            </a:r>
          </a:p>
          <a:p>
            <a:r>
              <a:rPr lang="ca-ES" baseline="30000" dirty="0"/>
              <a:t>†</a:t>
            </a:r>
            <a:r>
              <a:rPr lang="ca-ES" dirty="0"/>
              <a:t>Usually MMF</a:t>
            </a:r>
            <a:endParaRPr lang="en-GB" dirty="0"/>
          </a:p>
          <a:p>
            <a:r>
              <a:rPr lang="en-GB" dirty="0"/>
              <a:t>EASL CPG AIH. </a:t>
            </a:r>
            <a:r>
              <a:rPr lang="en-US" dirty="0"/>
              <a:t>J Hepatol 2015;63:971–1004</a:t>
            </a:r>
          </a:p>
        </p:txBody>
      </p:sp>
      <p:pic>
        <p:nvPicPr>
          <p:cNvPr id="41" name="Picture 40">
            <a:hlinkClick r:id="rId3" action="ppaction://hlinksldjump"/>
            <a:extLst>
              <a:ext uri="{FF2B5EF4-FFF2-40B4-BE49-F238E27FC236}">
                <a16:creationId xmlns:a16="http://schemas.microsoft.com/office/drawing/2014/main" id="{A9A9B5DA-55A2-45B4-90CD-E25E211992DA}"/>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5" y="442233"/>
            <a:ext cx="381237" cy="377560"/>
          </a:xfrm>
          <a:prstGeom prst="rect">
            <a:avLst/>
          </a:prstGeom>
        </p:spPr>
      </p:pic>
      <p:grpSp>
        <p:nvGrpSpPr>
          <p:cNvPr id="11" name="Group 10">
            <a:extLst>
              <a:ext uri="{FF2B5EF4-FFF2-40B4-BE49-F238E27FC236}">
                <a16:creationId xmlns:a16="http://schemas.microsoft.com/office/drawing/2014/main" id="{23E4062C-C8AA-45CA-9732-A1EB3A3D0722}"/>
              </a:ext>
            </a:extLst>
          </p:cNvPr>
          <p:cNvGrpSpPr/>
          <p:nvPr/>
        </p:nvGrpSpPr>
        <p:grpSpPr>
          <a:xfrm>
            <a:off x="1815289" y="1190911"/>
            <a:ext cx="8397837" cy="5232179"/>
            <a:chOff x="202510" y="1190910"/>
            <a:chExt cx="8397837" cy="5232179"/>
          </a:xfrm>
        </p:grpSpPr>
        <p:sp>
          <p:nvSpPr>
            <p:cNvPr id="5" name="Rectangle 2">
              <a:extLst>
                <a:ext uri="{FF2B5EF4-FFF2-40B4-BE49-F238E27FC236}">
                  <a16:creationId xmlns:a16="http://schemas.microsoft.com/office/drawing/2014/main" id="{F6B391A6-7F4B-4A76-A6C7-600ED63A6D71}"/>
                </a:ext>
              </a:extLst>
            </p:cNvPr>
            <p:cNvSpPr>
              <a:spLocks noChangeArrowheads="1"/>
            </p:cNvSpPr>
            <p:nvPr/>
          </p:nvSpPr>
          <p:spPr bwMode="auto">
            <a:xfrm>
              <a:off x="4471403" y="1190910"/>
              <a:ext cx="800490" cy="432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AIH</a:t>
              </a:r>
            </a:p>
          </p:txBody>
        </p:sp>
        <p:sp>
          <p:nvSpPr>
            <p:cNvPr id="6" name="Rectangle 3">
              <a:extLst>
                <a:ext uri="{FF2B5EF4-FFF2-40B4-BE49-F238E27FC236}">
                  <a16:creationId xmlns:a16="http://schemas.microsoft.com/office/drawing/2014/main" id="{EC69B3DD-52F1-4143-9990-CAA4280ADEB6}"/>
                </a:ext>
              </a:extLst>
            </p:cNvPr>
            <p:cNvSpPr>
              <a:spLocks noChangeArrowheads="1"/>
            </p:cNvSpPr>
            <p:nvPr/>
          </p:nvSpPr>
          <p:spPr bwMode="auto">
            <a:xfrm>
              <a:off x="3755648" y="1807563"/>
              <a:ext cx="2232000" cy="432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0.5</a:t>
              </a:r>
              <a:r>
                <a:rPr lang="de-DE" sz="1400" dirty="0">
                  <a:solidFill>
                    <a:schemeClr val="bg1"/>
                  </a:solidFill>
                  <a:sym typeface="Symbol" panose="05050102010706020507" pitchFamily="18" charset="2"/>
                </a:rPr>
                <a:t></a:t>
              </a:r>
              <a:r>
                <a:rPr lang="de-DE" sz="1400" dirty="0">
                  <a:solidFill>
                    <a:schemeClr val="bg1"/>
                  </a:solidFill>
                </a:rPr>
                <a:t>1 mg/kg prednisolone</a:t>
              </a:r>
            </a:p>
          </p:txBody>
        </p:sp>
        <p:sp>
          <p:nvSpPr>
            <p:cNvPr id="7" name="Rectangle 4">
              <a:extLst>
                <a:ext uri="{FF2B5EF4-FFF2-40B4-BE49-F238E27FC236}">
                  <a16:creationId xmlns:a16="http://schemas.microsoft.com/office/drawing/2014/main" id="{4FC44041-E6EA-4BB0-8396-A794C44CB348}"/>
                </a:ext>
              </a:extLst>
            </p:cNvPr>
            <p:cNvSpPr>
              <a:spLocks noChangeArrowheads="1"/>
            </p:cNvSpPr>
            <p:nvPr/>
          </p:nvSpPr>
          <p:spPr bwMode="auto">
            <a:xfrm>
              <a:off x="1429587" y="2346829"/>
              <a:ext cx="1647152" cy="432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Good response</a:t>
              </a:r>
            </a:p>
          </p:txBody>
        </p:sp>
        <p:sp>
          <p:nvSpPr>
            <p:cNvPr id="8" name="Rectangle 5">
              <a:extLst>
                <a:ext uri="{FF2B5EF4-FFF2-40B4-BE49-F238E27FC236}">
                  <a16:creationId xmlns:a16="http://schemas.microsoft.com/office/drawing/2014/main" id="{77B80637-37F3-4B5B-9801-25F0478600A7}"/>
                </a:ext>
              </a:extLst>
            </p:cNvPr>
            <p:cNvSpPr>
              <a:spLocks noChangeArrowheads="1"/>
            </p:cNvSpPr>
            <p:nvPr/>
          </p:nvSpPr>
          <p:spPr bwMode="auto">
            <a:xfrm>
              <a:off x="4220330" y="3733352"/>
              <a:ext cx="1890218"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Increase to i.v.</a:t>
              </a:r>
            </a:p>
            <a:p>
              <a:pPr algn="ctr"/>
              <a:r>
                <a:rPr lang="de-DE" sz="1400" dirty="0">
                  <a:solidFill>
                    <a:schemeClr val="bg1"/>
                  </a:solidFill>
                </a:rPr>
                <a:t>100 mg prednisolone</a:t>
              </a:r>
            </a:p>
          </p:txBody>
        </p:sp>
        <p:sp>
          <p:nvSpPr>
            <p:cNvPr id="9" name="Rectangle 6">
              <a:extLst>
                <a:ext uri="{FF2B5EF4-FFF2-40B4-BE49-F238E27FC236}">
                  <a16:creationId xmlns:a16="http://schemas.microsoft.com/office/drawing/2014/main" id="{31956F17-3B47-4183-B000-D2C6A0888A73}"/>
                </a:ext>
              </a:extLst>
            </p:cNvPr>
            <p:cNvSpPr>
              <a:spLocks noChangeArrowheads="1"/>
            </p:cNvSpPr>
            <p:nvPr/>
          </p:nvSpPr>
          <p:spPr bwMode="auto">
            <a:xfrm>
              <a:off x="3727281" y="4693328"/>
              <a:ext cx="1211108" cy="432000"/>
            </a:xfrm>
            <a:prstGeom prst="rect">
              <a:avLst/>
            </a:prstGeom>
            <a:solidFill>
              <a:schemeClr val="bg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Response</a:t>
              </a:r>
            </a:p>
          </p:txBody>
        </p:sp>
        <p:sp>
          <p:nvSpPr>
            <p:cNvPr id="14" name="Rectangle 14">
              <a:extLst>
                <a:ext uri="{FF2B5EF4-FFF2-40B4-BE49-F238E27FC236}">
                  <a16:creationId xmlns:a16="http://schemas.microsoft.com/office/drawing/2014/main" id="{D0785373-FEBC-4C5B-B441-7FD751091FDF}"/>
                </a:ext>
              </a:extLst>
            </p:cNvPr>
            <p:cNvSpPr>
              <a:spLocks noChangeArrowheads="1"/>
            </p:cNvSpPr>
            <p:nvPr/>
          </p:nvSpPr>
          <p:spPr bwMode="auto">
            <a:xfrm>
              <a:off x="5437623" y="2346829"/>
              <a:ext cx="1817853" cy="432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a:solidFill>
                    <a:schemeClr val="tx1"/>
                  </a:solidFill>
                </a:rPr>
                <a:t>Insufficient response</a:t>
              </a:r>
              <a:endParaRPr lang="de-DE" sz="1400" dirty="0">
                <a:solidFill>
                  <a:schemeClr val="tx1"/>
                </a:solidFill>
              </a:endParaRPr>
            </a:p>
          </p:txBody>
        </p:sp>
        <p:sp>
          <p:nvSpPr>
            <p:cNvPr id="16" name="Rectangle 16">
              <a:extLst>
                <a:ext uri="{FF2B5EF4-FFF2-40B4-BE49-F238E27FC236}">
                  <a16:creationId xmlns:a16="http://schemas.microsoft.com/office/drawing/2014/main" id="{E5BEEC59-81FE-4F37-A38C-C06D9D018990}"/>
                </a:ext>
              </a:extLst>
            </p:cNvPr>
            <p:cNvSpPr>
              <a:spLocks noChangeArrowheads="1"/>
            </p:cNvSpPr>
            <p:nvPr/>
          </p:nvSpPr>
          <p:spPr bwMode="auto">
            <a:xfrm>
              <a:off x="4245455" y="2983591"/>
              <a:ext cx="183600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Consider </a:t>
              </a:r>
              <a:br>
                <a:rPr lang="de-DE" sz="1400" dirty="0">
                  <a:solidFill>
                    <a:schemeClr val="bg1"/>
                  </a:solidFill>
                </a:rPr>
              </a:br>
              <a:r>
                <a:rPr lang="de-DE" sz="1400" dirty="0">
                  <a:solidFill>
                    <a:schemeClr val="bg1"/>
                  </a:solidFill>
                </a:rPr>
                <a:t>non-compliance</a:t>
              </a:r>
            </a:p>
          </p:txBody>
        </p:sp>
        <p:sp>
          <p:nvSpPr>
            <p:cNvPr id="17" name="Rectangle 17">
              <a:extLst>
                <a:ext uri="{FF2B5EF4-FFF2-40B4-BE49-F238E27FC236}">
                  <a16:creationId xmlns:a16="http://schemas.microsoft.com/office/drawing/2014/main" id="{D4257482-DEE5-4E01-ACF5-CA1F07E16497}"/>
                </a:ext>
              </a:extLst>
            </p:cNvPr>
            <p:cNvSpPr>
              <a:spLocks noChangeArrowheads="1"/>
            </p:cNvSpPr>
            <p:nvPr/>
          </p:nvSpPr>
          <p:spPr bwMode="auto">
            <a:xfrm>
              <a:off x="1047163" y="2983591"/>
              <a:ext cx="241200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Add azathioprine</a:t>
              </a:r>
            </a:p>
            <a:p>
              <a:pPr algn="ctr"/>
              <a:r>
                <a:rPr lang="de-DE" sz="1400" dirty="0">
                  <a:solidFill>
                    <a:schemeClr val="bg1"/>
                  </a:solidFill>
                </a:rPr>
                <a:t> gradually up to 1–2 mg/kg</a:t>
              </a:r>
            </a:p>
          </p:txBody>
        </p:sp>
        <p:sp>
          <p:nvSpPr>
            <p:cNvPr id="18" name="Rectangle 18">
              <a:extLst>
                <a:ext uri="{FF2B5EF4-FFF2-40B4-BE49-F238E27FC236}">
                  <a16:creationId xmlns:a16="http://schemas.microsoft.com/office/drawing/2014/main" id="{65435B0D-9AA1-4AE5-B010-A7D28C474EB4}"/>
                </a:ext>
              </a:extLst>
            </p:cNvPr>
            <p:cNvSpPr>
              <a:spLocks noChangeArrowheads="1"/>
            </p:cNvSpPr>
            <p:nvPr/>
          </p:nvSpPr>
          <p:spPr bwMode="auto">
            <a:xfrm>
              <a:off x="4602769" y="5343089"/>
              <a:ext cx="2736000" cy="108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Refer to specialist centre for</a:t>
              </a:r>
              <a:br>
                <a:rPr lang="de-DE" sz="1400" dirty="0">
                  <a:solidFill>
                    <a:schemeClr val="bg1"/>
                  </a:solidFill>
                </a:rPr>
              </a:br>
              <a:r>
                <a:rPr lang="de-DE" sz="1400" dirty="0">
                  <a:solidFill>
                    <a:schemeClr val="bg1"/>
                  </a:solidFill>
                </a:rPr>
                <a:t>confirmation of diagnosis, </a:t>
              </a:r>
              <a:br>
                <a:rPr lang="de-DE" sz="1400">
                  <a:solidFill>
                    <a:schemeClr val="bg1"/>
                  </a:solidFill>
                </a:rPr>
              </a:br>
              <a:r>
                <a:rPr lang="de-DE" sz="1400">
                  <a:solidFill>
                    <a:schemeClr val="bg1"/>
                  </a:solidFill>
                </a:rPr>
                <a:t>LT </a:t>
              </a:r>
              <a:r>
                <a:rPr lang="de-DE" sz="1400" dirty="0">
                  <a:solidFill>
                    <a:schemeClr val="bg1"/>
                  </a:solidFill>
                </a:rPr>
                <a:t>evaluation and/or</a:t>
              </a:r>
              <a:br>
                <a:rPr lang="de-DE" sz="1400" dirty="0">
                  <a:solidFill>
                    <a:schemeClr val="bg1"/>
                  </a:solidFill>
                </a:rPr>
              </a:br>
              <a:r>
                <a:rPr lang="de-DE" sz="1400" dirty="0">
                  <a:solidFill>
                    <a:schemeClr val="bg1"/>
                  </a:solidFill>
                </a:rPr>
                <a:t>alternative immunosuppressives</a:t>
              </a:r>
            </a:p>
          </p:txBody>
        </p:sp>
        <p:sp>
          <p:nvSpPr>
            <p:cNvPr id="19" name="Rectangle 20">
              <a:extLst>
                <a:ext uri="{FF2B5EF4-FFF2-40B4-BE49-F238E27FC236}">
                  <a16:creationId xmlns:a16="http://schemas.microsoft.com/office/drawing/2014/main" id="{2AD17003-3C35-4C18-95E9-75C6B455F473}"/>
                </a:ext>
              </a:extLst>
            </p:cNvPr>
            <p:cNvSpPr>
              <a:spLocks noChangeArrowheads="1"/>
            </p:cNvSpPr>
            <p:nvPr/>
          </p:nvSpPr>
          <p:spPr bwMode="auto">
            <a:xfrm>
              <a:off x="6775405" y="3718541"/>
              <a:ext cx="1817853" cy="540000"/>
            </a:xfrm>
            <a:prstGeom prst="rect">
              <a:avLst/>
            </a:prstGeom>
            <a:solidFill>
              <a:schemeClr val="tx2">
                <a:alpha val="2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Manage</a:t>
              </a:r>
            </a:p>
            <a:p>
              <a:pPr algn="ctr"/>
              <a:r>
                <a:rPr lang="de-DE" sz="1400" dirty="0">
                  <a:solidFill>
                    <a:schemeClr val="tx1"/>
                  </a:solidFill>
                </a:rPr>
                <a:t> alternative disease</a:t>
              </a:r>
            </a:p>
          </p:txBody>
        </p:sp>
        <p:sp>
          <p:nvSpPr>
            <p:cNvPr id="23" name="Rectangle 17">
              <a:extLst>
                <a:ext uri="{FF2B5EF4-FFF2-40B4-BE49-F238E27FC236}">
                  <a16:creationId xmlns:a16="http://schemas.microsoft.com/office/drawing/2014/main" id="{05E2CD36-AFB2-40D7-99A1-FEA8B36BFF82}"/>
                </a:ext>
              </a:extLst>
            </p:cNvPr>
            <p:cNvSpPr>
              <a:spLocks noChangeArrowheads="1"/>
            </p:cNvSpPr>
            <p:nvPr/>
          </p:nvSpPr>
          <p:spPr bwMode="auto">
            <a:xfrm>
              <a:off x="1560972" y="4693328"/>
              <a:ext cx="1380685"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Taper steroids*</a:t>
              </a:r>
            </a:p>
          </p:txBody>
        </p:sp>
        <p:sp>
          <p:nvSpPr>
            <p:cNvPr id="25" name="Rectangle 17">
              <a:extLst>
                <a:ext uri="{FF2B5EF4-FFF2-40B4-BE49-F238E27FC236}">
                  <a16:creationId xmlns:a16="http://schemas.microsoft.com/office/drawing/2014/main" id="{BFD8CD1D-E539-4460-93FA-6B5537893EED}"/>
                </a:ext>
              </a:extLst>
            </p:cNvPr>
            <p:cNvSpPr>
              <a:spLocks noChangeArrowheads="1"/>
            </p:cNvSpPr>
            <p:nvPr/>
          </p:nvSpPr>
          <p:spPr bwMode="auto">
            <a:xfrm>
              <a:off x="566811" y="5367437"/>
              <a:ext cx="3372705"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Individualize doses to achieve and maintain normal ALT and IgG</a:t>
              </a:r>
            </a:p>
          </p:txBody>
        </p:sp>
        <p:sp>
          <p:nvSpPr>
            <p:cNvPr id="31" name="Rectangle 14">
              <a:extLst>
                <a:ext uri="{FF2B5EF4-FFF2-40B4-BE49-F238E27FC236}">
                  <a16:creationId xmlns:a16="http://schemas.microsoft.com/office/drawing/2014/main" id="{0B0D0735-4510-4034-84CC-3C6CE0CD5344}"/>
                </a:ext>
              </a:extLst>
            </p:cNvPr>
            <p:cNvSpPr>
              <a:spLocks noChangeArrowheads="1"/>
            </p:cNvSpPr>
            <p:nvPr/>
          </p:nvSpPr>
          <p:spPr bwMode="auto">
            <a:xfrm>
              <a:off x="5045695" y="4693328"/>
              <a:ext cx="1850149" cy="432000"/>
            </a:xfrm>
            <a:prstGeom prst="rect">
              <a:avLst/>
            </a:prstGeom>
            <a:solidFill>
              <a:schemeClr val="bg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Insufficient response</a:t>
              </a:r>
            </a:p>
          </p:txBody>
        </p:sp>
        <p:sp>
          <p:nvSpPr>
            <p:cNvPr id="33" name="Rectangle 17">
              <a:extLst>
                <a:ext uri="{FF2B5EF4-FFF2-40B4-BE49-F238E27FC236}">
                  <a16:creationId xmlns:a16="http://schemas.microsoft.com/office/drawing/2014/main" id="{39282D73-A672-4C9B-8D88-2883991814BD}"/>
                </a:ext>
              </a:extLst>
            </p:cNvPr>
            <p:cNvSpPr>
              <a:spLocks noChangeArrowheads="1"/>
            </p:cNvSpPr>
            <p:nvPr/>
          </p:nvSpPr>
          <p:spPr bwMode="auto">
            <a:xfrm>
              <a:off x="202510" y="3733167"/>
              <a:ext cx="118800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Azathioprine  intolerance</a:t>
              </a:r>
            </a:p>
          </p:txBody>
        </p:sp>
        <p:sp>
          <p:nvSpPr>
            <p:cNvPr id="34" name="Rectangle 17">
              <a:extLst>
                <a:ext uri="{FF2B5EF4-FFF2-40B4-BE49-F238E27FC236}">
                  <a16:creationId xmlns:a16="http://schemas.microsoft.com/office/drawing/2014/main" id="{1F509A9E-5F33-4B5C-AECA-53FAF2656370}"/>
                </a:ext>
              </a:extLst>
            </p:cNvPr>
            <p:cNvSpPr>
              <a:spLocks noChangeArrowheads="1"/>
            </p:cNvSpPr>
            <p:nvPr/>
          </p:nvSpPr>
          <p:spPr bwMode="auto">
            <a:xfrm>
              <a:off x="202510" y="4693328"/>
              <a:ext cx="1188000" cy="54000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Second-line</a:t>
              </a:r>
              <a:br>
                <a:rPr lang="de-DE" sz="1400" dirty="0">
                  <a:solidFill>
                    <a:schemeClr val="bg1"/>
                  </a:solidFill>
                </a:rPr>
              </a:br>
              <a:r>
                <a:rPr lang="de-DE" sz="1400" dirty="0">
                  <a:solidFill>
                    <a:schemeClr val="bg1"/>
                  </a:solidFill>
                </a:rPr>
                <a:t>therapy</a:t>
              </a:r>
              <a:r>
                <a:rPr lang="ca-ES" sz="1400" baseline="30000" dirty="0">
                  <a:solidFill>
                    <a:schemeClr val="bg1"/>
                  </a:solidFill>
                  <a:latin typeface="Arial" panose="020B0604020202020204" pitchFamily="34" charset="0"/>
                  <a:cs typeface="Arial" panose="020B0604020202020204" pitchFamily="34" charset="0"/>
                </a:rPr>
                <a:t>†</a:t>
              </a:r>
              <a:endParaRPr lang="de-DE" sz="1400" dirty="0">
                <a:solidFill>
                  <a:schemeClr val="bg1"/>
                </a:solidFill>
              </a:endParaRPr>
            </a:p>
          </p:txBody>
        </p:sp>
        <p:sp>
          <p:nvSpPr>
            <p:cNvPr id="39" name="Rectangle 16">
              <a:extLst>
                <a:ext uri="{FF2B5EF4-FFF2-40B4-BE49-F238E27FC236}">
                  <a16:creationId xmlns:a16="http://schemas.microsoft.com/office/drawing/2014/main" id="{8F6497F1-8AA1-4416-A6E7-CE0223BDCD2D}"/>
                </a:ext>
              </a:extLst>
            </p:cNvPr>
            <p:cNvSpPr>
              <a:spLocks noChangeArrowheads="1"/>
            </p:cNvSpPr>
            <p:nvPr/>
          </p:nvSpPr>
          <p:spPr bwMode="auto">
            <a:xfrm>
              <a:off x="6764347" y="2983591"/>
              <a:ext cx="1836000" cy="540000"/>
            </a:xfrm>
            <a:prstGeom prst="rect">
              <a:avLst/>
            </a:prstGeom>
            <a:solidFill>
              <a:schemeClr val="tx2">
                <a:alpha val="2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Consider alternative diagnoses</a:t>
              </a:r>
            </a:p>
          </p:txBody>
        </p:sp>
        <p:cxnSp>
          <p:nvCxnSpPr>
            <p:cNvPr id="26" name="Straight Arrow Connector 25"/>
            <p:cNvCxnSpPr>
              <a:stCxn id="5" idx="2"/>
              <a:endCxn id="6" idx="0"/>
            </p:cNvCxnSpPr>
            <p:nvPr/>
          </p:nvCxnSpPr>
          <p:spPr>
            <a:xfrm>
              <a:off x="4871648" y="1622910"/>
              <a:ext cx="0" cy="184653"/>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4" name="Elbow Connector 43"/>
            <p:cNvCxnSpPr>
              <a:stCxn id="6" idx="3"/>
              <a:endCxn id="14" idx="0"/>
            </p:cNvCxnSpPr>
            <p:nvPr/>
          </p:nvCxnSpPr>
          <p:spPr>
            <a:xfrm>
              <a:off x="5987648" y="2023563"/>
              <a:ext cx="358902" cy="323266"/>
            </a:xfrm>
            <a:prstGeom prst="bentConnector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6" name="Elbow Connector 45"/>
            <p:cNvCxnSpPr>
              <a:stCxn id="6" idx="1"/>
              <a:endCxn id="7" idx="0"/>
            </p:cNvCxnSpPr>
            <p:nvPr/>
          </p:nvCxnSpPr>
          <p:spPr>
            <a:xfrm rot="10800000" flipV="1">
              <a:off x="2253164" y="2023563"/>
              <a:ext cx="1502485" cy="323266"/>
            </a:xfrm>
            <a:prstGeom prst="bentConnector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8" name="Elbow Connector 47"/>
            <p:cNvCxnSpPr>
              <a:stCxn id="14" idx="1"/>
              <a:endCxn id="16" idx="0"/>
            </p:cNvCxnSpPr>
            <p:nvPr/>
          </p:nvCxnSpPr>
          <p:spPr>
            <a:xfrm rot="10800000" flipV="1">
              <a:off x="5163455" y="2562829"/>
              <a:ext cx="274168" cy="420762"/>
            </a:xfrm>
            <a:prstGeom prst="bentConnector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0" name="Elbow Connector 49"/>
            <p:cNvCxnSpPr>
              <a:stCxn id="14" idx="3"/>
              <a:endCxn id="39" idx="0"/>
            </p:cNvCxnSpPr>
            <p:nvPr/>
          </p:nvCxnSpPr>
          <p:spPr>
            <a:xfrm>
              <a:off x="7255476" y="2562829"/>
              <a:ext cx="426871" cy="420762"/>
            </a:xfrm>
            <a:prstGeom prst="bentConnector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Arrow Connector 51"/>
            <p:cNvCxnSpPr>
              <a:stCxn id="16" idx="2"/>
              <a:endCxn id="8" idx="0"/>
            </p:cNvCxnSpPr>
            <p:nvPr/>
          </p:nvCxnSpPr>
          <p:spPr>
            <a:xfrm>
              <a:off x="5163455" y="3523591"/>
              <a:ext cx="1984" cy="209761"/>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Arrow Connector 53"/>
            <p:cNvCxnSpPr>
              <a:stCxn id="39" idx="2"/>
              <a:endCxn id="19" idx="0"/>
            </p:cNvCxnSpPr>
            <p:nvPr/>
          </p:nvCxnSpPr>
          <p:spPr>
            <a:xfrm>
              <a:off x="7682347" y="3523591"/>
              <a:ext cx="1985" cy="194950"/>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6" name="Elbow Connector 55"/>
            <p:cNvCxnSpPr>
              <a:stCxn id="8" idx="2"/>
              <a:endCxn id="9" idx="0"/>
            </p:cNvCxnSpPr>
            <p:nvPr/>
          </p:nvCxnSpPr>
          <p:spPr>
            <a:xfrm rot="5400000">
              <a:off x="4539149" y="4067038"/>
              <a:ext cx="419976" cy="832604"/>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8" name="Elbow Connector 57"/>
            <p:cNvCxnSpPr>
              <a:stCxn id="8" idx="2"/>
              <a:endCxn id="31" idx="0"/>
            </p:cNvCxnSpPr>
            <p:nvPr/>
          </p:nvCxnSpPr>
          <p:spPr>
            <a:xfrm rot="16200000" flipH="1">
              <a:off x="5358116" y="4080674"/>
              <a:ext cx="419976" cy="805331"/>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Arrow Connector 59"/>
            <p:cNvCxnSpPr>
              <a:stCxn id="31" idx="2"/>
              <a:endCxn id="18" idx="0"/>
            </p:cNvCxnSpPr>
            <p:nvPr/>
          </p:nvCxnSpPr>
          <p:spPr>
            <a:xfrm flipH="1">
              <a:off x="5970769" y="5125328"/>
              <a:ext cx="1" cy="217761"/>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Arrow Connector 63"/>
            <p:cNvCxnSpPr>
              <a:stCxn id="7" idx="2"/>
              <a:endCxn id="17" idx="0"/>
            </p:cNvCxnSpPr>
            <p:nvPr/>
          </p:nvCxnSpPr>
          <p:spPr>
            <a:xfrm>
              <a:off x="2253163" y="2778829"/>
              <a:ext cx="0" cy="204762"/>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Arrow Connector 65"/>
            <p:cNvCxnSpPr>
              <a:cxnSpLocks/>
              <a:stCxn id="17" idx="2"/>
              <a:endCxn id="23" idx="0"/>
            </p:cNvCxnSpPr>
            <p:nvPr/>
          </p:nvCxnSpPr>
          <p:spPr>
            <a:xfrm flipH="1">
              <a:off x="2251315" y="3523591"/>
              <a:ext cx="1848" cy="1169737"/>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Arrow Connector 69"/>
            <p:cNvCxnSpPr>
              <a:cxnSpLocks/>
              <a:stCxn id="23" idx="2"/>
              <a:endCxn id="25" idx="0"/>
            </p:cNvCxnSpPr>
            <p:nvPr/>
          </p:nvCxnSpPr>
          <p:spPr>
            <a:xfrm>
              <a:off x="2251315" y="5233328"/>
              <a:ext cx="1849" cy="134109"/>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4" name="Elbow Connector 73"/>
            <p:cNvCxnSpPr>
              <a:stCxn id="17" idx="1"/>
              <a:endCxn id="33" idx="0"/>
            </p:cNvCxnSpPr>
            <p:nvPr/>
          </p:nvCxnSpPr>
          <p:spPr>
            <a:xfrm rot="10800000" flipV="1">
              <a:off x="796511" y="3253591"/>
              <a:ext cx="250653" cy="479576"/>
            </a:xfrm>
            <a:prstGeom prst="bentConnector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Arrow Connector 75"/>
            <p:cNvCxnSpPr>
              <a:stCxn id="33" idx="2"/>
              <a:endCxn id="34" idx="0"/>
            </p:cNvCxnSpPr>
            <p:nvPr/>
          </p:nvCxnSpPr>
          <p:spPr>
            <a:xfrm>
              <a:off x="796510" y="4273167"/>
              <a:ext cx="0" cy="420161"/>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8" name="Elbow Connector 77"/>
            <p:cNvCxnSpPr>
              <a:stCxn id="9" idx="1"/>
              <a:endCxn id="17" idx="3"/>
            </p:cNvCxnSpPr>
            <p:nvPr/>
          </p:nvCxnSpPr>
          <p:spPr>
            <a:xfrm rot="10800000">
              <a:off x="3459163" y="3253592"/>
              <a:ext cx="268118" cy="1655737"/>
            </a:xfrm>
            <a:prstGeom prst="bentConnector3">
              <a:avLst>
                <a:gd name="adj1" fmla="val 50000"/>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822114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8A10-E71B-40C4-B373-10C95421C7B5}"/>
              </a:ext>
            </a:extLst>
          </p:cNvPr>
          <p:cNvSpPr>
            <a:spLocks noGrp="1"/>
          </p:cNvSpPr>
          <p:nvPr>
            <p:ph type="title"/>
          </p:nvPr>
        </p:nvSpPr>
        <p:spPr/>
        <p:txBody>
          <a:bodyPr/>
          <a:lstStyle/>
          <a:p>
            <a:r>
              <a:rPr lang="en-GB" dirty="0"/>
              <a:t>Treatment duration and response</a:t>
            </a:r>
          </a:p>
        </p:txBody>
      </p:sp>
      <p:sp>
        <p:nvSpPr>
          <p:cNvPr id="3" name="Text Placeholder 2">
            <a:extLst>
              <a:ext uri="{FF2B5EF4-FFF2-40B4-BE49-F238E27FC236}">
                <a16:creationId xmlns:a16="http://schemas.microsoft.com/office/drawing/2014/main" id="{546D34DC-2059-4C88-AF38-D0698C297F5B}"/>
              </a:ext>
            </a:extLst>
          </p:cNvPr>
          <p:cNvSpPr>
            <a:spLocks noGrp="1"/>
          </p:cNvSpPr>
          <p:nvPr>
            <p:ph type="body" sz="quarter" idx="10"/>
          </p:nvPr>
        </p:nvSpPr>
        <p:spPr/>
        <p:txBody>
          <a:bodyPr/>
          <a:lstStyle/>
          <a:p>
            <a:r>
              <a:rPr lang="en-GB" dirty="0"/>
              <a:t>*Statement numbers: 30–32;</a:t>
            </a:r>
          </a:p>
          <a:p>
            <a:r>
              <a:rPr lang="ca-ES" baseline="30000" dirty="0"/>
              <a:t>†</a:t>
            </a:r>
            <a:r>
              <a:rPr lang="en-GB" dirty="0"/>
              <a:t>Histological resolution of disease typically lags behind reaching the biochemical endpoint</a:t>
            </a:r>
          </a:p>
          <a:p>
            <a:r>
              <a:rPr lang="en-GB" dirty="0"/>
              <a:t>EASL CPG AIH. </a:t>
            </a:r>
            <a:r>
              <a:rPr lang="en-US" dirty="0"/>
              <a:t>J Hepatol 2015;63:971–1004</a:t>
            </a:r>
          </a:p>
        </p:txBody>
      </p:sp>
      <p:sp>
        <p:nvSpPr>
          <p:cNvPr id="4" name="Content Placeholder 3">
            <a:extLst>
              <a:ext uri="{FF2B5EF4-FFF2-40B4-BE49-F238E27FC236}">
                <a16:creationId xmlns:a16="http://schemas.microsoft.com/office/drawing/2014/main" id="{425E5370-7F8F-4631-859B-69076929F784}"/>
              </a:ext>
            </a:extLst>
          </p:cNvPr>
          <p:cNvSpPr>
            <a:spLocks noGrp="1"/>
          </p:cNvSpPr>
          <p:nvPr>
            <p:ph sz="half" idx="1"/>
          </p:nvPr>
        </p:nvSpPr>
        <p:spPr/>
        <p:txBody>
          <a:bodyPr/>
          <a:lstStyle/>
          <a:p>
            <a:r>
              <a:rPr lang="en-GB" dirty="0"/>
              <a:t>Aim:</a:t>
            </a:r>
          </a:p>
          <a:p>
            <a:pPr lvl="1"/>
            <a:r>
              <a:rPr lang="en-GB" dirty="0"/>
              <a:t>Complete normalization of aminotransferases and IgG levels</a:t>
            </a:r>
          </a:p>
          <a:p>
            <a:pPr lvl="2"/>
            <a:r>
              <a:rPr lang="en-GB" dirty="0"/>
              <a:t>Persisting elevations of aminotransferases associated with:</a:t>
            </a:r>
          </a:p>
          <a:p>
            <a:pPr lvl="3"/>
            <a:r>
              <a:rPr lang="en-GB" dirty="0"/>
              <a:t>Relapse after treatment withdrawal</a:t>
            </a:r>
          </a:p>
          <a:p>
            <a:pPr lvl="3"/>
            <a:r>
              <a:rPr lang="en-GB" dirty="0"/>
              <a:t>Activity on liver biopsy</a:t>
            </a:r>
          </a:p>
          <a:p>
            <a:pPr lvl="3"/>
            <a:r>
              <a:rPr lang="en-GB" dirty="0"/>
              <a:t>Progression to cirrhosis</a:t>
            </a:r>
          </a:p>
          <a:p>
            <a:pPr lvl="3"/>
            <a:r>
              <a:rPr lang="en-GB" dirty="0"/>
              <a:t>Poor outcome</a:t>
            </a:r>
          </a:p>
        </p:txBody>
      </p:sp>
      <p:graphicFrame>
        <p:nvGraphicFramePr>
          <p:cNvPr id="7" name="Table 6">
            <a:extLst>
              <a:ext uri="{FF2B5EF4-FFF2-40B4-BE49-F238E27FC236}">
                <a16:creationId xmlns:a16="http://schemas.microsoft.com/office/drawing/2014/main" id="{67589932-01C1-4756-8F8E-4956A34303AD}"/>
              </a:ext>
            </a:extLst>
          </p:cNvPr>
          <p:cNvGraphicFramePr>
            <a:graphicFrameLocks noGrp="1"/>
          </p:cNvGraphicFramePr>
          <p:nvPr>
            <p:extLst>
              <p:ext uri="{D42A27DB-BD31-4B8C-83A1-F6EECF244321}">
                <p14:modId xmlns:p14="http://schemas.microsoft.com/office/powerpoint/2010/main" val="2570718393"/>
              </p:ext>
            </p:extLst>
          </p:nvPr>
        </p:nvGraphicFramePr>
        <p:xfrm>
          <a:off x="582791" y="3683136"/>
          <a:ext cx="10982324" cy="207264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Biochemical remission </a:t>
                      </a:r>
                      <a:r>
                        <a:rPr lang="en-US" sz="1400" b="0" kern="1200" noProof="0" dirty="0">
                          <a:solidFill>
                            <a:schemeClr val="tx1"/>
                          </a:solidFill>
                          <a:latin typeface="Arial" panose="020B0604020202020204" pitchFamily="34" charset="0"/>
                          <a:ea typeface="+mn-ea"/>
                          <a:cs typeface="Arial" panose="020B0604020202020204" pitchFamily="34" charset="0"/>
                        </a:rPr>
                        <a:t>= </a:t>
                      </a:r>
                      <a:r>
                        <a:rPr lang="en-US" sz="1400" b="1" kern="1200" noProof="0" dirty="0">
                          <a:solidFill>
                            <a:schemeClr val="tx2"/>
                          </a:solidFill>
                          <a:latin typeface="Arial" panose="020B0604020202020204" pitchFamily="34" charset="0"/>
                          <a:ea typeface="+mn-ea"/>
                          <a:cs typeface="Arial" panose="020B0604020202020204" pitchFamily="34" charset="0"/>
                        </a:rPr>
                        <a:t>normalization of IgG and aminotransferases</a:t>
                      </a:r>
                      <a:r>
                        <a:rPr lang="en-US" sz="1400" b="0" kern="1200" noProof="0" dirty="0">
                          <a:solidFill>
                            <a:schemeClr val="tx1"/>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Histological remission </a:t>
                      </a:r>
                      <a:r>
                        <a:rPr lang="en-US" sz="1400" b="0" kern="1200" noProof="0" dirty="0">
                          <a:solidFill>
                            <a:schemeClr val="tx1"/>
                          </a:solidFill>
                          <a:latin typeface="Arial" panose="020B0604020202020204" pitchFamily="34" charset="0"/>
                          <a:ea typeface="+mn-ea"/>
                          <a:cs typeface="Arial" panose="020B0604020202020204" pitchFamily="34" charset="0"/>
                        </a:rPr>
                        <a:t>= </a:t>
                      </a:r>
                      <a:r>
                        <a:rPr lang="en-US" sz="1400" b="1" kern="1200" noProof="0" dirty="0">
                          <a:solidFill>
                            <a:schemeClr val="tx2"/>
                          </a:solidFill>
                          <a:latin typeface="Arial" panose="020B0604020202020204" pitchFamily="34" charset="0"/>
                          <a:ea typeface="+mn-ea"/>
                          <a:cs typeface="Arial" panose="020B0604020202020204" pitchFamily="34" charset="0"/>
                        </a:rPr>
                        <a:t>normal histology or minimal hepatitis </a:t>
                      </a:r>
                      <a:r>
                        <a:rPr lang="en-US" sz="1400" b="0" kern="1200" noProof="0" dirty="0">
                          <a:solidFill>
                            <a:schemeClr val="tx1"/>
                          </a:solidFill>
                          <a:latin typeface="Arial" panose="020B0604020202020204" pitchFamily="34" charset="0"/>
                          <a:ea typeface="+mn-ea"/>
                          <a:cs typeface="Arial" panose="020B0604020202020204" pitchFamily="34" charset="0"/>
                        </a:rPr>
                        <a:t>(HAI &lt;4 or equivalent)</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r>
                        <a:rPr lang="en-US" sz="1400" b="1" kern="1200" dirty="0">
                          <a:solidFill>
                            <a:schemeClr val="tx2"/>
                          </a:solidFill>
                          <a:latin typeface="Arial" panose="020B0604020202020204" pitchFamily="34" charset="0"/>
                          <a:ea typeface="+mn-ea"/>
                          <a:cs typeface="Arial" panose="020B0604020202020204" pitchFamily="34" charset="0"/>
                        </a:rPr>
                        <a:t>Immunosuppressive treatment </a:t>
                      </a:r>
                      <a:r>
                        <a:rPr lang="en-US" sz="1400" b="0" kern="1200" dirty="0">
                          <a:solidFill>
                            <a:schemeClr val="tx1"/>
                          </a:solidFill>
                          <a:latin typeface="Arial" panose="020B0604020202020204" pitchFamily="34" charset="0"/>
                          <a:ea typeface="+mn-ea"/>
                          <a:cs typeface="Arial" panose="020B0604020202020204" pitchFamily="34" charset="0"/>
                        </a:rPr>
                        <a:t>should be </a:t>
                      </a:r>
                      <a:r>
                        <a:rPr lang="en-US" sz="1400" b="1" kern="1200" dirty="0">
                          <a:solidFill>
                            <a:schemeClr val="tx2"/>
                          </a:solidFill>
                          <a:latin typeface="Arial" panose="020B0604020202020204" pitchFamily="34" charset="0"/>
                          <a:ea typeface="+mn-ea"/>
                          <a:cs typeface="Arial" panose="020B0604020202020204" pitchFamily="34" charset="0"/>
                        </a:rPr>
                        <a:t>continued for at</a:t>
                      </a:r>
                      <a:r>
                        <a:rPr lang="en-US" sz="1400" b="1" kern="1200" baseline="0" dirty="0">
                          <a:solidFill>
                            <a:schemeClr val="tx2"/>
                          </a:solidFill>
                          <a:latin typeface="Arial" panose="020B0604020202020204" pitchFamily="34" charset="0"/>
                          <a:ea typeface="+mn-ea"/>
                          <a:cs typeface="Arial" panose="020B0604020202020204" pitchFamily="34" charset="0"/>
                        </a:rPr>
                        <a:t> least </a:t>
                      </a:r>
                      <a:r>
                        <a:rPr lang="en-US" sz="1400" b="1" kern="1200" dirty="0">
                          <a:solidFill>
                            <a:schemeClr val="tx2"/>
                          </a:solidFill>
                          <a:latin typeface="Arial" panose="020B0604020202020204" pitchFamily="34" charset="0"/>
                          <a:ea typeface="+mn-ea"/>
                          <a:cs typeface="Arial" panose="020B0604020202020204" pitchFamily="34" charset="0"/>
                        </a:rPr>
                        <a:t>3 years, </a:t>
                      </a:r>
                      <a:r>
                        <a:rPr lang="en-US" sz="1400" b="0" kern="1200" dirty="0">
                          <a:solidFill>
                            <a:schemeClr val="tx1"/>
                          </a:solidFill>
                          <a:latin typeface="Arial" panose="020B0604020202020204" pitchFamily="34" charset="0"/>
                          <a:ea typeface="+mn-ea"/>
                          <a:cs typeface="Arial" panose="020B0604020202020204" pitchFamily="34" charset="0"/>
                        </a:rPr>
                        <a:t>and at</a:t>
                      </a:r>
                      <a:r>
                        <a:rPr lang="en-US" sz="1400" b="0" kern="1200" baseline="0" dirty="0">
                          <a:solidFill>
                            <a:schemeClr val="tx1"/>
                          </a:solidFill>
                          <a:latin typeface="Arial" panose="020B0604020202020204" pitchFamily="34" charset="0"/>
                          <a:ea typeface="+mn-ea"/>
                          <a:cs typeface="Arial" panose="020B0604020202020204" pitchFamily="34" charset="0"/>
                        </a:rPr>
                        <a:t> least </a:t>
                      </a:r>
                      <a:r>
                        <a:rPr lang="en-US" sz="1400" b="0" kern="1200" dirty="0">
                          <a:solidFill>
                            <a:schemeClr val="tx1"/>
                          </a:solidFill>
                          <a:latin typeface="Arial" panose="020B0604020202020204" pitchFamily="34" charset="0"/>
                          <a:ea typeface="+mn-ea"/>
                          <a:cs typeface="Arial" panose="020B0604020202020204" pitchFamily="34" charset="0"/>
                        </a:rPr>
                        <a:t>2 years following complete normalization of transaminases and IgG</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Without biochemical remission, treatment should not be discontinued</a:t>
                      </a:r>
                      <a:r>
                        <a:rPr lang="en-US" sz="1400" b="0" kern="1200" noProof="0" dirty="0">
                          <a:solidFill>
                            <a:schemeClr val="tx1"/>
                          </a:solidFill>
                          <a:latin typeface="Arial" panose="020B0604020202020204" pitchFamily="34" charset="0"/>
                          <a:ea typeface="+mn-ea"/>
                          <a:cs typeface="Arial" panose="020B0604020202020204" pitchFamily="34" charset="0"/>
                        </a:rPr>
                        <a:t>. In patients who have been in biochemical remission for &gt;2 years, liver biopsy should be considered prior to treatment withdrawal. In patients with continued histological disease activity (HAI &gt;3), treatment should not be discontinued</a:t>
                      </a:r>
                      <a:r>
                        <a:rPr lang="en-GB" sz="1400" baseline="30000" dirty="0"/>
                        <a:t>‡ </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pic>
        <p:nvPicPr>
          <p:cNvPr id="8" name="Picture 7">
            <a:hlinkClick r:id="rId3" action="ppaction://hlinksldjump"/>
            <a:extLst>
              <a:ext uri="{FF2B5EF4-FFF2-40B4-BE49-F238E27FC236}">
                <a16:creationId xmlns:a16="http://schemas.microsoft.com/office/drawing/2014/main" id="{556D4357-77FE-4381-B0BA-47A4DE7575B7}"/>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7" y="442233"/>
            <a:ext cx="381237" cy="377560"/>
          </a:xfrm>
          <a:prstGeom prst="rect">
            <a:avLst/>
          </a:prstGeom>
        </p:spPr>
      </p:pic>
      <p:grpSp>
        <p:nvGrpSpPr>
          <p:cNvPr id="9" name="Group 8">
            <a:extLst>
              <a:ext uri="{FF2B5EF4-FFF2-40B4-BE49-F238E27FC236}">
                <a16:creationId xmlns:a16="http://schemas.microsoft.com/office/drawing/2014/main" id="{338C6DE3-5044-4C3B-8C00-72D494B7A6E6}"/>
              </a:ext>
            </a:extLst>
          </p:cNvPr>
          <p:cNvGrpSpPr/>
          <p:nvPr/>
        </p:nvGrpSpPr>
        <p:grpSpPr>
          <a:xfrm>
            <a:off x="9453910" y="3683136"/>
            <a:ext cx="2111205" cy="276999"/>
            <a:chOff x="5845171" y="3212976"/>
            <a:chExt cx="2111205" cy="276999"/>
          </a:xfrm>
        </p:grpSpPr>
        <p:sp>
          <p:nvSpPr>
            <p:cNvPr id="10" name="Rectangle 9">
              <a:extLst>
                <a:ext uri="{FF2B5EF4-FFF2-40B4-BE49-F238E27FC236}">
                  <a16:creationId xmlns:a16="http://schemas.microsoft.com/office/drawing/2014/main" id="{F29D4311-D79F-4B23-8ABD-3DA702D33127}"/>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B377E6FE-769B-4AE4-ACA2-77E94E379A5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720700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A591-19DD-4ABA-B8BC-6EDC5777DAAE}"/>
              </a:ext>
            </a:extLst>
          </p:cNvPr>
          <p:cNvSpPr>
            <a:spLocks noGrp="1"/>
          </p:cNvSpPr>
          <p:nvPr>
            <p:ph type="title"/>
          </p:nvPr>
        </p:nvSpPr>
        <p:spPr/>
        <p:txBody>
          <a:bodyPr/>
          <a:lstStyle/>
          <a:p>
            <a:r>
              <a:rPr lang="en-GB" dirty="0"/>
              <a:t>Treatment withdrawal and relapse</a:t>
            </a:r>
          </a:p>
        </p:txBody>
      </p:sp>
      <p:sp>
        <p:nvSpPr>
          <p:cNvPr id="3" name="Text Placeholder 2">
            <a:extLst>
              <a:ext uri="{FF2B5EF4-FFF2-40B4-BE49-F238E27FC236}">
                <a16:creationId xmlns:a16="http://schemas.microsoft.com/office/drawing/2014/main" id="{1F08CCE7-8DC0-4A89-82E7-33137C978E67}"/>
              </a:ext>
            </a:extLst>
          </p:cNvPr>
          <p:cNvSpPr>
            <a:spLocks noGrp="1"/>
          </p:cNvSpPr>
          <p:nvPr>
            <p:ph type="body" sz="quarter" idx="10"/>
          </p:nvPr>
        </p:nvSpPr>
        <p:spPr/>
        <p:txBody>
          <a:bodyPr/>
          <a:lstStyle/>
          <a:p>
            <a:r>
              <a:rPr lang="en-GB" dirty="0"/>
              <a:t>*Statement numbers: 33–35</a:t>
            </a:r>
          </a:p>
          <a:p>
            <a:r>
              <a:rPr lang="en-GB" dirty="0"/>
              <a:t>EASL CPG AIH. </a:t>
            </a:r>
            <a:r>
              <a:rPr lang="en-US" dirty="0"/>
              <a:t>J Hepatol 2015;63:971–1004</a:t>
            </a:r>
          </a:p>
        </p:txBody>
      </p:sp>
      <p:sp>
        <p:nvSpPr>
          <p:cNvPr id="4" name="Content Placeholder 3">
            <a:extLst>
              <a:ext uri="{FF2B5EF4-FFF2-40B4-BE49-F238E27FC236}">
                <a16:creationId xmlns:a16="http://schemas.microsoft.com/office/drawing/2014/main" id="{A8F01FCF-443F-4C20-8F72-5B1D9DDEF53C}"/>
              </a:ext>
            </a:extLst>
          </p:cNvPr>
          <p:cNvSpPr>
            <a:spLocks noGrp="1"/>
          </p:cNvSpPr>
          <p:nvPr>
            <p:ph sz="half" idx="1"/>
          </p:nvPr>
        </p:nvSpPr>
        <p:spPr/>
        <p:txBody>
          <a:bodyPr/>
          <a:lstStyle/>
          <a:p>
            <a:r>
              <a:rPr lang="en-GB" dirty="0"/>
              <a:t>Relapse occurs in 50–90% of cases after drug withdrawal </a:t>
            </a:r>
          </a:p>
          <a:p>
            <a:pPr lvl="1"/>
            <a:r>
              <a:rPr lang="en-GB" dirty="0"/>
              <a:t>Deﬁned as reappearance of ALT elevation &gt;3x ULN</a:t>
            </a:r>
          </a:p>
          <a:p>
            <a:pPr lvl="1"/>
            <a:r>
              <a:rPr lang="en-GB" dirty="0"/>
              <a:t>May also present with milder ALT elevations and/or increase in IgG levels</a:t>
            </a:r>
          </a:p>
        </p:txBody>
      </p:sp>
      <p:graphicFrame>
        <p:nvGraphicFramePr>
          <p:cNvPr id="6" name="Table 5">
            <a:extLst>
              <a:ext uri="{FF2B5EF4-FFF2-40B4-BE49-F238E27FC236}">
                <a16:creationId xmlns:a16="http://schemas.microsoft.com/office/drawing/2014/main" id="{9EB97092-99C4-4DF8-9BE4-FE1B30E7B478}"/>
              </a:ext>
            </a:extLst>
          </p:cNvPr>
          <p:cNvGraphicFramePr>
            <a:graphicFrameLocks noGrp="1"/>
          </p:cNvGraphicFramePr>
          <p:nvPr>
            <p:extLst>
              <p:ext uri="{D42A27DB-BD31-4B8C-83A1-F6EECF244321}">
                <p14:modId xmlns:p14="http://schemas.microsoft.com/office/powerpoint/2010/main" val="2091878682"/>
              </p:ext>
            </p:extLst>
          </p:nvPr>
        </p:nvGraphicFramePr>
        <p:xfrm>
          <a:off x="604839" y="2683111"/>
          <a:ext cx="10982324" cy="24993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Only a small minority of patients stay in remission without maintenance therapy. A trial of treatment withdrawal requires close cooperation between patient and physician. </a:t>
                      </a:r>
                      <a:r>
                        <a:rPr lang="en-US" sz="1400" b="1" kern="1200" noProof="0" dirty="0">
                          <a:solidFill>
                            <a:schemeClr val="tx2"/>
                          </a:solidFill>
                          <a:latin typeface="Arial" panose="020B0604020202020204" pitchFamily="34" charset="0"/>
                          <a:ea typeface="+mn-ea"/>
                          <a:cs typeface="Arial" panose="020B0604020202020204" pitchFamily="34" charset="0"/>
                        </a:rPr>
                        <a:t>Relapse occurs most commonly within 12 months </a:t>
                      </a:r>
                      <a:r>
                        <a:rPr lang="en-US" sz="1400" b="0" kern="1200" noProof="0" dirty="0">
                          <a:solidFill>
                            <a:schemeClr val="tx1"/>
                          </a:solidFill>
                          <a:latin typeface="Arial" panose="020B0604020202020204" pitchFamily="34" charset="0"/>
                          <a:ea typeface="+mn-ea"/>
                          <a:cs typeface="Arial" panose="020B0604020202020204" pitchFamily="34" charset="0"/>
                        </a:rPr>
                        <a:t>after treatment withdrawal. However, relapse may even occur many years later. Patients should be closely monitored after treatment withdrawal, and </a:t>
                      </a:r>
                      <a:r>
                        <a:rPr lang="en-US" sz="1400" b="1" kern="1200" noProof="0" dirty="0">
                          <a:solidFill>
                            <a:schemeClr val="tx2"/>
                          </a:solidFill>
                          <a:latin typeface="Arial" panose="020B0604020202020204" pitchFamily="34" charset="0"/>
                          <a:ea typeface="+mn-ea"/>
                          <a:cs typeface="Arial" panose="020B0604020202020204" pitchFamily="34" charset="0"/>
                        </a:rPr>
                        <a:t>surveillance continued lifelong</a:t>
                      </a:r>
                      <a:r>
                        <a:rPr lang="en-US" sz="1400" b="0" kern="1200" noProof="0" dirty="0">
                          <a:solidFill>
                            <a:schemeClr val="tx1"/>
                          </a:solidFill>
                          <a:latin typeface="Arial" panose="020B0604020202020204" pitchFamily="34" charset="0"/>
                          <a:ea typeface="+mn-ea"/>
                          <a:cs typeface="Arial" panose="020B0604020202020204" pitchFamily="34" charset="0"/>
                        </a:rPr>
                        <a:t>. An increase in IgG can precede the rise of aminotransferases in a relapse</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Treatment of the </a:t>
                      </a:r>
                      <a:r>
                        <a:rPr lang="en-US" sz="1400" b="1" kern="1200" noProof="0" dirty="0">
                          <a:solidFill>
                            <a:schemeClr val="tx2"/>
                          </a:solidFill>
                          <a:latin typeface="Arial" panose="020B0604020202020204" pitchFamily="34" charset="0"/>
                          <a:ea typeface="+mn-ea"/>
                          <a:cs typeface="Arial" panose="020B0604020202020204" pitchFamily="34" charset="0"/>
                        </a:rPr>
                        <a:t>relapse or flare may require steroid doses similar to the induction regimen</a:t>
                      </a:r>
                      <a:r>
                        <a:rPr lang="en-US" sz="1400" b="0" kern="1200" noProof="0" dirty="0">
                          <a:solidFill>
                            <a:schemeClr val="tx1"/>
                          </a:solidFill>
                          <a:latin typeface="Arial" panose="020B0604020202020204" pitchFamily="34" charset="0"/>
                          <a:ea typeface="+mn-ea"/>
                          <a:cs typeface="Arial" panose="020B0604020202020204" pitchFamily="34" charset="0"/>
                        </a:rPr>
                        <a:t>. Earlier detection of relapse allows lower doses of immunosuppressants to re-induce full remission</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r>
                        <a:rPr lang="en-US" sz="1400" b="0" kern="1200" noProof="0" dirty="0">
                          <a:solidFill>
                            <a:schemeClr val="tx1"/>
                          </a:solidFill>
                          <a:latin typeface="Arial" panose="020B0604020202020204" pitchFamily="34" charset="0"/>
                          <a:ea typeface="+mn-ea"/>
                          <a:cs typeface="Arial" panose="020B0604020202020204" pitchFamily="34" charset="0"/>
                        </a:rPr>
                        <a:t>Patients who have received </a:t>
                      </a:r>
                      <a:r>
                        <a:rPr lang="en-US" sz="1400" b="1" kern="1200" noProof="0" dirty="0">
                          <a:solidFill>
                            <a:schemeClr val="tx2"/>
                          </a:solidFill>
                          <a:latin typeface="Arial" panose="020B0604020202020204" pitchFamily="34" charset="0"/>
                          <a:ea typeface="+mn-ea"/>
                          <a:cs typeface="Arial" panose="020B0604020202020204" pitchFamily="34" charset="0"/>
                        </a:rPr>
                        <a:t>adequate immunosuppression and have relapsed </a:t>
                      </a:r>
                      <a:r>
                        <a:rPr lang="en-US" sz="1400" b="0" kern="1200" noProof="0" dirty="0">
                          <a:solidFill>
                            <a:schemeClr val="tx1"/>
                          </a:solidFill>
                          <a:latin typeface="Arial" panose="020B0604020202020204" pitchFamily="34" charset="0"/>
                          <a:ea typeface="+mn-ea"/>
                          <a:cs typeface="Arial" panose="020B0604020202020204" pitchFamily="34" charset="0"/>
                        </a:rPr>
                        <a:t>during drug withdrawal, or who experienced a flare during adequate maintenance therapy should be </a:t>
                      </a:r>
                      <a:r>
                        <a:rPr lang="en-US" sz="1400" b="1" kern="1200" noProof="0" dirty="0">
                          <a:solidFill>
                            <a:schemeClr val="tx2"/>
                          </a:solidFill>
                          <a:latin typeface="Arial" panose="020B0604020202020204" pitchFamily="34" charset="0"/>
                          <a:ea typeface="+mn-ea"/>
                          <a:cs typeface="Arial" panose="020B0604020202020204" pitchFamily="34" charset="0"/>
                        </a:rPr>
                        <a:t>kept on immunosuppression permanently</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pic>
        <p:nvPicPr>
          <p:cNvPr id="7" name="Picture 6">
            <a:hlinkClick r:id="rId3" action="ppaction://hlinksldjump"/>
            <a:extLst>
              <a:ext uri="{FF2B5EF4-FFF2-40B4-BE49-F238E27FC236}">
                <a16:creationId xmlns:a16="http://schemas.microsoft.com/office/drawing/2014/main" id="{B0660292-DD40-47FF-8603-9BD89DA3D450}"/>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2" y="442233"/>
            <a:ext cx="381237" cy="377560"/>
          </a:xfrm>
          <a:prstGeom prst="rect">
            <a:avLst/>
          </a:prstGeom>
        </p:spPr>
      </p:pic>
      <p:grpSp>
        <p:nvGrpSpPr>
          <p:cNvPr id="8" name="Group 7">
            <a:extLst>
              <a:ext uri="{FF2B5EF4-FFF2-40B4-BE49-F238E27FC236}">
                <a16:creationId xmlns:a16="http://schemas.microsoft.com/office/drawing/2014/main" id="{C11064EA-E3DE-4C1D-881B-A8B9A17D8C8F}"/>
              </a:ext>
            </a:extLst>
          </p:cNvPr>
          <p:cNvGrpSpPr/>
          <p:nvPr/>
        </p:nvGrpSpPr>
        <p:grpSpPr>
          <a:xfrm>
            <a:off x="9475956" y="2683111"/>
            <a:ext cx="2111205" cy="276999"/>
            <a:chOff x="5845171" y="3212976"/>
            <a:chExt cx="2111205" cy="276999"/>
          </a:xfrm>
        </p:grpSpPr>
        <p:sp>
          <p:nvSpPr>
            <p:cNvPr id="9" name="Rectangle 8">
              <a:extLst>
                <a:ext uri="{FF2B5EF4-FFF2-40B4-BE49-F238E27FC236}">
                  <a16:creationId xmlns:a16="http://schemas.microsoft.com/office/drawing/2014/main" id="{54655896-97D2-4A23-92DB-50A8CB299DF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19C8809E-8E4C-43F8-81E0-CFA8220E5D7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082793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A591-19DD-4ABA-B8BC-6EDC5777DAAE}"/>
              </a:ext>
            </a:extLst>
          </p:cNvPr>
          <p:cNvSpPr>
            <a:spLocks noGrp="1"/>
          </p:cNvSpPr>
          <p:nvPr>
            <p:ph type="title"/>
          </p:nvPr>
        </p:nvSpPr>
        <p:spPr/>
        <p:txBody>
          <a:bodyPr/>
          <a:lstStyle/>
          <a:p>
            <a:r>
              <a:rPr lang="en-GB" dirty="0"/>
              <a:t>Treatment withdrawal and relapse</a:t>
            </a:r>
          </a:p>
        </p:txBody>
      </p:sp>
      <p:sp>
        <p:nvSpPr>
          <p:cNvPr id="3" name="Text Placeholder 2">
            <a:extLst>
              <a:ext uri="{FF2B5EF4-FFF2-40B4-BE49-F238E27FC236}">
                <a16:creationId xmlns:a16="http://schemas.microsoft.com/office/drawing/2014/main" id="{1F08CCE7-8DC0-4A89-82E7-33137C978E67}"/>
              </a:ext>
            </a:extLst>
          </p:cNvPr>
          <p:cNvSpPr>
            <a:spLocks noGrp="1"/>
          </p:cNvSpPr>
          <p:nvPr>
            <p:ph type="body" sz="quarter" idx="10"/>
          </p:nvPr>
        </p:nvSpPr>
        <p:spPr/>
        <p:txBody>
          <a:bodyPr/>
          <a:lstStyle/>
          <a:p>
            <a:r>
              <a:rPr lang="en-GB" dirty="0"/>
              <a:t>*All patients had been in remission for at least 2 years prior to drug withdrawal</a:t>
            </a:r>
          </a:p>
          <a:p>
            <a:r>
              <a:rPr lang="en-GB" dirty="0"/>
              <a:t>Van Gerven et al. J Hepatol 2013;58:141–7</a:t>
            </a:r>
          </a:p>
          <a:p>
            <a:r>
              <a:rPr lang="en-GB" dirty="0"/>
              <a:t>EASL CPG AIH. </a:t>
            </a:r>
            <a:r>
              <a:rPr lang="en-US" dirty="0"/>
              <a:t>J Hepatol 2015;63:971–1004</a:t>
            </a:r>
          </a:p>
        </p:txBody>
      </p:sp>
      <p:sp>
        <p:nvSpPr>
          <p:cNvPr id="4" name="Content Placeholder 3">
            <a:extLst>
              <a:ext uri="{FF2B5EF4-FFF2-40B4-BE49-F238E27FC236}">
                <a16:creationId xmlns:a16="http://schemas.microsoft.com/office/drawing/2014/main" id="{A8F01FCF-443F-4C20-8F72-5B1D9DDEF53C}"/>
              </a:ext>
            </a:extLst>
          </p:cNvPr>
          <p:cNvSpPr>
            <a:spLocks noGrp="1"/>
          </p:cNvSpPr>
          <p:nvPr>
            <p:ph sz="half" idx="1"/>
          </p:nvPr>
        </p:nvSpPr>
        <p:spPr/>
        <p:txBody>
          <a:bodyPr/>
          <a:lstStyle/>
          <a:p>
            <a:r>
              <a:rPr lang="en-GB" dirty="0"/>
              <a:t>Relapse occurs rapidly after treatment withdrawal</a:t>
            </a:r>
          </a:p>
          <a:p>
            <a:pPr lvl="1"/>
            <a:r>
              <a:rPr lang="en-GB" dirty="0"/>
              <a:t>Incidence of relapse or loss of remission</a:t>
            </a:r>
          </a:p>
          <a:p>
            <a:pPr lvl="2"/>
            <a:r>
              <a:rPr lang="en-GB" dirty="0"/>
              <a:t>59% after 1 year</a:t>
            </a:r>
          </a:p>
          <a:p>
            <a:pPr lvl="2"/>
            <a:r>
              <a:rPr lang="en-GB" dirty="0"/>
              <a:t>73% after 2 years</a:t>
            </a:r>
          </a:p>
          <a:p>
            <a:pPr lvl="2"/>
            <a:r>
              <a:rPr lang="en-GB" dirty="0"/>
              <a:t>81% after 3 years</a:t>
            </a:r>
          </a:p>
          <a:p>
            <a:pPr lvl="2"/>
            <a:endParaRPr lang="en-GB" dirty="0"/>
          </a:p>
          <a:p>
            <a:r>
              <a:rPr lang="en-GB" dirty="0"/>
              <a:t>In patients with combination therapy at start of withdrawal</a:t>
            </a:r>
          </a:p>
          <a:p>
            <a:pPr lvl="1"/>
            <a:r>
              <a:rPr lang="en-GB" dirty="0"/>
              <a:t>Risk of relapse was higher</a:t>
            </a:r>
          </a:p>
          <a:p>
            <a:pPr lvl="1"/>
            <a:r>
              <a:rPr lang="en-GB" dirty="0"/>
              <a:t>Time to relapse was shorter</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3962" y="2276476"/>
            <a:ext cx="4247274" cy="2528989"/>
          </a:xfrm>
          <a:prstGeom prst="rect">
            <a:avLst/>
          </a:prstGeom>
        </p:spPr>
      </p:pic>
      <p:sp>
        <p:nvSpPr>
          <p:cNvPr id="8" name="TextBox 7"/>
          <p:cNvSpPr txBox="1"/>
          <p:nvPr/>
        </p:nvSpPr>
        <p:spPr>
          <a:xfrm>
            <a:off x="7220121" y="1516236"/>
            <a:ext cx="2525050" cy="584775"/>
          </a:xfrm>
          <a:prstGeom prst="rect">
            <a:avLst/>
          </a:prstGeom>
          <a:solidFill>
            <a:schemeClr val="bg1"/>
          </a:solidFill>
        </p:spPr>
        <p:txBody>
          <a:bodyPr wrap="none" rtlCol="0">
            <a:spAutoFit/>
          </a:bodyPr>
          <a:lstStyle/>
          <a:p>
            <a:pPr algn="ctr"/>
            <a:r>
              <a:rPr lang="en-GB" sz="1600" b="1" dirty="0"/>
              <a:t>Probability of remission</a:t>
            </a:r>
            <a:br>
              <a:rPr lang="en-GB" sz="1600" b="1" dirty="0"/>
            </a:br>
            <a:r>
              <a:rPr lang="en-GB" sz="1600" b="1" dirty="0"/>
              <a:t>after drug withdrawal*</a:t>
            </a:r>
          </a:p>
        </p:txBody>
      </p:sp>
      <p:sp>
        <p:nvSpPr>
          <p:cNvPr id="9" name="Rectangle 8"/>
          <p:cNvSpPr/>
          <p:nvPr/>
        </p:nvSpPr>
        <p:spPr>
          <a:xfrm>
            <a:off x="2601845" y="5291746"/>
            <a:ext cx="6120000" cy="818044"/>
          </a:xfrm>
          <a:prstGeom prst="rect">
            <a:avLst/>
          </a:prstGeom>
          <a:solidFill>
            <a:schemeClr val="tx2">
              <a:alpha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Relapse is almost universal on withdrawal of immunosuppressive therapy</a:t>
            </a:r>
          </a:p>
        </p:txBody>
      </p:sp>
      <p:pic>
        <p:nvPicPr>
          <p:cNvPr id="10" name="Picture 9">
            <a:hlinkClick r:id="rId4" action="ppaction://hlinksldjump"/>
            <a:extLst>
              <a:ext uri="{FF2B5EF4-FFF2-40B4-BE49-F238E27FC236}">
                <a16:creationId xmlns:a16="http://schemas.microsoft.com/office/drawing/2014/main" id="{87E27BB7-9A21-431E-B6D4-8AFAA9E2E0A9}"/>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4" y="442233"/>
            <a:ext cx="381237" cy="377560"/>
          </a:xfrm>
          <a:prstGeom prst="rect">
            <a:avLst/>
          </a:prstGeom>
        </p:spPr>
      </p:pic>
    </p:spTree>
    <p:extLst>
      <p:ext uri="{BB962C8B-B14F-4D97-AF65-F5344CB8AC3E}">
        <p14:creationId xmlns:p14="http://schemas.microsoft.com/office/powerpoint/2010/main" val="2226825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Gerader Verbinder 74">
            <a:extLst>
              <a:ext uri="{FF2B5EF4-FFF2-40B4-BE49-F238E27FC236}">
                <a16:creationId xmlns:a16="http://schemas.microsoft.com/office/drawing/2014/main" id="{13DFE631-B744-4094-A6B9-2830323523FF}"/>
              </a:ext>
            </a:extLst>
          </p:cNvPr>
          <p:cNvCxnSpPr>
            <a:cxnSpLocks/>
            <a:stCxn id="13" idx="2"/>
            <a:endCxn id="14" idx="0"/>
          </p:cNvCxnSpPr>
          <p:nvPr/>
        </p:nvCxnSpPr>
        <p:spPr>
          <a:xfrm>
            <a:off x="7631589" y="5289256"/>
            <a:ext cx="1" cy="274052"/>
          </a:xfrm>
          <a:prstGeom prst="line">
            <a:avLst/>
          </a:prstGeom>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Gerader Verbinder 71">
            <a:extLst>
              <a:ext uri="{FF2B5EF4-FFF2-40B4-BE49-F238E27FC236}">
                <a16:creationId xmlns:a16="http://schemas.microsoft.com/office/drawing/2014/main" id="{19B9B2EC-3743-418F-B91B-C1F53FE0E0D1}"/>
              </a:ext>
            </a:extLst>
          </p:cNvPr>
          <p:cNvCxnSpPr>
            <a:cxnSpLocks/>
            <a:stCxn id="12" idx="2"/>
            <a:endCxn id="13" idx="0"/>
          </p:cNvCxnSpPr>
          <p:nvPr/>
        </p:nvCxnSpPr>
        <p:spPr>
          <a:xfrm>
            <a:off x="7631588" y="4496142"/>
            <a:ext cx="0" cy="308150"/>
          </a:xfrm>
          <a:prstGeom prst="line">
            <a:avLst/>
          </a:prstGeom>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sp>
        <p:nvSpPr>
          <p:cNvPr id="2" name="Title 1">
            <a:extLst>
              <a:ext uri="{FF2B5EF4-FFF2-40B4-BE49-F238E27FC236}">
                <a16:creationId xmlns:a16="http://schemas.microsoft.com/office/drawing/2014/main" id="{8FE310CF-B5F4-4837-8DCB-ADEC1579881E}"/>
              </a:ext>
            </a:extLst>
          </p:cNvPr>
          <p:cNvSpPr>
            <a:spLocks noGrp="1"/>
          </p:cNvSpPr>
          <p:nvPr>
            <p:ph type="title"/>
          </p:nvPr>
        </p:nvSpPr>
        <p:spPr/>
        <p:txBody>
          <a:bodyPr/>
          <a:lstStyle/>
          <a:p>
            <a:r>
              <a:rPr lang="en-US" dirty="0"/>
              <a:t>Follow-up of patients with remission</a:t>
            </a:r>
            <a:endParaRPr lang="en-GB" dirty="0"/>
          </a:p>
        </p:txBody>
      </p:sp>
      <p:sp>
        <p:nvSpPr>
          <p:cNvPr id="3" name="Text Placeholder 2">
            <a:extLst>
              <a:ext uri="{FF2B5EF4-FFF2-40B4-BE49-F238E27FC236}">
                <a16:creationId xmlns:a16="http://schemas.microsoft.com/office/drawing/2014/main" id="{F2AC4389-901F-4A77-ACEB-595009EF2C86}"/>
              </a:ext>
            </a:extLst>
          </p:cNvPr>
          <p:cNvSpPr>
            <a:spLocks noGrp="1"/>
          </p:cNvSpPr>
          <p:nvPr>
            <p:ph type="body" sz="quarter" idx="10"/>
          </p:nvPr>
        </p:nvSpPr>
        <p:spPr/>
        <p:txBody>
          <a:bodyPr/>
          <a:lstStyle/>
          <a:p>
            <a:br>
              <a:rPr lang="en-GB" dirty="0"/>
            </a:br>
            <a:r>
              <a:rPr lang="en-GB" dirty="0"/>
              <a:t>EASL CPG AIH. </a:t>
            </a:r>
            <a:r>
              <a:rPr lang="en-US" dirty="0"/>
              <a:t>J Hepatol 2015;63:971–1004</a:t>
            </a:r>
          </a:p>
        </p:txBody>
      </p:sp>
      <p:sp>
        <p:nvSpPr>
          <p:cNvPr id="5" name="Rechteck 4">
            <a:extLst>
              <a:ext uri="{FF2B5EF4-FFF2-40B4-BE49-F238E27FC236}">
                <a16:creationId xmlns:a16="http://schemas.microsoft.com/office/drawing/2014/main" id="{856DF017-BBC9-455C-AD9D-0CB1E3A6BF6F}"/>
              </a:ext>
            </a:extLst>
          </p:cNvPr>
          <p:cNvSpPr/>
          <p:nvPr/>
        </p:nvSpPr>
        <p:spPr>
          <a:xfrm>
            <a:off x="6263554" y="1182830"/>
            <a:ext cx="2736068" cy="610879"/>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Remission</a:t>
            </a:r>
          </a:p>
          <a:p>
            <a:pPr algn="ctr"/>
            <a:r>
              <a:rPr lang="de-DE" sz="1400" dirty="0">
                <a:solidFill>
                  <a:schemeClr val="bg1"/>
                </a:solidFill>
              </a:rPr>
              <a:t>(normal ALT/normal IgG)</a:t>
            </a:r>
          </a:p>
        </p:txBody>
      </p:sp>
      <p:sp>
        <p:nvSpPr>
          <p:cNvPr id="6" name="Rechteck 5">
            <a:extLst>
              <a:ext uri="{FF2B5EF4-FFF2-40B4-BE49-F238E27FC236}">
                <a16:creationId xmlns:a16="http://schemas.microsoft.com/office/drawing/2014/main" id="{9270A2BB-AA24-4CFA-B542-A8C7FC445084}"/>
              </a:ext>
            </a:extLst>
          </p:cNvPr>
          <p:cNvSpPr/>
          <p:nvPr/>
        </p:nvSpPr>
        <p:spPr>
          <a:xfrm>
            <a:off x="6276252" y="2107071"/>
            <a:ext cx="2710675" cy="524515"/>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Reduce immunosuppression stepwise</a:t>
            </a:r>
          </a:p>
        </p:txBody>
      </p:sp>
      <p:sp>
        <p:nvSpPr>
          <p:cNvPr id="7" name="Rechteck 8">
            <a:extLst>
              <a:ext uri="{FF2B5EF4-FFF2-40B4-BE49-F238E27FC236}">
                <a16:creationId xmlns:a16="http://schemas.microsoft.com/office/drawing/2014/main" id="{A7ABC1D6-790B-4B3C-9C1F-B9552D2F7ABE}"/>
              </a:ext>
            </a:extLst>
          </p:cNvPr>
          <p:cNvSpPr/>
          <p:nvPr/>
        </p:nvSpPr>
        <p:spPr>
          <a:xfrm>
            <a:off x="2194529" y="2107070"/>
            <a:ext cx="2733993" cy="653258"/>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Re-induce remission</a:t>
            </a:r>
          </a:p>
          <a:p>
            <a:pPr algn="ctr"/>
            <a:r>
              <a:rPr lang="de-DE" sz="1400" dirty="0">
                <a:solidFill>
                  <a:schemeClr val="bg1"/>
                </a:solidFill>
              </a:rPr>
              <a:t>with predniso(lo)ne</a:t>
            </a:r>
          </a:p>
          <a:p>
            <a:pPr algn="ctr"/>
            <a:r>
              <a:rPr lang="de-DE" sz="1400" dirty="0">
                <a:solidFill>
                  <a:schemeClr val="bg1"/>
                </a:solidFill>
              </a:rPr>
              <a:t>(induction dose)</a:t>
            </a:r>
          </a:p>
        </p:txBody>
      </p:sp>
      <p:sp>
        <p:nvSpPr>
          <p:cNvPr id="8" name="Rechteck 9">
            <a:extLst>
              <a:ext uri="{FF2B5EF4-FFF2-40B4-BE49-F238E27FC236}">
                <a16:creationId xmlns:a16="http://schemas.microsoft.com/office/drawing/2014/main" id="{822E3E5E-16E7-4170-BFA5-6BD707DA915A}"/>
              </a:ext>
            </a:extLst>
          </p:cNvPr>
          <p:cNvSpPr/>
          <p:nvPr/>
        </p:nvSpPr>
        <p:spPr>
          <a:xfrm>
            <a:off x="2930125" y="3466560"/>
            <a:ext cx="1262801" cy="304105"/>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Remission</a:t>
            </a:r>
          </a:p>
        </p:txBody>
      </p:sp>
      <p:sp>
        <p:nvSpPr>
          <p:cNvPr id="9" name="Rechteck 10">
            <a:extLst>
              <a:ext uri="{FF2B5EF4-FFF2-40B4-BE49-F238E27FC236}">
                <a16:creationId xmlns:a16="http://schemas.microsoft.com/office/drawing/2014/main" id="{E4D86C21-A92B-48E3-936D-A752121EFA06}"/>
              </a:ext>
            </a:extLst>
          </p:cNvPr>
          <p:cNvSpPr/>
          <p:nvPr/>
        </p:nvSpPr>
        <p:spPr>
          <a:xfrm>
            <a:off x="4783523" y="3458350"/>
            <a:ext cx="1122490" cy="304105"/>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Relapse</a:t>
            </a:r>
          </a:p>
        </p:txBody>
      </p:sp>
      <p:sp>
        <p:nvSpPr>
          <p:cNvPr id="10" name="Rechteck 12">
            <a:extLst>
              <a:ext uri="{FF2B5EF4-FFF2-40B4-BE49-F238E27FC236}">
                <a16:creationId xmlns:a16="http://schemas.microsoft.com/office/drawing/2014/main" id="{A9C53111-2CC6-46D7-AC94-04D7CDEAF74E}"/>
              </a:ext>
            </a:extLst>
          </p:cNvPr>
          <p:cNvSpPr/>
          <p:nvPr/>
        </p:nvSpPr>
        <p:spPr>
          <a:xfrm>
            <a:off x="6346406" y="2920532"/>
            <a:ext cx="2570364" cy="650418"/>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Stable remission on monotherapy</a:t>
            </a:r>
          </a:p>
          <a:p>
            <a:pPr algn="ctr"/>
            <a:r>
              <a:rPr lang="de-DE" sz="1400" dirty="0">
                <a:solidFill>
                  <a:schemeClr val="bg1"/>
                </a:solidFill>
              </a:rPr>
              <a:t>for &gt;24 (36) months </a:t>
            </a:r>
          </a:p>
        </p:txBody>
      </p:sp>
      <p:sp>
        <p:nvSpPr>
          <p:cNvPr id="11" name="Rechteck 14">
            <a:extLst>
              <a:ext uri="{FF2B5EF4-FFF2-40B4-BE49-F238E27FC236}">
                <a16:creationId xmlns:a16="http://schemas.microsoft.com/office/drawing/2014/main" id="{45625234-D0A9-47FF-95A2-17285266375D}"/>
              </a:ext>
            </a:extLst>
          </p:cNvPr>
          <p:cNvSpPr/>
          <p:nvPr/>
        </p:nvSpPr>
        <p:spPr>
          <a:xfrm>
            <a:off x="2018100" y="4230416"/>
            <a:ext cx="3086848" cy="922830"/>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Taper steroids, </a:t>
            </a:r>
          </a:p>
          <a:p>
            <a:pPr algn="ctr"/>
            <a:r>
              <a:rPr lang="de-DE" sz="1400" dirty="0">
                <a:solidFill>
                  <a:schemeClr val="bg1"/>
                </a:solidFill>
              </a:rPr>
              <a:t>adapt azathioprine-dose </a:t>
            </a:r>
            <a:br>
              <a:rPr lang="de-DE" sz="1400" dirty="0">
                <a:solidFill>
                  <a:schemeClr val="bg1"/>
                </a:solidFill>
              </a:rPr>
            </a:br>
            <a:r>
              <a:rPr lang="de-DE" sz="1400" dirty="0">
                <a:solidFill>
                  <a:schemeClr val="bg1"/>
                </a:solidFill>
              </a:rPr>
              <a:t>(check 6-TG levels) as required to retain remission</a:t>
            </a:r>
          </a:p>
        </p:txBody>
      </p:sp>
      <p:sp>
        <p:nvSpPr>
          <p:cNvPr id="12" name="Rechteck 15">
            <a:extLst>
              <a:ext uri="{FF2B5EF4-FFF2-40B4-BE49-F238E27FC236}">
                <a16:creationId xmlns:a16="http://schemas.microsoft.com/office/drawing/2014/main" id="{11CE44BE-519E-4A0E-9B46-2D20669F157B}"/>
              </a:ext>
            </a:extLst>
          </p:cNvPr>
          <p:cNvSpPr/>
          <p:nvPr/>
        </p:nvSpPr>
        <p:spPr>
          <a:xfrm>
            <a:off x="6298631" y="3791564"/>
            <a:ext cx="2665914" cy="704579"/>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Taper out immunosuppression completely (consider prior </a:t>
            </a:r>
            <a:br>
              <a:rPr lang="de-DE" sz="1400" dirty="0">
                <a:solidFill>
                  <a:schemeClr val="bg1"/>
                </a:solidFill>
              </a:rPr>
            </a:br>
            <a:r>
              <a:rPr lang="de-DE" sz="1400" dirty="0">
                <a:solidFill>
                  <a:schemeClr val="bg1"/>
                </a:solidFill>
              </a:rPr>
              <a:t>liver biopsy)</a:t>
            </a:r>
          </a:p>
        </p:txBody>
      </p:sp>
      <p:sp>
        <p:nvSpPr>
          <p:cNvPr id="13" name="Rechteck 17">
            <a:extLst>
              <a:ext uri="{FF2B5EF4-FFF2-40B4-BE49-F238E27FC236}">
                <a16:creationId xmlns:a16="http://schemas.microsoft.com/office/drawing/2014/main" id="{30145EC3-BCE9-4538-B0F5-C1D0CA6D2FF0}"/>
              </a:ext>
            </a:extLst>
          </p:cNvPr>
          <p:cNvSpPr/>
          <p:nvPr/>
        </p:nvSpPr>
        <p:spPr>
          <a:xfrm>
            <a:off x="6346406" y="4804292"/>
            <a:ext cx="2570364" cy="484964"/>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a:solidFill>
                  <a:schemeClr val="bg1"/>
                </a:solidFill>
              </a:rPr>
              <a:t>Stable remission without treatment</a:t>
            </a:r>
            <a:endParaRPr lang="de-DE" sz="1400" dirty="0">
              <a:solidFill>
                <a:schemeClr val="bg1"/>
              </a:solidFill>
            </a:endParaRPr>
          </a:p>
        </p:txBody>
      </p:sp>
      <p:sp>
        <p:nvSpPr>
          <p:cNvPr id="14" name="Rechteck 18">
            <a:extLst>
              <a:ext uri="{FF2B5EF4-FFF2-40B4-BE49-F238E27FC236}">
                <a16:creationId xmlns:a16="http://schemas.microsoft.com/office/drawing/2014/main" id="{7AC0AACE-910A-49FD-A4E7-84F06CF84994}"/>
              </a:ext>
            </a:extLst>
          </p:cNvPr>
          <p:cNvSpPr/>
          <p:nvPr/>
        </p:nvSpPr>
        <p:spPr>
          <a:xfrm>
            <a:off x="6263555" y="5563308"/>
            <a:ext cx="2736069" cy="644384"/>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Monitor lifelong</a:t>
            </a:r>
          </a:p>
          <a:p>
            <a:pPr algn="ctr"/>
            <a:r>
              <a:rPr lang="de-DE" sz="1400" dirty="0">
                <a:solidFill>
                  <a:schemeClr val="bg1"/>
                </a:solidFill>
              </a:rPr>
              <a:t>(3 monthly for 1 year, then </a:t>
            </a:r>
            <a:br>
              <a:rPr lang="de-DE" sz="1400" dirty="0">
                <a:solidFill>
                  <a:schemeClr val="bg1"/>
                </a:solidFill>
              </a:rPr>
            </a:br>
            <a:r>
              <a:rPr lang="de-DE" sz="1400" dirty="0">
                <a:solidFill>
                  <a:schemeClr val="bg1"/>
                </a:solidFill>
              </a:rPr>
              <a:t>6 monthly)</a:t>
            </a:r>
          </a:p>
        </p:txBody>
      </p:sp>
      <p:cxnSp>
        <p:nvCxnSpPr>
          <p:cNvPr id="16" name="Gerader Verbinder 36">
            <a:extLst>
              <a:ext uri="{FF2B5EF4-FFF2-40B4-BE49-F238E27FC236}">
                <a16:creationId xmlns:a16="http://schemas.microsoft.com/office/drawing/2014/main" id="{41CB5C7B-82C4-4C39-BBC7-C15AF962DB59}"/>
              </a:ext>
            </a:extLst>
          </p:cNvPr>
          <p:cNvCxnSpPr>
            <a:cxnSpLocks/>
            <a:stCxn id="6" idx="2"/>
            <a:endCxn id="10" idx="0"/>
          </p:cNvCxnSpPr>
          <p:nvPr/>
        </p:nvCxnSpPr>
        <p:spPr>
          <a:xfrm flipH="1">
            <a:off x="7631589" y="2631586"/>
            <a:ext cx="1" cy="288947"/>
          </a:xfrm>
          <a:prstGeom prst="line">
            <a:avLst/>
          </a:prstGeom>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sp>
        <p:nvSpPr>
          <p:cNvPr id="18" name="Rechteck 47">
            <a:extLst>
              <a:ext uri="{FF2B5EF4-FFF2-40B4-BE49-F238E27FC236}">
                <a16:creationId xmlns:a16="http://schemas.microsoft.com/office/drawing/2014/main" id="{1C26A719-9492-4858-937F-D9FE71ACD2A1}"/>
              </a:ext>
            </a:extLst>
          </p:cNvPr>
          <p:cNvSpPr/>
          <p:nvPr/>
        </p:nvSpPr>
        <p:spPr>
          <a:xfrm>
            <a:off x="2333802" y="5563309"/>
            <a:ext cx="2455447" cy="585803"/>
          </a:xfrm>
          <a:prstGeom prst="rect">
            <a:avLst/>
          </a:prstGeom>
          <a:solidFill>
            <a:schemeClr val="tx2">
              <a:alpha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bg1"/>
                </a:solidFill>
              </a:rPr>
              <a:t>Long-term (lifelong?)</a:t>
            </a:r>
          </a:p>
          <a:p>
            <a:pPr algn="ctr"/>
            <a:r>
              <a:rPr lang="de-DE" sz="1400" dirty="0">
                <a:solidFill>
                  <a:schemeClr val="bg1"/>
                </a:solidFill>
              </a:rPr>
              <a:t>maintenance treatment</a:t>
            </a:r>
          </a:p>
        </p:txBody>
      </p:sp>
      <p:cxnSp>
        <p:nvCxnSpPr>
          <p:cNvPr id="24" name="Gerader Verbinder 69">
            <a:extLst>
              <a:ext uri="{FF2B5EF4-FFF2-40B4-BE49-F238E27FC236}">
                <a16:creationId xmlns:a16="http://schemas.microsoft.com/office/drawing/2014/main" id="{51AAB699-2BAB-46AC-ACB9-801004226A30}"/>
              </a:ext>
            </a:extLst>
          </p:cNvPr>
          <p:cNvCxnSpPr>
            <a:cxnSpLocks/>
            <a:stCxn id="10" idx="2"/>
            <a:endCxn id="12" idx="0"/>
          </p:cNvCxnSpPr>
          <p:nvPr/>
        </p:nvCxnSpPr>
        <p:spPr>
          <a:xfrm>
            <a:off x="7631588" y="3570951"/>
            <a:ext cx="0" cy="220613"/>
          </a:xfrm>
          <a:prstGeom prst="line">
            <a:avLst/>
          </a:prstGeom>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Gerade Verbindung mit Pfeil 16">
            <a:extLst>
              <a:ext uri="{FF2B5EF4-FFF2-40B4-BE49-F238E27FC236}">
                <a16:creationId xmlns:a16="http://schemas.microsoft.com/office/drawing/2014/main" id="{800506C9-DC69-4E31-8900-E18A69BF1924}"/>
              </a:ext>
            </a:extLst>
          </p:cNvPr>
          <p:cNvCxnSpPr>
            <a:cxnSpLocks/>
            <a:stCxn id="5" idx="2"/>
            <a:endCxn id="6" idx="0"/>
          </p:cNvCxnSpPr>
          <p:nvPr/>
        </p:nvCxnSpPr>
        <p:spPr>
          <a:xfrm>
            <a:off x="7631589" y="1793708"/>
            <a:ext cx="1" cy="313362"/>
          </a:xfrm>
          <a:prstGeom prst="straightConnector1">
            <a:avLst/>
          </a:prstGeom>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pic>
        <p:nvPicPr>
          <p:cNvPr id="28" name="Picture 27">
            <a:hlinkClick r:id="rId3" action="ppaction://hlinksldjump"/>
            <a:extLst>
              <a:ext uri="{FF2B5EF4-FFF2-40B4-BE49-F238E27FC236}">
                <a16:creationId xmlns:a16="http://schemas.microsoft.com/office/drawing/2014/main" id="{5A9DEAC0-0768-4A84-A48D-78313E725335}"/>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4" y="442233"/>
            <a:ext cx="381237" cy="377560"/>
          </a:xfrm>
          <a:prstGeom prst="rect">
            <a:avLst/>
          </a:prstGeom>
        </p:spPr>
      </p:pic>
      <p:cxnSp>
        <p:nvCxnSpPr>
          <p:cNvPr id="29" name="Elbow Connector 28"/>
          <p:cNvCxnSpPr>
            <a:stCxn id="6" idx="1"/>
            <a:endCxn id="9" idx="3"/>
          </p:cNvCxnSpPr>
          <p:nvPr/>
        </p:nvCxnSpPr>
        <p:spPr>
          <a:xfrm rot="10800000" flipV="1">
            <a:off x="5906013" y="2369328"/>
            <a:ext cx="370238" cy="1241074"/>
          </a:xfrm>
          <a:prstGeom prst="bentConnector3">
            <a:avLst>
              <a:gd name="adj1" fmla="val 4794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1" name="Elbow Connector 30"/>
          <p:cNvCxnSpPr>
            <a:stCxn id="9" idx="0"/>
            <a:endCxn id="7" idx="3"/>
          </p:cNvCxnSpPr>
          <p:nvPr/>
        </p:nvCxnSpPr>
        <p:spPr>
          <a:xfrm rot="16200000" flipV="1">
            <a:off x="4624320" y="2737901"/>
            <a:ext cx="1024650" cy="416247"/>
          </a:xfrm>
          <a:prstGeom prst="bentConnector2">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Arrow Connector 32"/>
          <p:cNvCxnSpPr>
            <a:stCxn id="7" idx="2"/>
            <a:endCxn id="8" idx="0"/>
          </p:cNvCxnSpPr>
          <p:nvPr/>
        </p:nvCxnSpPr>
        <p:spPr>
          <a:xfrm>
            <a:off x="3561525" y="2760329"/>
            <a:ext cx="0" cy="706231"/>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a:stCxn id="8" idx="2"/>
            <a:endCxn id="11" idx="0"/>
          </p:cNvCxnSpPr>
          <p:nvPr/>
        </p:nvCxnSpPr>
        <p:spPr>
          <a:xfrm flipH="1">
            <a:off x="3561525" y="3770664"/>
            <a:ext cx="1" cy="459752"/>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Arrow Connector 36"/>
          <p:cNvCxnSpPr>
            <a:stCxn id="11" idx="2"/>
            <a:endCxn id="18" idx="0"/>
          </p:cNvCxnSpPr>
          <p:nvPr/>
        </p:nvCxnSpPr>
        <p:spPr>
          <a:xfrm>
            <a:off x="3561525" y="5153246"/>
            <a:ext cx="1" cy="410062"/>
          </a:xfrm>
          <a:prstGeom prst="straightConnector1">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9" name="Elbow Connector 38"/>
          <p:cNvCxnSpPr>
            <a:stCxn id="12" idx="1"/>
            <a:endCxn id="9" idx="3"/>
          </p:cNvCxnSpPr>
          <p:nvPr/>
        </p:nvCxnSpPr>
        <p:spPr>
          <a:xfrm rot="10800000">
            <a:off x="5906013" y="3610404"/>
            <a:ext cx="392618" cy="533451"/>
          </a:xfrm>
          <a:prstGeom prst="bentConnector3">
            <a:avLst/>
          </a:prstGeom>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1" name="Elbow Connector 40"/>
          <p:cNvCxnSpPr>
            <a:stCxn id="14" idx="1"/>
            <a:endCxn id="9" idx="2"/>
          </p:cNvCxnSpPr>
          <p:nvPr/>
        </p:nvCxnSpPr>
        <p:spPr>
          <a:xfrm rot="10800000">
            <a:off x="5344768" y="3762454"/>
            <a:ext cx="918786" cy="2123046"/>
          </a:xfrm>
          <a:prstGeom prst="bentConnector2">
            <a:avLst/>
          </a:prstGeom>
          <a:ln>
            <a:solidFill>
              <a:schemeClr val="tx1"/>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950347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Maintenance treatment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*Statement numbers: 36–37</a:t>
            </a:r>
          </a:p>
          <a:p>
            <a:r>
              <a:rPr lang="en-GB" dirty="0"/>
              <a:t>EASL CPG AIH. </a:t>
            </a:r>
            <a:r>
              <a:rPr lang="en-US" dirty="0"/>
              <a:t>J Hepatol 2015;63:971–1004</a:t>
            </a:r>
          </a:p>
        </p:txBody>
      </p:sp>
      <p:sp>
        <p:nvSpPr>
          <p:cNvPr id="5" name="Content Placeholder 4">
            <a:extLst>
              <a:ext uri="{FF2B5EF4-FFF2-40B4-BE49-F238E27FC236}">
                <a16:creationId xmlns:a16="http://schemas.microsoft.com/office/drawing/2014/main" id="{194BBDD6-B5E8-4290-81ED-E6EA20C0DA32}"/>
              </a:ext>
            </a:extLst>
          </p:cNvPr>
          <p:cNvSpPr>
            <a:spLocks noGrp="1"/>
          </p:cNvSpPr>
          <p:nvPr>
            <p:ph sz="half" idx="1"/>
          </p:nvPr>
        </p:nvSpPr>
        <p:spPr/>
        <p:txBody>
          <a:bodyPr/>
          <a:lstStyle/>
          <a:p>
            <a:r>
              <a:rPr lang="en-GB" dirty="0"/>
              <a:t>Azathioprine is the drug of choice for maintenance of remission</a:t>
            </a:r>
          </a:p>
          <a:p>
            <a:pPr lvl="1"/>
            <a:r>
              <a:rPr lang="en-GB" dirty="0"/>
              <a:t>Alternatively prednisolone as low as possible to maintain normal aminotransferase levels may </a:t>
            </a:r>
            <a:br>
              <a:rPr lang="en-GB" dirty="0"/>
            </a:br>
            <a:r>
              <a:rPr lang="en-GB" dirty="0"/>
              <a:t>be added</a:t>
            </a:r>
          </a:p>
          <a:p>
            <a:pPr lvl="1"/>
            <a:r>
              <a:rPr lang="en-GB" dirty="0"/>
              <a:t>Strategy should be individualized</a:t>
            </a:r>
          </a:p>
        </p:txBody>
      </p:sp>
      <p:pic>
        <p:nvPicPr>
          <p:cNvPr id="6" name="Picture 5">
            <a:hlinkClick r:id="rId3" action="ppaction://hlinksldjump"/>
            <a:extLst>
              <a:ext uri="{FF2B5EF4-FFF2-40B4-BE49-F238E27FC236}">
                <a16:creationId xmlns:a16="http://schemas.microsoft.com/office/drawing/2014/main" id="{BBD30CAE-3CFC-4185-A2BD-E518D17DD2BF}"/>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0" y="442233"/>
            <a:ext cx="381237" cy="377560"/>
          </a:xfrm>
          <a:prstGeom prst="rect">
            <a:avLst/>
          </a:prstGeom>
        </p:spPr>
      </p:pic>
      <p:graphicFrame>
        <p:nvGraphicFramePr>
          <p:cNvPr id="7" name="Table 6">
            <a:extLst>
              <a:ext uri="{FF2B5EF4-FFF2-40B4-BE49-F238E27FC236}">
                <a16:creationId xmlns:a16="http://schemas.microsoft.com/office/drawing/2014/main" id="{7F96A477-4A3D-46EB-BBB0-51E633F38AEC}"/>
              </a:ext>
            </a:extLst>
          </p:cNvPr>
          <p:cNvGraphicFramePr>
            <a:graphicFrameLocks noGrp="1"/>
          </p:cNvGraphicFramePr>
          <p:nvPr>
            <p:extLst>
              <p:ext uri="{D42A27DB-BD31-4B8C-83A1-F6EECF244321}">
                <p14:modId xmlns:p14="http://schemas.microsoft.com/office/powerpoint/2010/main" val="4177208623"/>
              </p:ext>
            </p:extLst>
          </p:nvPr>
        </p:nvGraphicFramePr>
        <p:xfrm>
          <a:off x="604838" y="2906870"/>
          <a:ext cx="10982324" cy="155448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In patients with </a:t>
                      </a:r>
                      <a:r>
                        <a:rPr lang="en-US" sz="1400" b="1" kern="1200" noProof="0" dirty="0">
                          <a:solidFill>
                            <a:schemeClr val="tx2"/>
                          </a:solidFill>
                          <a:latin typeface="Arial" panose="020B0604020202020204" pitchFamily="34" charset="0"/>
                          <a:ea typeface="+mn-ea"/>
                          <a:cs typeface="Arial" panose="020B0604020202020204" pitchFamily="34" charset="0"/>
                        </a:rPr>
                        <a:t>mild disease </a:t>
                      </a:r>
                      <a:r>
                        <a:rPr lang="en-US" sz="1400" b="0" kern="1200" noProof="0" dirty="0">
                          <a:solidFill>
                            <a:schemeClr val="tx1"/>
                          </a:solidFill>
                          <a:latin typeface="Arial" panose="020B0604020202020204" pitchFamily="34" charset="0"/>
                          <a:ea typeface="+mn-ea"/>
                          <a:cs typeface="Arial" panose="020B0604020202020204" pitchFamily="34" charset="0"/>
                        </a:rPr>
                        <a:t>and</a:t>
                      </a:r>
                      <a:r>
                        <a:rPr lang="en-US" sz="1400" b="1" kern="1200" noProof="0" dirty="0">
                          <a:solidFill>
                            <a:schemeClr val="accent1"/>
                          </a:solidFill>
                          <a:latin typeface="Arial" panose="020B0604020202020204" pitchFamily="34" charset="0"/>
                          <a:ea typeface="+mn-ea"/>
                          <a:cs typeface="Arial" panose="020B0604020202020204" pitchFamily="34" charset="0"/>
                        </a:rPr>
                        <a:t> </a:t>
                      </a:r>
                      <a:r>
                        <a:rPr lang="en-US" sz="1400" b="1" kern="1200" noProof="0" dirty="0">
                          <a:solidFill>
                            <a:schemeClr val="tx2"/>
                          </a:solidFill>
                          <a:latin typeface="Arial" panose="020B0604020202020204" pitchFamily="34" charset="0"/>
                          <a:ea typeface="+mn-ea"/>
                          <a:cs typeface="Arial" panose="020B0604020202020204" pitchFamily="34" charset="0"/>
                        </a:rPr>
                        <a:t>intolerant to azathioprine, prednisolone monotherapy</a:t>
                      </a:r>
                      <a:r>
                        <a:rPr lang="en-US" sz="1400" b="1" kern="1200" noProof="0" dirty="0">
                          <a:solidFill>
                            <a:schemeClr val="accent1"/>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can be considered</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In </a:t>
                      </a:r>
                      <a:r>
                        <a:rPr lang="en-US" sz="1400" b="1" kern="1200" noProof="0" dirty="0">
                          <a:solidFill>
                            <a:schemeClr val="tx2"/>
                          </a:solidFill>
                          <a:latin typeface="Arial" panose="020B0604020202020204" pitchFamily="34" charset="0"/>
                          <a:ea typeface="+mn-ea"/>
                          <a:cs typeface="Arial" panose="020B0604020202020204" pitchFamily="34" charset="0"/>
                        </a:rPr>
                        <a:t>all other patients, steroid-free monotherapy with azathioprine (or MMF) should be the goal of maintenance therapy</a:t>
                      </a:r>
                      <a:r>
                        <a:rPr lang="en-US" sz="1400" b="0" kern="1200" baseline="0" noProof="0" dirty="0">
                          <a:solidFill>
                            <a:schemeClr val="tx1"/>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Maintenance treatment should be adapted in dose to sustain stable remission with normalized aminotransferases and IgG levels.</a:t>
                      </a:r>
                      <a:r>
                        <a:rPr lang="en-US" sz="1400" b="0" kern="1200" baseline="0" noProof="0" dirty="0">
                          <a:solidFill>
                            <a:schemeClr val="tx1"/>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The </a:t>
                      </a:r>
                      <a:r>
                        <a:rPr lang="en-US" sz="1400" b="1" kern="1200" noProof="0" dirty="0">
                          <a:solidFill>
                            <a:schemeClr val="tx2"/>
                          </a:solidFill>
                          <a:latin typeface="Arial" panose="020B0604020202020204" pitchFamily="34" charset="0"/>
                          <a:ea typeface="+mn-ea"/>
                          <a:cs typeface="Arial" panose="020B0604020202020204" pitchFamily="34" charset="0"/>
                        </a:rPr>
                        <a:t>rate of relapse </a:t>
                      </a:r>
                      <a:r>
                        <a:rPr lang="en-US" sz="1400" b="0" kern="1200" noProof="0" dirty="0">
                          <a:solidFill>
                            <a:schemeClr val="tx1"/>
                          </a:solidFill>
                          <a:latin typeface="Arial" panose="020B0604020202020204" pitchFamily="34" charset="0"/>
                          <a:ea typeface="+mn-ea"/>
                          <a:cs typeface="Arial" panose="020B0604020202020204" pitchFamily="34" charset="0"/>
                        </a:rPr>
                        <a:t>after prednisolone withdrawal </a:t>
                      </a:r>
                      <a:r>
                        <a:rPr lang="en-US" sz="1400" b="1" kern="1200" noProof="0" dirty="0">
                          <a:solidFill>
                            <a:schemeClr val="tx2"/>
                          </a:solidFill>
                          <a:latin typeface="Arial" panose="020B0604020202020204" pitchFamily="34" charset="0"/>
                          <a:ea typeface="+mn-ea"/>
                          <a:cs typeface="Arial" panose="020B0604020202020204" pitchFamily="34" charset="0"/>
                        </a:rPr>
                        <a:t>can be reduced by </a:t>
                      </a:r>
                      <a:r>
                        <a:rPr lang="en-US" sz="1400" b="0" kern="1200" noProof="0" dirty="0">
                          <a:solidFill>
                            <a:schemeClr val="tx1"/>
                          </a:solidFill>
                          <a:latin typeface="Arial" panose="020B0604020202020204" pitchFamily="34" charset="0"/>
                          <a:ea typeface="+mn-ea"/>
                          <a:cs typeface="Arial" panose="020B0604020202020204" pitchFamily="34" charset="0"/>
                        </a:rPr>
                        <a:t>application of </a:t>
                      </a:r>
                      <a:r>
                        <a:rPr lang="en-US" sz="1400" b="1" kern="1200" noProof="0" dirty="0">
                          <a:solidFill>
                            <a:schemeClr val="tx2"/>
                          </a:solidFill>
                          <a:latin typeface="Arial" panose="020B0604020202020204" pitchFamily="34" charset="0"/>
                          <a:ea typeface="+mn-ea"/>
                          <a:cs typeface="Arial" panose="020B0604020202020204" pitchFamily="34" charset="0"/>
                        </a:rPr>
                        <a:t>azathioprine at a dose of up to 2 mg/kg/day</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105CC11B-AF39-4EAD-8AA7-765CFD991384}"/>
              </a:ext>
            </a:extLst>
          </p:cNvPr>
          <p:cNvGrpSpPr/>
          <p:nvPr/>
        </p:nvGrpSpPr>
        <p:grpSpPr>
          <a:xfrm>
            <a:off x="9453913" y="2906870"/>
            <a:ext cx="2111205" cy="276999"/>
            <a:chOff x="5845171" y="3212976"/>
            <a:chExt cx="2111205" cy="276999"/>
          </a:xfrm>
        </p:grpSpPr>
        <p:sp>
          <p:nvSpPr>
            <p:cNvPr id="9" name="Rectangle 8">
              <a:extLst>
                <a:ext uri="{FF2B5EF4-FFF2-40B4-BE49-F238E27FC236}">
                  <a16:creationId xmlns:a16="http://schemas.microsoft.com/office/drawing/2014/main" id="{3D719CF7-9B95-458D-8049-6D30724F283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56B8E117-A203-4C0C-B315-136D61E22286}"/>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4928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TPMT deficiency</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*Statement number: 38</a:t>
            </a:r>
          </a:p>
          <a:p>
            <a:r>
              <a:rPr lang="en-GB" dirty="0"/>
              <a:t>EASL CPG AIH. </a:t>
            </a:r>
            <a:r>
              <a:rPr lang="en-US" dirty="0"/>
              <a:t>J Hepatol 2015;63:971–1004</a:t>
            </a:r>
          </a:p>
        </p:txBody>
      </p:sp>
      <p:sp>
        <p:nvSpPr>
          <p:cNvPr id="5" name="Content Placeholder 4">
            <a:extLst>
              <a:ext uri="{FF2B5EF4-FFF2-40B4-BE49-F238E27FC236}">
                <a16:creationId xmlns:a16="http://schemas.microsoft.com/office/drawing/2014/main" id="{194BBDD6-B5E8-4290-81ED-E6EA20C0DA32}"/>
              </a:ext>
            </a:extLst>
          </p:cNvPr>
          <p:cNvSpPr>
            <a:spLocks noGrp="1"/>
          </p:cNvSpPr>
          <p:nvPr>
            <p:ph sz="half" idx="1"/>
          </p:nvPr>
        </p:nvSpPr>
        <p:spPr/>
        <p:txBody>
          <a:bodyPr>
            <a:normAutofit/>
          </a:bodyPr>
          <a:lstStyle/>
          <a:p>
            <a:r>
              <a:rPr lang="en-GB" sz="1800" dirty="0"/>
              <a:t>TPMT is an enzyme involved in the metabolism of azathioprine</a:t>
            </a:r>
          </a:p>
          <a:p>
            <a:pPr lvl="1"/>
            <a:r>
              <a:rPr lang="en-GB" sz="1600" dirty="0"/>
              <a:t>TPMT deficiency can result in increased toxicity of azathioprine</a:t>
            </a:r>
          </a:p>
          <a:p>
            <a:r>
              <a:rPr lang="en-GB" sz="1800" dirty="0"/>
              <a:t>TPMT testing cannot always identify those likely to experience toxicity</a:t>
            </a:r>
          </a:p>
          <a:p>
            <a:pPr lvl="1"/>
            <a:r>
              <a:rPr lang="en-GB" sz="1600" dirty="0"/>
              <a:t>Deficiency associated with various alleles</a:t>
            </a:r>
          </a:p>
          <a:p>
            <a:pPr lvl="1"/>
            <a:r>
              <a:rPr lang="en-GB" sz="1600" dirty="0"/>
              <a:t>Alternative pathways of metabolism</a:t>
            </a:r>
          </a:p>
          <a:p>
            <a:pPr lvl="1"/>
            <a:r>
              <a:rPr lang="en-GB" sz="1600" dirty="0"/>
              <a:t>Variable penetrance</a:t>
            </a:r>
          </a:p>
          <a:p>
            <a:pPr lvl="1"/>
            <a:r>
              <a:rPr lang="en-GB" sz="1600" dirty="0"/>
              <a:t>Possible substrate induction of TPMT activity</a:t>
            </a:r>
          </a:p>
          <a:p>
            <a:r>
              <a:rPr lang="en-GB" sz="1800" dirty="0"/>
              <a:t>Potential serious consequences make TPMT testing valid prior to azathioprine</a:t>
            </a:r>
          </a:p>
          <a:p>
            <a:r>
              <a:rPr lang="en-GB" sz="1800" dirty="0"/>
              <a:t>In patients with TPMT deﬁciency consider</a:t>
            </a:r>
          </a:p>
          <a:p>
            <a:pPr lvl="1"/>
            <a:r>
              <a:rPr lang="en-GB" sz="1600" dirty="0"/>
              <a:t>Prednisolone monotherapy</a:t>
            </a:r>
          </a:p>
          <a:p>
            <a:pPr lvl="1"/>
            <a:r>
              <a:rPr lang="en-GB" sz="1600" dirty="0"/>
              <a:t>Lower dose prednisolone + MMF</a:t>
            </a:r>
          </a:p>
          <a:p>
            <a:r>
              <a:rPr lang="en-GB" sz="1800" dirty="0"/>
              <a:t>Close monitoring for toxicity (blood counts) of all patients started on azathioprine is mandatory</a:t>
            </a:r>
          </a:p>
        </p:txBody>
      </p:sp>
      <p:pic>
        <p:nvPicPr>
          <p:cNvPr id="6" name="Picture 5">
            <a:hlinkClick r:id="rId3" action="ppaction://hlinksldjump"/>
            <a:extLst>
              <a:ext uri="{FF2B5EF4-FFF2-40B4-BE49-F238E27FC236}">
                <a16:creationId xmlns:a16="http://schemas.microsoft.com/office/drawing/2014/main" id="{BBD30CAE-3CFC-4185-A2BD-E518D17DD2BF}"/>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7" y="442233"/>
            <a:ext cx="381237" cy="377560"/>
          </a:xfrm>
          <a:prstGeom prst="rect">
            <a:avLst/>
          </a:prstGeom>
        </p:spPr>
      </p:pic>
      <p:graphicFrame>
        <p:nvGraphicFramePr>
          <p:cNvPr id="7" name="Table 6">
            <a:extLst>
              <a:ext uri="{FF2B5EF4-FFF2-40B4-BE49-F238E27FC236}">
                <a16:creationId xmlns:a16="http://schemas.microsoft.com/office/drawing/2014/main" id="{E3741ACB-750B-4633-930E-1F0FD7357971}"/>
              </a:ext>
            </a:extLst>
          </p:cNvPr>
          <p:cNvGraphicFramePr>
            <a:graphicFrameLocks noGrp="1"/>
          </p:cNvGraphicFramePr>
          <p:nvPr>
            <p:extLst>
              <p:ext uri="{D42A27DB-BD31-4B8C-83A1-F6EECF244321}">
                <p14:modId xmlns:p14="http://schemas.microsoft.com/office/powerpoint/2010/main" val="1166844391"/>
              </p:ext>
            </p:extLst>
          </p:nvPr>
        </p:nvGraphicFramePr>
        <p:xfrm>
          <a:off x="604839" y="5172027"/>
          <a:ext cx="10982324" cy="8229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TGN measurements may help to guide azathioprine dosage </a:t>
                      </a:r>
                      <a:r>
                        <a:rPr lang="en-US" sz="1400" b="0" kern="1200" noProof="0" dirty="0">
                          <a:solidFill>
                            <a:schemeClr val="tx1"/>
                          </a:solidFill>
                          <a:latin typeface="Arial" panose="020B0604020202020204" pitchFamily="34" charset="0"/>
                          <a:ea typeface="+mn-ea"/>
                          <a:cs typeface="Arial" panose="020B0604020202020204" pitchFamily="34" charset="0"/>
                        </a:rPr>
                        <a:t>and to detect possible non-adherence. Undetectable TGN levels may be due to altered metabolism or non-adherence. High TGN levels may suggest toxicity</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42941932-60EA-4263-9640-63AC2E62AAAC}"/>
              </a:ext>
            </a:extLst>
          </p:cNvPr>
          <p:cNvGrpSpPr/>
          <p:nvPr/>
        </p:nvGrpSpPr>
        <p:grpSpPr>
          <a:xfrm>
            <a:off x="9475958" y="5172027"/>
            <a:ext cx="2111205" cy="276999"/>
            <a:chOff x="5845171" y="3212976"/>
            <a:chExt cx="2111205" cy="276999"/>
          </a:xfrm>
        </p:grpSpPr>
        <p:sp>
          <p:nvSpPr>
            <p:cNvPr id="9" name="Rectangle 8">
              <a:extLst>
                <a:ext uri="{FF2B5EF4-FFF2-40B4-BE49-F238E27FC236}">
                  <a16:creationId xmlns:a16="http://schemas.microsoft.com/office/drawing/2014/main" id="{E1738A0C-FBE0-48CB-967E-80C6F6B03328}"/>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tx1"/>
                </a:solidFill>
              </a:endParaRPr>
            </a:p>
          </p:txBody>
        </p:sp>
        <p:sp>
          <p:nvSpPr>
            <p:cNvPr id="10" name="TextBox 10">
              <a:extLst>
                <a:ext uri="{FF2B5EF4-FFF2-40B4-BE49-F238E27FC236}">
                  <a16:creationId xmlns:a16="http://schemas.microsoft.com/office/drawing/2014/main" id="{9A1072A3-CF86-4B92-A49A-242F0FEA76B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2"/>
                  </a:solidFill>
                </a:rPr>
                <a:t>Grade of recommendation</a:t>
              </a:r>
            </a:p>
          </p:txBody>
        </p:sp>
      </p:grpSp>
    </p:spTree>
    <p:extLst>
      <p:ext uri="{BB962C8B-B14F-4D97-AF65-F5344CB8AC3E}">
        <p14:creationId xmlns:p14="http://schemas.microsoft.com/office/powerpoint/2010/main" val="2569528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1265-428F-4AF7-A3C3-D6863A682B76}"/>
              </a:ext>
            </a:extLst>
          </p:cNvPr>
          <p:cNvSpPr>
            <a:spLocks noGrp="1"/>
          </p:cNvSpPr>
          <p:nvPr>
            <p:ph type="title"/>
          </p:nvPr>
        </p:nvSpPr>
        <p:spPr/>
        <p:txBody>
          <a:bodyPr>
            <a:normAutofit/>
          </a:bodyPr>
          <a:lstStyle/>
          <a:p>
            <a:r>
              <a:rPr lang="en-GB" dirty="0"/>
              <a:t>Special patient populations: AIH and pregnancy</a:t>
            </a:r>
          </a:p>
        </p:txBody>
      </p:sp>
      <p:sp>
        <p:nvSpPr>
          <p:cNvPr id="8" name="Text Placeholder 7"/>
          <p:cNvSpPr>
            <a:spLocks noGrp="1"/>
          </p:cNvSpPr>
          <p:nvPr>
            <p:ph type="body" sz="quarter" idx="10"/>
          </p:nvPr>
        </p:nvSpPr>
        <p:spPr/>
        <p:txBody>
          <a:bodyPr/>
          <a:lstStyle/>
          <a:p>
            <a:r>
              <a:rPr lang="en-GB" dirty="0"/>
              <a:t>*MMF is contraindicated in pregnancy</a:t>
            </a:r>
          </a:p>
          <a:p>
            <a:r>
              <a:rPr lang="en-GB" dirty="0"/>
              <a:t>EASL CPG AIH. </a:t>
            </a:r>
            <a:r>
              <a:rPr lang="en-US" dirty="0"/>
              <a:t>J Hepatol 2015;63:971–1004</a:t>
            </a:r>
          </a:p>
        </p:txBody>
      </p:sp>
      <p:graphicFrame>
        <p:nvGraphicFramePr>
          <p:cNvPr id="6" name="Content Placeholder 5">
            <a:extLst>
              <a:ext uri="{FF2B5EF4-FFF2-40B4-BE49-F238E27FC236}">
                <a16:creationId xmlns:a16="http://schemas.microsoft.com/office/drawing/2014/main" id="{F3422710-C640-4CC8-985A-B6A28497EF33}"/>
              </a:ext>
            </a:extLst>
          </p:cNvPr>
          <p:cNvGraphicFramePr>
            <a:graphicFrameLocks noGrp="1"/>
          </p:cNvGraphicFramePr>
          <p:nvPr>
            <p:ph sz="half" idx="1"/>
            <p:extLst>
              <p:ext uri="{D42A27DB-BD31-4B8C-83A1-F6EECF244321}">
                <p14:modId xmlns:p14="http://schemas.microsoft.com/office/powerpoint/2010/main" val="1711444734"/>
              </p:ext>
            </p:extLst>
          </p:nvPr>
        </p:nvGraphicFramePr>
        <p:xfrm>
          <a:off x="604838" y="1341438"/>
          <a:ext cx="10982325" cy="3298624"/>
        </p:xfrm>
        <a:graphic>
          <a:graphicData uri="http://schemas.openxmlformats.org/drawingml/2006/table">
            <a:tbl>
              <a:tblPr firstRow="1" bandRow="1">
                <a:tableStyleId>{69012ECD-51FC-41F1-AA8D-1B2483CD663E}</a:tableStyleId>
              </a:tblPr>
              <a:tblGrid>
                <a:gridCol w="2184765">
                  <a:extLst>
                    <a:ext uri="{9D8B030D-6E8A-4147-A177-3AD203B41FA5}">
                      <a16:colId xmlns:a16="http://schemas.microsoft.com/office/drawing/2014/main" val="2086952636"/>
                    </a:ext>
                  </a:extLst>
                </a:gridCol>
                <a:gridCol w="8797560">
                  <a:extLst>
                    <a:ext uri="{9D8B030D-6E8A-4147-A177-3AD203B41FA5}">
                      <a16:colId xmlns:a16="http://schemas.microsoft.com/office/drawing/2014/main" val="1728604620"/>
                    </a:ext>
                  </a:extLst>
                </a:gridCol>
              </a:tblGrid>
              <a:tr h="308078">
                <a:tc>
                  <a:txBody>
                    <a:bodyPr/>
                    <a:lstStyle/>
                    <a:p>
                      <a:r>
                        <a:rPr lang="en-GB" sz="1400" dirty="0"/>
                        <a:t>Characteristics</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endParaRPr lang="en-GB" sz="1400" dirty="0"/>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86786624"/>
                  </a:ext>
                </a:extLst>
              </a:tr>
              <a:tr h="552146">
                <a:tc>
                  <a:txBody>
                    <a:bodyPr/>
                    <a:lstStyle/>
                    <a:p>
                      <a:r>
                        <a:rPr lang="en-GB" sz="1400" dirty="0"/>
                        <a:t>Manifestation</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285750" indent="-285750">
                        <a:buClr>
                          <a:schemeClr val="tx2"/>
                        </a:buClr>
                        <a:buFont typeface="Arial" panose="020B0604020202020204" pitchFamily="34" charset="0"/>
                        <a:buChar char="•"/>
                      </a:pPr>
                      <a:r>
                        <a:rPr lang="en-GB" sz="1400" dirty="0"/>
                        <a:t>AIH can manifest within a few months after pregnancy/delivery</a:t>
                      </a:r>
                    </a:p>
                    <a:p>
                      <a:pPr marL="285750" indent="-285750">
                        <a:buClr>
                          <a:schemeClr val="tx2"/>
                        </a:buClr>
                        <a:buFont typeface="Arial" panose="020B0604020202020204" pitchFamily="34" charset="0"/>
                        <a:buChar char="•"/>
                      </a:pPr>
                      <a:r>
                        <a:rPr lang="en-GB" sz="1400" dirty="0"/>
                        <a:t>AIH can also manifest during pregnancy, though rarely</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74319016"/>
                  </a:ext>
                </a:extLst>
              </a:tr>
              <a:tr h="2395339">
                <a:tc>
                  <a:txBody>
                    <a:bodyPr/>
                    <a:lstStyle/>
                    <a:p>
                      <a:r>
                        <a:rPr lang="en-GB" sz="1400" dirty="0"/>
                        <a:t>Management</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400" kern="1200" dirty="0"/>
                        <a:t>Maternal and foetal compli</a:t>
                      </a:r>
                      <a:r>
                        <a:rPr lang="en-GB" sz="1400" dirty="0"/>
                        <a:t>cations are similar to general population</a:t>
                      </a:r>
                    </a:p>
                    <a:p>
                      <a:pPr marL="285750" marR="0" lvl="1"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400" dirty="0"/>
                        <a:t>Anti-SLA/LP antibodies and anti-Ro52 antibodies seem to be associated with a higher rate</a:t>
                      </a:r>
                      <a:r>
                        <a:rPr lang="en-GB" sz="1400" baseline="0" dirty="0"/>
                        <a:t> of spontaneous abortion/congenital heart block</a:t>
                      </a:r>
                    </a:p>
                    <a:p>
                      <a:pPr marL="285750" marR="0" lvl="1"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400" baseline="0" dirty="0"/>
                        <a:t>Immunosuppressive therapy with azathioprine </a:t>
                      </a:r>
                      <a:r>
                        <a:rPr lang="en-US" sz="1400" b="0" kern="1200" baseline="0" noProof="0" dirty="0">
                          <a:solidFill>
                            <a:schemeClr val="tx1"/>
                          </a:solidFill>
                          <a:latin typeface="Arial" panose="020B0604020202020204" pitchFamily="34" charset="0"/>
                          <a:ea typeface="+mn-ea"/>
                          <a:cs typeface="Arial" panose="020B0604020202020204" pitchFamily="34" charset="0"/>
                        </a:rPr>
                        <a:t>plus/minus </a:t>
                      </a:r>
                      <a:r>
                        <a:rPr lang="en-GB" sz="1400" baseline="0" dirty="0"/>
                        <a:t>predniso(lo)ne is not a contraindication for pregnancy,* and patients should be counselled accordingly</a:t>
                      </a:r>
                    </a:p>
                    <a:p>
                      <a:pPr marL="285750" marR="0" lvl="1"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400" baseline="0" dirty="0"/>
                        <a:t>The risks for mother and baby are higher when treatment is stopped and a disease flare occurs, than on continued treatment</a:t>
                      </a:r>
                      <a:endParaRPr lang="de-DE" sz="1400" dirty="0"/>
                    </a:p>
                    <a:p>
                      <a:pPr marL="285750" indent="-285750">
                        <a:buClr>
                          <a:schemeClr val="tx2"/>
                        </a:buClr>
                        <a:buFont typeface="Arial" panose="020B0604020202020204" pitchFamily="34" charset="0"/>
                        <a:buChar char="•"/>
                      </a:pPr>
                      <a:r>
                        <a:rPr lang="en-GB" sz="1400" noProof="0" dirty="0"/>
                        <a:t>Disease activity is usually milder</a:t>
                      </a:r>
                      <a:r>
                        <a:rPr lang="en-GB" sz="1400" baseline="0" noProof="0" dirty="0"/>
                        <a:t> during pregnancy (as in other</a:t>
                      </a:r>
                      <a:br>
                        <a:rPr lang="en-GB" sz="1400" baseline="0" noProof="0" dirty="0"/>
                      </a:br>
                      <a:r>
                        <a:rPr lang="en-GB" sz="1400" baseline="0" noProof="0" dirty="0"/>
                        <a:t>immune-mediated diseases), and may thus allow a dose reduction of immunosuppression</a:t>
                      </a:r>
                    </a:p>
                    <a:p>
                      <a:pPr marL="285750" indent="-285750">
                        <a:buClr>
                          <a:schemeClr val="tx2"/>
                        </a:buClr>
                        <a:buFont typeface="Arial" panose="020B0604020202020204" pitchFamily="34" charset="0"/>
                        <a:buChar char="•"/>
                      </a:pPr>
                      <a:r>
                        <a:rPr lang="en-GB" sz="1400" baseline="0" noProof="0" dirty="0"/>
                        <a:t>As flares after delivery are common, transient increase in immunosuppression after delivery may be considered</a:t>
                      </a:r>
                    </a:p>
                  </a:txBody>
                  <a:tcPr marL="92354" marR="9235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28252268"/>
                  </a:ext>
                </a:extLst>
              </a:tr>
            </a:tbl>
          </a:graphicData>
        </a:graphic>
      </p:graphicFrame>
      <p:pic>
        <p:nvPicPr>
          <p:cNvPr id="5" name="Picture 4">
            <a:hlinkClick r:id="rId3" action="ppaction://hlinksldjump"/>
            <a:extLst>
              <a:ext uri="{FF2B5EF4-FFF2-40B4-BE49-F238E27FC236}">
                <a16:creationId xmlns:a16="http://schemas.microsoft.com/office/drawing/2014/main" id="{9EADF5EF-39C4-4CCF-ACD1-616512378092}"/>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7" y="442233"/>
            <a:ext cx="381237" cy="377560"/>
          </a:xfrm>
          <a:prstGeom prst="rect">
            <a:avLst/>
          </a:prstGeom>
        </p:spPr>
      </p:pic>
    </p:spTree>
    <p:extLst>
      <p:ext uri="{BB962C8B-B14F-4D97-AF65-F5344CB8AC3E}">
        <p14:creationId xmlns:p14="http://schemas.microsoft.com/office/powerpoint/2010/main" val="564054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4793-377D-457C-9B12-A8608EBDDC08}"/>
              </a:ext>
            </a:extLst>
          </p:cNvPr>
          <p:cNvSpPr>
            <a:spLocks noGrp="1"/>
          </p:cNvSpPr>
          <p:nvPr>
            <p:ph type="title"/>
          </p:nvPr>
        </p:nvSpPr>
        <p:spPr/>
        <p:txBody>
          <a:bodyPr>
            <a:normAutofit/>
          </a:bodyPr>
          <a:lstStyle/>
          <a:p>
            <a:r>
              <a:rPr lang="en-GB" dirty="0"/>
              <a:t>Special patient populations: Pregnant women and children</a:t>
            </a:r>
          </a:p>
        </p:txBody>
      </p:sp>
      <p:sp>
        <p:nvSpPr>
          <p:cNvPr id="3" name="Text Placeholder 2">
            <a:extLst>
              <a:ext uri="{FF2B5EF4-FFF2-40B4-BE49-F238E27FC236}">
                <a16:creationId xmlns:a16="http://schemas.microsoft.com/office/drawing/2014/main" id="{0A90C5B1-597C-4C52-83D2-9C952B3F2554}"/>
              </a:ext>
            </a:extLst>
          </p:cNvPr>
          <p:cNvSpPr>
            <a:spLocks noGrp="1"/>
          </p:cNvSpPr>
          <p:nvPr>
            <p:ph type="body" sz="quarter" idx="10"/>
          </p:nvPr>
        </p:nvSpPr>
        <p:spPr/>
        <p:txBody>
          <a:bodyPr/>
          <a:lstStyle/>
          <a:p>
            <a:r>
              <a:rPr lang="en-GB" dirty="0"/>
              <a:t>*Statement number: 39; </a:t>
            </a:r>
            <a:r>
              <a:rPr lang="en-GB" baseline="30000" dirty="0"/>
              <a:t>†</a:t>
            </a:r>
            <a:r>
              <a:rPr lang="en-GB" dirty="0"/>
              <a:t>Statement number: 40</a:t>
            </a:r>
          </a:p>
          <a:p>
            <a:r>
              <a:rPr lang="en-GB" dirty="0"/>
              <a:t>EASL CPG AIH. </a:t>
            </a:r>
            <a:r>
              <a:rPr lang="en-US" dirty="0"/>
              <a:t>J Hepatol 2015;63:971–1004</a:t>
            </a:r>
          </a:p>
        </p:txBody>
      </p:sp>
      <p:sp>
        <p:nvSpPr>
          <p:cNvPr id="4" name="Content Placeholder 3"/>
          <p:cNvSpPr>
            <a:spLocks noGrp="1"/>
          </p:cNvSpPr>
          <p:nvPr>
            <p:ph sz="half" idx="1"/>
          </p:nvPr>
        </p:nvSpPr>
        <p:spPr/>
        <p:txBody>
          <a:bodyPr/>
          <a:lstStyle/>
          <a:p>
            <a:r>
              <a:rPr lang="en-GB" dirty="0"/>
              <a:t>Pregnancy is possible in AIH, if disease is in remission</a:t>
            </a:r>
          </a:p>
          <a:p>
            <a:r>
              <a:rPr lang="en-GB" dirty="0"/>
              <a:t>Management of AIH in children is broadly the same as in adults</a:t>
            </a:r>
          </a:p>
        </p:txBody>
      </p:sp>
      <p:pic>
        <p:nvPicPr>
          <p:cNvPr id="6" name="Picture 5">
            <a:hlinkClick r:id="rId3" action="ppaction://hlinksldjump"/>
            <a:extLst>
              <a:ext uri="{FF2B5EF4-FFF2-40B4-BE49-F238E27FC236}">
                <a16:creationId xmlns:a16="http://schemas.microsoft.com/office/drawing/2014/main" id="{C7850B57-7768-4762-9061-0C1506C99E51}"/>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6" y="442233"/>
            <a:ext cx="381237" cy="377560"/>
          </a:xfrm>
          <a:prstGeom prst="rect">
            <a:avLst/>
          </a:prstGeom>
        </p:spPr>
      </p:pic>
      <p:graphicFrame>
        <p:nvGraphicFramePr>
          <p:cNvPr id="7" name="Table 6">
            <a:extLst>
              <a:ext uri="{FF2B5EF4-FFF2-40B4-BE49-F238E27FC236}">
                <a16:creationId xmlns:a16="http://schemas.microsoft.com/office/drawing/2014/main" id="{3F116477-BA08-4EC5-B0D7-D8738F881161}"/>
              </a:ext>
            </a:extLst>
          </p:cNvPr>
          <p:cNvGraphicFramePr>
            <a:graphicFrameLocks noGrp="1"/>
          </p:cNvGraphicFramePr>
          <p:nvPr>
            <p:extLst>
              <p:ext uri="{D42A27DB-BD31-4B8C-83A1-F6EECF244321}">
                <p14:modId xmlns:p14="http://schemas.microsoft.com/office/powerpoint/2010/main" val="1114535618"/>
              </p:ext>
            </p:extLst>
          </p:nvPr>
        </p:nvGraphicFramePr>
        <p:xfrm>
          <a:off x="604838" y="2351285"/>
          <a:ext cx="10982324" cy="25603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 on treatment of pregnant</a:t>
                      </a:r>
                      <a:r>
                        <a:rPr lang="en-GB" sz="1400" b="1" baseline="0" noProof="0" dirty="0">
                          <a:solidFill>
                            <a:schemeClr val="bg1"/>
                          </a:solidFill>
                          <a:latin typeface="Arial" panose="020B0604020202020204" pitchFamily="34" charset="0"/>
                          <a:cs typeface="Arial" panose="020B0604020202020204" pitchFamily="34" charset="0"/>
                        </a:rPr>
                        <a:t> </a:t>
                      </a:r>
                      <a:r>
                        <a:rPr lang="en-GB" sz="1400" b="1" noProof="0" dirty="0">
                          <a:solidFill>
                            <a:schemeClr val="bg1"/>
                          </a:solidFill>
                          <a:latin typeface="Arial" panose="020B0604020202020204" pitchFamily="34" charset="0"/>
                          <a:cs typeface="Arial" panose="020B0604020202020204" pitchFamily="34" charset="0"/>
                        </a:rPr>
                        <a:t>patients </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Controlled AIH is a </a:t>
                      </a:r>
                      <a:r>
                        <a:rPr lang="en-US" sz="1400" b="1" kern="1200" noProof="0" dirty="0">
                          <a:solidFill>
                            <a:schemeClr val="tx2"/>
                          </a:solidFill>
                          <a:latin typeface="Arial" panose="020B0604020202020204" pitchFamily="34" charset="0"/>
                          <a:ea typeface="+mn-ea"/>
                          <a:cs typeface="Arial" panose="020B0604020202020204" pitchFamily="34" charset="0"/>
                        </a:rPr>
                        <a:t>contraindication to neither pregnancy nor breastfeeding</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Maintenance treatment </a:t>
                      </a:r>
                      <a:r>
                        <a:rPr lang="en-US" sz="1400" b="0" kern="1200" noProof="0" dirty="0">
                          <a:solidFill>
                            <a:schemeClr val="tx1"/>
                          </a:solidFill>
                          <a:latin typeface="Arial" panose="020B0604020202020204" pitchFamily="34" charset="0"/>
                          <a:ea typeface="+mn-ea"/>
                          <a:cs typeface="Arial" panose="020B0604020202020204" pitchFamily="34" charset="0"/>
                        </a:rPr>
                        <a:t>of azathioprine +/- predniso(lo)ne should be </a:t>
                      </a:r>
                      <a:r>
                        <a:rPr lang="en-US" sz="1400" b="1" kern="1200" noProof="0" dirty="0">
                          <a:solidFill>
                            <a:schemeClr val="tx2"/>
                          </a:solidFill>
                          <a:latin typeface="Arial" panose="020B0604020202020204" pitchFamily="34" charset="0"/>
                          <a:ea typeface="+mn-ea"/>
                          <a:cs typeface="Arial" panose="020B0604020202020204" pitchFamily="34" charset="0"/>
                        </a:rPr>
                        <a:t>continued</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4"/>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Mild flares </a:t>
                      </a:r>
                      <a:r>
                        <a:rPr lang="en-US" sz="1400" b="0" kern="1200" noProof="0" dirty="0">
                          <a:solidFill>
                            <a:schemeClr val="tx1"/>
                          </a:solidFill>
                          <a:latin typeface="Arial" panose="020B0604020202020204" pitchFamily="34" charset="0"/>
                          <a:ea typeface="+mn-ea"/>
                          <a:cs typeface="Arial" panose="020B0604020202020204" pitchFamily="34" charset="0"/>
                        </a:rPr>
                        <a:t>can occur in the </a:t>
                      </a:r>
                      <a:r>
                        <a:rPr lang="en-US" sz="1400" b="1" kern="1200" noProof="0" dirty="0">
                          <a:solidFill>
                            <a:schemeClr val="tx2"/>
                          </a:solidFill>
                          <a:latin typeface="Arial" panose="020B0604020202020204" pitchFamily="34" charset="0"/>
                          <a:ea typeface="+mn-ea"/>
                          <a:cs typeface="Arial" panose="020B0604020202020204" pitchFamily="34" charset="0"/>
                        </a:rPr>
                        <a:t>first trimester </a:t>
                      </a:r>
                      <a:r>
                        <a:rPr lang="en-US" sz="1400" b="0" kern="1200" noProof="0" dirty="0">
                          <a:solidFill>
                            <a:schemeClr val="tx1"/>
                          </a:solidFill>
                          <a:latin typeface="Arial" panose="020B0604020202020204" pitchFamily="34" charset="0"/>
                          <a:ea typeface="+mn-ea"/>
                          <a:cs typeface="Arial" panose="020B0604020202020204" pitchFamily="34" charset="0"/>
                        </a:rPr>
                        <a:t>and in particular </a:t>
                      </a:r>
                      <a:r>
                        <a:rPr lang="en-US" sz="1400" b="1" kern="1200" noProof="0" dirty="0">
                          <a:solidFill>
                            <a:schemeClr val="tx2"/>
                          </a:solidFill>
                          <a:latin typeface="Arial" panose="020B0604020202020204" pitchFamily="34" charset="0"/>
                          <a:ea typeface="+mn-ea"/>
                          <a:cs typeface="Arial" panose="020B0604020202020204" pitchFamily="34" charset="0"/>
                        </a:rPr>
                        <a:t>after delivery </a:t>
                      </a:r>
                      <a:r>
                        <a:rPr lang="en-US" sz="1400" b="0" kern="1200" noProof="0" dirty="0">
                          <a:solidFill>
                            <a:schemeClr val="tx1"/>
                          </a:solidFill>
                          <a:latin typeface="Arial" panose="020B0604020202020204" pitchFamily="34" charset="0"/>
                          <a:ea typeface="+mn-ea"/>
                          <a:cs typeface="Arial" panose="020B0604020202020204" pitchFamily="34" charset="0"/>
                        </a:rPr>
                        <a:t>and may require </a:t>
                      </a:r>
                      <a:r>
                        <a:rPr lang="en-US" sz="1400" b="1" kern="1200" noProof="0" dirty="0">
                          <a:solidFill>
                            <a:schemeClr val="tx2"/>
                          </a:solidFill>
                          <a:latin typeface="Arial" panose="020B0604020202020204" pitchFamily="34" charset="0"/>
                          <a:ea typeface="+mn-ea"/>
                          <a:cs typeface="Arial" panose="020B0604020202020204" pitchFamily="34" charset="0"/>
                        </a:rPr>
                        <a:t>transient increase in immunosuppression</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76432858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MMF is contraindicated </a:t>
                      </a:r>
                      <a:r>
                        <a:rPr lang="en-US" sz="1400" b="0" kern="1200" noProof="0" dirty="0">
                          <a:solidFill>
                            <a:schemeClr val="tx1"/>
                          </a:solidFill>
                          <a:latin typeface="Arial" panose="020B0604020202020204" pitchFamily="34" charset="0"/>
                          <a:ea typeface="+mn-ea"/>
                          <a:cs typeface="Arial" panose="020B0604020202020204" pitchFamily="34" charset="0"/>
                        </a:rPr>
                        <a:t>in pregnancy</a:t>
                      </a:r>
                      <a:endParaRPr lang="en-GB" sz="1400" b="1" kern="1200" noProof="0" dirty="0">
                        <a:solidFill>
                          <a:schemeClr val="accent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7DCBEC"/>
                    </a:solidFill>
                  </a:tcPr>
                </a:tc>
                <a:extLst>
                  <a:ext uri="{0D108BD9-81ED-4DB2-BD59-A6C34878D82A}">
                    <a16:rowId xmlns:a16="http://schemas.microsoft.com/office/drawing/2014/main" val="1566487730"/>
                  </a:ext>
                </a:extLst>
              </a:tr>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Guideline statement</a:t>
                      </a:r>
                      <a:r>
                        <a:rPr kumimoji="0" lang="en-GB"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on treatment of children</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noProof="0"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96452127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Children</a:t>
                      </a:r>
                      <a:r>
                        <a:rPr lang="en-US" sz="1400" b="0" kern="1200" noProof="0" dirty="0">
                          <a:solidFill>
                            <a:schemeClr val="tx2"/>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with AIH require </a:t>
                      </a:r>
                      <a:r>
                        <a:rPr lang="en-US" sz="1400" b="1" kern="1200" noProof="0" dirty="0">
                          <a:solidFill>
                            <a:schemeClr val="tx2"/>
                          </a:solidFill>
                          <a:latin typeface="Arial" panose="020B0604020202020204" pitchFamily="34" charset="0"/>
                          <a:ea typeface="+mn-ea"/>
                          <a:cs typeface="Arial" panose="020B0604020202020204" pitchFamily="34" charset="0"/>
                        </a:rPr>
                        <a:t>higher doses of steroid at initiation of therapy</a:t>
                      </a:r>
                      <a:r>
                        <a:rPr lang="en-US" sz="1400" b="0" kern="1200" noProof="0" dirty="0">
                          <a:solidFill>
                            <a:schemeClr val="tx1"/>
                          </a:solidFill>
                          <a:latin typeface="Arial" panose="020B0604020202020204" pitchFamily="34" charset="0"/>
                          <a:ea typeface="+mn-ea"/>
                          <a:cs typeface="Arial" panose="020B0604020202020204" pitchFamily="34" charset="0"/>
                        </a:rPr>
                        <a:t>. The principles of management of AIH in children are otherwise similar as in adults</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76783513"/>
                  </a:ext>
                </a:extLst>
              </a:tr>
            </a:tbl>
          </a:graphicData>
        </a:graphic>
      </p:graphicFrame>
      <p:grpSp>
        <p:nvGrpSpPr>
          <p:cNvPr id="8" name="Group 7">
            <a:extLst>
              <a:ext uri="{FF2B5EF4-FFF2-40B4-BE49-F238E27FC236}">
                <a16:creationId xmlns:a16="http://schemas.microsoft.com/office/drawing/2014/main" id="{B9F34741-1E0A-463D-9C6F-D8AFB8E08E5F}"/>
              </a:ext>
            </a:extLst>
          </p:cNvPr>
          <p:cNvGrpSpPr/>
          <p:nvPr/>
        </p:nvGrpSpPr>
        <p:grpSpPr>
          <a:xfrm>
            <a:off x="9475957" y="2351285"/>
            <a:ext cx="2111205" cy="276999"/>
            <a:chOff x="5845171" y="3212976"/>
            <a:chExt cx="2111205" cy="276999"/>
          </a:xfrm>
        </p:grpSpPr>
        <p:sp>
          <p:nvSpPr>
            <p:cNvPr id="9" name="Rectangle 8">
              <a:extLst>
                <a:ext uri="{FF2B5EF4-FFF2-40B4-BE49-F238E27FC236}">
                  <a16:creationId xmlns:a16="http://schemas.microsoft.com/office/drawing/2014/main" id="{5A83FF4E-9AD8-428B-A925-EC7FDFA7339F}"/>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02DA9ADA-0D80-408F-94C2-D4C325C2546C}"/>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74338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b="1" dirty="0"/>
              <a:t>Chair:</a:t>
            </a:r>
          </a:p>
          <a:p>
            <a:pPr lvl="1"/>
            <a:r>
              <a:rPr lang="en-GB" dirty="0"/>
              <a:t>Ansgar W Lohse</a:t>
            </a:r>
            <a:endParaRPr lang="en-US" dirty="0"/>
          </a:p>
          <a:p>
            <a:endParaRPr lang="en-US" dirty="0"/>
          </a:p>
          <a:p>
            <a:r>
              <a:rPr lang="en-US" b="1" dirty="0"/>
              <a:t>Panel members: </a:t>
            </a:r>
          </a:p>
          <a:p>
            <a:pPr lvl="1"/>
            <a:r>
              <a:rPr lang="it-IT" dirty="0"/>
              <a:t>Olivier Chazouillères, George Dalekos, Joost Drenth, Michael Heneghan, Harald Hofer, Frank Lammert, Marco Lenzi</a:t>
            </a:r>
          </a:p>
        </p:txBody>
      </p:sp>
      <p:pic>
        <p:nvPicPr>
          <p:cNvPr id="10" name="Content Placeholder 9">
            <a:extLst>
              <a:ext uri="{FF2B5EF4-FFF2-40B4-BE49-F238E27FC236}">
                <a16:creationId xmlns:a16="http://schemas.microsoft.com/office/drawing/2014/main" id="{3E382FC5-F5F5-439C-96B7-F1BBE7DE6D08}"/>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6678736" y="1376364"/>
            <a:ext cx="3768226" cy="494246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Guideline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CPG AIH. </a:t>
            </a:r>
            <a:r>
              <a:rPr lang="en-US" dirty="0"/>
              <a:t>J Hepatol 2015;63:971–1004</a:t>
            </a:r>
          </a:p>
        </p:txBody>
      </p:sp>
    </p:spTree>
    <p:extLst>
      <p:ext uri="{BB962C8B-B14F-4D97-AF65-F5344CB8AC3E}">
        <p14:creationId xmlns:p14="http://schemas.microsoft.com/office/powerpoint/2010/main" val="394604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4793-377D-457C-9B12-A8608EBDDC08}"/>
              </a:ext>
            </a:extLst>
          </p:cNvPr>
          <p:cNvSpPr>
            <a:spLocks noGrp="1"/>
          </p:cNvSpPr>
          <p:nvPr>
            <p:ph type="title"/>
          </p:nvPr>
        </p:nvSpPr>
        <p:spPr/>
        <p:txBody>
          <a:bodyPr>
            <a:normAutofit/>
          </a:bodyPr>
          <a:lstStyle/>
          <a:p>
            <a:r>
              <a:rPr lang="en-GB" dirty="0"/>
              <a:t>Special patient populations: Osteopenia/osteoporosis, LT and vaccination</a:t>
            </a:r>
          </a:p>
        </p:txBody>
      </p:sp>
      <p:sp>
        <p:nvSpPr>
          <p:cNvPr id="3" name="Text Placeholder 2">
            <a:extLst>
              <a:ext uri="{FF2B5EF4-FFF2-40B4-BE49-F238E27FC236}">
                <a16:creationId xmlns:a16="http://schemas.microsoft.com/office/drawing/2014/main" id="{0A90C5B1-597C-4C52-83D2-9C952B3F2554}"/>
              </a:ext>
            </a:extLst>
          </p:cNvPr>
          <p:cNvSpPr>
            <a:spLocks noGrp="1"/>
          </p:cNvSpPr>
          <p:nvPr>
            <p:ph type="body" sz="quarter" idx="10"/>
          </p:nvPr>
        </p:nvSpPr>
        <p:spPr/>
        <p:txBody>
          <a:bodyPr/>
          <a:lstStyle/>
          <a:p>
            <a:r>
              <a:rPr lang="en-GB" dirty="0"/>
              <a:t>*Statement number: 41; </a:t>
            </a:r>
            <a:r>
              <a:rPr lang="en-GB" baseline="30000" dirty="0"/>
              <a:t>†</a:t>
            </a:r>
            <a:r>
              <a:rPr lang="en-GB" dirty="0"/>
              <a:t>Statement number: 51; </a:t>
            </a:r>
            <a:r>
              <a:rPr lang="en-GB" baseline="30000" dirty="0"/>
              <a:t>‡</a:t>
            </a:r>
            <a:r>
              <a:rPr lang="en-GB" dirty="0"/>
              <a:t>Statement number: 52</a:t>
            </a:r>
          </a:p>
          <a:p>
            <a:r>
              <a:rPr lang="en-GB" dirty="0"/>
              <a:t>EASL CPG AIH. </a:t>
            </a:r>
            <a:r>
              <a:rPr lang="en-US" dirty="0"/>
              <a:t>J Hepatol 2015;63:971–1004</a:t>
            </a:r>
          </a:p>
        </p:txBody>
      </p:sp>
      <p:sp>
        <p:nvSpPr>
          <p:cNvPr id="4" name="Content Placeholder 3"/>
          <p:cNvSpPr>
            <a:spLocks noGrp="1"/>
          </p:cNvSpPr>
          <p:nvPr>
            <p:ph sz="half" idx="1"/>
          </p:nvPr>
        </p:nvSpPr>
        <p:spPr/>
        <p:txBody>
          <a:bodyPr/>
          <a:lstStyle/>
          <a:p>
            <a:r>
              <a:rPr lang="en-GB" dirty="0"/>
              <a:t>Patients receiving several courses of high dose steroids have a substantially increased </a:t>
            </a:r>
            <a:br>
              <a:rPr lang="en-GB" dirty="0"/>
            </a:br>
            <a:r>
              <a:rPr lang="en-GB" dirty="0"/>
              <a:t>risk of fracture</a:t>
            </a:r>
          </a:p>
        </p:txBody>
      </p:sp>
      <p:pic>
        <p:nvPicPr>
          <p:cNvPr id="6" name="Picture 5">
            <a:hlinkClick r:id="rId3" action="ppaction://hlinksldjump"/>
            <a:extLst>
              <a:ext uri="{FF2B5EF4-FFF2-40B4-BE49-F238E27FC236}">
                <a16:creationId xmlns:a16="http://schemas.microsoft.com/office/drawing/2014/main" id="{C7850B57-7768-4762-9061-0C1506C99E51}"/>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4" y="442233"/>
            <a:ext cx="381237" cy="377560"/>
          </a:xfrm>
          <a:prstGeom prst="rect">
            <a:avLst/>
          </a:prstGeom>
        </p:spPr>
      </p:pic>
      <p:sp>
        <p:nvSpPr>
          <p:cNvPr id="9" name="Content Placeholder 3"/>
          <p:cNvSpPr txBox="1">
            <a:spLocks/>
          </p:cNvSpPr>
          <p:nvPr/>
        </p:nvSpPr>
        <p:spPr>
          <a:xfrm>
            <a:off x="423887" y="3343074"/>
            <a:ext cx="8506800" cy="7724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en-GB" dirty="0"/>
              <a:t>Recurrent and ‘de novo’ AIH may occur years after LT</a:t>
            </a:r>
          </a:p>
        </p:txBody>
      </p:sp>
      <p:sp>
        <p:nvSpPr>
          <p:cNvPr id="10" name="Content Placeholder 3"/>
          <p:cNvSpPr txBox="1">
            <a:spLocks/>
          </p:cNvSpPr>
          <p:nvPr/>
        </p:nvSpPr>
        <p:spPr>
          <a:xfrm>
            <a:off x="423848" y="4634643"/>
            <a:ext cx="8506800" cy="7724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en-GB" dirty="0"/>
              <a:t>Viral hepatitis and its management can complicate AIH</a:t>
            </a:r>
          </a:p>
        </p:txBody>
      </p:sp>
      <p:graphicFrame>
        <p:nvGraphicFramePr>
          <p:cNvPr id="11" name="Table 10">
            <a:extLst>
              <a:ext uri="{FF2B5EF4-FFF2-40B4-BE49-F238E27FC236}">
                <a16:creationId xmlns:a16="http://schemas.microsoft.com/office/drawing/2014/main" id="{EF9F7DE8-2D0B-4838-B592-B536D2AECC55}"/>
              </a:ext>
            </a:extLst>
          </p:cNvPr>
          <p:cNvGraphicFramePr>
            <a:graphicFrameLocks noGrp="1"/>
          </p:cNvGraphicFramePr>
          <p:nvPr>
            <p:extLst>
              <p:ext uri="{D42A27DB-BD31-4B8C-83A1-F6EECF244321}">
                <p14:modId xmlns:p14="http://schemas.microsoft.com/office/powerpoint/2010/main" val="2002269908"/>
              </p:ext>
            </p:extLst>
          </p:nvPr>
        </p:nvGraphicFramePr>
        <p:xfrm>
          <a:off x="604838" y="2275099"/>
          <a:ext cx="10982324" cy="10363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bg1"/>
                          </a:solidFill>
                          <a:latin typeface="+mn-lt"/>
                          <a:ea typeface="+mn-ea"/>
                          <a:cs typeface="+mn-cs"/>
                        </a:rPr>
                        <a:t>Guideline statement</a:t>
                      </a:r>
                      <a:r>
                        <a:rPr lang="en-GB" sz="1400" b="1" i="0" u="none" strike="noStrike" kern="1200" baseline="0" dirty="0">
                          <a:solidFill>
                            <a:schemeClr val="bg1"/>
                          </a:solidFill>
                          <a:latin typeface="+mn-lt"/>
                          <a:ea typeface="+mn-ea"/>
                          <a:cs typeface="+mn-cs"/>
                        </a:rPr>
                        <a:t>*</a:t>
                      </a:r>
                      <a:r>
                        <a:rPr lang="en-US" sz="1400" b="1" i="0" u="none" strike="noStrike" kern="1200" baseline="0" dirty="0">
                          <a:solidFill>
                            <a:schemeClr val="bg1"/>
                          </a:solidFill>
                          <a:latin typeface="+mn-lt"/>
                          <a:ea typeface="+mn-ea"/>
                          <a:cs typeface="+mn-cs"/>
                        </a:rPr>
                        <a:t> on management of patients </a:t>
                      </a:r>
                      <a:br>
                        <a:rPr lang="en-US" sz="1400" b="1" i="0" u="none" strike="noStrike" kern="1200" baseline="0" dirty="0">
                          <a:solidFill>
                            <a:schemeClr val="bg1"/>
                          </a:solidFill>
                          <a:latin typeface="+mn-lt"/>
                          <a:ea typeface="+mn-ea"/>
                          <a:cs typeface="+mn-cs"/>
                        </a:rPr>
                      </a:br>
                      <a:r>
                        <a:rPr lang="en-US" sz="1400" b="1" i="0" u="none" strike="noStrike" kern="1200" baseline="0" dirty="0">
                          <a:solidFill>
                            <a:schemeClr val="bg1"/>
                          </a:solidFill>
                          <a:latin typeface="+mn-lt"/>
                          <a:ea typeface="+mn-ea"/>
                          <a:cs typeface="+mn-cs"/>
                        </a:rPr>
                        <a:t>with </a:t>
                      </a:r>
                      <a:r>
                        <a:rPr lang="en-GB" sz="1400" b="1" i="0" u="none" strike="noStrike" kern="1200" baseline="0" dirty="0">
                          <a:solidFill>
                            <a:schemeClr val="bg1"/>
                          </a:solidFill>
                          <a:latin typeface="+mn-lt"/>
                          <a:ea typeface="+mn-ea"/>
                          <a:cs typeface="+mn-cs"/>
                        </a:rPr>
                        <a:t>osteopenia/osteoporosis</a:t>
                      </a:r>
                      <a:endParaRPr lang="en-GB" sz="1400" b="1" kern="1200" baseline="30000" noProof="0" dirty="0">
                        <a:solidFill>
                          <a:schemeClr val="bg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Measurement of bone density is recommended at the initiation of steroid therapy</a:t>
                      </a:r>
                      <a:r>
                        <a:rPr lang="en-US" sz="1400" b="0" kern="1200" noProof="0" dirty="0">
                          <a:solidFill>
                            <a:schemeClr val="tx1"/>
                          </a:solidFill>
                          <a:latin typeface="Arial" panose="020B0604020202020204" pitchFamily="34" charset="0"/>
                          <a:ea typeface="+mn-ea"/>
                          <a:cs typeface="Arial" panose="020B0604020202020204" pitchFamily="34" charset="0"/>
                        </a:rPr>
                        <a:t>. Supplementation of vitamin D and adequate calcium intake should be recommended to all patients receiving steroid therapy</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E88CCE24-1F88-42DE-B022-96A36CA2BDB1}"/>
              </a:ext>
            </a:extLst>
          </p:cNvPr>
          <p:cNvGraphicFramePr>
            <a:graphicFrameLocks noGrp="1"/>
          </p:cNvGraphicFramePr>
          <p:nvPr>
            <p:extLst>
              <p:ext uri="{D42A27DB-BD31-4B8C-83A1-F6EECF244321}">
                <p14:modId xmlns:p14="http://schemas.microsoft.com/office/powerpoint/2010/main" val="1195118344"/>
              </p:ext>
            </p:extLst>
          </p:nvPr>
        </p:nvGraphicFramePr>
        <p:xfrm>
          <a:off x="604838" y="3769085"/>
          <a:ext cx="10982324" cy="8229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n-ea"/>
                          <a:cs typeface="+mn-cs"/>
                        </a:rPr>
                        <a:t>Guideline statement</a:t>
                      </a:r>
                      <a:r>
                        <a:rPr kumimoji="0" lang="en-US" sz="1400" b="1" i="0" u="none" strike="noStrike" kern="1200" cap="none" spc="0" normalizeH="0" baseline="30000" noProof="0" dirty="0">
                          <a:ln>
                            <a:noFill/>
                          </a:ln>
                          <a:solidFill>
                            <a:srgbClr val="FFFFFF"/>
                          </a:solidFill>
                          <a:effectLst/>
                          <a:uLnTx/>
                          <a:uFillTx/>
                          <a:latin typeface="+mn-lt"/>
                          <a:ea typeface="+mn-ea"/>
                          <a:cs typeface="+mn-cs"/>
                        </a:rPr>
                        <a:t>†</a:t>
                      </a:r>
                      <a:r>
                        <a:rPr kumimoji="0" lang="en-US" sz="1400" b="1" i="0" u="none" strike="noStrike" kern="1200" cap="none" spc="0" normalizeH="0" baseline="0" noProof="0" dirty="0">
                          <a:ln>
                            <a:noFill/>
                          </a:ln>
                          <a:solidFill>
                            <a:srgbClr val="FFFFFF"/>
                          </a:solidFill>
                          <a:effectLst/>
                          <a:uLnTx/>
                          <a:uFillTx/>
                          <a:latin typeface="+mn-lt"/>
                          <a:ea typeface="+mn-ea"/>
                          <a:cs typeface="+mn-cs"/>
                        </a:rPr>
                        <a:t> on </a:t>
                      </a:r>
                      <a:r>
                        <a:rPr lang="en-US" sz="1400" b="1" i="0" u="none" strike="noStrike" kern="1200" baseline="0" dirty="0">
                          <a:solidFill>
                            <a:schemeClr val="bg1"/>
                          </a:solidFill>
                          <a:latin typeface="+mn-lt"/>
                          <a:ea typeface="+mn-ea"/>
                          <a:cs typeface="+mn-cs"/>
                        </a:rPr>
                        <a:t>management</a:t>
                      </a:r>
                      <a:r>
                        <a:rPr kumimoji="0" lang="en-US" sz="1400" b="1" i="0" u="none" strike="noStrike" kern="1200" cap="none" spc="0" normalizeH="0" baseline="0" noProof="0" dirty="0">
                          <a:ln>
                            <a:noFill/>
                          </a:ln>
                          <a:solidFill>
                            <a:srgbClr val="FFFFFF"/>
                          </a:solidFill>
                          <a:effectLst/>
                          <a:uLnTx/>
                          <a:uFillTx/>
                          <a:latin typeface="+mn-lt"/>
                          <a:ea typeface="+mn-ea"/>
                          <a:cs typeface="+mn-cs"/>
                        </a:rPr>
                        <a:t> of patients post-liver transplant</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Treatment of AIH </a:t>
                      </a:r>
                      <a:r>
                        <a:rPr lang="en-US" sz="1400" b="1" kern="1200" noProof="0" dirty="0">
                          <a:solidFill>
                            <a:schemeClr val="tx2"/>
                          </a:solidFill>
                          <a:latin typeface="Arial" panose="020B0604020202020204" pitchFamily="34" charset="0"/>
                          <a:ea typeface="+mn-ea"/>
                          <a:cs typeface="Arial" panose="020B0604020202020204" pitchFamily="34" charset="0"/>
                        </a:rPr>
                        <a:t>following liver transplantation </a:t>
                      </a:r>
                      <a:r>
                        <a:rPr lang="en-US" sz="1400" b="0" kern="1200" noProof="0" dirty="0">
                          <a:solidFill>
                            <a:schemeClr val="tx1"/>
                          </a:solidFill>
                          <a:latin typeface="Arial" panose="020B0604020202020204" pitchFamily="34" charset="0"/>
                          <a:ea typeface="+mn-ea"/>
                          <a:cs typeface="Arial" panose="020B0604020202020204" pitchFamily="34" charset="0"/>
                        </a:rPr>
                        <a:t>(recurrent or de novo) should follow the </a:t>
                      </a:r>
                      <a:r>
                        <a:rPr lang="en-US" sz="1400" b="1" kern="1200" noProof="0" dirty="0">
                          <a:solidFill>
                            <a:schemeClr val="tx2"/>
                          </a:solidFill>
                          <a:latin typeface="Arial" panose="020B0604020202020204" pitchFamily="34" charset="0"/>
                          <a:ea typeface="+mn-ea"/>
                          <a:cs typeface="Arial" panose="020B0604020202020204" pitchFamily="34" charset="0"/>
                        </a:rPr>
                        <a:t>standard management principles </a:t>
                      </a:r>
                      <a:r>
                        <a:rPr lang="en-US" sz="1400" b="0" kern="1200" noProof="0" dirty="0">
                          <a:solidFill>
                            <a:schemeClr val="tx1"/>
                          </a:solidFill>
                          <a:latin typeface="Arial" panose="020B0604020202020204" pitchFamily="34" charset="0"/>
                          <a:ea typeface="+mn-ea"/>
                          <a:cs typeface="Arial" panose="020B0604020202020204" pitchFamily="34" charset="0"/>
                        </a:rPr>
                        <a:t>of AIH</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aphicFrame>
        <p:nvGraphicFramePr>
          <p:cNvPr id="13" name="Table 12">
            <a:extLst>
              <a:ext uri="{FF2B5EF4-FFF2-40B4-BE49-F238E27FC236}">
                <a16:creationId xmlns:a16="http://schemas.microsoft.com/office/drawing/2014/main" id="{C05CCC48-38B2-4F00-8A55-6DFDC4A01029}"/>
              </a:ext>
            </a:extLst>
          </p:cNvPr>
          <p:cNvGraphicFramePr>
            <a:graphicFrameLocks noGrp="1"/>
          </p:cNvGraphicFramePr>
          <p:nvPr>
            <p:extLst>
              <p:ext uri="{D42A27DB-BD31-4B8C-83A1-F6EECF244321}">
                <p14:modId xmlns:p14="http://schemas.microsoft.com/office/powerpoint/2010/main" val="3959005095"/>
              </p:ext>
            </p:extLst>
          </p:nvPr>
        </p:nvGraphicFramePr>
        <p:xfrm>
          <a:off x="604838" y="5049710"/>
          <a:ext cx="10982324" cy="60960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n-ea"/>
                          <a:cs typeface="+mn-cs"/>
                        </a:rPr>
                        <a:t>Guideline statement</a:t>
                      </a:r>
                      <a:r>
                        <a:rPr kumimoji="0" lang="en-US" sz="1400" b="1" i="0" u="none" strike="noStrike" kern="1200" cap="none" spc="0" normalizeH="0" baseline="30000" noProof="0" dirty="0">
                          <a:ln>
                            <a:noFill/>
                          </a:ln>
                          <a:solidFill>
                            <a:srgbClr val="FFFFFF"/>
                          </a:solidFill>
                          <a:effectLst/>
                          <a:uLnTx/>
                          <a:uFillTx/>
                          <a:latin typeface="+mn-lt"/>
                          <a:ea typeface="+mn-ea"/>
                          <a:cs typeface="+mn-cs"/>
                        </a:rPr>
                        <a:t>‡</a:t>
                      </a:r>
                      <a:r>
                        <a:rPr kumimoji="0" lang="en-US" sz="1400" b="1" i="0" u="none" strike="noStrike" kern="1200" cap="none" spc="0" normalizeH="0" baseline="0" noProof="0" dirty="0">
                          <a:ln>
                            <a:noFill/>
                          </a:ln>
                          <a:solidFill>
                            <a:srgbClr val="FFFFFF"/>
                          </a:solidFill>
                          <a:effectLst/>
                          <a:uLnTx/>
                          <a:uFillTx/>
                          <a:latin typeface="+mn-lt"/>
                          <a:ea typeface="+mn-ea"/>
                          <a:cs typeface="+mn-cs"/>
                        </a:rPr>
                        <a:t> on </a:t>
                      </a:r>
                      <a:r>
                        <a:rPr lang="en-US" sz="1400" b="1" i="0" u="none" strike="noStrike" kern="1200" baseline="0" dirty="0">
                          <a:solidFill>
                            <a:schemeClr val="bg1"/>
                          </a:solidFill>
                          <a:latin typeface="+mn-lt"/>
                          <a:ea typeface="+mn-ea"/>
                          <a:cs typeface="+mn-cs"/>
                        </a:rPr>
                        <a:t>vaccination</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All patients with AIH should receive </a:t>
                      </a:r>
                      <a:r>
                        <a:rPr lang="en-US" sz="1400" b="1" kern="1200" noProof="0" dirty="0">
                          <a:solidFill>
                            <a:schemeClr val="tx2"/>
                          </a:solidFill>
                          <a:latin typeface="Arial" panose="020B0604020202020204" pitchFamily="34" charset="0"/>
                          <a:ea typeface="+mn-ea"/>
                          <a:cs typeface="Arial" panose="020B0604020202020204" pitchFamily="34" charset="0"/>
                        </a:rPr>
                        <a:t>hepatitis A and B vaccination </a:t>
                      </a:r>
                      <a:r>
                        <a:rPr lang="en-US" sz="1400" b="0" kern="1200" noProof="0" dirty="0">
                          <a:solidFill>
                            <a:schemeClr val="tx1"/>
                          </a:solidFill>
                          <a:latin typeface="Arial" panose="020B0604020202020204" pitchFamily="34" charset="0"/>
                          <a:ea typeface="+mn-ea"/>
                          <a:cs typeface="Arial" panose="020B0604020202020204" pitchFamily="34" charset="0"/>
                        </a:rPr>
                        <a:t>and </a:t>
                      </a:r>
                      <a:r>
                        <a:rPr lang="en-US" sz="1400" b="1" kern="1200" noProof="0" dirty="0">
                          <a:solidFill>
                            <a:schemeClr val="tx2"/>
                          </a:solidFill>
                          <a:latin typeface="Arial" panose="020B0604020202020204" pitchFamily="34" charset="0"/>
                          <a:ea typeface="+mn-ea"/>
                          <a:cs typeface="Arial" panose="020B0604020202020204" pitchFamily="34" charset="0"/>
                        </a:rPr>
                        <a:t>yearly influenza vaccination</a:t>
                      </a:r>
                      <a:endParaRPr lang="en-GB" sz="1400" b="0"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C5C2A574-D978-46C8-B5BD-9C0DBA55625B}"/>
              </a:ext>
            </a:extLst>
          </p:cNvPr>
          <p:cNvGrpSpPr/>
          <p:nvPr/>
        </p:nvGrpSpPr>
        <p:grpSpPr>
          <a:xfrm>
            <a:off x="9453907" y="2341599"/>
            <a:ext cx="2111205" cy="276999"/>
            <a:chOff x="5845171" y="3212976"/>
            <a:chExt cx="2111205" cy="276999"/>
          </a:xfrm>
        </p:grpSpPr>
        <p:sp>
          <p:nvSpPr>
            <p:cNvPr id="15" name="Rectangle 14">
              <a:extLst>
                <a:ext uri="{FF2B5EF4-FFF2-40B4-BE49-F238E27FC236}">
                  <a16:creationId xmlns:a16="http://schemas.microsoft.com/office/drawing/2014/main" id="{2E85E9C0-E461-4314-9593-BC6D9C049BA7}"/>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6" name="TextBox 10">
              <a:extLst>
                <a:ext uri="{FF2B5EF4-FFF2-40B4-BE49-F238E27FC236}">
                  <a16:creationId xmlns:a16="http://schemas.microsoft.com/office/drawing/2014/main" id="{B2FB834F-1E41-496A-B1EF-C23226F351B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203633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Difficult-to-treat patients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a:xfrm>
            <a:off x="6567" y="6487814"/>
            <a:ext cx="10025871" cy="376990"/>
          </a:xfrm>
        </p:spPr>
        <p:txBody>
          <a:bodyPr/>
          <a:lstStyle/>
          <a:p>
            <a:r>
              <a:rPr lang="en-GB" dirty="0"/>
              <a:t>*Statement number: 42–45;</a:t>
            </a:r>
          </a:p>
          <a:p>
            <a:r>
              <a:rPr lang="en-GB" baseline="30000" dirty="0"/>
              <a:t>†</a:t>
            </a:r>
            <a:r>
              <a:rPr lang="en-GB" dirty="0"/>
              <a:t>Cyclosporin or tacrolimus;</a:t>
            </a:r>
          </a:p>
          <a:p>
            <a:r>
              <a:rPr lang="en-GB" baseline="30000" dirty="0"/>
              <a:t>‡</a:t>
            </a:r>
            <a:r>
              <a:rPr lang="en-GB" dirty="0"/>
              <a:t> </a:t>
            </a:r>
            <a:r>
              <a:rPr lang="en-US" dirty="0"/>
              <a:t>Hgh doses of predniso(lo)ne combined with 2 mg/kg/day azathioprine.</a:t>
            </a:r>
            <a:endParaRPr lang="en-GB" dirty="0"/>
          </a:p>
          <a:p>
            <a:r>
              <a:rPr lang="en-GB" dirty="0"/>
              <a:t>EASL CPG AIH. </a:t>
            </a:r>
            <a:r>
              <a:rPr lang="en-US" dirty="0"/>
              <a:t>J Hepatol 2015;63:971–1004</a:t>
            </a:r>
          </a:p>
        </p:txBody>
      </p:sp>
      <p:sp>
        <p:nvSpPr>
          <p:cNvPr id="5" name="Content Placeholder 4">
            <a:extLst>
              <a:ext uri="{FF2B5EF4-FFF2-40B4-BE49-F238E27FC236}">
                <a16:creationId xmlns:a16="http://schemas.microsoft.com/office/drawing/2014/main" id="{06A07AC7-C545-4C64-A485-FB4720586F17}"/>
              </a:ext>
            </a:extLst>
          </p:cNvPr>
          <p:cNvSpPr>
            <a:spLocks noGrp="1"/>
          </p:cNvSpPr>
          <p:nvPr>
            <p:ph sz="half" idx="1"/>
          </p:nvPr>
        </p:nvSpPr>
        <p:spPr/>
        <p:txBody>
          <a:bodyPr/>
          <a:lstStyle/>
          <a:p>
            <a:r>
              <a:rPr lang="en-GB" dirty="0"/>
              <a:t>Second-line immunosuppressive therapy include MMF and CNIs</a:t>
            </a:r>
            <a:r>
              <a:rPr lang="en-GB" baseline="30000" dirty="0"/>
              <a:t>†</a:t>
            </a:r>
          </a:p>
        </p:txBody>
      </p:sp>
      <p:pic>
        <p:nvPicPr>
          <p:cNvPr id="6" name="Picture 5">
            <a:hlinkClick r:id="rId3" action="ppaction://hlinksldjump"/>
            <a:extLst>
              <a:ext uri="{FF2B5EF4-FFF2-40B4-BE49-F238E27FC236}">
                <a16:creationId xmlns:a16="http://schemas.microsoft.com/office/drawing/2014/main" id="{335B168D-D346-4882-AF42-B6BD1368DA5B}"/>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0" y="442233"/>
            <a:ext cx="381237" cy="377560"/>
          </a:xfrm>
          <a:prstGeom prst="rect">
            <a:avLst/>
          </a:prstGeom>
        </p:spPr>
      </p:pic>
      <p:graphicFrame>
        <p:nvGraphicFramePr>
          <p:cNvPr id="8" name="Table 7">
            <a:extLst>
              <a:ext uri="{FF2B5EF4-FFF2-40B4-BE49-F238E27FC236}">
                <a16:creationId xmlns:a16="http://schemas.microsoft.com/office/drawing/2014/main" id="{E91E7AA3-1A67-4DE7-8331-B8881A31A4F9}"/>
              </a:ext>
            </a:extLst>
          </p:cNvPr>
          <p:cNvGraphicFramePr>
            <a:graphicFrameLocks noGrp="1"/>
          </p:cNvGraphicFramePr>
          <p:nvPr>
            <p:extLst>
              <p:ext uri="{D42A27DB-BD31-4B8C-83A1-F6EECF244321}">
                <p14:modId xmlns:p14="http://schemas.microsoft.com/office/powerpoint/2010/main" val="705022539"/>
              </p:ext>
            </p:extLst>
          </p:nvPr>
        </p:nvGraphicFramePr>
        <p:xfrm>
          <a:off x="604837" y="1898704"/>
          <a:ext cx="10982326" cy="301752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 on d</a:t>
                      </a:r>
                      <a:r>
                        <a:rPr lang="en-GB" sz="1400" dirty="0"/>
                        <a:t>ifficult-to-treat patients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In patients </a:t>
                      </a:r>
                      <a:r>
                        <a:rPr lang="en-US" sz="1400" b="1" kern="1200" noProof="0" dirty="0">
                          <a:solidFill>
                            <a:schemeClr val="tx2"/>
                          </a:solidFill>
                          <a:latin typeface="Arial" panose="020B0604020202020204" pitchFamily="34" charset="0"/>
                          <a:ea typeface="+mn-ea"/>
                          <a:cs typeface="Arial" panose="020B0604020202020204" pitchFamily="34" charset="0"/>
                        </a:rPr>
                        <a:t>requiring high-dose, long-term (&gt;20 mg/ day) steroid therapy, </a:t>
                      </a:r>
                      <a:r>
                        <a:rPr lang="en-US" sz="1400" b="0" kern="1200" noProof="0" dirty="0">
                          <a:solidFill>
                            <a:schemeClr val="tx1"/>
                          </a:solidFill>
                          <a:latin typeface="Arial" panose="020B0604020202020204" pitchFamily="34" charset="0"/>
                          <a:ea typeface="+mn-ea"/>
                          <a:cs typeface="Arial" panose="020B0604020202020204" pitchFamily="34" charset="0"/>
                        </a:rPr>
                        <a:t>conventional treatment should be optimized.</a:t>
                      </a:r>
                      <a:r>
                        <a:rPr lang="en-GB" sz="1400" baseline="30000" dirty="0"/>
                        <a:t>‡</a:t>
                      </a:r>
                      <a:r>
                        <a:rPr lang="en-US" sz="1400" b="0" kern="1200" noProof="0" dirty="0">
                          <a:solidFill>
                            <a:schemeClr val="tx1"/>
                          </a:solidFill>
                          <a:latin typeface="Arial" panose="020B0604020202020204" pitchFamily="34" charset="0"/>
                          <a:ea typeface="+mn-ea"/>
                          <a:cs typeface="Arial" panose="020B0604020202020204" pitchFamily="34" charset="0"/>
                        </a:rPr>
                        <a:t> Alternatively, a </a:t>
                      </a:r>
                      <a:r>
                        <a:rPr lang="en-US" sz="1400" b="1" kern="1200" noProof="0" dirty="0">
                          <a:solidFill>
                            <a:schemeClr val="tx2"/>
                          </a:solidFill>
                          <a:latin typeface="Arial" panose="020B0604020202020204" pitchFamily="34" charset="0"/>
                          <a:ea typeface="+mn-ea"/>
                          <a:cs typeface="Arial" panose="020B0604020202020204" pitchFamily="34" charset="0"/>
                        </a:rPr>
                        <a:t>trial of CNIs, infliximab, methotrexate, or cyclophosphamide </a:t>
                      </a:r>
                      <a:r>
                        <a:rPr lang="en-US" sz="1400" b="0" kern="1200" noProof="0" dirty="0">
                          <a:solidFill>
                            <a:schemeClr val="tx1"/>
                          </a:solidFill>
                          <a:latin typeface="Arial" panose="020B0604020202020204" pitchFamily="34" charset="0"/>
                          <a:ea typeface="+mn-ea"/>
                          <a:cs typeface="Arial" panose="020B0604020202020204" pitchFamily="34" charset="0"/>
                        </a:rPr>
                        <a:t>can be initiated. The relative effectiveness of second-line treatments has not been examined in clinical trials. These drugs should be used after consultation with a specialist centre only</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r>
                        <a:rPr lang="en-US" sz="1400" b="1" kern="1200" noProof="0" dirty="0">
                          <a:solidFill>
                            <a:schemeClr val="tx2"/>
                          </a:solidFill>
                          <a:latin typeface="Arial" panose="020B0604020202020204" pitchFamily="34" charset="0"/>
                          <a:ea typeface="+mn-ea"/>
                          <a:cs typeface="Arial" panose="020B0604020202020204" pitchFamily="34" charset="0"/>
                        </a:rPr>
                        <a:t>Incomplete response to budesonide-based regimen</a:t>
                      </a:r>
                      <a:r>
                        <a:rPr lang="en-US" sz="1400" b="0" kern="1200" noProof="0" dirty="0">
                          <a:solidFill>
                            <a:schemeClr val="tx1"/>
                          </a:solidFill>
                          <a:latin typeface="Arial" panose="020B0604020202020204" pitchFamily="34" charset="0"/>
                          <a:ea typeface="+mn-ea"/>
                          <a:cs typeface="Arial" panose="020B0604020202020204" pitchFamily="34" charset="0"/>
                        </a:rPr>
                        <a:t>, replacement of budesonide with predniso(lo)ne (&gt;20 mg/day initially) should be considered</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4"/>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Incomplete response to azathioprine-predniso(lo)ne-based regimen</a:t>
                      </a:r>
                      <a:r>
                        <a:rPr lang="en-US" sz="1400" b="0" kern="1200" noProof="0" dirty="0">
                          <a:solidFill>
                            <a:schemeClr val="tx1"/>
                          </a:solidFill>
                          <a:latin typeface="Arial" panose="020B0604020202020204" pitchFamily="34" charset="0"/>
                          <a:ea typeface="+mn-ea"/>
                          <a:cs typeface="Arial" panose="020B0604020202020204" pitchFamily="34" charset="0"/>
                        </a:rPr>
                        <a:t>, increasing the dose of azathioprine to </a:t>
                      </a:r>
                      <a:br>
                        <a:rPr lang="en-US" sz="1400" b="0" kern="1200" noProof="0" dirty="0">
                          <a:solidFill>
                            <a:schemeClr val="tx1"/>
                          </a:solidFill>
                          <a:latin typeface="Arial" panose="020B0604020202020204" pitchFamily="34" charset="0"/>
                          <a:ea typeface="+mn-ea"/>
                          <a:cs typeface="Arial" panose="020B0604020202020204" pitchFamily="34" charset="0"/>
                        </a:rPr>
                      </a:br>
                      <a:r>
                        <a:rPr lang="en-US" sz="1400" b="0" kern="1200" noProof="0" dirty="0">
                          <a:solidFill>
                            <a:schemeClr val="tx1"/>
                          </a:solidFill>
                          <a:latin typeface="Arial" panose="020B0604020202020204" pitchFamily="34" charset="0"/>
                          <a:ea typeface="+mn-ea"/>
                          <a:cs typeface="Arial" panose="020B0604020202020204" pitchFamily="34" charset="0"/>
                        </a:rPr>
                        <a:t>2 mg/kg/day, together with 5–10 mg/day predniso(lo)ne may be tried, with repeat liver biopsy after a further </a:t>
                      </a:r>
                      <a:br>
                        <a:rPr lang="en-US" sz="1400" b="0" kern="1200" noProof="0" dirty="0">
                          <a:solidFill>
                            <a:schemeClr val="tx1"/>
                          </a:solidFill>
                          <a:latin typeface="Arial" panose="020B0604020202020204" pitchFamily="34" charset="0"/>
                          <a:ea typeface="+mn-ea"/>
                          <a:cs typeface="Arial" panose="020B0604020202020204" pitchFamily="34" charset="0"/>
                        </a:rPr>
                      </a:br>
                      <a:r>
                        <a:rPr lang="en-US" sz="1400" b="0" kern="1200" noProof="0" dirty="0">
                          <a:solidFill>
                            <a:schemeClr val="tx1"/>
                          </a:solidFill>
                          <a:latin typeface="Arial" panose="020B0604020202020204" pitchFamily="34" charset="0"/>
                          <a:ea typeface="+mn-ea"/>
                          <a:cs typeface="Arial" panose="020B0604020202020204" pitchFamily="34" charset="0"/>
                        </a:rPr>
                        <a:t>12–18 months</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76432858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Complete response may not be attainable in some patients </a:t>
                      </a:r>
                      <a:r>
                        <a:rPr lang="en-US" sz="1400" b="0" kern="1200" noProof="0" dirty="0">
                          <a:solidFill>
                            <a:schemeClr val="tx1"/>
                          </a:solidFill>
                          <a:latin typeface="Arial" panose="020B0604020202020204" pitchFamily="34" charset="0"/>
                          <a:ea typeface="+mn-ea"/>
                          <a:cs typeface="Arial" panose="020B0604020202020204" pitchFamily="34" charset="0"/>
                        </a:rPr>
                        <a:t>and the goal should be the lowest achievable biochemical activity with a minimum of side effects. Histological control may be necessary</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566487730"/>
                  </a:ext>
                </a:extLst>
              </a:tr>
            </a:tbl>
          </a:graphicData>
        </a:graphic>
      </p:graphicFrame>
      <p:grpSp>
        <p:nvGrpSpPr>
          <p:cNvPr id="7" name="Group 6">
            <a:extLst>
              <a:ext uri="{FF2B5EF4-FFF2-40B4-BE49-F238E27FC236}">
                <a16:creationId xmlns:a16="http://schemas.microsoft.com/office/drawing/2014/main" id="{31B1C3E7-7849-454F-AFCE-8CB0946293A0}"/>
              </a:ext>
            </a:extLst>
          </p:cNvPr>
          <p:cNvGrpSpPr/>
          <p:nvPr/>
        </p:nvGrpSpPr>
        <p:grpSpPr>
          <a:xfrm>
            <a:off x="9453913" y="1898704"/>
            <a:ext cx="2111205" cy="276999"/>
            <a:chOff x="5845171" y="3212976"/>
            <a:chExt cx="2111205" cy="276999"/>
          </a:xfrm>
        </p:grpSpPr>
        <p:sp>
          <p:nvSpPr>
            <p:cNvPr id="9" name="Rectangle 8">
              <a:extLst>
                <a:ext uri="{FF2B5EF4-FFF2-40B4-BE49-F238E27FC236}">
                  <a16:creationId xmlns:a16="http://schemas.microsoft.com/office/drawing/2014/main" id="{2CC45422-4AC8-46CD-9C60-D2284C11E12A}"/>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500D10B2-38A9-4B0D-B667-81D15E1308A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719900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Non-compliance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*Statement number: 46</a:t>
            </a:r>
          </a:p>
          <a:p>
            <a:r>
              <a:rPr lang="en-GB" dirty="0"/>
              <a:t>EASL CPG AIH. </a:t>
            </a:r>
            <a:r>
              <a:rPr lang="en-US" dirty="0"/>
              <a:t>J Hepatol 2015;63:971–1004</a:t>
            </a:r>
          </a:p>
        </p:txBody>
      </p:sp>
      <p:sp>
        <p:nvSpPr>
          <p:cNvPr id="5" name="Content Placeholder 4">
            <a:extLst>
              <a:ext uri="{FF2B5EF4-FFF2-40B4-BE49-F238E27FC236}">
                <a16:creationId xmlns:a16="http://schemas.microsoft.com/office/drawing/2014/main" id="{06A07AC7-C545-4C64-A485-FB4720586F17}"/>
              </a:ext>
            </a:extLst>
          </p:cNvPr>
          <p:cNvSpPr>
            <a:spLocks noGrp="1"/>
          </p:cNvSpPr>
          <p:nvPr>
            <p:ph sz="half" idx="1"/>
          </p:nvPr>
        </p:nvSpPr>
        <p:spPr/>
        <p:txBody>
          <a:bodyPr/>
          <a:lstStyle/>
          <a:p>
            <a:r>
              <a:rPr lang="en-GB" dirty="0"/>
              <a:t>Compliance can be a problem during long-term follow-up</a:t>
            </a:r>
          </a:p>
          <a:p>
            <a:pPr lvl="1"/>
            <a:r>
              <a:rPr lang="en-GB" dirty="0"/>
              <a:t>Especially in paediatric patients entering puberty</a:t>
            </a:r>
          </a:p>
          <a:p>
            <a:pPr lvl="2"/>
            <a:r>
              <a:rPr lang="en-GB" dirty="0"/>
              <a:t>May be exacerbated by the cosmetic side effects of steroids</a:t>
            </a:r>
          </a:p>
          <a:p>
            <a:r>
              <a:rPr lang="en-GB" dirty="0"/>
              <a:t>Management of non-adherence is difﬁcult</a:t>
            </a:r>
          </a:p>
          <a:p>
            <a:pPr lvl="1"/>
            <a:r>
              <a:rPr lang="en-GB" dirty="0"/>
              <a:t>Relies on a non-judgemental approach</a:t>
            </a:r>
          </a:p>
        </p:txBody>
      </p:sp>
      <p:pic>
        <p:nvPicPr>
          <p:cNvPr id="6" name="Picture 5">
            <a:hlinkClick r:id="rId3" action="ppaction://hlinksldjump"/>
            <a:extLst>
              <a:ext uri="{FF2B5EF4-FFF2-40B4-BE49-F238E27FC236}">
                <a16:creationId xmlns:a16="http://schemas.microsoft.com/office/drawing/2014/main" id="{335B168D-D346-4882-AF42-B6BD1368DA5B}"/>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4" y="442233"/>
            <a:ext cx="381237" cy="377560"/>
          </a:xfrm>
          <a:prstGeom prst="rect">
            <a:avLst/>
          </a:prstGeom>
        </p:spPr>
      </p:pic>
      <p:graphicFrame>
        <p:nvGraphicFramePr>
          <p:cNvPr id="7" name="Table 6">
            <a:extLst>
              <a:ext uri="{FF2B5EF4-FFF2-40B4-BE49-F238E27FC236}">
                <a16:creationId xmlns:a16="http://schemas.microsoft.com/office/drawing/2014/main" id="{2801491E-69AF-4011-9183-0D673840FA9E}"/>
              </a:ext>
            </a:extLst>
          </p:cNvPr>
          <p:cNvGraphicFramePr>
            <a:graphicFrameLocks noGrp="1"/>
          </p:cNvGraphicFramePr>
          <p:nvPr>
            <p:extLst>
              <p:ext uri="{D42A27DB-BD31-4B8C-83A1-F6EECF244321}">
                <p14:modId xmlns:p14="http://schemas.microsoft.com/office/powerpoint/2010/main" val="2220230217"/>
              </p:ext>
            </p:extLst>
          </p:nvPr>
        </p:nvGraphicFramePr>
        <p:xfrm>
          <a:off x="604839" y="3195883"/>
          <a:ext cx="11021650" cy="1127760"/>
        </p:xfrm>
        <a:graphic>
          <a:graphicData uri="http://schemas.openxmlformats.org/drawingml/2006/table">
            <a:tbl>
              <a:tblPr firstRow="1" bandRow="1">
                <a:tableStyleId>{5C22544A-7EE6-4342-B048-85BDC9FD1C3A}</a:tableStyleId>
              </a:tblPr>
              <a:tblGrid>
                <a:gridCol w="9535584">
                  <a:extLst>
                    <a:ext uri="{9D8B030D-6E8A-4147-A177-3AD203B41FA5}">
                      <a16:colId xmlns:a16="http://schemas.microsoft.com/office/drawing/2014/main" val="20001"/>
                    </a:ext>
                  </a:extLst>
                </a:gridCol>
                <a:gridCol w="1486066">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 on treating adolescents and young adults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Maintaining </a:t>
                      </a:r>
                      <a:r>
                        <a:rPr lang="en-US" sz="1400" b="1" kern="1200" noProof="0" dirty="0">
                          <a:solidFill>
                            <a:schemeClr val="tx2"/>
                          </a:solidFill>
                          <a:latin typeface="Arial" panose="020B0604020202020204" pitchFamily="34" charset="0"/>
                          <a:ea typeface="+mn-ea"/>
                          <a:cs typeface="Arial" panose="020B0604020202020204" pitchFamily="34" charset="0"/>
                        </a:rPr>
                        <a:t>treatment adherence</a:t>
                      </a:r>
                      <a:r>
                        <a:rPr lang="en-US" sz="1400" b="0" kern="1200" noProof="0" dirty="0">
                          <a:solidFill>
                            <a:schemeClr val="tx2"/>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is of particular importance in adolescents and young adults</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r>
                        <a:rPr lang="en-US" sz="1400" b="0" kern="1200" noProof="0" dirty="0">
                          <a:solidFill>
                            <a:schemeClr val="tx1"/>
                          </a:solidFill>
                          <a:latin typeface="Arial" panose="020B0604020202020204" pitchFamily="34" charset="0"/>
                          <a:ea typeface="+mn-ea"/>
                          <a:cs typeface="Arial" panose="020B0604020202020204" pitchFamily="34" charset="0"/>
                        </a:rPr>
                        <a:t>Management of the </a:t>
                      </a:r>
                      <a:r>
                        <a:rPr lang="en-US" sz="1400" b="1" kern="1200" noProof="0" dirty="0">
                          <a:solidFill>
                            <a:schemeClr val="tx2"/>
                          </a:solidFill>
                          <a:latin typeface="Arial" panose="020B0604020202020204" pitchFamily="34" charset="0"/>
                          <a:ea typeface="+mn-ea"/>
                          <a:cs typeface="Arial" panose="020B0604020202020204" pitchFamily="34" charset="0"/>
                        </a:rPr>
                        <a:t>transition to adult care </a:t>
                      </a:r>
                      <a:r>
                        <a:rPr lang="en-US" sz="1400" b="0" kern="1200" noProof="0" dirty="0">
                          <a:solidFill>
                            <a:schemeClr val="tx1"/>
                          </a:solidFill>
                          <a:latin typeface="Arial" panose="020B0604020202020204" pitchFamily="34" charset="0"/>
                          <a:ea typeface="+mn-ea"/>
                          <a:cs typeface="Arial" panose="020B0604020202020204" pitchFamily="34" charset="0"/>
                        </a:rPr>
                        <a:t>is better achieved in specialized transition services with a </a:t>
                      </a:r>
                      <a:r>
                        <a:rPr lang="en-US" sz="1400" b="1" kern="1200" noProof="0" dirty="0">
                          <a:solidFill>
                            <a:schemeClr val="tx2"/>
                          </a:solidFill>
                          <a:latin typeface="Arial" panose="020B0604020202020204" pitchFamily="34" charset="0"/>
                          <a:ea typeface="+mn-ea"/>
                          <a:cs typeface="Arial" panose="020B0604020202020204" pitchFamily="34" charset="0"/>
                        </a:rPr>
                        <a:t>multidisciplinary approach</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E2F34A5-67B0-42C0-A622-696FC524142D}"/>
              </a:ext>
            </a:extLst>
          </p:cNvPr>
          <p:cNvGrpSpPr/>
          <p:nvPr/>
        </p:nvGrpSpPr>
        <p:grpSpPr>
          <a:xfrm>
            <a:off x="9516146" y="3195883"/>
            <a:ext cx="2071015" cy="276999"/>
            <a:chOff x="5845171" y="3247648"/>
            <a:chExt cx="2071015" cy="276999"/>
          </a:xfrm>
        </p:grpSpPr>
        <p:sp>
          <p:nvSpPr>
            <p:cNvPr id="9" name="Rectangle 8">
              <a:extLst>
                <a:ext uri="{FF2B5EF4-FFF2-40B4-BE49-F238E27FC236}">
                  <a16:creationId xmlns:a16="http://schemas.microsoft.com/office/drawing/2014/main" id="{B105F1BA-306C-44FD-A769-D3F511F998D3}"/>
                </a:ext>
              </a:extLst>
            </p:cNvPr>
            <p:cNvSpPr/>
            <p:nvPr/>
          </p:nvSpPr>
          <p:spPr>
            <a:xfrm>
              <a:off x="5845171" y="3306109"/>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E9F677CB-9B61-4510-844B-0072D77EA208}"/>
                </a:ext>
              </a:extLst>
            </p:cNvPr>
            <p:cNvSpPr txBox="1"/>
            <p:nvPr/>
          </p:nvSpPr>
          <p:spPr>
            <a:xfrm>
              <a:off x="5948981" y="3247648"/>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643319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intolerance and side effects</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*Statement number: 47–49</a:t>
            </a:r>
          </a:p>
          <a:p>
            <a:r>
              <a:rPr lang="en-GB" dirty="0"/>
              <a:t>EASL CPG AIH. </a:t>
            </a:r>
            <a:r>
              <a:rPr lang="en-US" dirty="0"/>
              <a:t>J Hepatol 2015;63:971–1004</a:t>
            </a:r>
          </a:p>
        </p:txBody>
      </p:sp>
      <p:sp>
        <p:nvSpPr>
          <p:cNvPr id="6" name="Content Placeholder 4">
            <a:extLst>
              <a:ext uri="{FF2B5EF4-FFF2-40B4-BE49-F238E27FC236}">
                <a16:creationId xmlns:a16="http://schemas.microsoft.com/office/drawing/2014/main" id="{D16A6257-2329-43A3-89F5-41E7648B750F}"/>
              </a:ext>
            </a:extLst>
          </p:cNvPr>
          <p:cNvSpPr>
            <a:spLocks noGrp="1"/>
          </p:cNvSpPr>
          <p:nvPr>
            <p:ph sz="half" idx="1"/>
          </p:nvPr>
        </p:nvSpPr>
        <p:spPr/>
        <p:txBody>
          <a:bodyPr/>
          <a:lstStyle/>
          <a:p>
            <a:r>
              <a:rPr lang="en-GB" dirty="0"/>
              <a:t>Prednisone or prednisolone adverse effects are common in AIH</a:t>
            </a:r>
          </a:p>
          <a:p>
            <a:pPr lvl="1"/>
            <a:r>
              <a:rPr lang="en-GB" dirty="0"/>
              <a:t>In up to 80% of patients after 2 years, with treatment discontinuation in ~15%</a:t>
            </a:r>
          </a:p>
          <a:p>
            <a:r>
              <a:rPr lang="en-US" dirty="0"/>
              <a:t>Azathioprine </a:t>
            </a:r>
            <a:r>
              <a:rPr lang="en-GB" dirty="0"/>
              <a:t>adverse effects are less common</a:t>
            </a:r>
          </a:p>
          <a:p>
            <a:pPr lvl="1"/>
            <a:r>
              <a:rPr lang="en-GB" dirty="0"/>
              <a:t>In up to 25% of patients after 2 years, with treatment discontinuation in ~10%</a:t>
            </a:r>
          </a:p>
          <a:p>
            <a:endParaRPr lang="en-GB" dirty="0"/>
          </a:p>
          <a:p>
            <a:endParaRPr lang="en-GB" dirty="0"/>
          </a:p>
        </p:txBody>
      </p:sp>
      <p:pic>
        <p:nvPicPr>
          <p:cNvPr id="5" name="Picture 4">
            <a:hlinkClick r:id="rId3" action="ppaction://hlinksldjump"/>
            <a:extLst>
              <a:ext uri="{FF2B5EF4-FFF2-40B4-BE49-F238E27FC236}">
                <a16:creationId xmlns:a16="http://schemas.microsoft.com/office/drawing/2014/main" id="{D14FF890-F6C5-49BE-8E67-C3AA57BD4621}"/>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5" y="442233"/>
            <a:ext cx="381237" cy="377560"/>
          </a:xfrm>
          <a:prstGeom prst="rect">
            <a:avLst/>
          </a:prstGeom>
        </p:spPr>
      </p:pic>
      <p:graphicFrame>
        <p:nvGraphicFramePr>
          <p:cNvPr id="7" name="Table 6">
            <a:extLst>
              <a:ext uri="{FF2B5EF4-FFF2-40B4-BE49-F238E27FC236}">
                <a16:creationId xmlns:a16="http://schemas.microsoft.com/office/drawing/2014/main" id="{742BB8DD-15D3-48BC-8BE8-2821FB54D5C6}"/>
              </a:ext>
            </a:extLst>
          </p:cNvPr>
          <p:cNvGraphicFramePr>
            <a:graphicFrameLocks noGrp="1"/>
          </p:cNvGraphicFramePr>
          <p:nvPr>
            <p:extLst>
              <p:ext uri="{D42A27DB-BD31-4B8C-83A1-F6EECF244321}">
                <p14:modId xmlns:p14="http://schemas.microsoft.com/office/powerpoint/2010/main" val="3402373235"/>
              </p:ext>
            </p:extLst>
          </p:nvPr>
        </p:nvGraphicFramePr>
        <p:xfrm>
          <a:off x="604838" y="2956912"/>
          <a:ext cx="10982324" cy="25603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Guideline statements*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In patients without cirrhosis, </a:t>
                      </a:r>
                      <a:r>
                        <a:rPr lang="en-US" sz="1400" b="1" kern="1200" noProof="0" dirty="0">
                          <a:solidFill>
                            <a:schemeClr val="tx2"/>
                          </a:solidFill>
                          <a:latin typeface="Arial" panose="020B0604020202020204" pitchFamily="34" charset="0"/>
                          <a:ea typeface="+mn-ea"/>
                          <a:cs typeface="Arial" panose="020B0604020202020204" pitchFamily="34" charset="0"/>
                        </a:rPr>
                        <a:t>budesonide plus azathioprine may be used as an alternative induction therapy</a:t>
                      </a:r>
                      <a:r>
                        <a:rPr lang="en-US" sz="1400" b="0" kern="1200" noProof="0" dirty="0">
                          <a:solidFill>
                            <a:schemeClr val="tx2"/>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and can be considered </a:t>
                      </a:r>
                      <a:r>
                        <a:rPr lang="en-US" sz="1400" b="1" kern="1200" noProof="0" dirty="0">
                          <a:solidFill>
                            <a:schemeClr val="tx2"/>
                          </a:solidFill>
                          <a:latin typeface="Arial" panose="020B0604020202020204" pitchFamily="34" charset="0"/>
                          <a:ea typeface="+mn-ea"/>
                          <a:cs typeface="Arial" panose="020B0604020202020204" pitchFamily="34" charset="0"/>
                        </a:rPr>
                        <a:t>for patients with comorbidities that will be be exacerbated</a:t>
                      </a:r>
                      <a:r>
                        <a:rPr lang="en-US" sz="1400" b="0" kern="1200" noProof="0" dirty="0">
                          <a:solidFill>
                            <a:schemeClr val="tx2"/>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by predniso(lo)ne treatment</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r>
                        <a:rPr lang="en-US" sz="1400" b="1" kern="1200" noProof="0" dirty="0">
                          <a:solidFill>
                            <a:srgbClr val="004B87"/>
                          </a:solidFill>
                          <a:latin typeface="Arial" panose="020B0604020202020204" pitchFamily="34" charset="0"/>
                          <a:ea typeface="+mn-ea"/>
                          <a:cs typeface="Arial" panose="020B0604020202020204" pitchFamily="34" charset="0"/>
                        </a:rPr>
                        <a:t>Long-term data </a:t>
                      </a:r>
                      <a:r>
                        <a:rPr lang="en-US" sz="1400" b="0" kern="1200" noProof="0" dirty="0">
                          <a:solidFill>
                            <a:schemeClr val="tx1"/>
                          </a:solidFill>
                          <a:latin typeface="Arial" panose="020B0604020202020204" pitchFamily="34" charset="0"/>
                          <a:ea typeface="+mn-ea"/>
                          <a:cs typeface="Arial" panose="020B0604020202020204" pitchFamily="34" charset="0"/>
                        </a:rPr>
                        <a:t>on budesonide safety and efficacy in AIH </a:t>
                      </a:r>
                      <a:r>
                        <a:rPr lang="en-US" sz="1400" b="1" kern="1200" noProof="0" dirty="0">
                          <a:solidFill>
                            <a:srgbClr val="004B87"/>
                          </a:solidFill>
                          <a:latin typeface="Arial" panose="020B0604020202020204" pitchFamily="34" charset="0"/>
                          <a:ea typeface="+mn-ea"/>
                          <a:cs typeface="Arial" panose="020B0604020202020204" pitchFamily="34" charset="0"/>
                        </a:rPr>
                        <a:t>are lacking</a:t>
                      </a:r>
                      <a:endParaRPr lang="en-GB" sz="1400" b="1" kern="1200" noProof="0" dirty="0">
                        <a:solidFill>
                          <a:srgbClr val="004B87"/>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4"/>
                  </a:ext>
                </a:extLst>
              </a:tr>
              <a:tr h="126330">
                <a:tc>
                  <a:txBody>
                    <a:bodyPr/>
                    <a:lstStyle/>
                    <a:p>
                      <a:r>
                        <a:rPr lang="en-US" sz="1400" b="0" kern="1200" noProof="0" dirty="0">
                          <a:solidFill>
                            <a:schemeClr val="tx1"/>
                          </a:solidFill>
                          <a:latin typeface="Arial" panose="020B0604020202020204" pitchFamily="34" charset="0"/>
                          <a:ea typeface="+mn-ea"/>
                          <a:cs typeface="Arial" panose="020B0604020202020204" pitchFamily="34" charset="0"/>
                        </a:rPr>
                        <a:t>If adequately dosed therapy with azathioprine is insufficient to maintain remission in predniso(lo)ne responders with </a:t>
                      </a:r>
                      <a:r>
                        <a:rPr lang="en-US" sz="1400" b="1" kern="1200" noProof="0" dirty="0">
                          <a:solidFill>
                            <a:schemeClr val="tx2"/>
                          </a:solidFill>
                          <a:latin typeface="Arial" panose="020B0604020202020204" pitchFamily="34" charset="0"/>
                          <a:ea typeface="+mn-ea"/>
                          <a:cs typeface="Arial" panose="020B0604020202020204" pitchFamily="34" charset="0"/>
                        </a:rPr>
                        <a:t>severe steroid side effects,</a:t>
                      </a:r>
                      <a:r>
                        <a:rPr lang="en-US" sz="1400" b="0" kern="1200" noProof="0" dirty="0">
                          <a:solidFill>
                            <a:schemeClr val="tx2"/>
                          </a:solidFill>
                          <a:latin typeface="Arial" panose="020B0604020202020204" pitchFamily="34" charset="0"/>
                          <a:ea typeface="+mn-ea"/>
                          <a:cs typeface="Arial" panose="020B0604020202020204" pitchFamily="34" charset="0"/>
                        </a:rPr>
                        <a:t> </a:t>
                      </a:r>
                      <a:r>
                        <a:rPr lang="en-US" sz="1400" b="1" kern="1200" noProof="0" dirty="0">
                          <a:solidFill>
                            <a:schemeClr val="tx2"/>
                          </a:solidFill>
                          <a:latin typeface="Arial" panose="020B0604020202020204" pitchFamily="34" charset="0"/>
                          <a:ea typeface="+mn-ea"/>
                          <a:cs typeface="Arial" panose="020B0604020202020204" pitchFamily="34" charset="0"/>
                        </a:rPr>
                        <a:t>a switch from predniso(lo)ne to budesonide may be considered</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764328583"/>
                  </a:ext>
                </a:extLst>
              </a:tr>
              <a:tr h="126330">
                <a:tc>
                  <a:txBody>
                    <a:bodyPr/>
                    <a:lstStyle/>
                    <a:p>
                      <a:r>
                        <a:rPr lang="en-US" sz="1400" b="0" kern="1200" noProof="0" dirty="0">
                          <a:solidFill>
                            <a:schemeClr val="tx1"/>
                          </a:solidFill>
                          <a:latin typeface="Arial" panose="020B0604020202020204" pitchFamily="34" charset="0"/>
                          <a:ea typeface="+mn-ea"/>
                          <a:cs typeface="Arial" panose="020B0604020202020204" pitchFamily="34" charset="0"/>
                        </a:rPr>
                        <a:t>In patients intolerant to azathioprine, MMF is the second-line drug of choice</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884586043"/>
                  </a:ext>
                </a:extLst>
              </a:tr>
              <a:tr h="126330">
                <a:tc>
                  <a:txBody>
                    <a:bodyPr/>
                    <a:lstStyle/>
                    <a:p>
                      <a:r>
                        <a:rPr lang="en-US" sz="1400" b="0" kern="1200" noProof="0" dirty="0">
                          <a:solidFill>
                            <a:schemeClr val="tx1"/>
                          </a:solidFill>
                          <a:latin typeface="Arial" panose="020B0604020202020204" pitchFamily="34" charset="0"/>
                          <a:ea typeface="+mn-ea"/>
                          <a:cs typeface="Arial" panose="020B0604020202020204" pitchFamily="34" charset="0"/>
                        </a:rPr>
                        <a:t>The relative efficacy and tolerability of MMF in other patients compared to azathioprine has not been established</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52843353"/>
                  </a:ext>
                </a:extLst>
              </a:tr>
              <a:tr h="126330">
                <a:tc>
                  <a:txBody>
                    <a:bodyPr/>
                    <a:lstStyle/>
                    <a:p>
                      <a:r>
                        <a:rPr lang="en-US" sz="1400" b="0" kern="1200" noProof="0" dirty="0">
                          <a:solidFill>
                            <a:schemeClr val="tx1"/>
                          </a:solidFill>
                          <a:latin typeface="Arial" panose="020B0604020202020204" pitchFamily="34" charset="0"/>
                          <a:ea typeface="+mn-ea"/>
                          <a:cs typeface="Arial" panose="020B0604020202020204" pitchFamily="34" charset="0"/>
                        </a:rPr>
                        <a:t>A trial of 6-MP or 6-TG in patients intolerant to azathioprine is an alternative option</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566487730"/>
                  </a:ext>
                </a:extLst>
              </a:tr>
            </a:tbl>
          </a:graphicData>
        </a:graphic>
      </p:graphicFrame>
      <p:grpSp>
        <p:nvGrpSpPr>
          <p:cNvPr id="8" name="Group 7">
            <a:extLst>
              <a:ext uri="{FF2B5EF4-FFF2-40B4-BE49-F238E27FC236}">
                <a16:creationId xmlns:a16="http://schemas.microsoft.com/office/drawing/2014/main" id="{C02679A1-AF05-428D-A035-8CD8BE33A551}"/>
              </a:ext>
            </a:extLst>
          </p:cNvPr>
          <p:cNvGrpSpPr/>
          <p:nvPr/>
        </p:nvGrpSpPr>
        <p:grpSpPr>
          <a:xfrm>
            <a:off x="9475957" y="2956912"/>
            <a:ext cx="2111205" cy="276999"/>
            <a:chOff x="5845171" y="3212976"/>
            <a:chExt cx="2111205" cy="276999"/>
          </a:xfrm>
        </p:grpSpPr>
        <p:sp>
          <p:nvSpPr>
            <p:cNvPr id="9" name="Rectangle 8">
              <a:extLst>
                <a:ext uri="{FF2B5EF4-FFF2-40B4-BE49-F238E27FC236}">
                  <a16:creationId xmlns:a16="http://schemas.microsoft.com/office/drawing/2014/main" id="{3EBEEF58-AC56-48F4-A7E4-7701E0BDECC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9F468849-E0E3-4990-B26A-C01F1D18FF3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047367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Variant syndromes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*Statement number: 50</a:t>
            </a:r>
            <a:endParaRPr lang="en-GB" dirty="0"/>
          </a:p>
          <a:p>
            <a:r>
              <a:rPr lang="en-GB" dirty="0"/>
              <a:t>EASL CPG AIH. </a:t>
            </a:r>
            <a:r>
              <a:rPr lang="en-US" dirty="0"/>
              <a:t>J Hepatol 2015;63:971–1004</a:t>
            </a:r>
          </a:p>
        </p:txBody>
      </p:sp>
      <p:sp>
        <p:nvSpPr>
          <p:cNvPr id="5" name="Content Placeholder 4">
            <a:extLst>
              <a:ext uri="{FF2B5EF4-FFF2-40B4-BE49-F238E27FC236}">
                <a16:creationId xmlns:a16="http://schemas.microsoft.com/office/drawing/2014/main" id="{4DF1715F-26E5-46A5-9CA6-F0A423E6077D}"/>
              </a:ext>
            </a:extLst>
          </p:cNvPr>
          <p:cNvSpPr>
            <a:spLocks noGrp="1"/>
          </p:cNvSpPr>
          <p:nvPr>
            <p:ph sz="half" idx="1"/>
          </p:nvPr>
        </p:nvSpPr>
        <p:spPr/>
        <p:txBody>
          <a:bodyPr/>
          <a:lstStyle/>
          <a:p>
            <a:r>
              <a:rPr lang="en-GB" dirty="0"/>
              <a:t>Randomized controlled trials are lacking, but also impractical</a:t>
            </a:r>
          </a:p>
          <a:p>
            <a:pPr lvl="1"/>
            <a:r>
              <a:rPr lang="en-GB" dirty="0"/>
              <a:t>Low prevalence of the variant syndromes</a:t>
            </a:r>
          </a:p>
          <a:p>
            <a:pPr lvl="1"/>
            <a:r>
              <a:rPr lang="en-GB" dirty="0"/>
              <a:t>Lack of universal deﬁnitions</a:t>
            </a:r>
          </a:p>
        </p:txBody>
      </p:sp>
      <p:pic>
        <p:nvPicPr>
          <p:cNvPr id="6" name="Picture 5">
            <a:hlinkClick r:id="rId3" action="ppaction://hlinksldjump"/>
            <a:extLst>
              <a:ext uri="{FF2B5EF4-FFF2-40B4-BE49-F238E27FC236}">
                <a16:creationId xmlns:a16="http://schemas.microsoft.com/office/drawing/2014/main" id="{D1968368-E457-4DB0-B794-79DB42A914B7}"/>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504" y="442233"/>
            <a:ext cx="381237" cy="377560"/>
          </a:xfrm>
          <a:prstGeom prst="rect">
            <a:avLst/>
          </a:prstGeom>
        </p:spPr>
      </p:pic>
      <p:graphicFrame>
        <p:nvGraphicFramePr>
          <p:cNvPr id="7" name="Table 6">
            <a:extLst>
              <a:ext uri="{FF2B5EF4-FFF2-40B4-BE49-F238E27FC236}">
                <a16:creationId xmlns:a16="http://schemas.microsoft.com/office/drawing/2014/main" id="{058089A1-7A09-45AF-861D-8EB2890E1273}"/>
              </a:ext>
            </a:extLst>
          </p:cNvPr>
          <p:cNvGraphicFramePr>
            <a:graphicFrameLocks noGrp="1"/>
          </p:cNvGraphicFramePr>
          <p:nvPr>
            <p:extLst>
              <p:ext uri="{D42A27DB-BD31-4B8C-83A1-F6EECF244321}">
                <p14:modId xmlns:p14="http://schemas.microsoft.com/office/powerpoint/2010/main" val="185146547"/>
              </p:ext>
            </p:extLst>
          </p:nvPr>
        </p:nvGraphicFramePr>
        <p:xfrm>
          <a:off x="604838" y="2536013"/>
          <a:ext cx="10982324" cy="185928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Guideline statements*</a:t>
                      </a:r>
                      <a:endParaRPr lang="en-GB" sz="1400" b="0" kern="1200" baseline="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noProof="0"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In </a:t>
                      </a:r>
                      <a:r>
                        <a:rPr lang="en-US" sz="1400" b="1" kern="1200" noProof="0" dirty="0">
                          <a:solidFill>
                            <a:schemeClr val="tx2"/>
                          </a:solidFill>
                          <a:latin typeface="Arial" panose="020B0604020202020204" pitchFamily="34" charset="0"/>
                          <a:ea typeface="+mn-ea"/>
                          <a:cs typeface="Arial" panose="020B0604020202020204" pitchFamily="34" charset="0"/>
                        </a:rPr>
                        <a:t>AIH patients with features of PBC </a:t>
                      </a:r>
                      <a:r>
                        <a:rPr lang="en-US" sz="1400" b="0" kern="1200" noProof="0" dirty="0">
                          <a:solidFill>
                            <a:schemeClr val="tx1"/>
                          </a:solidFill>
                          <a:latin typeface="Arial" panose="020B0604020202020204" pitchFamily="34" charset="0"/>
                          <a:ea typeface="+mn-ea"/>
                          <a:cs typeface="Arial" panose="020B0604020202020204" pitchFamily="34" charset="0"/>
                        </a:rPr>
                        <a:t>(“AIH-PBC variant syndrome”), combined therapy with </a:t>
                      </a:r>
                      <a:r>
                        <a:rPr lang="en-US" sz="1400" b="1" kern="1200" noProof="0" dirty="0">
                          <a:solidFill>
                            <a:schemeClr val="tx2"/>
                          </a:solidFill>
                          <a:latin typeface="Arial" panose="020B0604020202020204" pitchFamily="34" charset="0"/>
                          <a:ea typeface="+mn-ea"/>
                          <a:cs typeface="Arial" panose="020B0604020202020204" pitchFamily="34" charset="0"/>
                        </a:rPr>
                        <a:t>UDCA and immunosuppressants is recommended </a:t>
                      </a:r>
                      <a:endParaRPr lang="en-GB" sz="1400" b="0"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In </a:t>
                      </a:r>
                      <a:r>
                        <a:rPr lang="en-US" sz="1400" b="1" kern="1200" noProof="0" dirty="0">
                          <a:solidFill>
                            <a:schemeClr val="tx2"/>
                          </a:solidFill>
                          <a:latin typeface="Arial" panose="020B0604020202020204" pitchFamily="34" charset="0"/>
                          <a:ea typeface="+mn-ea"/>
                          <a:cs typeface="Arial" panose="020B0604020202020204" pitchFamily="34" charset="0"/>
                        </a:rPr>
                        <a:t>AIH patients with PSC features </a:t>
                      </a:r>
                      <a:r>
                        <a:rPr lang="en-US" sz="1400" b="0" kern="1200" noProof="0" dirty="0">
                          <a:solidFill>
                            <a:schemeClr val="tx1"/>
                          </a:solidFill>
                          <a:latin typeface="Arial" panose="020B0604020202020204" pitchFamily="34" charset="0"/>
                          <a:ea typeface="+mn-ea"/>
                          <a:cs typeface="Arial" panose="020B0604020202020204" pitchFamily="34" charset="0"/>
                        </a:rPr>
                        <a:t>(“AIH-PSC variant syndrome”) addition of UDCA to </a:t>
                      </a:r>
                      <a:r>
                        <a:rPr lang="en-US" sz="1400" b="1" kern="1200" noProof="0" dirty="0">
                          <a:solidFill>
                            <a:schemeClr val="tx2"/>
                          </a:solidFill>
                          <a:latin typeface="Arial" panose="020B0604020202020204" pitchFamily="34" charset="0"/>
                          <a:ea typeface="+mn-ea"/>
                          <a:cs typeface="Arial" panose="020B0604020202020204" pitchFamily="34" charset="0"/>
                        </a:rPr>
                        <a:t>immunosuppressant</a:t>
                      </a:r>
                      <a:r>
                        <a:rPr lang="en-US" sz="1400" b="1" kern="1200" noProof="0" dirty="0">
                          <a:solidFill>
                            <a:schemeClr val="tx1"/>
                          </a:solidFill>
                          <a:latin typeface="Arial" panose="020B0604020202020204" pitchFamily="34" charset="0"/>
                          <a:ea typeface="+mn-ea"/>
                          <a:cs typeface="Arial" panose="020B0604020202020204" pitchFamily="34" charset="0"/>
                        </a:rPr>
                        <a:t> </a:t>
                      </a:r>
                      <a:r>
                        <a:rPr lang="en-US" sz="1400" b="0" kern="1200" noProof="0" dirty="0">
                          <a:solidFill>
                            <a:schemeClr val="tx1"/>
                          </a:solidFill>
                          <a:latin typeface="Arial" panose="020B0604020202020204" pitchFamily="34" charset="0"/>
                          <a:ea typeface="+mn-ea"/>
                          <a:cs typeface="Arial" panose="020B0604020202020204" pitchFamily="34" charset="0"/>
                        </a:rPr>
                        <a:t>can </a:t>
                      </a:r>
                      <a:br>
                        <a:rPr lang="en-US" sz="1400" b="0" kern="1200" noProof="0" dirty="0">
                          <a:solidFill>
                            <a:schemeClr val="tx1"/>
                          </a:solidFill>
                          <a:latin typeface="Arial" panose="020B0604020202020204" pitchFamily="34" charset="0"/>
                          <a:ea typeface="+mn-ea"/>
                          <a:cs typeface="Arial" panose="020B0604020202020204" pitchFamily="34" charset="0"/>
                        </a:rPr>
                      </a:br>
                      <a:r>
                        <a:rPr lang="en-US" sz="1400" b="0" kern="1200" noProof="0" dirty="0">
                          <a:solidFill>
                            <a:schemeClr val="tx1"/>
                          </a:solidFill>
                          <a:latin typeface="Arial" panose="020B0604020202020204" pitchFamily="34" charset="0"/>
                          <a:ea typeface="+mn-ea"/>
                          <a:cs typeface="Arial" panose="020B0604020202020204" pitchFamily="34" charset="0"/>
                        </a:rPr>
                        <a:t>be </a:t>
                      </a:r>
                      <a:r>
                        <a:rPr lang="en-US" sz="1400" b="1" kern="1200" noProof="0" dirty="0">
                          <a:solidFill>
                            <a:schemeClr val="tx2"/>
                          </a:solidFill>
                          <a:latin typeface="Arial" panose="020B0604020202020204" pitchFamily="34" charset="0"/>
                          <a:ea typeface="+mn-ea"/>
                          <a:cs typeface="Arial" panose="020B0604020202020204" pitchFamily="34" charset="0"/>
                        </a:rPr>
                        <a:t>considered</a:t>
                      </a:r>
                      <a:endParaRPr lang="en-GB" sz="1400" b="1" kern="12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4"/>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Arial" panose="020B0604020202020204" pitchFamily="34" charset="0"/>
                          <a:ea typeface="+mn-ea"/>
                          <a:cs typeface="Arial" panose="020B0604020202020204" pitchFamily="34" charset="0"/>
                        </a:rPr>
                        <a:t>In patients with </a:t>
                      </a:r>
                      <a:r>
                        <a:rPr lang="en-US" sz="1400" b="1" kern="1200" noProof="0" dirty="0">
                          <a:solidFill>
                            <a:schemeClr val="tx2"/>
                          </a:solidFill>
                          <a:latin typeface="Arial" panose="020B0604020202020204" pitchFamily="34" charset="0"/>
                          <a:ea typeface="+mn-ea"/>
                          <a:cs typeface="Arial" panose="020B0604020202020204" pitchFamily="34" charset="0"/>
                        </a:rPr>
                        <a:t>dominant AIH features</a:t>
                      </a:r>
                      <a:r>
                        <a:rPr lang="en-US" sz="1400" b="0" kern="1200" noProof="0" dirty="0">
                          <a:solidFill>
                            <a:schemeClr val="tx1"/>
                          </a:solidFill>
                          <a:latin typeface="Arial" panose="020B0604020202020204" pitchFamily="34" charset="0"/>
                          <a:ea typeface="+mn-ea"/>
                          <a:cs typeface="Arial" panose="020B0604020202020204" pitchFamily="34" charset="0"/>
                        </a:rPr>
                        <a:t>, an </a:t>
                      </a:r>
                      <a:r>
                        <a:rPr lang="en-US" sz="1400" b="1" kern="1200" noProof="0" dirty="0">
                          <a:solidFill>
                            <a:schemeClr val="tx2"/>
                          </a:solidFill>
                          <a:latin typeface="Arial" panose="020B0604020202020204" pitchFamily="34" charset="0"/>
                          <a:ea typeface="+mn-ea"/>
                          <a:cs typeface="Arial" panose="020B0604020202020204" pitchFamily="34" charset="0"/>
                        </a:rPr>
                        <a:t>alternative</a:t>
                      </a:r>
                      <a:r>
                        <a:rPr lang="en-US" sz="1400" b="0" kern="1200" noProof="0" dirty="0">
                          <a:solidFill>
                            <a:schemeClr val="tx1"/>
                          </a:solidFill>
                          <a:latin typeface="Arial" panose="020B0604020202020204" pitchFamily="34" charset="0"/>
                          <a:ea typeface="+mn-ea"/>
                          <a:cs typeface="Arial" panose="020B0604020202020204" pitchFamily="34" charset="0"/>
                        </a:rPr>
                        <a:t> approach is to start with </a:t>
                      </a:r>
                      <a:r>
                        <a:rPr lang="en-US" sz="1400" b="1" kern="1200" noProof="0" dirty="0">
                          <a:solidFill>
                            <a:schemeClr val="tx2"/>
                          </a:solidFill>
                          <a:latin typeface="Arial" panose="020B0604020202020204" pitchFamily="34" charset="0"/>
                          <a:ea typeface="+mn-ea"/>
                          <a:cs typeface="Arial" panose="020B0604020202020204" pitchFamily="34" charset="0"/>
                        </a:rPr>
                        <a:t>immunosuppressants only and then add UDCA </a:t>
                      </a:r>
                      <a:r>
                        <a:rPr lang="en-US" sz="1400" b="0" kern="1200" noProof="0" dirty="0">
                          <a:solidFill>
                            <a:schemeClr val="tx1"/>
                          </a:solidFill>
                          <a:latin typeface="Arial" panose="020B0604020202020204" pitchFamily="34" charset="0"/>
                          <a:ea typeface="+mn-ea"/>
                          <a:cs typeface="Arial" panose="020B0604020202020204" pitchFamily="34" charset="0"/>
                        </a:rPr>
                        <a:t>if response is insufficient</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566487730"/>
                  </a:ext>
                </a:extLst>
              </a:tr>
            </a:tbl>
          </a:graphicData>
        </a:graphic>
      </p:graphicFrame>
      <p:grpSp>
        <p:nvGrpSpPr>
          <p:cNvPr id="8" name="Group 7">
            <a:extLst>
              <a:ext uri="{FF2B5EF4-FFF2-40B4-BE49-F238E27FC236}">
                <a16:creationId xmlns:a16="http://schemas.microsoft.com/office/drawing/2014/main" id="{3EEEC705-88CA-4065-96DD-8A22DCA03CC5}"/>
              </a:ext>
            </a:extLst>
          </p:cNvPr>
          <p:cNvGrpSpPr/>
          <p:nvPr/>
        </p:nvGrpSpPr>
        <p:grpSpPr>
          <a:xfrm>
            <a:off x="9475958" y="2536013"/>
            <a:ext cx="2111205" cy="276999"/>
            <a:chOff x="5845171" y="3212976"/>
            <a:chExt cx="2111205" cy="276999"/>
          </a:xfrm>
        </p:grpSpPr>
        <p:sp>
          <p:nvSpPr>
            <p:cNvPr id="9" name="Rectangle 8">
              <a:extLst>
                <a:ext uri="{FF2B5EF4-FFF2-40B4-BE49-F238E27FC236}">
                  <a16:creationId xmlns:a16="http://schemas.microsoft.com/office/drawing/2014/main" id="{4B640A80-F9B2-4B6D-9782-EFEA3551FFC3}"/>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C06B47C2-C2A3-4599-9223-7E2E5A88762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140078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of life, and delivery of care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*Statement numbers: 53, 54</a:t>
            </a:r>
            <a:endParaRPr lang="en-GB" dirty="0"/>
          </a:p>
          <a:p>
            <a:r>
              <a:rPr lang="en-GB" dirty="0"/>
              <a:t>EASL CPG AIH. </a:t>
            </a:r>
            <a:r>
              <a:rPr lang="en-US" dirty="0"/>
              <a:t>J Hepatol 2015;63:971–1004</a:t>
            </a:r>
          </a:p>
        </p:txBody>
      </p:sp>
      <p:sp>
        <p:nvSpPr>
          <p:cNvPr id="5" name="Content Placeholder 4">
            <a:extLst>
              <a:ext uri="{FF2B5EF4-FFF2-40B4-BE49-F238E27FC236}">
                <a16:creationId xmlns:a16="http://schemas.microsoft.com/office/drawing/2014/main" id="{6A0FC5D7-07C9-4D39-8192-0A4076468674}"/>
              </a:ext>
            </a:extLst>
          </p:cNvPr>
          <p:cNvSpPr>
            <a:spLocks noGrp="1"/>
          </p:cNvSpPr>
          <p:nvPr>
            <p:ph sz="half" idx="1"/>
          </p:nvPr>
        </p:nvSpPr>
        <p:spPr/>
        <p:txBody>
          <a:bodyPr/>
          <a:lstStyle/>
          <a:p>
            <a:r>
              <a:rPr lang="en-GB" dirty="0"/>
              <a:t>AIH is a rare disease and patients require access to expert medical care</a:t>
            </a:r>
          </a:p>
          <a:p>
            <a:r>
              <a:rPr lang="en-GB" dirty="0"/>
              <a:t>Care of patients with AIH should include:</a:t>
            </a:r>
          </a:p>
          <a:p>
            <a:pPr lvl="1"/>
            <a:r>
              <a:rPr lang="en-GB" dirty="0"/>
              <a:t>Access to referral and to specialist centres</a:t>
            </a:r>
          </a:p>
          <a:p>
            <a:pPr lvl="1"/>
            <a:r>
              <a:rPr lang="en-GB" dirty="0"/>
              <a:t>Coordinated care</a:t>
            </a:r>
          </a:p>
          <a:p>
            <a:pPr lvl="1"/>
            <a:r>
              <a:rPr lang="en-GB" dirty="0"/>
              <a:t>Practical integrated patient support</a:t>
            </a:r>
          </a:p>
          <a:p>
            <a:pPr lvl="1"/>
            <a:r>
              <a:rPr lang="en-GB" dirty="0"/>
              <a:t>Development of patient-reported outcome measures</a:t>
            </a:r>
          </a:p>
          <a:p>
            <a:pPr lvl="1"/>
            <a:r>
              <a:rPr lang="en-GB" dirty="0"/>
              <a:t>Quality control</a:t>
            </a:r>
          </a:p>
          <a:p>
            <a:pPr lvl="1"/>
            <a:r>
              <a:rPr lang="en-GB" dirty="0"/>
              <a:t>Consideration of quality of life</a:t>
            </a:r>
          </a:p>
        </p:txBody>
      </p:sp>
      <p:pic>
        <p:nvPicPr>
          <p:cNvPr id="6" name="Picture 5">
            <a:hlinkClick r:id="rId3" action="ppaction://hlinksldjump"/>
            <a:extLst>
              <a:ext uri="{FF2B5EF4-FFF2-40B4-BE49-F238E27FC236}">
                <a16:creationId xmlns:a16="http://schemas.microsoft.com/office/drawing/2014/main" id="{44028E79-342E-4E69-968A-98938BB30BFF}"/>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4497" y="442233"/>
            <a:ext cx="381237" cy="377560"/>
          </a:xfrm>
          <a:prstGeom prst="rect">
            <a:avLst/>
          </a:prstGeom>
        </p:spPr>
      </p:pic>
      <p:graphicFrame>
        <p:nvGraphicFramePr>
          <p:cNvPr id="7" name="Table 6">
            <a:extLst>
              <a:ext uri="{FF2B5EF4-FFF2-40B4-BE49-F238E27FC236}">
                <a16:creationId xmlns:a16="http://schemas.microsoft.com/office/drawing/2014/main" id="{FC929004-017A-4982-973A-F35D14E0F864}"/>
              </a:ext>
            </a:extLst>
          </p:cNvPr>
          <p:cNvGraphicFramePr>
            <a:graphicFrameLocks noGrp="1"/>
          </p:cNvGraphicFramePr>
          <p:nvPr>
            <p:extLst>
              <p:ext uri="{D42A27DB-BD31-4B8C-83A1-F6EECF244321}">
                <p14:modId xmlns:p14="http://schemas.microsoft.com/office/powerpoint/2010/main" val="3163477163"/>
              </p:ext>
            </p:extLst>
          </p:nvPr>
        </p:nvGraphicFramePr>
        <p:xfrm>
          <a:off x="604838" y="4320230"/>
          <a:ext cx="10982324" cy="13411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Guideline statements*</a:t>
                      </a:r>
                      <a:endParaRPr lang="en-GB" sz="1400" b="0" kern="1200" baseline="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noProof="0"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Arial" panose="020B0604020202020204" pitchFamily="34" charset="0"/>
                          <a:ea typeface="+mn-ea"/>
                          <a:cs typeface="Arial" panose="020B0604020202020204" pitchFamily="34" charset="0"/>
                        </a:rPr>
                        <a:t>The heterogeneity and complexity of </a:t>
                      </a:r>
                      <a:r>
                        <a:rPr lang="en-GB" sz="1400" b="1" kern="1200" noProof="0" dirty="0">
                          <a:solidFill>
                            <a:schemeClr val="tx2"/>
                          </a:solidFill>
                          <a:latin typeface="Arial" panose="020B0604020202020204" pitchFamily="34" charset="0"/>
                          <a:ea typeface="+mn-ea"/>
                          <a:cs typeface="Arial" panose="020B0604020202020204" pitchFamily="34" charset="0"/>
                        </a:rPr>
                        <a:t>AIH requires specialized diagnostic and therapeutic services</a:t>
                      </a:r>
                      <a:r>
                        <a:rPr lang="en-GB" sz="1400" b="0" kern="1200" noProof="0" dirty="0">
                          <a:solidFill>
                            <a:schemeClr val="tx1"/>
                          </a:solidFill>
                          <a:latin typeface="Arial" panose="020B0604020202020204" pitchFamily="34" charset="0"/>
                          <a:ea typeface="+mn-ea"/>
                          <a:cs typeface="Arial" panose="020B0604020202020204" pitchFamily="34" charset="0"/>
                        </a:rPr>
                        <a:t>, either in specialized centres or through managed clinical networks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Arial" panose="020B0604020202020204" pitchFamily="34" charset="0"/>
                          <a:ea typeface="+mn-ea"/>
                          <a:cs typeface="Arial" panose="020B0604020202020204" pitchFamily="34" charset="0"/>
                        </a:rPr>
                        <a:t>There is </a:t>
                      </a:r>
                      <a:r>
                        <a:rPr lang="en-GB" sz="1400" b="1" kern="1200" noProof="0" dirty="0">
                          <a:solidFill>
                            <a:schemeClr val="tx2"/>
                          </a:solidFill>
                          <a:latin typeface="Arial" panose="020B0604020202020204" pitchFamily="34" charset="0"/>
                          <a:ea typeface="+mn-ea"/>
                          <a:cs typeface="Arial" panose="020B0604020202020204" pitchFamily="34" charset="0"/>
                        </a:rPr>
                        <a:t>increased recognition of decreased quality of life in AIH patients</a:t>
                      </a:r>
                      <a:r>
                        <a:rPr lang="en-GB" sz="1400" b="0" kern="1200" noProof="0" dirty="0">
                          <a:solidFill>
                            <a:schemeClr val="tx1"/>
                          </a:solidFill>
                          <a:latin typeface="Arial" panose="020B0604020202020204" pitchFamily="34" charset="0"/>
                          <a:ea typeface="+mn-ea"/>
                          <a:cs typeface="Arial" panose="020B0604020202020204" pitchFamily="34" charset="0"/>
                        </a:rPr>
                        <a:t>. Management of AIH should therefore also </a:t>
                      </a:r>
                      <a:r>
                        <a:rPr lang="en-GB" sz="1400" b="1" kern="1200" noProof="0" dirty="0">
                          <a:solidFill>
                            <a:schemeClr val="tx2"/>
                          </a:solidFill>
                          <a:latin typeface="Arial" panose="020B0604020202020204" pitchFamily="34" charset="0"/>
                          <a:ea typeface="+mn-ea"/>
                          <a:cs typeface="Arial" panose="020B0604020202020204" pitchFamily="34" charset="0"/>
                        </a:rPr>
                        <a:t>address psychosocial needs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566487730"/>
                  </a:ext>
                </a:extLst>
              </a:tr>
            </a:tbl>
          </a:graphicData>
        </a:graphic>
      </p:graphicFrame>
      <p:grpSp>
        <p:nvGrpSpPr>
          <p:cNvPr id="8" name="Group 7">
            <a:extLst>
              <a:ext uri="{FF2B5EF4-FFF2-40B4-BE49-F238E27FC236}">
                <a16:creationId xmlns:a16="http://schemas.microsoft.com/office/drawing/2014/main" id="{9D1000DC-FD25-4147-8750-FF0FBED57D9D}"/>
              </a:ext>
            </a:extLst>
          </p:cNvPr>
          <p:cNvGrpSpPr/>
          <p:nvPr/>
        </p:nvGrpSpPr>
        <p:grpSpPr>
          <a:xfrm>
            <a:off x="9453910" y="4320230"/>
            <a:ext cx="2111205" cy="276999"/>
            <a:chOff x="5845171" y="3212976"/>
            <a:chExt cx="2111205" cy="276999"/>
          </a:xfrm>
        </p:grpSpPr>
        <p:sp>
          <p:nvSpPr>
            <p:cNvPr id="9" name="Rectangle 8">
              <a:extLst>
                <a:ext uri="{FF2B5EF4-FFF2-40B4-BE49-F238E27FC236}">
                  <a16:creationId xmlns:a16="http://schemas.microsoft.com/office/drawing/2014/main" id="{84E32AFF-FCD3-4F67-9E25-131015A1970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0" name="TextBox 10">
              <a:extLst>
                <a:ext uri="{FF2B5EF4-FFF2-40B4-BE49-F238E27FC236}">
                  <a16:creationId xmlns:a16="http://schemas.microsoft.com/office/drawing/2014/main" id="{033366E9-9874-4A82-9777-F3E551003516}"/>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75082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AIH. </a:t>
            </a:r>
            <a:r>
              <a:rPr lang="en-US" dirty="0"/>
              <a:t>J Hepatol 2015;63:971–1004</a:t>
            </a:r>
          </a:p>
        </p:txBody>
      </p:sp>
      <p:graphicFrame>
        <p:nvGraphicFramePr>
          <p:cNvPr id="5" name="Content Placeholder 4"/>
          <p:cNvGraphicFramePr>
            <a:graphicFrameLocks noGrp="1"/>
          </p:cNvGraphicFramePr>
          <p:nvPr>
            <p:ph sz="half" idx="1"/>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37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Grading evidence  </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sz="quarter" idx="10"/>
          </p:nvPr>
        </p:nvSpPr>
        <p:spPr/>
        <p:txBody>
          <a:bodyPr/>
          <a:lstStyle/>
          <a:p>
            <a:r>
              <a:rPr lang="en-US" dirty="0"/>
              <a:t>1. Adapted from Shaneyfelt TM, et el. JAMA 1999;281:1900–5;</a:t>
            </a:r>
          </a:p>
          <a:p>
            <a:r>
              <a:rPr lang="en-GB" dirty="0"/>
              <a:t>EASL CPG AIH. </a:t>
            </a:r>
            <a:r>
              <a:rPr lang="en-US" dirty="0"/>
              <a:t>J Hepatol 2015;63:971–1004</a:t>
            </a:r>
            <a:endParaRPr lang="en-GB" dirty="0"/>
          </a:p>
        </p:txBody>
      </p:sp>
      <p:sp>
        <p:nvSpPr>
          <p:cNvPr id="2" name="Content Placeholder 1">
            <a:extLst>
              <a:ext uri="{FF2B5EF4-FFF2-40B4-BE49-F238E27FC236}">
                <a16:creationId xmlns:a16="http://schemas.microsoft.com/office/drawing/2014/main" id="{B3DDBA6B-7345-4C47-968F-7845A6580053}"/>
              </a:ext>
            </a:extLst>
          </p:cNvPr>
          <p:cNvSpPr>
            <a:spLocks noGrp="1"/>
          </p:cNvSpPr>
          <p:nvPr>
            <p:ph sz="half" idx="1"/>
          </p:nvPr>
        </p:nvSpPr>
        <p:spPr/>
        <p:txBody>
          <a:bodyPr/>
          <a:lstStyle/>
          <a:p>
            <a:r>
              <a:rPr lang="en-GB" dirty="0"/>
              <a:t>Grading is adapted from the GRADE system</a:t>
            </a:r>
            <a:r>
              <a:rPr lang="en-GB" baseline="30000" dirty="0"/>
              <a:t>1</a:t>
            </a:r>
          </a:p>
        </p:txBody>
      </p:sp>
      <p:graphicFrame>
        <p:nvGraphicFramePr>
          <p:cNvPr id="6" name="Table 5">
            <a:extLst>
              <a:ext uri="{FF2B5EF4-FFF2-40B4-BE49-F238E27FC236}">
                <a16:creationId xmlns:a16="http://schemas.microsoft.com/office/drawing/2014/main" id="{A68FFFAC-BF62-400B-A020-B97B724FC224}"/>
              </a:ext>
            </a:extLst>
          </p:cNvPr>
          <p:cNvGraphicFramePr>
            <a:graphicFrameLocks noGrp="1"/>
          </p:cNvGraphicFramePr>
          <p:nvPr/>
        </p:nvGraphicFramePr>
        <p:xfrm>
          <a:off x="2163764" y="2119027"/>
          <a:ext cx="7424737" cy="2071306"/>
        </p:xfrm>
        <a:graphic>
          <a:graphicData uri="http://schemas.openxmlformats.org/drawingml/2006/table">
            <a:tbl>
              <a:tblPr firstRow="1" bandRow="1">
                <a:tableStyleId>{5C22544A-7EE6-4342-B048-85BDC9FD1C3A}</a:tableStyleId>
              </a:tblPr>
              <a:tblGrid>
                <a:gridCol w="1060677">
                  <a:extLst>
                    <a:ext uri="{9D8B030D-6E8A-4147-A177-3AD203B41FA5}">
                      <a16:colId xmlns:a16="http://schemas.microsoft.com/office/drawing/2014/main" val="20000"/>
                    </a:ext>
                  </a:extLst>
                </a:gridCol>
                <a:gridCol w="6364060">
                  <a:extLst>
                    <a:ext uri="{9D8B030D-6E8A-4147-A177-3AD203B41FA5}">
                      <a16:colId xmlns:a16="http://schemas.microsoft.com/office/drawing/2014/main" val="20001"/>
                    </a:ext>
                  </a:extLst>
                </a:gridCol>
              </a:tblGrid>
              <a:tr h="365093">
                <a:tc gridSpan="2">
                  <a:txBody>
                    <a:bodyPr/>
                    <a:lstStyle/>
                    <a:p>
                      <a:pPr algn="l"/>
                      <a:r>
                        <a:rPr lang="en-GB" sz="1600" b="1" dirty="0">
                          <a:solidFill>
                            <a:schemeClr val="bg1"/>
                          </a:solidFill>
                          <a:latin typeface="Arial" panose="020B0604020202020204" pitchFamily="34" charset="0"/>
                          <a:cs typeface="Arial" panose="020B0604020202020204" pitchFamily="34" charset="0"/>
                        </a:rPr>
                        <a:t>Grade of re</a:t>
                      </a:r>
                      <a:r>
                        <a:rPr lang="en-GB" sz="1600" b="1" baseline="0" dirty="0">
                          <a:solidFill>
                            <a:schemeClr val="bg1"/>
                          </a:solidFill>
                          <a:latin typeface="Arial" panose="020B0604020202020204" pitchFamily="34" charset="0"/>
                          <a:cs typeface="Arial" panose="020B0604020202020204" pitchFamily="34" charset="0"/>
                        </a:rPr>
                        <a:t>commendation</a:t>
                      </a:r>
                      <a:endParaRPr lang="en-GB" sz="16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l"/>
                      <a:endParaRPr lang="en-GB" sz="16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B5F17"/>
                      </a:solidFill>
                      <a:prstDash val="solid"/>
                      <a:round/>
                      <a:headEnd type="none" w="med" len="med"/>
                      <a:tailEnd type="none" w="med" len="med"/>
                    </a:lnL>
                    <a:lnR w="12700" cap="flat" cmpd="sng" algn="ctr">
                      <a:solidFill>
                        <a:srgbClr val="EB5F17"/>
                      </a:solidFill>
                      <a:prstDash val="solid"/>
                      <a:round/>
                      <a:headEnd type="none" w="med" len="med"/>
                      <a:tailEnd type="none" w="med" len="med"/>
                    </a:lnR>
                    <a:lnT w="12700" cap="flat" cmpd="sng" algn="ctr">
                      <a:solidFill>
                        <a:srgbClr val="EB5F17"/>
                      </a:solidFill>
                      <a:prstDash val="solid"/>
                      <a:round/>
                      <a:headEnd type="none" w="med" len="med"/>
                      <a:tailEnd type="none" w="med" len="med"/>
                    </a:lnT>
                    <a:lnB w="12700" cap="flat" cmpd="sng" algn="ctr">
                      <a:solidFill>
                        <a:srgbClr val="EB5F17"/>
                      </a:solidFill>
                      <a:prstDash val="solid"/>
                      <a:round/>
                      <a:headEnd type="none" w="med" len="med"/>
                      <a:tailEnd type="none" w="med" len="med"/>
                    </a:lnB>
                    <a:solidFill>
                      <a:srgbClr val="FEFCFC"/>
                    </a:solidFill>
                  </a:tcPr>
                </a:tc>
                <a:extLst>
                  <a:ext uri="{0D108BD9-81ED-4DB2-BD59-A6C34878D82A}">
                    <a16:rowId xmlns:a16="http://schemas.microsoft.com/office/drawing/2014/main" val="2401842081"/>
                  </a:ext>
                </a:extLst>
              </a:tr>
              <a:tr h="365093">
                <a:tc>
                  <a:txBody>
                    <a:bodyPr/>
                    <a:lstStyle/>
                    <a:p>
                      <a:pPr algn="l"/>
                      <a:r>
                        <a:rPr lang="en-GB" sz="1600" b="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l"/>
                      <a:r>
                        <a:rPr lang="en-GB" sz="1600" b="0" kern="1200" dirty="0">
                          <a:solidFill>
                            <a:schemeClr val="dk1"/>
                          </a:solidFill>
                          <a:latin typeface="Arial" panose="020B0604020202020204" pitchFamily="34" charset="0"/>
                          <a:ea typeface="+mn-ea"/>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1"/>
                  </a:ext>
                </a:extLst>
              </a:tr>
              <a:tr h="230335">
                <a:tc>
                  <a:txBody>
                    <a:bodyPr/>
                    <a:lstStyle/>
                    <a:p>
                      <a:pPr algn="l"/>
                      <a:r>
                        <a:rPr lang="en-GB" sz="1600" b="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Controlled trials without randomization</a:t>
                      </a:r>
                      <a:endParaRPr lang="en-GB" sz="1600" b="1" dirty="0">
                        <a:solidFill>
                          <a:schemeClr val="accent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214761">
                <a:tc>
                  <a:txBody>
                    <a:bodyPr/>
                    <a:lstStyle/>
                    <a:p>
                      <a:pPr algn="l"/>
                      <a:r>
                        <a:rPr lang="en-GB" sz="1600" b="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Cohort or case-control analytic studies</a:t>
                      </a:r>
                      <a:endParaRPr lang="en-GB" sz="1600" b="1" dirty="0">
                        <a:solidFill>
                          <a:schemeClr val="accent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r h="214761">
                <a:tc>
                  <a:txBody>
                    <a:bodyPr/>
                    <a:lstStyle/>
                    <a:p>
                      <a:pPr algn="l"/>
                      <a:r>
                        <a:rPr lang="en-GB" sz="1600" b="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Multiple time series, dramatic uncontrolled experiments</a:t>
                      </a:r>
                      <a:endParaRPr lang="en-GB" sz="16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93377421"/>
                  </a:ext>
                </a:extLst>
              </a:tr>
              <a:tr h="0">
                <a:tc>
                  <a:txBody>
                    <a:bodyPr/>
                    <a:lstStyle/>
                    <a:p>
                      <a:pPr algn="l"/>
                      <a:r>
                        <a:rPr lang="en-GB" sz="1600" b="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Opinions of respected authorities, descriptive epidemiology</a:t>
                      </a:r>
                      <a:endParaRPr lang="en-GB" sz="1600" dirty="0">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4"/>
                  </a:ext>
                </a:extLst>
              </a:tr>
            </a:tbl>
          </a:graphicData>
        </a:graphic>
      </p:graphicFrame>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75179" y="446445"/>
            <a:ext cx="381237" cy="377560"/>
          </a:xfrm>
          <a:prstGeom prst="rect">
            <a:avLst/>
          </a:prstGeom>
        </p:spPr>
      </p:pic>
    </p:spTree>
    <p:extLst>
      <p:ext uri="{BB962C8B-B14F-4D97-AF65-F5344CB8AC3E}">
        <p14:creationId xmlns:p14="http://schemas.microsoft.com/office/powerpoint/2010/main" val="357287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Key statements and recommendations</a:t>
            </a:r>
          </a:p>
          <a:p>
            <a:endParaRPr lang="en-GB" dirty="0"/>
          </a:p>
        </p:txBody>
      </p:sp>
    </p:spTree>
    <p:extLst>
      <p:ext uri="{BB962C8B-B14F-4D97-AF65-F5344CB8AC3E}">
        <p14:creationId xmlns:p14="http://schemas.microsoft.com/office/powerpoint/2010/main" val="371942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6271-9698-4437-B465-7E707C95DC62}"/>
              </a:ext>
            </a:extLst>
          </p:cNvPr>
          <p:cNvSpPr>
            <a:spLocks noGrp="1"/>
          </p:cNvSpPr>
          <p:nvPr>
            <p:ph type="title"/>
          </p:nvPr>
        </p:nvSpPr>
        <p:spPr/>
        <p:txBody>
          <a:bodyPr/>
          <a:lstStyle/>
          <a:p>
            <a:r>
              <a:rPr lang="en-GB" dirty="0"/>
              <a:t>Topics</a:t>
            </a:r>
          </a:p>
        </p:txBody>
      </p:sp>
      <p:sp>
        <p:nvSpPr>
          <p:cNvPr id="6" name="Text Placeholder 5">
            <a:extLst>
              <a:ext uri="{FF2B5EF4-FFF2-40B4-BE49-F238E27FC236}">
                <a16:creationId xmlns:a16="http://schemas.microsoft.com/office/drawing/2014/main" id="{64AAFAA0-6DC0-4D19-80F6-5289F2F81F8F}"/>
              </a:ext>
            </a:extLst>
          </p:cNvPr>
          <p:cNvSpPr>
            <a:spLocks noGrp="1"/>
          </p:cNvSpPr>
          <p:nvPr>
            <p:ph type="body" sz="quarter" idx="10"/>
          </p:nvPr>
        </p:nvSpPr>
        <p:spPr/>
        <p:txBody>
          <a:bodyPr/>
          <a:lstStyle/>
          <a:p>
            <a:r>
              <a:rPr lang="en-GB" dirty="0"/>
              <a:t>EASL CPG AIH. </a:t>
            </a:r>
            <a:r>
              <a:rPr lang="en-US" dirty="0"/>
              <a:t>J Hepatol 2015;63:971–1004</a:t>
            </a:r>
            <a:endParaRPr lang="en-GB" dirty="0"/>
          </a:p>
        </p:txBody>
      </p:sp>
      <p:sp>
        <p:nvSpPr>
          <p:cNvPr id="8" name="Content Placeholder 5">
            <a:extLst>
              <a:ext uri="{FF2B5EF4-FFF2-40B4-BE49-F238E27FC236}">
                <a16:creationId xmlns:a16="http://schemas.microsoft.com/office/drawing/2014/main" id="{29922EB7-B2E1-472C-BA82-2CA9ADC99FC8}"/>
              </a:ext>
            </a:extLst>
          </p:cNvPr>
          <p:cNvSpPr>
            <a:spLocks noGrp="1"/>
          </p:cNvSpPr>
          <p:nvPr>
            <p:ph sz="half" idx="1"/>
          </p:nvPr>
        </p:nvSpPr>
        <p:spPr/>
        <p:txBody>
          <a:bodyPr/>
          <a:lstStyle/>
          <a:p>
            <a:r>
              <a:rPr lang="en-GB" dirty="0"/>
              <a:t>Epidemiology </a:t>
            </a:r>
            <a:endParaRPr lang="en-US" dirty="0"/>
          </a:p>
          <a:p>
            <a:r>
              <a:rPr lang="en-GB" dirty="0"/>
              <a:t>Clinical spectrum</a:t>
            </a:r>
          </a:p>
          <a:p>
            <a:r>
              <a:rPr lang="en-US" dirty="0"/>
              <a:t>Diagnosis</a:t>
            </a:r>
          </a:p>
          <a:p>
            <a:r>
              <a:rPr lang="en-GB" dirty="0"/>
              <a:t>Treatment</a:t>
            </a:r>
          </a:p>
          <a:p>
            <a:r>
              <a:rPr lang="en-GB" dirty="0"/>
              <a:t>Special patient populations </a:t>
            </a:r>
          </a:p>
          <a:p>
            <a:r>
              <a:rPr lang="en-GB" dirty="0"/>
              <a:t>Difficult-to-treat patients</a:t>
            </a:r>
          </a:p>
          <a:p>
            <a:r>
              <a:rPr lang="en-US" dirty="0"/>
              <a:t>Drug intolerance and side effects</a:t>
            </a:r>
          </a:p>
          <a:p>
            <a:r>
              <a:rPr lang="en-US" dirty="0"/>
              <a:t>Quality of life and delivery of care</a:t>
            </a:r>
          </a:p>
        </p:txBody>
      </p:sp>
      <p:sp>
        <p:nvSpPr>
          <p:cNvPr id="7" name="TextBox 6">
            <a:extLst>
              <a:ext uri="{FF2B5EF4-FFF2-40B4-BE49-F238E27FC236}">
                <a16:creationId xmlns:a16="http://schemas.microsoft.com/office/drawing/2014/main" id="{9E2BF13D-BFD5-4876-A3DA-CC1668EE7619}"/>
              </a:ext>
            </a:extLst>
          </p:cNvPr>
          <p:cNvSpPr txBox="1"/>
          <p:nvPr/>
        </p:nvSpPr>
        <p:spPr>
          <a:xfrm>
            <a:off x="7603513" y="1433532"/>
            <a:ext cx="1989619" cy="523220"/>
          </a:xfrm>
          <a:prstGeom prst="rect">
            <a:avLst/>
          </a:prstGeom>
          <a:noFill/>
          <a:ln>
            <a:solidFill>
              <a:schemeClr val="accent1"/>
            </a:solidFill>
          </a:ln>
        </p:spPr>
        <p:txBody>
          <a:bodyPr wrap="square" rtlCol="0">
            <a:spAutoFit/>
          </a:bodyPr>
          <a:lstStyle/>
          <a:p>
            <a:pPr algn="ctr"/>
            <a:r>
              <a:rPr lang="en-GB" sz="1400" dirty="0"/>
              <a:t>Click on a topic to skip to that section</a:t>
            </a:r>
          </a:p>
        </p:txBody>
      </p:sp>
      <p:sp>
        <p:nvSpPr>
          <p:cNvPr id="9" name="Rectangle 8">
            <a:hlinkClick r:id="rId3" action="ppaction://hlinksldjump"/>
            <a:extLst>
              <a:ext uri="{FF2B5EF4-FFF2-40B4-BE49-F238E27FC236}">
                <a16:creationId xmlns:a16="http://schemas.microsoft.com/office/drawing/2014/main" id="{72BA7FAD-D5C6-491D-B7B6-DB285ECEF57D}"/>
              </a:ext>
            </a:extLst>
          </p:cNvPr>
          <p:cNvSpPr/>
          <p:nvPr/>
        </p:nvSpPr>
        <p:spPr>
          <a:xfrm>
            <a:off x="808797" y="1381579"/>
            <a:ext cx="176545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4" action="ppaction://hlinksldjump"/>
            <a:extLst>
              <a:ext uri="{FF2B5EF4-FFF2-40B4-BE49-F238E27FC236}">
                <a16:creationId xmlns:a16="http://schemas.microsoft.com/office/drawing/2014/main" id="{4BB7FDFB-F1D2-4BA7-9F5B-3508ED8E420D}"/>
              </a:ext>
            </a:extLst>
          </p:cNvPr>
          <p:cNvSpPr/>
          <p:nvPr/>
        </p:nvSpPr>
        <p:spPr>
          <a:xfrm>
            <a:off x="808797" y="1716859"/>
            <a:ext cx="207025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5" action="ppaction://hlinksldjump"/>
            <a:extLst>
              <a:ext uri="{FF2B5EF4-FFF2-40B4-BE49-F238E27FC236}">
                <a16:creationId xmlns:a16="http://schemas.microsoft.com/office/drawing/2014/main" id="{6B6BD8E5-2497-4A68-B029-FA1D231B43E6}"/>
              </a:ext>
            </a:extLst>
          </p:cNvPr>
          <p:cNvSpPr/>
          <p:nvPr/>
        </p:nvSpPr>
        <p:spPr>
          <a:xfrm>
            <a:off x="808797" y="2092779"/>
            <a:ext cx="129809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6" action="ppaction://hlinksldjump"/>
            <a:extLst>
              <a:ext uri="{FF2B5EF4-FFF2-40B4-BE49-F238E27FC236}">
                <a16:creationId xmlns:a16="http://schemas.microsoft.com/office/drawing/2014/main" id="{353BFE57-9967-4283-8A95-AD1550F6C5A0}"/>
              </a:ext>
            </a:extLst>
          </p:cNvPr>
          <p:cNvSpPr/>
          <p:nvPr/>
        </p:nvSpPr>
        <p:spPr>
          <a:xfrm>
            <a:off x="808797" y="2438219"/>
            <a:ext cx="129809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7" action="ppaction://hlinksldjump"/>
            <a:extLst>
              <a:ext uri="{FF2B5EF4-FFF2-40B4-BE49-F238E27FC236}">
                <a16:creationId xmlns:a16="http://schemas.microsoft.com/office/drawing/2014/main" id="{362C4F8F-E1E7-4196-843F-39AC800A57E7}"/>
              </a:ext>
            </a:extLst>
          </p:cNvPr>
          <p:cNvSpPr/>
          <p:nvPr/>
        </p:nvSpPr>
        <p:spPr>
          <a:xfrm>
            <a:off x="808797" y="2824299"/>
            <a:ext cx="319801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hlinkClick r:id="rId8" action="ppaction://hlinksldjump"/>
            <a:extLst>
              <a:ext uri="{FF2B5EF4-FFF2-40B4-BE49-F238E27FC236}">
                <a16:creationId xmlns:a16="http://schemas.microsoft.com/office/drawing/2014/main" id="{636C7232-6CA3-4F5E-82D0-0F8AF5EE645B}"/>
              </a:ext>
            </a:extLst>
          </p:cNvPr>
          <p:cNvSpPr/>
          <p:nvPr/>
        </p:nvSpPr>
        <p:spPr>
          <a:xfrm>
            <a:off x="808797" y="3179899"/>
            <a:ext cx="280177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9" action="ppaction://hlinksldjump"/>
            <a:extLst>
              <a:ext uri="{FF2B5EF4-FFF2-40B4-BE49-F238E27FC236}">
                <a16:creationId xmlns:a16="http://schemas.microsoft.com/office/drawing/2014/main" id="{1CE03533-2011-45E7-98D0-C0560573F484}"/>
              </a:ext>
            </a:extLst>
          </p:cNvPr>
          <p:cNvSpPr/>
          <p:nvPr/>
        </p:nvSpPr>
        <p:spPr>
          <a:xfrm>
            <a:off x="808797" y="3565979"/>
            <a:ext cx="392953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hlinkClick r:id="rId10" action="ppaction://hlinksldjump"/>
            <a:extLst>
              <a:ext uri="{FF2B5EF4-FFF2-40B4-BE49-F238E27FC236}">
                <a16:creationId xmlns:a16="http://schemas.microsoft.com/office/drawing/2014/main" id="{A44C9131-8308-4D4E-A33D-3BCFDA38E5B6}"/>
              </a:ext>
            </a:extLst>
          </p:cNvPr>
          <p:cNvSpPr/>
          <p:nvPr/>
        </p:nvSpPr>
        <p:spPr>
          <a:xfrm>
            <a:off x="808797" y="3921579"/>
            <a:ext cx="392953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hlinkClick r:id="rId11" action="ppaction://hlinksldjump"/>
            <a:extLst>
              <a:ext uri="{FF2B5EF4-FFF2-40B4-BE49-F238E27FC236}">
                <a16:creationId xmlns:a16="http://schemas.microsoft.com/office/drawing/2014/main" id="{79E2759B-C453-48FB-AB52-1EBA52A51330}"/>
              </a:ext>
            </a:extLst>
          </p:cNvPr>
          <p:cNvPicPr>
            <a:picLocks noChangeAspect="1"/>
          </p:cNvPicPr>
          <p:nvPr/>
        </p:nvPicPr>
        <p:blipFill rotWithShape="1">
          <a:blip r:embed="rId12" cstate="print">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386" y="446445"/>
            <a:ext cx="381237" cy="377560"/>
          </a:xfrm>
          <a:prstGeom prst="rect">
            <a:avLst/>
          </a:prstGeom>
        </p:spPr>
      </p:pic>
    </p:spTree>
    <p:extLst>
      <p:ext uri="{BB962C8B-B14F-4D97-AF65-F5344CB8AC3E}">
        <p14:creationId xmlns:p14="http://schemas.microsoft.com/office/powerpoint/2010/main" val="1131568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657F2-D055-48A8-902C-ABDA769CB6BE}"/>
</file>

<file path=customXml/itemProps2.xml><?xml version="1.0" encoding="utf-8"?>
<ds:datastoreItem xmlns:ds="http://schemas.openxmlformats.org/officeDocument/2006/customXml" ds:itemID="{DC655285-0295-4DC9-BB3C-AA4FB57D4246}">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b4f0aa6-f811-4d6e-9450-92a67e22359a"/>
    <ds:schemaRef ds:uri="7a3f0d49-cb9d-4d28-b6b4-cb24b886583f"/>
    <ds:schemaRef ds:uri="http://www.w3.org/XML/1998/namespace"/>
  </ds:schemaRefs>
</ds:datastoreItem>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1630</TotalTime>
  <Words>6334</Words>
  <Application>Microsoft Office PowerPoint</Application>
  <PresentationFormat>Widescreen</PresentationFormat>
  <Paragraphs>821</Paragraphs>
  <Slides>45</Slides>
  <Notes>39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45</vt:i4>
      </vt:variant>
    </vt:vector>
  </HeadingPairs>
  <TitlesOfParts>
    <vt:vector size="53" baseType="lpstr">
      <vt:lpstr>Arial</vt:lpstr>
      <vt:lpstr>ArialMT</vt:lpstr>
      <vt:lpstr>Symbol</vt:lpstr>
      <vt:lpstr>4_blank</vt:lpstr>
      <vt:lpstr>3_blank</vt:lpstr>
      <vt:lpstr>2_blank</vt:lpstr>
      <vt:lpstr>1_blank</vt:lpstr>
      <vt:lpstr>5_blank</vt:lpstr>
      <vt:lpstr>Clinical Practice Guidelines</vt:lpstr>
      <vt:lpstr>About these slides</vt:lpstr>
      <vt:lpstr>About these slides</vt:lpstr>
      <vt:lpstr>Guideline panel</vt:lpstr>
      <vt:lpstr>Outline</vt:lpstr>
      <vt:lpstr>Methods</vt:lpstr>
      <vt:lpstr>Grading evidence  </vt:lpstr>
      <vt:lpstr>Guidelines</vt:lpstr>
      <vt:lpstr>Topics</vt:lpstr>
      <vt:lpstr>Epidemiology: prevalence</vt:lpstr>
      <vt:lpstr>Epidemiology: demographics</vt:lpstr>
      <vt:lpstr>Clinical spectrum: AIH is a very heterogeneous disease</vt:lpstr>
      <vt:lpstr>Presentation of AIH</vt:lpstr>
      <vt:lpstr>Subclassification of AIH</vt:lpstr>
      <vt:lpstr>Specific characteristics of AIH</vt:lpstr>
      <vt:lpstr>Pathogenesis of AIH</vt:lpstr>
      <vt:lpstr>AIH with cirrhosis</vt:lpstr>
      <vt:lpstr>Diagnosis (1 of 2)</vt:lpstr>
      <vt:lpstr>Diagnosis (2 of 2)</vt:lpstr>
      <vt:lpstr>Suggested diagnostic algorithm for AIH</vt:lpstr>
      <vt:lpstr>Suggested algorithm for AIH vs DILI</vt:lpstr>
      <vt:lpstr>Typical histopathology of AIH</vt:lpstr>
      <vt:lpstr>Differential diagnosis of AIH</vt:lpstr>
      <vt:lpstr>IAIHG criteria for diagnosis (1999)</vt:lpstr>
      <vt:lpstr>IAIHG criteria for diagnosis (1999)</vt:lpstr>
      <vt:lpstr>IAIHG simplified scoring system (2008)</vt:lpstr>
      <vt:lpstr>Treatment</vt:lpstr>
      <vt:lpstr>Therapeutic algorithm </vt:lpstr>
      <vt:lpstr>Remission induction</vt:lpstr>
      <vt:lpstr>Suboptimal response</vt:lpstr>
      <vt:lpstr>Therapeutic strategy </vt:lpstr>
      <vt:lpstr>Treatment duration and response</vt:lpstr>
      <vt:lpstr>Treatment withdrawal and relapse</vt:lpstr>
      <vt:lpstr>Treatment withdrawal and relapse</vt:lpstr>
      <vt:lpstr>Follow-up of patients with remission</vt:lpstr>
      <vt:lpstr>Maintenance treatment</vt:lpstr>
      <vt:lpstr>TPMT deficiency</vt:lpstr>
      <vt:lpstr>Special patient populations: AIH and pregnancy</vt:lpstr>
      <vt:lpstr>Special patient populations: Pregnant women and children</vt:lpstr>
      <vt:lpstr>Special patient populations: Osteopenia/osteoporosis, LT and vaccination</vt:lpstr>
      <vt:lpstr>Difficult-to-treat patients</vt:lpstr>
      <vt:lpstr>Non-compliance</vt:lpstr>
      <vt:lpstr>Drug intolerance and side effects</vt:lpstr>
      <vt:lpstr>Variant syndromes</vt:lpstr>
      <vt:lpstr>Quality of life, and delivery of care</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Jamil Bacha</cp:lastModifiedBy>
  <cp:revision>39</cp:revision>
  <cp:lastPrinted>2019-04-01T13:28:28Z</cp:lastPrinted>
  <dcterms:created xsi:type="dcterms:W3CDTF">2016-10-10T16:35:57Z</dcterms:created>
  <dcterms:modified xsi:type="dcterms:W3CDTF">2020-05-05T14:52:14Z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